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style4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5.xml" ContentType="application/vnd.ms-office.chartcolor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charts/colors3.xml" ContentType="application/vnd.ms-office.chartcolorstyle+xml"/>
  <Override PartName="/ppt/diagrams/colors1.xml" ContentType="application/vnd.openxmlformats-officedocument.drawingml.diagramColors+xml"/>
  <Override PartName="/ppt/charts/style3.xml" ContentType="application/vnd.ms-office.chart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72" r:id="rId3"/>
    <p:sldId id="277" r:id="rId4"/>
    <p:sldId id="269" r:id="rId5"/>
    <p:sldId id="271" r:id="rId6"/>
    <p:sldId id="278" r:id="rId7"/>
    <p:sldId id="279" r:id="rId8"/>
    <p:sldId id="280" r:id="rId9"/>
    <p:sldId id="274" r:id="rId10"/>
    <p:sldId id="260" r:id="rId11"/>
    <p:sldId id="262" r:id="rId12"/>
    <p:sldId id="264" r:id="rId13"/>
    <p:sldId id="273" r:id="rId14"/>
    <p:sldId id="266" r:id="rId15"/>
    <p:sldId id="267" r:id="rId16"/>
    <p:sldId id="276" r:id="rId17"/>
    <p:sldId id="258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C4122F"/>
    <a:srgbClr val="005495"/>
    <a:srgbClr val="0075CC"/>
    <a:srgbClr val="0C75A4"/>
    <a:srgbClr val="C95E28"/>
    <a:srgbClr val="004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532" autoAdjust="0"/>
  </p:normalViewPr>
  <p:slideViewPr>
    <p:cSldViewPr>
      <p:cViewPr varScale="1">
        <p:scale>
          <a:sx n="83" d="100"/>
          <a:sy n="83" d="100"/>
        </p:scale>
        <p:origin x="1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4"/>
    </p:cViewPr>
  </p:sorterViewPr>
  <p:notesViewPr>
    <p:cSldViewPr>
      <p:cViewPr>
        <p:scale>
          <a:sx n="110" d="100"/>
          <a:sy n="110" d="100"/>
        </p:scale>
        <p:origin x="2232" y="-26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gayheart\Documents\OneDrive%20-%20Commonwealth%20of%20Kentucky\Pictures\weeklyinfographics\Bookof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A1-464F-B976-E01709E4EC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8A1-464F-B976-E01709E4EC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1-464F-B976-E01709E4E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B5-4452-BE42-A9A575592A1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5-4452-BE42-A9A575592A15}"/>
              </c:ext>
            </c:extLst>
          </c:dPt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B5-4452-BE42-A9A575592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61163441018472"/>
          <c:y val="0.12357723577235773"/>
          <c:w val="0.76470196482449038"/>
          <c:h val="0.84065040650406508"/>
        </c:manualLayout>
      </c:layout>
      <c:lineChart>
        <c:grouping val="standard"/>
        <c:varyColors val="0"/>
        <c:ser>
          <c:idx val="0"/>
          <c:order val="0"/>
          <c:tx>
            <c:strRef>
              <c:f>Sheet13!$B$1</c:f>
              <c:strCache>
                <c:ptCount val="1"/>
                <c:pt idx="0">
                  <c:v>Needed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Sheet13!$A$2:$A$6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Sheet13!$B$2:$B$6</c:f>
              <c:numCache>
                <c:formatCode>General</c:formatCode>
                <c:ptCount val="5"/>
                <c:pt idx="0">
                  <c:v>38727</c:v>
                </c:pt>
                <c:pt idx="1">
                  <c:v>39532</c:v>
                </c:pt>
                <c:pt idx="2">
                  <c:v>40337</c:v>
                </c:pt>
                <c:pt idx="3">
                  <c:v>41142</c:v>
                </c:pt>
                <c:pt idx="4">
                  <c:v>41947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E-4407-88DD-B4C50C328701}"/>
            </c:ext>
          </c:extLst>
        </c:ser>
        <c:ser>
          <c:idx val="1"/>
          <c:order val="1"/>
          <c:tx>
            <c:strRef>
              <c:f>Sheet13!$C$1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tailEnd type="none" w="lg" len="lg"/>
            </a:ln>
            <a:effectLst/>
          </c:spPr>
          <c:marker>
            <c:symbol val="circle"/>
            <c:size val="12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97E-4407-88DD-B4C50C3287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F374A2B-5FF7-465D-A8E1-F6B5898F172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0.3%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7E-4407-88DD-B4C50C328701}"/>
                </c:ext>
              </c:extLst>
            </c:dLbl>
            <c:dLbl>
              <c:idx val="1"/>
              <c:layout>
                <c:manualLayout>
                  <c:x val="-6.3883403855195114E-2"/>
                  <c:y val="-9.7235772357723571E-2"/>
                </c:manualLayout>
              </c:layout>
              <c:tx>
                <c:rich>
                  <a:bodyPr/>
                  <a:lstStyle/>
                  <a:p>
                    <a:fld id="{13BAF6C6-71B2-40A6-B71B-F445926978C2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EACF0D18-D789-4779-BE9D-1020A58ABCE5}" type="CELLRANGE">
                      <a:rPr lang="en-US" sz="2000" b="1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97E-4407-88DD-B4C50C328701}"/>
                </c:ext>
              </c:extLst>
            </c:dLbl>
            <c:dLbl>
              <c:idx val="2"/>
              <c:layout>
                <c:manualLayout>
                  <c:x val="-6.3883403855195114E-2"/>
                  <c:y val="-9.723577235772364E-2"/>
                </c:manualLayout>
              </c:layout>
              <c:tx>
                <c:rich>
                  <a:bodyPr/>
                  <a:lstStyle/>
                  <a:p>
                    <a:fld id="{C99614FA-CD87-48E3-A452-442AB1893601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47FB0A7-47AF-4161-AAF0-C0E2A892454A}" type="CELLRANGE">
                      <a:rPr lang="en-US" sz="2000" b="1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97E-4407-88DD-B4C50C328701}"/>
                </c:ext>
              </c:extLst>
            </c:dLbl>
            <c:dLbl>
              <c:idx val="3"/>
              <c:layout>
                <c:manualLayout>
                  <c:x val="-6.3883403855195114E-2"/>
                  <c:y val="-9.3983739837398397E-2"/>
                </c:manualLayout>
              </c:layout>
              <c:tx>
                <c:rich>
                  <a:bodyPr/>
                  <a:lstStyle/>
                  <a:p>
                    <a:fld id="{5AC0F9F5-206F-4DA5-B23B-B175BAC68FB3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898D6BDE-524D-45A6-AA91-20CD2C14273A}" type="CELLRANGE">
                      <a:rPr lang="en-US" sz="2000" b="1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97E-4407-88DD-B4C50C328701}"/>
                </c:ext>
              </c:extLst>
            </c:dLbl>
            <c:dLbl>
              <c:idx val="4"/>
              <c:layout>
                <c:manualLayout>
                  <c:x val="-6.3883403855195114E-2"/>
                  <c:y val="-9.7235772357723571E-2"/>
                </c:manualLayout>
              </c:layout>
              <c:tx>
                <c:rich>
                  <a:bodyPr/>
                  <a:lstStyle/>
                  <a:p>
                    <a:fld id="{6EDE73DB-EACA-4002-8D16-80B624C8EC4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CFBD63-AE25-4DA3-903A-EF0F3B1EE336}" type="CELLRANGE">
                      <a:rPr lang="en-US" sz="2000" b="1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97E-4407-88DD-B4C50C328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Sheet13!$A$2:$A$6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Sheet13!$C$2:$C$6</c:f>
              <c:numCache>
                <c:formatCode>General</c:formatCode>
                <c:ptCount val="5"/>
                <c:pt idx="0">
                  <c:v>38041</c:v>
                </c:pt>
                <c:pt idx="1">
                  <c:v>39661</c:v>
                </c:pt>
                <c:pt idx="2">
                  <c:v>40766</c:v>
                </c:pt>
                <c:pt idx="3">
                  <c:v>42179</c:v>
                </c:pt>
                <c:pt idx="4">
                  <c:v>43512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Sheet13!$D$2:$D$6</c15:f>
                <c15:dlblRangeCache>
                  <c:ptCount val="5"/>
                  <c:pt idx="0">
                    <c:v>0.31%</c:v>
                  </c:pt>
                  <c:pt idx="1">
                    <c:v>4.26%</c:v>
                  </c:pt>
                  <c:pt idx="2">
                    <c:v>2.79%</c:v>
                  </c:pt>
                  <c:pt idx="3">
                    <c:v>3.47%</c:v>
                  </c:pt>
                  <c:pt idx="4">
                    <c:v>3.29%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497E-4407-88DD-B4C50C328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815328"/>
        <c:axId val="487106512"/>
      </c:lineChart>
      <c:catAx>
        <c:axId val="5878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87106512"/>
        <c:crosses val="autoZero"/>
        <c:auto val="1"/>
        <c:lblAlgn val="ctr"/>
        <c:lblOffset val="900"/>
        <c:noMultiLvlLbl val="0"/>
      </c:catAx>
      <c:valAx>
        <c:axId val="487106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781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76661270144968E-2"/>
          <c:y val="0.18730237110191736"/>
          <c:w val="0.92407287144013539"/>
          <c:h val="0.656848169402553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Students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B69-4F8E-B610-2E9C13041E55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B69-4F8E-B610-2E9C13041E55}"/>
              </c:ext>
            </c:extLst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69-4F8E-B610-2E9C13041E55}"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69-4F8E-B610-2E9C13041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209999</c:v>
                </c:pt>
                <c:pt idx="1">
                  <c:v>199939</c:v>
                </c:pt>
                <c:pt idx="2">
                  <c:v>196113</c:v>
                </c:pt>
                <c:pt idx="3">
                  <c:v>191121</c:v>
                </c:pt>
                <c:pt idx="4">
                  <c:v>183749</c:v>
                </c:pt>
                <c:pt idx="5">
                  <c:v>183015</c:v>
                </c:pt>
                <c:pt idx="6">
                  <c:v>180334</c:v>
                </c:pt>
                <c:pt idx="7">
                  <c:v>177631</c:v>
                </c:pt>
                <c:pt idx="8">
                  <c:v>176669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9-4F8E-B610-2E9C13041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URM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B69-4F8E-B610-2E9C13041E55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B69-4F8E-B610-2E9C13041E55}"/>
              </c:ext>
            </c:extLst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69-4F8E-B610-2E9C13041E55}"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B69-4F8E-B610-2E9C13041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27378</c:v>
                </c:pt>
                <c:pt idx="1">
                  <c:v>26963</c:v>
                </c:pt>
                <c:pt idx="2">
                  <c:v>27344</c:v>
                </c:pt>
                <c:pt idx="3">
                  <c:v>27607</c:v>
                </c:pt>
                <c:pt idx="4">
                  <c:v>26515</c:v>
                </c:pt>
                <c:pt idx="5">
                  <c:v>27036</c:v>
                </c:pt>
                <c:pt idx="6">
                  <c:v>27596</c:v>
                </c:pt>
                <c:pt idx="7">
                  <c:v>27932</c:v>
                </c:pt>
                <c:pt idx="8">
                  <c:v>29124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69-4F8E-B610-2E9C13041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99232"/>
        <c:axId val="81400544"/>
      </c:lineChart>
      <c:catAx>
        <c:axId val="813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00544"/>
        <c:crosses val="autoZero"/>
        <c:auto val="1"/>
        <c:lblAlgn val="ctr"/>
        <c:lblOffset val="100"/>
        <c:noMultiLvlLbl val="0"/>
      </c:catAx>
      <c:valAx>
        <c:axId val="814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9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76661270144968E-2"/>
          <c:y val="0.18730237110191736"/>
          <c:w val="0.92407287144013539"/>
          <c:h val="0.656848169402553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Students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B69-4F8E-B610-2E9C13041E55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B69-4F8E-B610-2E9C13041E55}"/>
              </c:ext>
            </c:extLst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69-4F8E-B610-2E9C13041E55}"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69-4F8E-B610-2E9C13041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45808</c:v>
                </c:pt>
                <c:pt idx="1">
                  <c:v>46040</c:v>
                </c:pt>
                <c:pt idx="2">
                  <c:v>49834</c:v>
                </c:pt>
                <c:pt idx="3">
                  <c:v>48571</c:v>
                </c:pt>
                <c:pt idx="4">
                  <c:v>49894</c:v>
                </c:pt>
                <c:pt idx="5">
                  <c:v>54195</c:v>
                </c:pt>
                <c:pt idx="6">
                  <c:v>55890</c:v>
                </c:pt>
                <c:pt idx="7">
                  <c:v>57566</c:v>
                </c:pt>
                <c:pt idx="8">
                  <c:v>59832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9-4F8E-B610-2E9C13041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URM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B69-4F8E-B610-2E9C13041E55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B69-4F8E-B610-2E9C13041E55}"/>
              </c:ext>
            </c:extLst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69-4F8E-B610-2E9C13041E55}"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B69-4F8E-B610-2E9C13041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4719</c:v>
                </c:pt>
                <c:pt idx="1">
                  <c:v>4636</c:v>
                </c:pt>
                <c:pt idx="2">
                  <c:v>5401</c:v>
                </c:pt>
                <c:pt idx="3">
                  <c:v>5318</c:v>
                </c:pt>
                <c:pt idx="4">
                  <c:v>5577</c:v>
                </c:pt>
                <c:pt idx="5">
                  <c:v>6209</c:v>
                </c:pt>
                <c:pt idx="6">
                  <c:v>6669</c:v>
                </c:pt>
                <c:pt idx="7">
                  <c:v>7130</c:v>
                </c:pt>
                <c:pt idx="8">
                  <c:v>7553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69-4F8E-B610-2E9C13041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99232"/>
        <c:axId val="81400544"/>
      </c:lineChart>
      <c:catAx>
        <c:axId val="813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00544"/>
        <c:crosses val="autoZero"/>
        <c:auto val="1"/>
        <c:lblAlgn val="ctr"/>
        <c:lblOffset val="100"/>
        <c:noMultiLvlLbl val="0"/>
      </c:catAx>
      <c:valAx>
        <c:axId val="814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9923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5BC07-DFAC-4792-A0C4-E9054FB7D87A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E04E6D93-6AE9-4459-B3B9-0779214D821B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Kentucky’s Performance Funding Model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B3027-F821-4D97-8CDC-DB6F89BACFCC}" type="parTrans" cxnId="{C57CACC2-F423-4A12-BC06-D93EB20602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182DA-E5AF-4FBB-9159-D72020D08329}" type="sibTrans" cxnId="{C57CACC2-F423-4A12-BC06-D93EB20602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E0246-CF49-4896-844B-A3F16D4EB970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Kentucky’s Strategic Agenda for Postsecondary Education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A4DE8-CAAE-47C5-B509-12E1F8C7409C}" type="parTrans" cxnId="{36C2D603-E1DC-42B7-B264-3D929C3CC44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55197-C333-462A-8F80-79E324BFF46B}" type="sibTrans" cxnId="{36C2D603-E1DC-42B7-B264-3D929C3CC44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13669-30A6-4750-8DFA-A2C01CE9FD1B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CPE Policy for Diversity, Equity and Inclusion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0BF82-24F7-4E46-B88A-4D9DDDDDCE91}" type="parTrans" cxnId="{F7D2979D-FF0A-4CAF-B3EB-682A255F1F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BAF2-A8B0-40D6-A1C7-E2792F144DA2}" type="sibTrans" cxnId="{F7D2979D-FF0A-4CAF-B3EB-682A255F1F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426D6-BF23-4FEC-ABCF-EE1DFD38C3A5}" type="pres">
      <dgm:prSet presAssocID="{0F85BC07-DFAC-4792-A0C4-E9054FB7D87A}" presName="Name0" presStyleCnt="0">
        <dgm:presLayoutVars>
          <dgm:dir/>
          <dgm:resizeHandles val="exact"/>
        </dgm:presLayoutVars>
      </dgm:prSet>
      <dgm:spPr/>
    </dgm:pt>
    <dgm:pt modelId="{BD73525A-A363-4729-BBF7-5A72B7F08705}" type="pres">
      <dgm:prSet presAssocID="{0F85BC07-DFAC-4792-A0C4-E9054FB7D87A}" presName="fgShape" presStyleLbl="fgShp" presStyleIdx="0" presStyleCnt="1"/>
      <dgm:spPr>
        <a:solidFill>
          <a:schemeClr val="tx2">
            <a:lumMod val="20000"/>
            <a:lumOff val="80000"/>
          </a:schemeClr>
        </a:solidFill>
      </dgm:spPr>
    </dgm:pt>
    <dgm:pt modelId="{57B47DD4-2FFE-426B-87BE-F0A8D340CFE8}" type="pres">
      <dgm:prSet presAssocID="{0F85BC07-DFAC-4792-A0C4-E9054FB7D87A}" presName="linComp" presStyleCnt="0"/>
      <dgm:spPr/>
    </dgm:pt>
    <dgm:pt modelId="{5B851F74-0530-47A6-92A7-E8E8AA98FEDF}" type="pres">
      <dgm:prSet presAssocID="{E04E6D93-6AE9-4459-B3B9-0779214D821B}" presName="compNode" presStyleCnt="0"/>
      <dgm:spPr/>
    </dgm:pt>
    <dgm:pt modelId="{27F7F933-CAB7-42A2-80A3-87D6B427B64A}" type="pres">
      <dgm:prSet presAssocID="{E04E6D93-6AE9-4459-B3B9-0779214D821B}" presName="bkgdShape" presStyleLbl="node1" presStyleIdx="0" presStyleCnt="3"/>
      <dgm:spPr/>
      <dgm:t>
        <a:bodyPr/>
        <a:lstStyle/>
        <a:p>
          <a:endParaRPr lang="en-US"/>
        </a:p>
      </dgm:t>
    </dgm:pt>
    <dgm:pt modelId="{FA6EB915-2F7E-4463-9143-78662397105F}" type="pres">
      <dgm:prSet presAssocID="{E04E6D93-6AE9-4459-B3B9-0779214D821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CC470-3B7D-466B-AD55-CA10C24A8004}" type="pres">
      <dgm:prSet presAssocID="{E04E6D93-6AE9-4459-B3B9-0779214D821B}" presName="invisiNode" presStyleLbl="node1" presStyleIdx="0" presStyleCnt="3"/>
      <dgm:spPr/>
    </dgm:pt>
    <dgm:pt modelId="{17D4F02E-E462-49FF-9ED7-F164A67EB8E1}" type="pres">
      <dgm:prSet presAssocID="{E04E6D93-6AE9-4459-B3B9-0779214D821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0C739E-537B-4641-B97B-A256745443BB}" type="pres">
      <dgm:prSet presAssocID="{4B6182DA-E5AF-4FBB-9159-D72020D083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198A13-7316-4749-9C65-3FD502618D4E}" type="pres">
      <dgm:prSet presAssocID="{481E0246-CF49-4896-844B-A3F16D4EB970}" presName="compNode" presStyleCnt="0"/>
      <dgm:spPr/>
    </dgm:pt>
    <dgm:pt modelId="{F692C18D-FEDD-4656-ADBD-DF7A45955482}" type="pres">
      <dgm:prSet presAssocID="{481E0246-CF49-4896-844B-A3F16D4EB970}" presName="bkgdShape" presStyleLbl="node1" presStyleIdx="1" presStyleCnt="3"/>
      <dgm:spPr/>
      <dgm:t>
        <a:bodyPr/>
        <a:lstStyle/>
        <a:p>
          <a:endParaRPr lang="en-US"/>
        </a:p>
      </dgm:t>
    </dgm:pt>
    <dgm:pt modelId="{B3DB1AA1-9DAF-416E-AFF1-C74ECC0AEF7F}" type="pres">
      <dgm:prSet presAssocID="{481E0246-CF49-4896-844B-A3F16D4EB97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66DC9-E0A0-4267-8CA3-A5BCDA73E773}" type="pres">
      <dgm:prSet presAssocID="{481E0246-CF49-4896-844B-A3F16D4EB970}" presName="invisiNode" presStyleLbl="node1" presStyleIdx="1" presStyleCnt="3"/>
      <dgm:spPr/>
    </dgm:pt>
    <dgm:pt modelId="{915D06BE-ED52-4906-8957-C6B4CBC19DC2}" type="pres">
      <dgm:prSet presAssocID="{481E0246-CF49-4896-844B-A3F16D4EB97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94EE44-55B7-49E5-95CE-11223657BACE}" type="pres">
      <dgm:prSet presAssocID="{EE255197-C333-462A-8F80-79E324BFF4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70D806-FEB7-49A1-AD37-875C7BAEF308}" type="pres">
      <dgm:prSet presAssocID="{55313669-30A6-4750-8DFA-A2C01CE9FD1B}" presName="compNode" presStyleCnt="0"/>
      <dgm:spPr/>
    </dgm:pt>
    <dgm:pt modelId="{DF8207B4-32D6-4AE5-A076-042035B581A3}" type="pres">
      <dgm:prSet presAssocID="{55313669-30A6-4750-8DFA-A2C01CE9FD1B}" presName="bkgdShape" presStyleLbl="node1" presStyleIdx="2" presStyleCnt="3"/>
      <dgm:spPr/>
      <dgm:t>
        <a:bodyPr/>
        <a:lstStyle/>
        <a:p>
          <a:endParaRPr lang="en-US"/>
        </a:p>
      </dgm:t>
    </dgm:pt>
    <dgm:pt modelId="{DF8E00BF-44CB-4C4C-8723-653B103DABE8}" type="pres">
      <dgm:prSet presAssocID="{55313669-30A6-4750-8DFA-A2C01CE9FD1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05ED8-7A9E-4995-B2D3-51D9E71E9241}" type="pres">
      <dgm:prSet presAssocID="{55313669-30A6-4750-8DFA-A2C01CE9FD1B}" presName="invisiNode" presStyleLbl="node1" presStyleIdx="2" presStyleCnt="3"/>
      <dgm:spPr/>
    </dgm:pt>
    <dgm:pt modelId="{B224F825-AF31-4801-9B51-C176A9E11C99}" type="pres">
      <dgm:prSet presAssocID="{55313669-30A6-4750-8DFA-A2C01CE9FD1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1170B10-4E0C-44F1-9FAE-76250007591F}" type="presOf" srcId="{E04E6D93-6AE9-4459-B3B9-0779214D821B}" destId="{27F7F933-CAB7-42A2-80A3-87D6B427B64A}" srcOrd="0" destOrd="0" presId="urn:microsoft.com/office/officeart/2005/8/layout/hList7"/>
    <dgm:cxn modelId="{F7EEDE08-A56B-4A34-8E7E-1C4CEFED547B}" type="presOf" srcId="{E04E6D93-6AE9-4459-B3B9-0779214D821B}" destId="{FA6EB915-2F7E-4463-9143-78662397105F}" srcOrd="1" destOrd="0" presId="urn:microsoft.com/office/officeart/2005/8/layout/hList7"/>
    <dgm:cxn modelId="{3863D386-499E-4090-9101-28BA524DD71C}" type="presOf" srcId="{55313669-30A6-4750-8DFA-A2C01CE9FD1B}" destId="{DF8207B4-32D6-4AE5-A076-042035B581A3}" srcOrd="0" destOrd="0" presId="urn:microsoft.com/office/officeart/2005/8/layout/hList7"/>
    <dgm:cxn modelId="{36C2D603-E1DC-42B7-B264-3D929C3CC44E}" srcId="{0F85BC07-DFAC-4792-A0C4-E9054FB7D87A}" destId="{481E0246-CF49-4896-844B-A3F16D4EB970}" srcOrd="1" destOrd="0" parTransId="{B74A4DE8-CAAE-47C5-B509-12E1F8C7409C}" sibTransId="{EE255197-C333-462A-8F80-79E324BFF46B}"/>
    <dgm:cxn modelId="{F7D2979D-FF0A-4CAF-B3EB-682A255F1FD5}" srcId="{0F85BC07-DFAC-4792-A0C4-E9054FB7D87A}" destId="{55313669-30A6-4750-8DFA-A2C01CE9FD1B}" srcOrd="2" destOrd="0" parTransId="{EE10BF82-24F7-4E46-B88A-4D9DDDDDCE91}" sibTransId="{4DEFBAF2-A8B0-40D6-A1C7-E2792F144DA2}"/>
    <dgm:cxn modelId="{6CCCA807-DEE0-472C-B71A-A3B00ADFB6A1}" type="presOf" srcId="{0F85BC07-DFAC-4792-A0C4-E9054FB7D87A}" destId="{88D426D6-BF23-4FEC-ABCF-EE1DFD38C3A5}" srcOrd="0" destOrd="0" presId="urn:microsoft.com/office/officeart/2005/8/layout/hList7"/>
    <dgm:cxn modelId="{C57CACC2-F423-4A12-BC06-D93EB20602EB}" srcId="{0F85BC07-DFAC-4792-A0C4-E9054FB7D87A}" destId="{E04E6D93-6AE9-4459-B3B9-0779214D821B}" srcOrd="0" destOrd="0" parTransId="{17FB3027-F821-4D97-8CDC-DB6F89BACFCC}" sibTransId="{4B6182DA-E5AF-4FBB-9159-D72020D08329}"/>
    <dgm:cxn modelId="{E94B266E-9A51-4326-81F5-EC5379B40551}" type="presOf" srcId="{55313669-30A6-4750-8DFA-A2C01CE9FD1B}" destId="{DF8E00BF-44CB-4C4C-8723-653B103DABE8}" srcOrd="1" destOrd="0" presId="urn:microsoft.com/office/officeart/2005/8/layout/hList7"/>
    <dgm:cxn modelId="{7318D91E-B07F-40F1-8CEF-130539D6729E}" type="presOf" srcId="{EE255197-C333-462A-8F80-79E324BFF46B}" destId="{8794EE44-55B7-49E5-95CE-11223657BACE}" srcOrd="0" destOrd="0" presId="urn:microsoft.com/office/officeart/2005/8/layout/hList7"/>
    <dgm:cxn modelId="{EA76FFFD-B2C0-45CE-B629-2841AC1BE4AC}" type="presOf" srcId="{4B6182DA-E5AF-4FBB-9159-D72020D08329}" destId="{210C739E-537B-4641-B97B-A256745443BB}" srcOrd="0" destOrd="0" presId="urn:microsoft.com/office/officeart/2005/8/layout/hList7"/>
    <dgm:cxn modelId="{6E9C46A1-A3E9-4797-9D72-0C61A5DB867A}" type="presOf" srcId="{481E0246-CF49-4896-844B-A3F16D4EB970}" destId="{F692C18D-FEDD-4656-ADBD-DF7A45955482}" srcOrd="0" destOrd="0" presId="urn:microsoft.com/office/officeart/2005/8/layout/hList7"/>
    <dgm:cxn modelId="{3D874ED7-1235-4B85-920F-35CBA8DD457D}" type="presOf" srcId="{481E0246-CF49-4896-844B-A3F16D4EB970}" destId="{B3DB1AA1-9DAF-416E-AFF1-C74ECC0AEF7F}" srcOrd="1" destOrd="0" presId="urn:microsoft.com/office/officeart/2005/8/layout/hList7"/>
    <dgm:cxn modelId="{DB3E4885-5C7E-451D-AD90-A249661E2153}" type="presParOf" srcId="{88D426D6-BF23-4FEC-ABCF-EE1DFD38C3A5}" destId="{BD73525A-A363-4729-BBF7-5A72B7F08705}" srcOrd="0" destOrd="0" presId="urn:microsoft.com/office/officeart/2005/8/layout/hList7"/>
    <dgm:cxn modelId="{E97B2B05-E7CA-49BC-941F-3C49DAB99BDD}" type="presParOf" srcId="{88D426D6-BF23-4FEC-ABCF-EE1DFD38C3A5}" destId="{57B47DD4-2FFE-426B-87BE-F0A8D340CFE8}" srcOrd="1" destOrd="0" presId="urn:microsoft.com/office/officeart/2005/8/layout/hList7"/>
    <dgm:cxn modelId="{52EA8CB6-4340-44EA-B5C5-A5B571BE37DD}" type="presParOf" srcId="{57B47DD4-2FFE-426B-87BE-F0A8D340CFE8}" destId="{5B851F74-0530-47A6-92A7-E8E8AA98FEDF}" srcOrd="0" destOrd="0" presId="urn:microsoft.com/office/officeart/2005/8/layout/hList7"/>
    <dgm:cxn modelId="{9CD84BCE-3BF0-4EFA-AF85-3D1B09382DEC}" type="presParOf" srcId="{5B851F74-0530-47A6-92A7-E8E8AA98FEDF}" destId="{27F7F933-CAB7-42A2-80A3-87D6B427B64A}" srcOrd="0" destOrd="0" presId="urn:microsoft.com/office/officeart/2005/8/layout/hList7"/>
    <dgm:cxn modelId="{0A19A4B1-DB3E-4FE5-9B13-6FB24D0EDE31}" type="presParOf" srcId="{5B851F74-0530-47A6-92A7-E8E8AA98FEDF}" destId="{FA6EB915-2F7E-4463-9143-78662397105F}" srcOrd="1" destOrd="0" presId="urn:microsoft.com/office/officeart/2005/8/layout/hList7"/>
    <dgm:cxn modelId="{EFD91D02-67FB-467D-907B-41B843B6B5EF}" type="presParOf" srcId="{5B851F74-0530-47A6-92A7-E8E8AA98FEDF}" destId="{7E6CC470-3B7D-466B-AD55-CA10C24A8004}" srcOrd="2" destOrd="0" presId="urn:microsoft.com/office/officeart/2005/8/layout/hList7"/>
    <dgm:cxn modelId="{81FF6EA9-55DB-490E-9DE0-E3812DEF4F07}" type="presParOf" srcId="{5B851F74-0530-47A6-92A7-E8E8AA98FEDF}" destId="{17D4F02E-E462-49FF-9ED7-F164A67EB8E1}" srcOrd="3" destOrd="0" presId="urn:microsoft.com/office/officeart/2005/8/layout/hList7"/>
    <dgm:cxn modelId="{931785D4-24EB-4BD7-BFE1-33AFC1A7362D}" type="presParOf" srcId="{57B47DD4-2FFE-426B-87BE-F0A8D340CFE8}" destId="{210C739E-537B-4641-B97B-A256745443BB}" srcOrd="1" destOrd="0" presId="urn:microsoft.com/office/officeart/2005/8/layout/hList7"/>
    <dgm:cxn modelId="{1491AFC7-687C-47BF-AE81-E062D43DD1F2}" type="presParOf" srcId="{57B47DD4-2FFE-426B-87BE-F0A8D340CFE8}" destId="{D2198A13-7316-4749-9C65-3FD502618D4E}" srcOrd="2" destOrd="0" presId="urn:microsoft.com/office/officeart/2005/8/layout/hList7"/>
    <dgm:cxn modelId="{1DA93877-755C-4421-98A8-B15A4E961CE3}" type="presParOf" srcId="{D2198A13-7316-4749-9C65-3FD502618D4E}" destId="{F692C18D-FEDD-4656-ADBD-DF7A45955482}" srcOrd="0" destOrd="0" presId="urn:microsoft.com/office/officeart/2005/8/layout/hList7"/>
    <dgm:cxn modelId="{B39B2CD1-36A5-49DE-BA28-06E5BAA8BD15}" type="presParOf" srcId="{D2198A13-7316-4749-9C65-3FD502618D4E}" destId="{B3DB1AA1-9DAF-416E-AFF1-C74ECC0AEF7F}" srcOrd="1" destOrd="0" presId="urn:microsoft.com/office/officeart/2005/8/layout/hList7"/>
    <dgm:cxn modelId="{2FE6C6AE-B0D8-449B-9506-40178FC9BB6A}" type="presParOf" srcId="{D2198A13-7316-4749-9C65-3FD502618D4E}" destId="{A3866DC9-E0A0-4267-8CA3-A5BCDA73E773}" srcOrd="2" destOrd="0" presId="urn:microsoft.com/office/officeart/2005/8/layout/hList7"/>
    <dgm:cxn modelId="{B89AC449-946B-4352-ACB9-8662F020BA38}" type="presParOf" srcId="{D2198A13-7316-4749-9C65-3FD502618D4E}" destId="{915D06BE-ED52-4906-8957-C6B4CBC19DC2}" srcOrd="3" destOrd="0" presId="urn:microsoft.com/office/officeart/2005/8/layout/hList7"/>
    <dgm:cxn modelId="{B7D4FC0E-99AE-4E72-B571-6814B1692720}" type="presParOf" srcId="{57B47DD4-2FFE-426B-87BE-F0A8D340CFE8}" destId="{8794EE44-55B7-49E5-95CE-11223657BACE}" srcOrd="3" destOrd="0" presId="urn:microsoft.com/office/officeart/2005/8/layout/hList7"/>
    <dgm:cxn modelId="{0CDD6527-34E7-47AC-A108-04DB843FB375}" type="presParOf" srcId="{57B47DD4-2FFE-426B-87BE-F0A8D340CFE8}" destId="{7770D806-FEB7-49A1-AD37-875C7BAEF308}" srcOrd="4" destOrd="0" presId="urn:microsoft.com/office/officeart/2005/8/layout/hList7"/>
    <dgm:cxn modelId="{FA542FAA-FED0-43A2-BB94-CC3598090328}" type="presParOf" srcId="{7770D806-FEB7-49A1-AD37-875C7BAEF308}" destId="{DF8207B4-32D6-4AE5-A076-042035B581A3}" srcOrd="0" destOrd="0" presId="urn:microsoft.com/office/officeart/2005/8/layout/hList7"/>
    <dgm:cxn modelId="{D2840058-EA96-4F99-BAE4-394B485AD7A4}" type="presParOf" srcId="{7770D806-FEB7-49A1-AD37-875C7BAEF308}" destId="{DF8E00BF-44CB-4C4C-8723-653B103DABE8}" srcOrd="1" destOrd="0" presId="urn:microsoft.com/office/officeart/2005/8/layout/hList7"/>
    <dgm:cxn modelId="{02173BC6-AD55-4C37-A9BD-63A3032FB3C6}" type="presParOf" srcId="{7770D806-FEB7-49A1-AD37-875C7BAEF308}" destId="{CE105ED8-7A9E-4995-B2D3-51D9E71E9241}" srcOrd="2" destOrd="0" presId="urn:microsoft.com/office/officeart/2005/8/layout/hList7"/>
    <dgm:cxn modelId="{F740FA4C-82B0-45FD-A56F-1EE51BF9C1CA}" type="presParOf" srcId="{7770D806-FEB7-49A1-AD37-875C7BAEF308}" destId="{B224F825-AF31-4801-9B51-C176A9E11C9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7F933-CAB7-42A2-80A3-87D6B427B64A}">
      <dsp:nvSpPr>
        <dsp:cNvPr id="0" name=""/>
        <dsp:cNvSpPr/>
      </dsp:nvSpPr>
      <dsp:spPr>
        <a:xfrm>
          <a:off x="2282" y="0"/>
          <a:ext cx="3551187" cy="4495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Kentucky’s Performance Funding Model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2" y="1798320"/>
        <a:ext cx="3551187" cy="1798320"/>
      </dsp:txXfrm>
    </dsp:sp>
    <dsp:sp modelId="{17D4F02E-E462-49FF-9ED7-F164A67EB8E1}">
      <dsp:nvSpPr>
        <dsp:cNvPr id="0" name=""/>
        <dsp:cNvSpPr/>
      </dsp:nvSpPr>
      <dsp:spPr>
        <a:xfrm>
          <a:off x="1029325" y="269748"/>
          <a:ext cx="1497101" cy="14971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2C18D-FEDD-4656-ADBD-DF7A45955482}">
      <dsp:nvSpPr>
        <dsp:cNvPr id="0" name=""/>
        <dsp:cNvSpPr/>
      </dsp:nvSpPr>
      <dsp:spPr>
        <a:xfrm>
          <a:off x="3660006" y="0"/>
          <a:ext cx="3551187" cy="4495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Kentucky’s Strategic Agenda for Postsecondary Education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006" y="1798320"/>
        <a:ext cx="3551187" cy="1798320"/>
      </dsp:txXfrm>
    </dsp:sp>
    <dsp:sp modelId="{915D06BE-ED52-4906-8957-C6B4CBC19DC2}">
      <dsp:nvSpPr>
        <dsp:cNvPr id="0" name=""/>
        <dsp:cNvSpPr/>
      </dsp:nvSpPr>
      <dsp:spPr>
        <a:xfrm>
          <a:off x="4687049" y="269748"/>
          <a:ext cx="1497101" cy="14971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07B4-32D6-4AE5-A076-042035B581A3}">
      <dsp:nvSpPr>
        <dsp:cNvPr id="0" name=""/>
        <dsp:cNvSpPr/>
      </dsp:nvSpPr>
      <dsp:spPr>
        <a:xfrm>
          <a:off x="7317729" y="0"/>
          <a:ext cx="3551187" cy="44958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CPE Policy for Diversity, Equity and Inclusion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7729" y="1798320"/>
        <a:ext cx="3551187" cy="1798320"/>
      </dsp:txXfrm>
    </dsp:sp>
    <dsp:sp modelId="{B224F825-AF31-4801-9B51-C176A9E11C99}">
      <dsp:nvSpPr>
        <dsp:cNvPr id="0" name=""/>
        <dsp:cNvSpPr/>
      </dsp:nvSpPr>
      <dsp:spPr>
        <a:xfrm>
          <a:off x="8344772" y="269748"/>
          <a:ext cx="1497101" cy="14971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3525A-A363-4729-BBF7-5A72B7F08705}">
      <dsp:nvSpPr>
        <dsp:cNvPr id="0" name=""/>
        <dsp:cNvSpPr/>
      </dsp:nvSpPr>
      <dsp:spPr>
        <a:xfrm>
          <a:off x="434847" y="3596640"/>
          <a:ext cx="10001504" cy="674370"/>
        </a:xfrm>
        <a:prstGeom prst="leftRightArrow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0.18391</cdr:x>
      <cdr:y>0.27097</cdr:y>
    </cdr:from>
    <cdr:to>
      <cdr:x>0.55172</cdr:x>
      <cdr:y>0.72903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081881"/>
          <a:ext cx="1981200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49%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with a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postsecondary credential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0.19411</cdr:x>
      <cdr:y>0.28001</cdr:y>
    </cdr:from>
    <cdr:to>
      <cdr:x>0.56193</cdr:x>
      <cdr:y>0.73807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6162" y="1117960"/>
          <a:ext cx="1982389" cy="1828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60%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with a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postsecondary credential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7F5DF-345B-4092-8DDD-64850094F3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84EC-A68D-47D9-8F59-D79A43BC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25B4C9-1643-4445-9CFD-68C1EBD8B80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CF766C-C5DE-4036-99C8-C6E8D8C1E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exception of KCTCS URM low-income students, which remained flat, progress was seen for both sectors and for all categories of students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With the exception of KCTCS URM low-income students, progress was seen for both sectors and for all categories of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31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/>
              <a:t>UK</a:t>
            </a:r>
            <a:r>
              <a:rPr lang="en-US" dirty="0"/>
              <a:t> LEADS project, </a:t>
            </a:r>
            <a:r>
              <a:rPr lang="en-US" dirty="0" smtClean="0"/>
              <a:t>which uses predictive analytics and </a:t>
            </a:r>
            <a:r>
              <a:rPr lang="en-US" dirty="0"/>
              <a:t>ties institutional aid funds to required financial counseling that builds and encourages the financial literacy of UK’s students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Henderson Community College</a:t>
            </a:r>
            <a:r>
              <a:rPr lang="en-US" dirty="0"/>
              <a:t> and </a:t>
            </a:r>
            <a:r>
              <a:rPr lang="en-US" b="1" dirty="0"/>
              <a:t>Madisonville Community College</a:t>
            </a:r>
            <a:r>
              <a:rPr lang="en-US" dirty="0"/>
              <a:t> have created mentoring programs to support the academic success of African-American males while in college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Jefferson Community and Technical College</a:t>
            </a:r>
            <a:r>
              <a:rPr lang="en-US" dirty="0"/>
              <a:t> “Rise Together” initiative, which focuses on African-American students from low-income neighborhoods in Louisville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NKU</a:t>
            </a:r>
            <a:r>
              <a:rPr lang="en-US" dirty="0"/>
              <a:t> micro grants and micro scholarships; these offset the tuition and fees of students who cannot pay the remaining balance on their student account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WKU</a:t>
            </a:r>
            <a:r>
              <a:rPr lang="en-US" dirty="0"/>
              <a:t>’s Intercultural Student Engagement Center Academy, which uses a living-learning community model that supports the students socially as well as academically.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KSU</a:t>
            </a:r>
            <a:r>
              <a:rPr lang="en-US" dirty="0" smtClean="0"/>
              <a:t> has a “Pre-College </a:t>
            </a:r>
            <a:r>
              <a:rPr lang="en-US" dirty="0"/>
              <a:t>Academy” geared toward low-income, first-generation, URM students with workshops on effective study habits, an opportunity to earn up to nine credit hours, and advising and mentoring.   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Owensboro Community and Technical College </a:t>
            </a:r>
            <a:r>
              <a:rPr lang="en-US" dirty="0" smtClean="0"/>
              <a:t>AA/AS Success Coach, who is dedicated to assisting students in arts and science programs.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CPE</a:t>
            </a:r>
            <a:r>
              <a:rPr lang="en-US" dirty="0" smtClean="0"/>
              <a:t> is heading up a cultural competency certification initiative that will be piloted on several campuses this fall.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2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3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8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2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5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mple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574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186101"/>
            <a:ext cx="5892800" cy="1752600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r="5489"/>
          <a:stretch/>
        </p:blipFill>
        <p:spPr>
          <a:xfrm>
            <a:off x="0" y="304800"/>
            <a:ext cx="12161520" cy="148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35" y="6135508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85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3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for Data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" y="6248401"/>
            <a:ext cx="1018546" cy="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0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ight Side Phot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" y="6248401"/>
            <a:ext cx="1018546" cy="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Left Side Phot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318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1318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" y="6248401"/>
            <a:ext cx="1018546" cy="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68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g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800600"/>
            <a:ext cx="11785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3"/>
            <a:ext cx="11785600" cy="4575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5440363"/>
            <a:ext cx="11785600" cy="6556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" y="6248401"/>
            <a:ext cx="1018546" cy="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lide Photo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12192000" cy="1114428"/>
          </a:xfrm>
          <a:solidFill>
            <a:schemeClr val="bg1">
              <a:alpha val="82000"/>
            </a:schemeClr>
          </a:solidFill>
        </p:spPr>
        <p:txBody>
          <a:bodyPr anchor="t" anchorCtr="0"/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8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lide Photo with Top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 anchor="b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09"/>
            <a:ext cx="12192000" cy="1114428"/>
          </a:xfrm>
          <a:solidFill>
            <a:schemeClr val="bg1">
              <a:alpha val="82000"/>
            </a:schemeClr>
          </a:solidFill>
        </p:spPr>
        <p:txBody>
          <a:bodyPr anchor="t" anchorCtr="0"/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5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Divider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1"/>
            <a:ext cx="10972800" cy="2170331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4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3200" y="152403"/>
            <a:ext cx="11785600" cy="6569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169213"/>
            <a:ext cx="11785600" cy="2170331"/>
          </a:xfrm>
          <a:solidFill>
            <a:schemeClr val="bg1">
              <a:alpha val="82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0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200400"/>
            <a:ext cx="5892800" cy="17526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 Number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94082" y="5040873"/>
            <a:ext cx="3779519" cy="548640"/>
            <a:chOff x="670561" y="5040872"/>
            <a:chExt cx="2834639" cy="54864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123488" y="5124675"/>
              <a:ext cx="23817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Twitter: </a:t>
              </a:r>
              <a:r>
                <a:rPr lang="en-US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CPENews</a:t>
              </a:r>
              <a:r>
                <a:rPr lang="en-US" sz="1400" baseline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400" baseline="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CPEPres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1" y="5040872"/>
              <a:ext cx="411480" cy="5486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4970000" y="5049048"/>
            <a:ext cx="3146080" cy="548640"/>
            <a:chOff x="3894525" y="5056752"/>
            <a:chExt cx="2359560" cy="548640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4339127" y="5140556"/>
              <a:ext cx="1914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Website: http://cpe.ky.gov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25" y="5056752"/>
              <a:ext cx="411480" cy="54864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8412480" y="5044960"/>
            <a:ext cx="2712725" cy="548640"/>
            <a:chOff x="6309360" y="5047487"/>
            <a:chExt cx="2034544" cy="548640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6760615" y="5135663"/>
              <a:ext cx="15832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Facebook: KYCPE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360" y="5047487"/>
              <a:ext cx="411480" cy="54864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35" y="6172200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4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M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963240"/>
            <a:ext cx="7315200" cy="2738301"/>
          </a:xfr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804410"/>
            <a:ext cx="7315200" cy="129159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98869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3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6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43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3716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121919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2"/>
            <a:ext cx="10871200" cy="44957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HE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3716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9448800" cy="121919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2"/>
            <a:ext cx="10871200" cy="44957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940" y="129540"/>
            <a:ext cx="111252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1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867400"/>
            <a:ext cx="10972800" cy="304800"/>
          </a:xfrm>
        </p:spPr>
        <p:txBody>
          <a:bodyPr/>
          <a:lstStyle>
            <a:lvl1pPr marL="0" indent="0">
              <a:buFontTx/>
              <a:buNone/>
              <a:defRPr sz="1000" i="1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9600" y="1447800"/>
            <a:ext cx="10972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3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3"/>
            <a:ext cx="5384800" cy="4602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3"/>
            <a:ext cx="5384800" cy="4602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1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0" y="0"/>
            <a:ext cx="12192000" cy="13716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3838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33603"/>
            <a:ext cx="5386917" cy="3992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93838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33603"/>
            <a:ext cx="5389033" cy="3992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3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447800"/>
            <a:ext cx="10871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1600" y="1143000"/>
            <a:ext cx="512205" cy="2286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711200" y="1143000"/>
            <a:ext cx="11379200" cy="228600"/>
          </a:xfrm>
          <a:prstGeom prst="rect">
            <a:avLst/>
          </a:prstGeom>
          <a:solidFill>
            <a:srgbClr val="00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5635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8" r:id="rId4"/>
    <p:sldLayoutId id="2147483663" r:id="rId5"/>
    <p:sldLayoutId id="2147483665" r:id="rId6"/>
    <p:sldLayoutId id="214748366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67" r:id="rId13"/>
    <p:sldLayoutId id="2147483657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bg2">
                <a:lumMod val="9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tx2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953802"/>
            <a:ext cx="7162800" cy="1594273"/>
          </a:xfrm>
        </p:spPr>
        <p:txBody>
          <a:bodyPr>
            <a:normAutofit/>
          </a:bodyPr>
          <a:lstStyle/>
          <a:p>
            <a:r>
              <a:rPr lang="en-US" sz="4000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Closing Kentucky’s Opportunity Gaps</a:t>
            </a:r>
            <a:endParaRPr lang="en-US" sz="4000" spc="-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0668" y="3509010"/>
            <a:ext cx="6781800" cy="1291590"/>
          </a:xfrm>
        </p:spPr>
        <p:txBody>
          <a:bodyPr/>
          <a:lstStyle/>
          <a:p>
            <a:r>
              <a:rPr lang="en-US" dirty="0" smtClean="0"/>
              <a:t>President Aaron Thompson</a:t>
            </a:r>
            <a:endParaRPr lang="en-US" dirty="0"/>
          </a:p>
          <a:p>
            <a:r>
              <a:rPr lang="en-US" dirty="0"/>
              <a:t>Kentucky Council on Postsecondary Education</a:t>
            </a:r>
          </a:p>
          <a:p>
            <a:r>
              <a:rPr lang="en-US" dirty="0" smtClean="0"/>
              <a:t>Aug. 18,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02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need: Increase low-income URM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652548"/>
              </p:ext>
            </p:extLst>
          </p:nvPr>
        </p:nvGraphicFramePr>
        <p:xfrm>
          <a:off x="703179" y="189992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101,697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98,185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179" y="153058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Universities Undergraduates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946659"/>
              </p:ext>
            </p:extLst>
          </p:nvPr>
        </p:nvGraphicFramePr>
        <p:xfrm>
          <a:off x="711200" y="4179332"/>
          <a:ext cx="106984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108,302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78,484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-28%</a:t>
                      </a: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14,358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13,126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8,956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6,353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-29%</a:t>
                      </a: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Low-Income Students</a:t>
                      </a:r>
                      <a:endParaRPr lang="en-US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48,325</a:t>
                      </a:r>
                      <a:endParaRPr lang="en-US" sz="18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29,700</a:t>
                      </a:r>
                      <a:endParaRPr lang="en-US" sz="18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-38.5%</a:t>
                      </a:r>
                      <a:endParaRPr lang="en-US" sz="18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361420227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1200" y="3810000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KCTCS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46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1277600" cy="1219198"/>
          </a:xfrm>
        </p:spPr>
        <p:txBody>
          <a:bodyPr/>
          <a:lstStyle/>
          <a:p>
            <a:r>
              <a:rPr lang="en-US" dirty="0" smtClean="0"/>
              <a:t>Overall progress with retention rates, across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266832"/>
              </p:ext>
            </p:extLst>
          </p:nvPr>
        </p:nvGraphicFramePr>
        <p:xfrm>
          <a:off x="703179" y="189992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2011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Fall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2019 – Fall 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72.6%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+8pp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+13.2pp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+9.6pp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+8.7pp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179" y="153058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Universities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565419"/>
              </p:ext>
            </p:extLst>
          </p:nvPr>
        </p:nvGraphicFramePr>
        <p:xfrm>
          <a:off x="711200" y="431800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2011 – Fall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2019 – Fall 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+6.2pp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+10.9pp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Students*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+11.2pp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52.4%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52.2%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-0.2pp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1200" y="394866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KCTCS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00" y="6324600"/>
            <a:ext cx="1069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*Data missing for Fall 2011 – Fall 2012; Number used is for Fall 2012 – Fall 2013.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71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need: Increasing low-income URM graduation rates at both the universities and KCTCS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156491"/>
              </p:ext>
            </p:extLst>
          </p:nvPr>
        </p:nvGraphicFramePr>
        <p:xfrm>
          <a:off x="703179" y="189992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47.6%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56.4%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+8.8pp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+10.4pp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+4.2pp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+2.7pp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179" y="153058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Universities (Six-Year Rates)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226846"/>
              </p:ext>
            </p:extLst>
          </p:nvPr>
        </p:nvGraphicFramePr>
        <p:xfrm>
          <a:off x="711200" y="431800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36.3%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+11.4pp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+5.6pp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52.4%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48.1%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-4.3pp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1200" y="394866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KCTCS (Three-Year Rates)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66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Degree and Credential Attainment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533509"/>
              </p:ext>
            </p:extLst>
          </p:nvPr>
        </p:nvGraphicFramePr>
        <p:xfrm>
          <a:off x="838200" y="18288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881" y="1519100"/>
            <a:ext cx="1078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URM undergraduate degree and credential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is double that of all students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96200" y="2635247"/>
            <a:ext cx="0" cy="2971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31974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953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 Students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60704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point of CPE’s, strategic agenda and diversity policy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156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30.6%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56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60.1%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93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Bachelor’s Degrees Awarded by Public Universities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282662"/>
              </p:ext>
            </p:extLst>
          </p:nvPr>
        </p:nvGraphicFramePr>
        <p:xfrm>
          <a:off x="703179" y="189992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16,244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19,147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179" y="153058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275476"/>
              </p:ext>
            </p:extLst>
          </p:nvPr>
        </p:nvGraphicFramePr>
        <p:xfrm>
          <a:off x="711200" y="431800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6,643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1200" y="394866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STEM+H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3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 Awarded by KCTCS</a:t>
            </a:r>
            <a:br>
              <a:rPr lang="en-US" dirty="0" smtClean="0"/>
            </a:br>
            <a:r>
              <a:rPr lang="en-US" sz="1800" dirty="0" smtClean="0"/>
              <a:t>(Includes certificates, diplomas and associate degrees)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781626"/>
              </p:ext>
            </p:extLst>
          </p:nvPr>
        </p:nvGraphicFramePr>
        <p:xfrm>
          <a:off x="703179" y="189992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28,545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29,291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179" y="153058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752158"/>
              </p:ext>
            </p:extLst>
          </p:nvPr>
        </p:nvGraphicFramePr>
        <p:xfrm>
          <a:off x="711200" y="4318000"/>
          <a:ext cx="1069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21">
                  <a:extLst>
                    <a:ext uri="{9D8B030D-6E8A-4147-A177-3AD203B41FA5}">
                      <a16:colId xmlns:a16="http://schemas.microsoft.com/office/drawing/2014/main" val="1828757970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1273053431"/>
                    </a:ext>
                  </a:extLst>
                </a:gridCol>
                <a:gridCol w="2667389">
                  <a:extLst>
                    <a:ext uri="{9D8B030D-6E8A-4147-A177-3AD203B41FA5}">
                      <a16:colId xmlns:a16="http://schemas.microsoft.com/office/drawing/2014/main" val="2955326433"/>
                    </a:ext>
                  </a:extLst>
                </a:gridCol>
                <a:gridCol w="1723482">
                  <a:extLst>
                    <a:ext uri="{9D8B030D-6E8A-4147-A177-3AD203B41FA5}">
                      <a16:colId xmlns:a16="http://schemas.microsoft.com/office/drawing/2014/main" val="235199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2019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1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10,271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13,787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92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URM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4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Not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1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 Low-Income Students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49938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1200" y="3948668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STEM+H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2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Campuses Are Facilitating Change and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2"/>
            <a:ext cx="11176000" cy="449579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200" b="1" dirty="0" smtClean="0"/>
              <a:t>Redefining the </a:t>
            </a:r>
            <a:r>
              <a:rPr lang="en-US" sz="2200" b="1" dirty="0"/>
              <a:t>way they look at student success</a:t>
            </a:r>
            <a:r>
              <a:rPr lang="en-US" sz="2200" dirty="0"/>
              <a:t>, taking a more holistic, institution-wide look at student success through inter-departmental teams and strategic focus on data and predictive </a:t>
            </a:r>
            <a:r>
              <a:rPr lang="en-US" sz="2200" dirty="0" smtClean="0"/>
              <a:t>analytics.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b="1" smtClean="0"/>
              <a:t>Targeted recruiting </a:t>
            </a:r>
            <a:r>
              <a:rPr lang="en-US" sz="2200" b="1" dirty="0"/>
              <a:t>practices</a:t>
            </a:r>
            <a:r>
              <a:rPr lang="en-US" sz="2200" dirty="0"/>
              <a:t>, focusing more on URM and low-income students. 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/>
              <a:t>Increasing outreach </a:t>
            </a:r>
            <a:r>
              <a:rPr lang="en-US" sz="2200" dirty="0"/>
              <a:t>via organizations and activities focused on these demographic groups.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/>
              <a:t>Shifting institutional financial aid </a:t>
            </a:r>
            <a:r>
              <a:rPr lang="en-US" sz="2200" dirty="0"/>
              <a:t>from merit to need-based and focusing on unmet need.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/>
              <a:t>Implementing high impact practices</a:t>
            </a:r>
            <a:r>
              <a:rPr lang="en-US" sz="2200" dirty="0"/>
              <a:t>, such as learning </a:t>
            </a:r>
            <a:r>
              <a:rPr lang="en-US" sz="2200" dirty="0" smtClean="0"/>
              <a:t>communities.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/>
              <a:t>Focusing on the transition to postsecondary </a:t>
            </a:r>
            <a:r>
              <a:rPr lang="en-US" sz="2200" dirty="0"/>
              <a:t>through academic readiness, bridge programming and early intervention strategies (such as early warning systems</a:t>
            </a:r>
            <a:r>
              <a:rPr lang="en-US" sz="2200" dirty="0" smtClean="0"/>
              <a:t>).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/>
              <a:t>Increased focus on </a:t>
            </a:r>
            <a:r>
              <a:rPr lang="en-US" sz="2200" b="1" dirty="0" smtClean="0"/>
              <a:t>advising</a:t>
            </a:r>
            <a:r>
              <a:rPr lang="en-US" sz="2200" dirty="0" smtClean="0"/>
              <a:t>.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/>
              <a:t>Training</a:t>
            </a:r>
            <a:r>
              <a:rPr lang="en-US" sz="2200" dirty="0"/>
              <a:t> faculty and staff in cultural </a:t>
            </a:r>
            <a:r>
              <a:rPr lang="en-US" sz="2200" dirty="0" smtClean="0"/>
              <a:t>competency.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04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562" y="2401670"/>
            <a:ext cx="778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22405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4" y="1441869"/>
            <a:ext cx="12013936" cy="525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Kentucky’s Educational Attainment Goal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2019 Educational Attainment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371684"/>
              </p:ext>
            </p:extLst>
          </p:nvPr>
        </p:nvGraphicFramePr>
        <p:xfrm>
          <a:off x="609600" y="2133600"/>
          <a:ext cx="538638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2030 Educational Attainment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1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19057606"/>
              </p:ext>
            </p:extLst>
          </p:nvPr>
        </p:nvGraphicFramePr>
        <p:xfrm>
          <a:off x="6192838" y="2133600"/>
          <a:ext cx="5389562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8350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4" y="1441869"/>
            <a:ext cx="12013936" cy="525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continues to surpass growth rate needed to reach the state 60x30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056512"/>
              </p:ext>
            </p:extLst>
          </p:nvPr>
        </p:nvGraphicFramePr>
        <p:xfrm>
          <a:off x="711200" y="1981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4583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Growth Rate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256" y="5040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Growth Rate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1600200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in the Number of Undergraduate Degree and Credential Holders in Kentucky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98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CPE’s Guiding Framework to Meet the Goal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456340"/>
              </p:ext>
            </p:extLst>
          </p:nvPr>
        </p:nvGraphicFramePr>
        <p:xfrm>
          <a:off x="711200" y="15240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5257800"/>
            <a:ext cx="9296400" cy="397032"/>
          </a:xfrm>
          <a:prstGeom prst="rect">
            <a:avLst/>
          </a:prstGeom>
          <a:noFill/>
        </p:spPr>
        <p:txBody>
          <a:bodyPr wrap="square" tIns="7315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ACCOUNTABILITY AND PROGRESS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47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Our Framework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Strategic agenda: </a:t>
            </a:r>
            <a:r>
              <a:rPr lang="en-US" sz="2800" dirty="0" smtClean="0"/>
              <a:t>Sets goals and metrics aligned to the overall state goal (60x30) for all public campuses.</a:t>
            </a:r>
          </a:p>
          <a:p>
            <a:r>
              <a:rPr lang="en-US" sz="2800" b="1" dirty="0"/>
              <a:t>Diversity policy: </a:t>
            </a:r>
            <a:r>
              <a:rPr lang="en-US" sz="2800" dirty="0"/>
              <a:t>Helps campuses set and meet goals specifically targeted to increase the success of underserved and underrepresented populations.</a:t>
            </a:r>
          </a:p>
          <a:p>
            <a:pPr lvl="1">
              <a:spcAft>
                <a:spcPts val="600"/>
              </a:spcAft>
            </a:pPr>
            <a:r>
              <a:rPr lang="en-US" sz="2400" i="1" dirty="0"/>
              <a:t>Kentucky is the first state in the nation to tie academic program approval to meeting diversity metrics.</a:t>
            </a:r>
          </a:p>
          <a:p>
            <a:r>
              <a:rPr lang="en-US" sz="2800" b="1" dirty="0" smtClean="0"/>
              <a:t>Performance funding model:</a:t>
            </a:r>
            <a:r>
              <a:rPr lang="en-US" sz="2800" dirty="0" smtClean="0"/>
              <a:t> Rewards campuses for their progress in moving Kentucky toward goal completion.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32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2"/>
            <a:ext cx="11214703" cy="1219198"/>
          </a:xfrm>
        </p:spPr>
        <p:txBody>
          <a:bodyPr/>
          <a:lstStyle/>
          <a:p>
            <a:r>
              <a:rPr lang="en-US" dirty="0" smtClean="0"/>
              <a:t>How Performance Funding Incentivizes Student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Performance funding pie ch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5610"/>
            <a:ext cx="6787788" cy="39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1752600"/>
            <a:ext cx="45091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formula focuses campuses on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timely completion.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degrees and credentials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Degree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credential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attainment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minority, low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underprepared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degrees and credentials in fields that garner higher wages upon completion (STEM+H, high-demand, and targeted industries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82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How the Incentives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7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" y="1592926"/>
            <a:ext cx="7603071" cy="4655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07" y="1554480"/>
            <a:ext cx="3418101" cy="4846320"/>
          </a:xfrm>
          <a:prstGeom prst="rect">
            <a:avLst/>
          </a:prstGeom>
          <a:ln w="15875"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34400" y="1592926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Premiums are cumulative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25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URM Progress</a:t>
            </a:r>
            <a:br>
              <a:rPr lang="en-US" dirty="0" smtClean="0"/>
            </a:br>
            <a:r>
              <a:rPr lang="en-US" dirty="0" smtClean="0"/>
              <a:t>at Our Public Institutions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25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Enrollment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930515"/>
              </p:ext>
            </p:extLst>
          </p:nvPr>
        </p:nvGraphicFramePr>
        <p:xfrm>
          <a:off x="838200" y="1708153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1200" y="1708153"/>
            <a:ext cx="1099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While overall enrollment at public institutions has declined, URM enrollment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96200" y="2514600"/>
            <a:ext cx="0" cy="2971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266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724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 Students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48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point of CPE’s, strategic agenda and diversity policy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5600" y="29688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-15.9%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15600" y="47214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6.4%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02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D7FA721215D41B0CAB6B0A74D4AEA" ma:contentTypeVersion="11" ma:contentTypeDescription="Create a new document." ma:contentTypeScope="" ma:versionID="9f630d1f1d1738421fffa9d9c2c0a8cd">
  <xsd:schema xmlns:xsd="http://www.w3.org/2001/XMLSchema" xmlns:xs="http://www.w3.org/2001/XMLSchema" xmlns:p="http://schemas.microsoft.com/office/2006/metadata/properties" xmlns:ns2="29a91248-5eb0-4200-a816-ac826698a280" xmlns:ns3="a15875c0-074d-4170-8a2d-122cb0fd60b1" targetNamespace="http://schemas.microsoft.com/office/2006/metadata/properties" ma:root="true" ma:fieldsID="06f6a4baa2a537a1eafd20987b12656e" ns2:_="" ns3:_="">
    <xsd:import namespace="29a91248-5eb0-4200-a816-ac826698a280"/>
    <xsd:import namespace="a15875c0-074d-4170-8a2d-122cb0fd60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91248-5eb0-4200-a816-ac826698a2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875c0-074d-4170-8a2d-122cb0fd60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2E3424-378C-4976-BEC8-055E044BD383}"/>
</file>

<file path=customXml/itemProps2.xml><?xml version="1.0" encoding="utf-8"?>
<ds:datastoreItem xmlns:ds="http://schemas.openxmlformats.org/officeDocument/2006/customXml" ds:itemID="{38FA667B-522B-43CB-BA6B-6B40D8B89F13}"/>
</file>

<file path=customXml/itemProps3.xml><?xml version="1.0" encoding="utf-8"?>
<ds:datastoreItem xmlns:ds="http://schemas.openxmlformats.org/officeDocument/2006/customXml" ds:itemID="{7A995956-BA61-48CA-A958-79BFCD61C99C}"/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1237</Words>
  <Application>Microsoft Office PowerPoint</Application>
  <PresentationFormat>Widescreen</PresentationFormat>
  <Paragraphs>330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Roboto</vt:lpstr>
      <vt:lpstr>Tahoma</vt:lpstr>
      <vt:lpstr>Office Theme</vt:lpstr>
      <vt:lpstr>Update on Closing Kentucky’s Opportunity Gaps</vt:lpstr>
      <vt:lpstr>Kentucky’s Educational Attainment Goal</vt:lpstr>
      <vt:lpstr>Kentucky continues to surpass growth rate needed to reach the state 60x30 goal</vt:lpstr>
      <vt:lpstr>CPE’s Guiding Framework to Meet the Goal</vt:lpstr>
      <vt:lpstr>How Our Framework Works</vt:lpstr>
      <vt:lpstr>How Performance Funding Incentivizes Student Success</vt:lpstr>
      <vt:lpstr>Example of How the Incentives Work</vt:lpstr>
      <vt:lpstr>URM Progress at Our Public Institutions</vt:lpstr>
      <vt:lpstr>Overview of Enrollment</vt:lpstr>
      <vt:lpstr>Greatest need: Increase low-income URM enrollment</vt:lpstr>
      <vt:lpstr>Overall progress with retention rates, across populations</vt:lpstr>
      <vt:lpstr>Another need: Increasing low-income URM graduation rates at both the universities and KCTCS</vt:lpstr>
      <vt:lpstr>Overview of Degree and Credential Attainment</vt:lpstr>
      <vt:lpstr>Bachelor’s Degrees Awarded by Public Universities</vt:lpstr>
      <vt:lpstr>Credentials Awarded by KCTCS (Includes certificates, diplomas and associate degrees)</vt:lpstr>
      <vt:lpstr>How Campuses Are Facilitating Change and Progress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Gayheart, Gabrielle L (CPE)</dc:creator>
  <cp:lastModifiedBy>Gayheart, Gabrielle L (CPE)</cp:lastModifiedBy>
  <cp:revision>339</cp:revision>
  <cp:lastPrinted>2021-08-17T17:08:38Z</cp:lastPrinted>
  <dcterms:created xsi:type="dcterms:W3CDTF">2016-09-22T18:57:17Z</dcterms:created>
  <dcterms:modified xsi:type="dcterms:W3CDTF">2021-08-17T17:09:17Z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0x010100BD9D7FA721215D41B0CAB6B0A74D4AEA</vt:lpwstr>
  </property>
</Properties>
</file>