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5" r:id="rId1"/>
  </p:sldMasterIdLst>
  <p:notesMasterIdLst>
    <p:notesMasterId r:id="rId24"/>
  </p:notesMasterIdLst>
  <p:sldIdLst>
    <p:sldId id="256" r:id="rId2"/>
    <p:sldId id="257" r:id="rId3"/>
    <p:sldId id="737" r:id="rId4"/>
    <p:sldId id="283" r:id="rId5"/>
    <p:sldId id="296" r:id="rId6"/>
    <p:sldId id="775" r:id="rId7"/>
    <p:sldId id="781" r:id="rId8"/>
    <p:sldId id="780" r:id="rId9"/>
    <p:sldId id="767" r:id="rId10"/>
    <p:sldId id="768" r:id="rId11"/>
    <p:sldId id="773" r:id="rId12"/>
    <p:sldId id="770" r:id="rId13"/>
    <p:sldId id="778" r:id="rId14"/>
    <p:sldId id="766" r:id="rId15"/>
    <p:sldId id="779" r:id="rId16"/>
    <p:sldId id="776" r:id="rId17"/>
    <p:sldId id="308" r:id="rId18"/>
    <p:sldId id="771" r:id="rId19"/>
    <p:sldId id="744" r:id="rId20"/>
    <p:sldId id="719" r:id="rId21"/>
    <p:sldId id="512" r:id="rId22"/>
    <p:sldId id="7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61" autoAdjust="0"/>
    <p:restoredTop sz="71255" autoAdjust="0"/>
  </p:normalViewPr>
  <p:slideViewPr>
    <p:cSldViewPr snapToGrid="0">
      <p:cViewPr varScale="1">
        <p:scale>
          <a:sx n="53" d="100"/>
          <a:sy n="53" d="100"/>
        </p:scale>
        <p:origin x="14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Percentage of Youth at System</a:t>
            </a:r>
            <a:r>
              <a:rPr lang="en-US" baseline="0" dirty="0"/>
              <a:t> Contact Points by Race</a:t>
            </a:r>
          </a:p>
          <a:p>
            <a:pPr>
              <a:defRPr/>
            </a:pPr>
            <a:r>
              <a:rPr lang="en-US" baseline="0" dirty="0"/>
              <a:t>FY 21</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Population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African American Youth</c:v>
                </c:pt>
                <c:pt idx="1">
                  <c:v>White Youth</c:v>
                </c:pt>
              </c:strCache>
            </c:strRef>
          </c:cat>
          <c:val>
            <c:numRef>
              <c:f>Sheet1!$B$2:$B$3</c:f>
              <c:numCache>
                <c:formatCode>0%</c:formatCode>
                <c:ptCount val="2"/>
                <c:pt idx="0">
                  <c:v>0.11</c:v>
                </c:pt>
                <c:pt idx="1">
                  <c:v>0.8</c:v>
                </c:pt>
              </c:numCache>
            </c:numRef>
          </c:val>
          <c:extLst xmlns:c16r2="http://schemas.microsoft.com/office/drawing/2015/06/chart">
            <c:ext xmlns:c16="http://schemas.microsoft.com/office/drawing/2014/chart" uri="{C3380CC4-5D6E-409C-BE32-E72D297353CC}">
              <c16:uniqueId val="{00000000-E4E1-45F9-A0EE-299F9B0EF969}"/>
            </c:ext>
          </c:extLst>
        </c:ser>
        <c:ser>
          <c:idx val="1"/>
          <c:order val="1"/>
          <c:tx>
            <c:strRef>
              <c:f>Sheet1!$C$1</c:f>
              <c:strCache>
                <c:ptCount val="1"/>
                <c:pt idx="0">
                  <c:v>Complaints Closed</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African American Youth</c:v>
                </c:pt>
                <c:pt idx="1">
                  <c:v>White Youth</c:v>
                </c:pt>
              </c:strCache>
            </c:strRef>
          </c:cat>
          <c:val>
            <c:numRef>
              <c:f>Sheet1!$C$2:$C$3</c:f>
              <c:numCache>
                <c:formatCode>0%</c:formatCode>
                <c:ptCount val="2"/>
                <c:pt idx="0">
                  <c:v>0.25</c:v>
                </c:pt>
                <c:pt idx="1">
                  <c:v>0.6</c:v>
                </c:pt>
              </c:numCache>
            </c:numRef>
          </c:val>
          <c:extLst xmlns:c16r2="http://schemas.microsoft.com/office/drawing/2015/06/chart">
            <c:ext xmlns:c16="http://schemas.microsoft.com/office/drawing/2014/chart" uri="{C3380CC4-5D6E-409C-BE32-E72D297353CC}">
              <c16:uniqueId val="{00000001-E4E1-45F9-A0EE-299F9B0EF969}"/>
            </c:ext>
          </c:extLst>
        </c:ser>
        <c:ser>
          <c:idx val="2"/>
          <c:order val="2"/>
          <c:tx>
            <c:strRef>
              <c:f>Sheet1!$D$1</c:f>
              <c:strCache>
                <c:ptCount val="1"/>
                <c:pt idx="0">
                  <c:v>Overrides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African American Youth</c:v>
                </c:pt>
                <c:pt idx="1">
                  <c:v>White Youth</c:v>
                </c:pt>
              </c:strCache>
            </c:strRef>
          </c:cat>
          <c:val>
            <c:numRef>
              <c:f>Sheet1!$D$2:$D$3</c:f>
              <c:numCache>
                <c:formatCode>0%</c:formatCode>
                <c:ptCount val="2"/>
                <c:pt idx="0">
                  <c:v>0.28000000000000003</c:v>
                </c:pt>
                <c:pt idx="1">
                  <c:v>0.57999999999999996</c:v>
                </c:pt>
              </c:numCache>
            </c:numRef>
          </c:val>
          <c:extLst xmlns:c16r2="http://schemas.microsoft.com/office/drawing/2015/06/chart">
            <c:ext xmlns:c16="http://schemas.microsoft.com/office/drawing/2014/chart" uri="{C3380CC4-5D6E-409C-BE32-E72D297353CC}">
              <c16:uniqueId val="{00000002-E4E1-45F9-A0EE-299F9B0EF969}"/>
            </c:ext>
          </c:extLst>
        </c:ser>
        <c:ser>
          <c:idx val="3"/>
          <c:order val="3"/>
          <c:tx>
            <c:strRef>
              <c:f>Sheet1!$E$1</c:f>
              <c:strCache>
                <c:ptCount val="1"/>
                <c:pt idx="0">
                  <c:v>Detention at Intake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African American Youth</c:v>
                </c:pt>
                <c:pt idx="1">
                  <c:v>White Youth</c:v>
                </c:pt>
              </c:strCache>
            </c:strRef>
          </c:cat>
          <c:val>
            <c:numRef>
              <c:f>Sheet1!$E$2:$E$3</c:f>
              <c:numCache>
                <c:formatCode>0%</c:formatCode>
                <c:ptCount val="2"/>
                <c:pt idx="0">
                  <c:v>0.38</c:v>
                </c:pt>
                <c:pt idx="1">
                  <c:v>0.49</c:v>
                </c:pt>
              </c:numCache>
            </c:numRef>
          </c:val>
          <c:extLst xmlns:c16r2="http://schemas.microsoft.com/office/drawing/2015/06/chart">
            <c:ext xmlns:c16="http://schemas.microsoft.com/office/drawing/2014/chart" uri="{C3380CC4-5D6E-409C-BE32-E72D297353CC}">
              <c16:uniqueId val="{00000003-E4E1-45F9-A0EE-299F9B0EF969}"/>
            </c:ext>
          </c:extLst>
        </c:ser>
        <c:ser>
          <c:idx val="4"/>
          <c:order val="4"/>
          <c:tx>
            <c:strRef>
              <c:f>Sheet1!$F$1</c:f>
              <c:strCache>
                <c:ptCount val="1"/>
                <c:pt idx="0">
                  <c:v>Youthful Offender Referrals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African American Youth</c:v>
                </c:pt>
                <c:pt idx="1">
                  <c:v>White Youth</c:v>
                </c:pt>
              </c:strCache>
            </c:strRef>
          </c:cat>
          <c:val>
            <c:numRef>
              <c:f>Sheet1!$F$2:$F$3</c:f>
              <c:numCache>
                <c:formatCode>0%</c:formatCode>
                <c:ptCount val="2"/>
                <c:pt idx="0">
                  <c:v>0.56999999999999995</c:v>
                </c:pt>
                <c:pt idx="1">
                  <c:v>0.32</c:v>
                </c:pt>
              </c:numCache>
            </c:numRef>
          </c:val>
          <c:extLst xmlns:c16r2="http://schemas.microsoft.com/office/drawing/2015/06/chart">
            <c:ext xmlns:c16="http://schemas.microsoft.com/office/drawing/2014/chart" uri="{C3380CC4-5D6E-409C-BE32-E72D297353CC}">
              <c16:uniqueId val="{00000004-E4E1-45F9-A0EE-299F9B0EF969}"/>
            </c:ext>
          </c:extLst>
        </c:ser>
        <c:dLbls>
          <c:dLblPos val="outEnd"/>
          <c:showLegendKey val="0"/>
          <c:showVal val="1"/>
          <c:showCatName val="0"/>
          <c:showSerName val="0"/>
          <c:showPercent val="0"/>
          <c:showBubbleSize val="0"/>
        </c:dLbls>
        <c:gapWidth val="219"/>
        <c:overlap val="-27"/>
        <c:axId val="319780136"/>
        <c:axId val="319782880"/>
      </c:barChart>
      <c:catAx>
        <c:axId val="319780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9782880"/>
        <c:crosses val="autoZero"/>
        <c:auto val="1"/>
        <c:lblAlgn val="ctr"/>
        <c:lblOffset val="100"/>
        <c:noMultiLvlLbl val="0"/>
      </c:catAx>
      <c:valAx>
        <c:axId val="3197828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9780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60" dirty="0"/>
              <a:t>Specialty</a:t>
            </a:r>
            <a:r>
              <a:rPr lang="en-US" sz="1860" baseline="0" dirty="0"/>
              <a:t> Courts Outcomes in Jefferson County, FY 19</a:t>
            </a:r>
            <a:endParaRPr lang="en-US" sz="186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African American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Referred</c:v>
                </c:pt>
                <c:pt idx="1">
                  <c:v>Assessed</c:v>
                </c:pt>
                <c:pt idx="2">
                  <c:v>Eligible</c:v>
                </c:pt>
                <c:pt idx="3">
                  <c:v>Accepted</c:v>
                </c:pt>
                <c:pt idx="4">
                  <c:v>Entered</c:v>
                </c:pt>
              </c:strCache>
            </c:strRef>
          </c:cat>
          <c:val>
            <c:numRef>
              <c:f>Sheet1!$B$2:$B$6</c:f>
              <c:numCache>
                <c:formatCode>General</c:formatCode>
                <c:ptCount val="5"/>
                <c:pt idx="0">
                  <c:v>23</c:v>
                </c:pt>
                <c:pt idx="1">
                  <c:v>17</c:v>
                </c:pt>
                <c:pt idx="2">
                  <c:v>9</c:v>
                </c:pt>
                <c:pt idx="3">
                  <c:v>6</c:v>
                </c:pt>
                <c:pt idx="4">
                  <c:v>6</c:v>
                </c:pt>
              </c:numCache>
            </c:numRef>
          </c:val>
          <c:extLst xmlns:c16r2="http://schemas.microsoft.com/office/drawing/2015/06/chart">
            <c:ext xmlns:c16="http://schemas.microsoft.com/office/drawing/2014/chart" uri="{C3380CC4-5D6E-409C-BE32-E72D297353CC}">
              <c16:uniqueId val="{00000000-03CC-4670-9510-7905D9A69358}"/>
            </c:ext>
          </c:extLst>
        </c:ser>
        <c:ser>
          <c:idx val="1"/>
          <c:order val="1"/>
          <c:tx>
            <c:strRef>
              <c:f>Sheet1!$C$1</c:f>
              <c:strCache>
                <c:ptCount val="1"/>
                <c:pt idx="0">
                  <c:v>White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Referred</c:v>
                </c:pt>
                <c:pt idx="1">
                  <c:v>Assessed</c:v>
                </c:pt>
                <c:pt idx="2">
                  <c:v>Eligible</c:v>
                </c:pt>
                <c:pt idx="3">
                  <c:v>Accepted</c:v>
                </c:pt>
                <c:pt idx="4">
                  <c:v>Entered</c:v>
                </c:pt>
              </c:strCache>
            </c:strRef>
          </c:cat>
          <c:val>
            <c:numRef>
              <c:f>Sheet1!$C$2:$C$6</c:f>
              <c:numCache>
                <c:formatCode>General</c:formatCode>
                <c:ptCount val="5"/>
                <c:pt idx="0">
                  <c:v>127</c:v>
                </c:pt>
                <c:pt idx="1">
                  <c:v>89</c:v>
                </c:pt>
                <c:pt idx="2">
                  <c:v>69</c:v>
                </c:pt>
                <c:pt idx="3">
                  <c:v>58</c:v>
                </c:pt>
                <c:pt idx="4">
                  <c:v>55</c:v>
                </c:pt>
              </c:numCache>
            </c:numRef>
          </c:val>
          <c:extLst xmlns:c16r2="http://schemas.microsoft.com/office/drawing/2015/06/chart">
            <c:ext xmlns:c16="http://schemas.microsoft.com/office/drawing/2014/chart" uri="{C3380CC4-5D6E-409C-BE32-E72D297353CC}">
              <c16:uniqueId val="{00000001-03CC-4670-9510-7905D9A69358}"/>
            </c:ext>
          </c:extLst>
        </c:ser>
        <c:dLbls>
          <c:dLblPos val="outEnd"/>
          <c:showLegendKey val="0"/>
          <c:showVal val="1"/>
          <c:showCatName val="0"/>
          <c:showSerName val="0"/>
          <c:showPercent val="0"/>
          <c:showBubbleSize val="0"/>
        </c:dLbls>
        <c:gapWidth val="219"/>
        <c:overlap val="-27"/>
        <c:axId val="319781312"/>
        <c:axId val="319777000"/>
      </c:barChart>
      <c:catAx>
        <c:axId val="319781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9777000"/>
        <c:crosses val="autoZero"/>
        <c:auto val="1"/>
        <c:lblAlgn val="ctr"/>
        <c:lblOffset val="100"/>
        <c:noMultiLvlLbl val="0"/>
      </c:catAx>
      <c:valAx>
        <c:axId val="3197770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978131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Percent Completion Statewide by Race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Percent Completion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Sheet1!$A$2:$A$3</c:f>
              <c:strCache>
                <c:ptCount val="2"/>
                <c:pt idx="0">
                  <c:v>White</c:v>
                </c:pt>
                <c:pt idx="1">
                  <c:v>Non-White</c:v>
                </c:pt>
              </c:strCache>
            </c:strRef>
          </c:cat>
          <c:val>
            <c:numRef>
              <c:f>Sheet1!$B$2:$B$3</c:f>
              <c:numCache>
                <c:formatCode>0%</c:formatCode>
                <c:ptCount val="2"/>
                <c:pt idx="0">
                  <c:v>0.39</c:v>
                </c:pt>
                <c:pt idx="1">
                  <c:v>0.3</c:v>
                </c:pt>
              </c:numCache>
            </c:numRef>
          </c:val>
          <c:extLst xmlns:c16r2="http://schemas.microsoft.com/office/drawing/2015/06/chart">
            <c:ext xmlns:c16="http://schemas.microsoft.com/office/drawing/2014/chart" uri="{C3380CC4-5D6E-409C-BE32-E72D297353CC}">
              <c16:uniqueId val="{00000000-7DC1-4F7C-A142-0800433277E2}"/>
            </c:ext>
          </c:extLst>
        </c:ser>
        <c:dLbls>
          <c:dLblPos val="outEnd"/>
          <c:showLegendKey val="0"/>
          <c:showVal val="1"/>
          <c:showCatName val="0"/>
          <c:showSerName val="0"/>
          <c:showPercent val="0"/>
          <c:showBubbleSize val="0"/>
        </c:dLbls>
        <c:gapWidth val="219"/>
        <c:overlap val="-27"/>
        <c:axId val="319777392"/>
        <c:axId val="380088048"/>
      </c:barChart>
      <c:catAx>
        <c:axId val="3197773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0088048"/>
        <c:crosses val="autoZero"/>
        <c:auto val="1"/>
        <c:lblAlgn val="ctr"/>
        <c:lblOffset val="100"/>
        <c:noMultiLvlLbl val="0"/>
      </c:catAx>
      <c:valAx>
        <c:axId val="380088048"/>
        <c:scaling>
          <c:orientation val="minMax"/>
          <c:max val="0.60000000000000009"/>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97773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5020056455207266E-2"/>
          <c:y val="2.0498179061561043E-2"/>
          <c:w val="0.86724409448818895"/>
          <c:h val="0.83834420174097779"/>
        </c:manualLayout>
      </c:layout>
      <c:barChart>
        <c:barDir val="col"/>
        <c:grouping val="clustered"/>
        <c:varyColors val="0"/>
        <c:ser>
          <c:idx val="0"/>
          <c:order val="0"/>
          <c:tx>
            <c:strRef>
              <c:f>Sheet1!$B$1</c:f>
              <c:strCache>
                <c:ptCount val="1"/>
                <c:pt idx="0">
                  <c:v>Percent Completion Jefferson by Race</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Sheet1!$A$2:$A$3</c:f>
              <c:strCache>
                <c:ptCount val="2"/>
                <c:pt idx="0">
                  <c:v>White</c:v>
                </c:pt>
                <c:pt idx="1">
                  <c:v>Non-White</c:v>
                </c:pt>
              </c:strCache>
            </c:strRef>
          </c:cat>
          <c:val>
            <c:numRef>
              <c:f>Sheet1!$B$2:$B$3</c:f>
              <c:numCache>
                <c:formatCode>0%</c:formatCode>
                <c:ptCount val="2"/>
                <c:pt idx="0">
                  <c:v>0.5</c:v>
                </c:pt>
                <c:pt idx="1">
                  <c:v>0.15384615384615385</c:v>
                </c:pt>
              </c:numCache>
            </c:numRef>
          </c:val>
          <c:extLst xmlns:c16r2="http://schemas.microsoft.com/office/drawing/2015/06/chart">
            <c:ext xmlns:c16="http://schemas.microsoft.com/office/drawing/2014/chart" uri="{C3380CC4-5D6E-409C-BE32-E72D297353CC}">
              <c16:uniqueId val="{00000000-9091-4327-9ACF-64F6AB616B37}"/>
            </c:ext>
          </c:extLst>
        </c:ser>
        <c:dLbls>
          <c:dLblPos val="outEnd"/>
          <c:showLegendKey val="0"/>
          <c:showVal val="1"/>
          <c:showCatName val="0"/>
          <c:showSerName val="0"/>
          <c:showPercent val="0"/>
          <c:showBubbleSize val="0"/>
        </c:dLbls>
        <c:gapWidth val="219"/>
        <c:overlap val="-27"/>
        <c:axId val="380081384"/>
        <c:axId val="380083344"/>
      </c:barChart>
      <c:catAx>
        <c:axId val="3800813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0083344"/>
        <c:crosses val="autoZero"/>
        <c:auto val="1"/>
        <c:lblAlgn val="ctr"/>
        <c:lblOffset val="100"/>
        <c:noMultiLvlLbl val="0"/>
      </c:catAx>
      <c:valAx>
        <c:axId val="380083344"/>
        <c:scaling>
          <c:orientation val="minMax"/>
          <c:max val="0.60000000000000009"/>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0081384"/>
        <c:crosses val="autoZero"/>
        <c:crossBetween val="between"/>
      </c:valAx>
      <c:spPr>
        <a:noFill/>
        <a:ln>
          <a:noFill/>
        </a:ln>
        <a:effectLst/>
      </c:spPr>
    </c:plotArea>
    <c:legend>
      <c:legendPos val="b"/>
      <c:layout>
        <c:manualLayout>
          <c:xMode val="edge"/>
          <c:yMode val="edge"/>
          <c:x val="9.6826623087208449E-2"/>
          <c:y val="0.91502599454319622"/>
          <c:w val="0.70493147377804199"/>
          <c:h val="7.016495763387953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73111C0F-88F8-4CF3-BC16-9063E18DC3E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A23E4ED0-3B53-42BE-9334-BC012432B3DD}"/>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05BB26-0C8D-4565-B2D1-84D1D3118A95}" type="datetimeFigureOut">
              <a:rPr lang="en-US" smtClean="0"/>
              <a:t>8/19/2021</a:t>
            </a:fld>
            <a:endParaRPr lang="en-US" dirty="0"/>
          </a:p>
        </p:txBody>
      </p:sp>
      <p:sp>
        <p:nvSpPr>
          <p:cNvPr id="4" name="Slide Image Placeholder 3">
            <a:extLst>
              <a:ext uri="{FF2B5EF4-FFF2-40B4-BE49-F238E27FC236}">
                <a16:creationId xmlns:a16="http://schemas.microsoft.com/office/drawing/2014/main" xmlns="" id="{0F0B27B3-7927-46A0-96AE-6032F2CA7B77}"/>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a:extLst>
              <a:ext uri="{FF2B5EF4-FFF2-40B4-BE49-F238E27FC236}">
                <a16:creationId xmlns:a16="http://schemas.microsoft.com/office/drawing/2014/main" xmlns="" id="{DF1CE09A-22DB-4EAA-955E-D4EB9B1EC3C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xmlns="" id="{22A471BB-9101-4714-84FB-F99176B2FC2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a:extLst>
              <a:ext uri="{FF2B5EF4-FFF2-40B4-BE49-F238E27FC236}">
                <a16:creationId xmlns:a16="http://schemas.microsoft.com/office/drawing/2014/main" xmlns="" id="{1A66ECD3-4337-402E-A70B-2D191E52FC27}"/>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2366BF-3973-4600-8625-ABABC254E5FF}" type="slidenum">
              <a:rPr lang="en-US" smtClean="0"/>
              <a:t>‹#›</a:t>
            </a:fld>
            <a:endParaRPr lang="en-US" dirty="0"/>
          </a:p>
        </p:txBody>
      </p:sp>
    </p:spTree>
    <p:extLst>
      <p:ext uri="{BB962C8B-B14F-4D97-AF65-F5344CB8AC3E}">
        <p14:creationId xmlns:p14="http://schemas.microsoft.com/office/powerpoint/2010/main" val="3079374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ourtstatistics.org/__data/assets/pdf_file/0026/23984/state-court-guide-to-statistical-reporting.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2366BF-3973-4600-8625-ABABC254E5FF}" type="slidenum">
              <a:rPr lang="en-US" smtClean="0"/>
              <a:t>1</a:t>
            </a:fld>
            <a:endParaRPr lang="en-US" dirty="0"/>
          </a:p>
        </p:txBody>
      </p:sp>
    </p:spTree>
    <p:extLst>
      <p:ext uri="{BB962C8B-B14F-4D97-AF65-F5344CB8AC3E}">
        <p14:creationId xmlns:p14="http://schemas.microsoft.com/office/powerpoint/2010/main" val="1121327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2366BF-3973-4600-8625-ABABC254E5FF}" type="slidenum">
              <a:rPr lang="en-US" smtClean="0"/>
              <a:t>10</a:t>
            </a:fld>
            <a:endParaRPr lang="en-US" dirty="0"/>
          </a:p>
        </p:txBody>
      </p:sp>
    </p:spTree>
    <p:extLst>
      <p:ext uri="{BB962C8B-B14F-4D97-AF65-F5344CB8AC3E}">
        <p14:creationId xmlns:p14="http://schemas.microsoft.com/office/powerpoint/2010/main" val="3296762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2366BF-3973-4600-8625-ABABC254E5FF}" type="slidenum">
              <a:rPr lang="en-US" smtClean="0"/>
              <a:t>11</a:t>
            </a:fld>
            <a:endParaRPr lang="en-US" dirty="0"/>
          </a:p>
        </p:txBody>
      </p:sp>
    </p:spTree>
    <p:extLst>
      <p:ext uri="{BB962C8B-B14F-4D97-AF65-F5344CB8AC3E}">
        <p14:creationId xmlns:p14="http://schemas.microsoft.com/office/powerpoint/2010/main" val="941893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utilize a data driven approach because data provides an objective measurement of the challenges we face and the challenges our clients face as they interact with our programs. When we make decisions based on data and use data to measure the impact of those decisions, we get the most accurate picture of our outcomes and can make more effective choices.</a:t>
            </a:r>
          </a:p>
        </p:txBody>
      </p:sp>
      <p:sp>
        <p:nvSpPr>
          <p:cNvPr id="4" name="Slide Number Placeholder 3"/>
          <p:cNvSpPr>
            <a:spLocks noGrp="1"/>
          </p:cNvSpPr>
          <p:nvPr>
            <p:ph type="sldNum" sz="quarter" idx="5"/>
          </p:nvPr>
        </p:nvSpPr>
        <p:spPr/>
        <p:txBody>
          <a:bodyPr/>
          <a:lstStyle/>
          <a:p>
            <a:fld id="{CC2366BF-3973-4600-8625-ABABC254E5FF}" type="slidenum">
              <a:rPr lang="en-US" smtClean="0"/>
              <a:t>12</a:t>
            </a:fld>
            <a:endParaRPr lang="en-US" dirty="0"/>
          </a:p>
        </p:txBody>
      </p:sp>
    </p:spTree>
    <p:extLst>
      <p:ext uri="{BB962C8B-B14F-4D97-AF65-F5344CB8AC3E}">
        <p14:creationId xmlns:p14="http://schemas.microsoft.com/office/powerpoint/2010/main" val="308639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see similar trends within the state of Kentucky. According to a study conducted by the Kentucky Court of Justice in 2019 the amount of African Americans within Jefferson County who were referred to specialty court programs was over four times smaller than those of the majority. When comparing the number of African Americans who were accepted into Specialty Courts programs we see that number is five times smaller than the majority. </a:t>
            </a:r>
          </a:p>
          <a:p>
            <a:endParaRPr lang="en-US" dirty="0"/>
          </a:p>
          <a:p>
            <a:r>
              <a:rPr lang="en-US" dirty="0"/>
              <a:t>Unit of count is adult “individuals,” not necessarily specialty court participants. All outcomes are based on the referral start date, and the referrals captured have start dates within fiscal year 2019. This chart is a snapshot in time as of August 9</a:t>
            </a:r>
            <a:r>
              <a:rPr lang="en-US" baseline="30000" dirty="0"/>
              <a:t>th</a:t>
            </a:r>
            <a:r>
              <a:rPr lang="en-US" dirty="0"/>
              <a:t>, 2021.</a:t>
            </a:r>
          </a:p>
        </p:txBody>
      </p:sp>
      <p:sp>
        <p:nvSpPr>
          <p:cNvPr id="4" name="Slide Number Placeholder 3"/>
          <p:cNvSpPr>
            <a:spLocks noGrp="1"/>
          </p:cNvSpPr>
          <p:nvPr>
            <p:ph type="sldNum" sz="quarter" idx="10"/>
          </p:nvPr>
        </p:nvSpPr>
        <p:spPr/>
        <p:txBody>
          <a:bodyPr/>
          <a:lstStyle/>
          <a:p>
            <a:fld id="{67F7A220-D00A-4D77-B7D8-F8111BBE26B3}" type="slidenum">
              <a:rPr lang="en-US" smtClean="0"/>
              <a:t>13</a:t>
            </a:fld>
            <a:endParaRPr lang="en-US" dirty="0"/>
          </a:p>
        </p:txBody>
      </p:sp>
    </p:spTree>
    <p:extLst>
      <p:ext uri="{BB962C8B-B14F-4D97-AF65-F5344CB8AC3E}">
        <p14:creationId xmlns:p14="http://schemas.microsoft.com/office/powerpoint/2010/main" val="3020130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charts are a snapshot in time as of August 10</a:t>
            </a:r>
            <a:r>
              <a:rPr lang="en-US" baseline="30000" dirty="0"/>
              <a:t>th</a:t>
            </a:r>
            <a:r>
              <a:rPr lang="en-US" dirty="0"/>
              <a:t>, 2021.</a:t>
            </a:r>
          </a:p>
          <a:p>
            <a:r>
              <a:rPr lang="en-US" dirty="0"/>
              <a:t>Each chart covers the timeframe of fiscal year 2018, and compares the percent of white participants who completed specialty court versus the percent of nonwhite participants who completed.</a:t>
            </a:r>
          </a:p>
          <a:p>
            <a:r>
              <a:rPr lang="en-US" dirty="0"/>
              <a:t>The left chart is statewide while the right chart is Jefferson County only.</a:t>
            </a:r>
          </a:p>
          <a:p>
            <a:r>
              <a:rPr lang="en-US" dirty="0"/>
              <a:t>The participants captured in this report are all adult participants with court status of district, circuit, or null.</a:t>
            </a:r>
          </a:p>
        </p:txBody>
      </p:sp>
      <p:sp>
        <p:nvSpPr>
          <p:cNvPr id="4" name="Slide Number Placeholder 3"/>
          <p:cNvSpPr>
            <a:spLocks noGrp="1"/>
          </p:cNvSpPr>
          <p:nvPr>
            <p:ph type="sldNum" sz="quarter" idx="5"/>
          </p:nvPr>
        </p:nvSpPr>
        <p:spPr/>
        <p:txBody>
          <a:bodyPr/>
          <a:lstStyle/>
          <a:p>
            <a:fld id="{CC2366BF-3973-4600-8625-ABABC254E5FF}" type="slidenum">
              <a:rPr lang="en-US" smtClean="0"/>
              <a:t>14</a:t>
            </a:fld>
            <a:endParaRPr lang="en-US" dirty="0"/>
          </a:p>
        </p:txBody>
      </p:sp>
    </p:spTree>
    <p:extLst>
      <p:ext uri="{BB962C8B-B14F-4D97-AF65-F5344CB8AC3E}">
        <p14:creationId xmlns:p14="http://schemas.microsoft.com/office/powerpoint/2010/main" val="786692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2366BF-3973-4600-8625-ABABC254E5FF}" type="slidenum">
              <a:rPr lang="en-US" smtClean="0"/>
              <a:t>15</a:t>
            </a:fld>
            <a:endParaRPr lang="en-US" dirty="0"/>
          </a:p>
        </p:txBody>
      </p:sp>
    </p:spTree>
    <p:extLst>
      <p:ext uri="{BB962C8B-B14F-4D97-AF65-F5344CB8AC3E}">
        <p14:creationId xmlns:p14="http://schemas.microsoft.com/office/powerpoint/2010/main" val="37700394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Data is provided from the Pretrial Information Management System</a:t>
            </a:r>
          </a:p>
          <a:p>
            <a:pPr lvl="0"/>
            <a:r>
              <a:rPr lang="en-US" sz="1200" kern="1200" dirty="0">
                <a:solidFill>
                  <a:schemeClr val="tx1"/>
                </a:solidFill>
                <a:effectLst/>
                <a:latin typeface="+mn-lt"/>
                <a:ea typeface="+mn-ea"/>
                <a:cs typeface="+mn-cs"/>
              </a:rPr>
              <a:t>The unit of analysis is the pretrial interview – a single instance of pretrial custody for a defendant. A pretrial interview may relate to multiple cases with multiple charges, and a single individual may have more than one pretrial interview during any given period of time.</a:t>
            </a:r>
          </a:p>
          <a:p>
            <a:pPr lvl="0"/>
            <a:r>
              <a:rPr lang="en-US" sz="1200" kern="1200" dirty="0">
                <a:solidFill>
                  <a:schemeClr val="tx1"/>
                </a:solidFill>
                <a:effectLst/>
                <a:latin typeface="+mn-lt"/>
                <a:ea typeface="+mn-ea"/>
                <a:cs typeface="+mn-cs"/>
              </a:rPr>
              <a:t>The most serious offense level/class and CSP Category is reported for each interview.</a:t>
            </a:r>
          </a:p>
          <a:p>
            <a:pPr lvl="0"/>
            <a:r>
              <a:rPr lang="en-US" sz="1200" kern="1200" dirty="0">
                <a:solidFill>
                  <a:schemeClr val="tx1"/>
                </a:solidFill>
                <a:effectLst/>
                <a:latin typeface="+mn-lt"/>
                <a:ea typeface="+mn-ea"/>
                <a:cs typeface="+mn-cs"/>
              </a:rPr>
              <a:t>Court Statistics Project (CSP) Categories are used to classify criminal cases by the most serious offense in a hierarchy of offense categories. Category definitions may be found at </a:t>
            </a:r>
            <a:r>
              <a:rPr lang="en-US" sz="1200" u="sng" kern="1200" dirty="0">
                <a:solidFill>
                  <a:schemeClr val="tx1"/>
                </a:solidFill>
                <a:effectLst/>
                <a:latin typeface="+mn-lt"/>
                <a:ea typeface="+mn-ea"/>
                <a:cs typeface="+mn-cs"/>
                <a:hlinkClick r:id="rId3"/>
              </a:rPr>
              <a:t>https://www.courtstatistics.org/__data/assets/pdf_file/0026/23984/state-court-guide-to-statistical-reporting.pdf</a:t>
            </a:r>
            <a:r>
              <a:rPr lang="en-US" sz="1200" kern="1200" dirty="0">
                <a:solidFill>
                  <a:schemeClr val="tx1"/>
                </a:solidFill>
                <a:effectLst/>
                <a:latin typeface="+mn-lt"/>
                <a:ea typeface="+mn-ea"/>
                <a:cs typeface="+mn-cs"/>
              </a:rPr>
              <a:t> . Not all CSP categories are included in the presentation of Circuit Interviews by Max CSP Category.</a:t>
            </a:r>
          </a:p>
          <a:p>
            <a:pPr lvl="0"/>
            <a:r>
              <a:rPr lang="en-US" sz="1200" kern="1200" dirty="0">
                <a:solidFill>
                  <a:schemeClr val="tx1"/>
                </a:solidFill>
                <a:effectLst/>
                <a:latin typeface="+mn-lt"/>
                <a:ea typeface="+mn-ea"/>
                <a:cs typeface="+mn-cs"/>
              </a:rPr>
              <a:t>US Census Population 2019 Estimate</a:t>
            </a:r>
          </a:p>
        </p:txBody>
      </p:sp>
      <p:sp>
        <p:nvSpPr>
          <p:cNvPr id="4" name="Slide Number Placeholder 3"/>
          <p:cNvSpPr>
            <a:spLocks noGrp="1"/>
          </p:cNvSpPr>
          <p:nvPr>
            <p:ph type="sldNum" sz="quarter" idx="5"/>
          </p:nvPr>
        </p:nvSpPr>
        <p:spPr/>
        <p:txBody>
          <a:bodyPr/>
          <a:lstStyle/>
          <a:p>
            <a:fld id="{CC2366BF-3973-4600-8625-ABABC254E5FF}" type="slidenum">
              <a:rPr lang="en-US" smtClean="0"/>
              <a:t>16</a:t>
            </a:fld>
            <a:endParaRPr lang="en-US" dirty="0"/>
          </a:p>
        </p:txBody>
      </p:sp>
    </p:spTree>
    <p:extLst>
      <p:ext uri="{BB962C8B-B14F-4D97-AF65-F5344CB8AC3E}">
        <p14:creationId xmlns:p14="http://schemas.microsoft.com/office/powerpoint/2010/main" val="156128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2366BF-3973-4600-8625-ABABC254E5FF}" type="slidenum">
              <a:rPr lang="en-US" smtClean="0"/>
              <a:t>17</a:t>
            </a:fld>
            <a:endParaRPr lang="en-US" dirty="0"/>
          </a:p>
        </p:txBody>
      </p:sp>
    </p:spTree>
    <p:extLst>
      <p:ext uri="{BB962C8B-B14F-4D97-AF65-F5344CB8AC3E}">
        <p14:creationId xmlns:p14="http://schemas.microsoft.com/office/powerpoint/2010/main" val="18214708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2366BF-3973-4600-8625-ABABC254E5FF}" type="slidenum">
              <a:rPr lang="en-US" smtClean="0"/>
              <a:t>18</a:t>
            </a:fld>
            <a:endParaRPr lang="en-US" dirty="0"/>
          </a:p>
        </p:txBody>
      </p:sp>
    </p:spTree>
    <p:extLst>
      <p:ext uri="{BB962C8B-B14F-4D97-AF65-F5344CB8AC3E}">
        <p14:creationId xmlns:p14="http://schemas.microsoft.com/office/powerpoint/2010/main" val="1645033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AB721B-2323-4E20-A841-FCBD956B0BC6}" type="slidenum">
              <a:rPr lang="en-US" smtClean="0"/>
              <a:t>19</a:t>
            </a:fld>
            <a:endParaRPr lang="en-US" dirty="0"/>
          </a:p>
        </p:txBody>
      </p:sp>
    </p:spTree>
    <p:extLst>
      <p:ext uri="{BB962C8B-B14F-4D97-AF65-F5344CB8AC3E}">
        <p14:creationId xmlns:p14="http://schemas.microsoft.com/office/powerpoint/2010/main" val="342129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AB721B-2323-4E20-A841-FCBD956B0BC6}" type="slidenum">
              <a:rPr lang="en-US" smtClean="0"/>
              <a:t>2</a:t>
            </a:fld>
            <a:endParaRPr lang="en-US" dirty="0"/>
          </a:p>
        </p:txBody>
      </p:sp>
    </p:spTree>
    <p:extLst>
      <p:ext uri="{BB962C8B-B14F-4D97-AF65-F5344CB8AC3E}">
        <p14:creationId xmlns:p14="http://schemas.microsoft.com/office/powerpoint/2010/main" val="39540857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AB721B-2323-4E20-A841-FCBD956B0BC6}" type="slidenum">
              <a:rPr lang="en-US" smtClean="0"/>
              <a:t>20</a:t>
            </a:fld>
            <a:endParaRPr lang="en-US" dirty="0"/>
          </a:p>
        </p:txBody>
      </p:sp>
    </p:spTree>
    <p:extLst>
      <p:ext uri="{BB962C8B-B14F-4D97-AF65-F5344CB8AC3E}">
        <p14:creationId xmlns:p14="http://schemas.microsoft.com/office/powerpoint/2010/main" val="3265136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i="1" dirty="0"/>
          </a:p>
        </p:txBody>
      </p:sp>
      <p:sp>
        <p:nvSpPr>
          <p:cNvPr id="4" name="Slide Number Placeholder 3"/>
          <p:cNvSpPr>
            <a:spLocks noGrp="1"/>
          </p:cNvSpPr>
          <p:nvPr>
            <p:ph type="sldNum" sz="quarter" idx="10"/>
          </p:nvPr>
        </p:nvSpPr>
        <p:spPr/>
        <p:txBody>
          <a:bodyPr/>
          <a:lstStyle/>
          <a:p>
            <a:fld id="{D7AB721B-2323-4E20-A841-FCBD956B0BC6}" type="slidenum">
              <a:rPr lang="en-US" smtClean="0"/>
              <a:t>3</a:t>
            </a:fld>
            <a:endParaRPr lang="en-US" dirty="0"/>
          </a:p>
        </p:txBody>
      </p:sp>
    </p:spTree>
    <p:extLst>
      <p:ext uri="{BB962C8B-B14F-4D97-AF65-F5344CB8AC3E}">
        <p14:creationId xmlns:p14="http://schemas.microsoft.com/office/powerpoint/2010/main" val="3470078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the percentage of Black youth versus white youth in the general population compared to four different contact points of increasing severity.</a:t>
            </a:r>
          </a:p>
          <a:p>
            <a:r>
              <a:rPr lang="en-US" dirty="0"/>
              <a:t>Population data is taken from the Annie E Casey KIDS COUNT Data Center website and is an estimate from 2018</a:t>
            </a:r>
          </a:p>
          <a:p>
            <a:r>
              <a:rPr lang="en-US" dirty="0"/>
              <a:t>Complaints closed captures all complaints closed during the indicated timeframe regardless of complaint type or outcome</a:t>
            </a:r>
          </a:p>
          <a:p>
            <a:r>
              <a:rPr lang="en-US" dirty="0"/>
              <a:t>Overrides include both judicial overrides and county attorney overrides as a single category</a:t>
            </a:r>
          </a:p>
          <a:p>
            <a:r>
              <a:rPr lang="en-US" dirty="0"/>
              <a:t>Youth detained at intake have not yet seen their day in court for the alleged offense(s)</a:t>
            </a:r>
          </a:p>
          <a:p>
            <a:r>
              <a:rPr lang="en-US" dirty="0"/>
              <a:t>Note that this is youthful offender referrals, or in other words youth who meet criteria. They may not necessarily have been adjudicated as youthful offenders in court and may have remained in district court.</a:t>
            </a:r>
          </a:p>
          <a:p>
            <a:endParaRPr lang="en-US" dirty="0"/>
          </a:p>
          <a:p>
            <a:r>
              <a:rPr lang="en-US" dirty="0"/>
              <a:t>This information is provided by the Court Designated Worker Case Management System (CDWCMS).</a:t>
            </a:r>
          </a:p>
          <a:p>
            <a:r>
              <a:rPr lang="en-US" dirty="0"/>
              <a:t>The unit of analysis is the complaint – a verified statement containing allegations against a youth. A single complaint may contain one or more charges, and a single youth may have one or more complaints.</a:t>
            </a:r>
          </a:p>
          <a:p>
            <a:endParaRPr lang="en-US" dirty="0"/>
          </a:p>
          <a:p>
            <a:r>
              <a:rPr lang="en-US" dirty="0"/>
              <a:t>Raw Numbers:</a:t>
            </a:r>
          </a:p>
          <a:p>
            <a:r>
              <a:rPr lang="en-US" dirty="0"/>
              <a:t>Population Total: 1,008,838</a:t>
            </a:r>
          </a:p>
          <a:p>
            <a:r>
              <a:rPr lang="en-US" dirty="0"/>
              <a:t>Complaints Closed Total: 8,469</a:t>
            </a:r>
          </a:p>
          <a:p>
            <a:r>
              <a:rPr lang="en-US" dirty="0"/>
              <a:t>Overrides Total: 1,527</a:t>
            </a:r>
          </a:p>
          <a:p>
            <a:r>
              <a:rPr lang="en-US" dirty="0"/>
              <a:t>Detention at Intake Total: 917</a:t>
            </a:r>
          </a:p>
          <a:p>
            <a:r>
              <a:rPr lang="en-US" dirty="0"/>
              <a:t>Youthful Offender Referral Total: 524</a:t>
            </a:r>
          </a:p>
        </p:txBody>
      </p:sp>
      <p:sp>
        <p:nvSpPr>
          <p:cNvPr id="4" name="Slide Number Placeholder 3"/>
          <p:cNvSpPr>
            <a:spLocks noGrp="1"/>
          </p:cNvSpPr>
          <p:nvPr>
            <p:ph type="sldNum" sz="quarter" idx="5"/>
          </p:nvPr>
        </p:nvSpPr>
        <p:spPr/>
        <p:txBody>
          <a:bodyPr/>
          <a:lstStyle/>
          <a:p>
            <a:fld id="{CC2366BF-3973-4600-8625-ABABC254E5FF}" type="slidenum">
              <a:rPr lang="en-US" smtClean="0"/>
              <a:t>4</a:t>
            </a:fld>
            <a:endParaRPr lang="en-US" dirty="0"/>
          </a:p>
        </p:txBody>
      </p:sp>
    </p:spTree>
    <p:extLst>
      <p:ext uri="{BB962C8B-B14F-4D97-AF65-F5344CB8AC3E}">
        <p14:creationId xmlns:p14="http://schemas.microsoft.com/office/powerpoint/2010/main" val="4220664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AB721B-2323-4E20-A841-FCBD956B0BC6}" type="slidenum">
              <a:rPr lang="en-US" smtClean="0"/>
              <a:t>5</a:t>
            </a:fld>
            <a:endParaRPr lang="en-US" dirty="0"/>
          </a:p>
        </p:txBody>
      </p:sp>
    </p:spTree>
    <p:extLst>
      <p:ext uri="{BB962C8B-B14F-4D97-AF65-F5344CB8AC3E}">
        <p14:creationId xmlns:p14="http://schemas.microsoft.com/office/powerpoint/2010/main" val="690093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2366BF-3973-4600-8625-ABABC254E5FF}" type="slidenum">
              <a:rPr lang="en-US" smtClean="0"/>
              <a:t>6</a:t>
            </a:fld>
            <a:endParaRPr lang="en-US" dirty="0"/>
          </a:p>
        </p:txBody>
      </p:sp>
    </p:spTree>
    <p:extLst>
      <p:ext uri="{BB962C8B-B14F-4D97-AF65-F5344CB8AC3E}">
        <p14:creationId xmlns:p14="http://schemas.microsoft.com/office/powerpoint/2010/main" val="1906243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2366BF-3973-4600-8625-ABABC254E5FF}" type="slidenum">
              <a:rPr lang="en-US" smtClean="0"/>
              <a:t>7</a:t>
            </a:fld>
            <a:endParaRPr lang="en-US" dirty="0"/>
          </a:p>
        </p:txBody>
      </p:sp>
    </p:spTree>
    <p:extLst>
      <p:ext uri="{BB962C8B-B14F-4D97-AF65-F5344CB8AC3E}">
        <p14:creationId xmlns:p14="http://schemas.microsoft.com/office/powerpoint/2010/main" val="1399993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2366BF-3973-4600-8625-ABABC254E5FF}" type="slidenum">
              <a:rPr lang="en-US" smtClean="0"/>
              <a:t>8</a:t>
            </a:fld>
            <a:endParaRPr lang="en-US" dirty="0"/>
          </a:p>
        </p:txBody>
      </p:sp>
    </p:spTree>
    <p:extLst>
      <p:ext uri="{BB962C8B-B14F-4D97-AF65-F5344CB8AC3E}">
        <p14:creationId xmlns:p14="http://schemas.microsoft.com/office/powerpoint/2010/main" val="2754688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2366BF-3973-4600-8625-ABABC254E5FF}" type="slidenum">
              <a:rPr lang="en-US" smtClean="0"/>
              <a:t>9</a:t>
            </a:fld>
            <a:endParaRPr lang="en-US" dirty="0"/>
          </a:p>
        </p:txBody>
      </p:sp>
    </p:spTree>
    <p:extLst>
      <p:ext uri="{BB962C8B-B14F-4D97-AF65-F5344CB8AC3E}">
        <p14:creationId xmlns:p14="http://schemas.microsoft.com/office/powerpoint/2010/main" val="41171256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3" name="Picture 4" descr="F:\Business Development\Images\Justice Columns Ppoint bdkrnd.tif"/>
          <p:cNvPicPr>
            <a:picLocks noChangeAspect="1" noChangeArrowheads="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pic>
        <p:nvPicPr>
          <p:cNvPr id="4" name="Picture 8"/>
          <p:cNvPicPr>
            <a:picLocks noChangeAspect="1" noChangeArrowheads="1"/>
          </p:cNvPicPr>
          <p:nvPr/>
        </p:nvPicPr>
        <p:blipFill>
          <a:blip r:embed="rId3" cstate="print"/>
          <a:srcRect/>
          <a:stretch>
            <a:fillRect/>
          </a:stretch>
        </p:blipFill>
        <p:spPr bwMode="auto">
          <a:xfrm>
            <a:off x="10198101" y="5410201"/>
            <a:ext cx="1384300" cy="942975"/>
          </a:xfrm>
          <a:prstGeom prst="rect">
            <a:avLst/>
          </a:prstGeom>
          <a:noFill/>
          <a:ln w="9525">
            <a:noFill/>
            <a:miter lim="800000"/>
            <a:headEnd/>
            <a:tailEnd/>
          </a:ln>
        </p:spPr>
      </p:pic>
      <p:sp>
        <p:nvSpPr>
          <p:cNvPr id="2" name="Title 1"/>
          <p:cNvSpPr>
            <a:spLocks noGrp="1"/>
          </p:cNvSpPr>
          <p:nvPr>
            <p:ph type="ctrTitle"/>
          </p:nvPr>
        </p:nvSpPr>
        <p:spPr>
          <a:xfrm>
            <a:off x="0" y="5334000"/>
            <a:ext cx="10160000" cy="1143000"/>
          </a:xfrm>
          <a:prstGeom prst="rect">
            <a:avLst/>
          </a:prstGeom>
        </p:spPr>
        <p:txBody>
          <a:bodyPr/>
          <a:lstStyle>
            <a:lvl1pPr algn="l">
              <a:defRPr sz="4400" b="1" cap="none" spc="0">
                <a:ln>
                  <a:noFill/>
                </a:ln>
                <a:solidFill>
                  <a:schemeClr val="bg1"/>
                </a:solidFill>
                <a:effectLst>
                  <a:outerShdw blurRad="50800" dist="38100" dir="16200000" rotWithShape="0">
                    <a:prstClr val="black">
                      <a:alpha val="40000"/>
                    </a:prstClr>
                  </a:outerShdw>
                </a:effectLst>
                <a:latin typeface="+mj-lt"/>
                <a:cs typeface="Calibr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623532669"/>
      </p:ext>
    </p:extLst>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4" name="Picture 11"/>
          <p:cNvPicPr>
            <a:picLocks noChangeAspect="1" noChangeArrowheads="1"/>
          </p:cNvPicPr>
          <p:nvPr/>
        </p:nvPicPr>
        <p:blipFill>
          <a:blip r:embed="rId2" cstate="print"/>
          <a:srcRect/>
          <a:stretch>
            <a:fillRect/>
          </a:stretch>
        </p:blipFill>
        <p:spPr bwMode="auto">
          <a:xfrm>
            <a:off x="0" y="0"/>
            <a:ext cx="12192000" cy="762000"/>
          </a:xfrm>
          <a:prstGeom prst="rect">
            <a:avLst/>
          </a:prstGeom>
          <a:noFill/>
          <a:ln w="9525">
            <a:noFill/>
            <a:miter lim="800000"/>
            <a:headEnd/>
            <a:tailEnd/>
          </a:ln>
        </p:spPr>
      </p:pic>
      <p:pic>
        <p:nvPicPr>
          <p:cNvPr id="5" name="Picture 16"/>
          <p:cNvPicPr>
            <a:picLocks noChangeAspect="1" noChangeArrowheads="1"/>
          </p:cNvPicPr>
          <p:nvPr/>
        </p:nvPicPr>
        <p:blipFill>
          <a:blip r:embed="rId2" cstate="print"/>
          <a:srcRect/>
          <a:stretch>
            <a:fillRect/>
          </a:stretch>
        </p:blipFill>
        <p:spPr bwMode="auto">
          <a:xfrm>
            <a:off x="0" y="6400800"/>
            <a:ext cx="12192000" cy="457200"/>
          </a:xfrm>
          <a:prstGeom prst="rect">
            <a:avLst/>
          </a:prstGeom>
          <a:noFill/>
          <a:ln w="9525">
            <a:noFill/>
            <a:miter lim="800000"/>
            <a:headEnd/>
            <a:tailEnd/>
          </a:ln>
        </p:spPr>
      </p:pic>
      <p:pic>
        <p:nvPicPr>
          <p:cNvPr id="6" name="Picture 16" descr="Logo2.jpg"/>
          <p:cNvPicPr>
            <a:picLocks noChangeAspect="1"/>
          </p:cNvPicPr>
          <p:nvPr/>
        </p:nvPicPr>
        <p:blipFill>
          <a:blip r:embed="rId3" cstate="print">
            <a:clrChange>
              <a:clrFrom>
                <a:srgbClr val="113861"/>
              </a:clrFrom>
              <a:clrTo>
                <a:srgbClr val="113861">
                  <a:alpha val="0"/>
                </a:srgbClr>
              </a:clrTo>
            </a:clrChange>
          </a:blip>
          <a:srcRect/>
          <a:stretch>
            <a:fillRect/>
          </a:stretch>
        </p:blipFill>
        <p:spPr bwMode="auto">
          <a:xfrm>
            <a:off x="10363200" y="6400800"/>
            <a:ext cx="1828800" cy="457200"/>
          </a:xfrm>
          <a:prstGeom prst="rect">
            <a:avLst/>
          </a:prstGeom>
          <a:noFill/>
          <a:ln w="9525">
            <a:noFill/>
            <a:miter lim="800000"/>
            <a:headEnd/>
            <a:tailEnd/>
          </a:ln>
        </p:spPr>
      </p:pic>
      <p:pic>
        <p:nvPicPr>
          <p:cNvPr id="7" name="Picture 6" descr="Logo1.jpg"/>
          <p:cNvPicPr>
            <a:picLocks noChangeAspect="1"/>
          </p:cNvPicPr>
          <p:nvPr/>
        </p:nvPicPr>
        <p:blipFill>
          <a:blip r:embed="rId4" cstate="print"/>
          <a:srcRect/>
          <a:stretch>
            <a:fillRect/>
          </a:stretch>
        </p:blipFill>
        <p:spPr>
          <a:xfrm>
            <a:off x="0" y="0"/>
            <a:ext cx="3725333" cy="762000"/>
          </a:xfrm>
          <a:prstGeom prst="rect">
            <a:avLst/>
          </a:prstGeom>
          <a:solidFill>
            <a:schemeClr val="accent1">
              <a:lumMod val="50000"/>
            </a:schemeClr>
          </a:solidFill>
        </p:spPr>
      </p:pic>
      <p:sp>
        <p:nvSpPr>
          <p:cNvPr id="10" name="Footer Placeholder 4"/>
          <p:cNvSpPr txBox="1">
            <a:spLocks/>
          </p:cNvSpPr>
          <p:nvPr/>
        </p:nvSpPr>
        <p:spPr>
          <a:xfrm>
            <a:off x="7416800" y="6586538"/>
            <a:ext cx="3149600" cy="165100"/>
          </a:xfrm>
          <a:prstGeom prst="rect">
            <a:avLst/>
          </a:prstGeom>
        </p:spPr>
        <p:txBody>
          <a:bodyPr/>
          <a:lstStyle>
            <a:lvl1pPr algn="l">
              <a:defRPr sz="900" dirty="0" smtClean="0">
                <a:solidFill>
                  <a:schemeClr val="bg1">
                    <a:lumMod val="75000"/>
                  </a:schemeClr>
                </a:solidFill>
                <a:latin typeface="Calibri" pitchFamily="34" charset="0"/>
                <a:cs typeface="Calibri" pitchFamily="34" charset="0"/>
              </a:defRPr>
            </a:lvl1pPr>
          </a:lstStyle>
          <a:p>
            <a:pPr algn="r">
              <a:defRPr/>
            </a:pPr>
            <a:r>
              <a:rPr lang="en-US" sz="900" dirty="0"/>
              <a:t>Version 1.0</a:t>
            </a:r>
          </a:p>
        </p:txBody>
      </p:sp>
      <p:sp>
        <p:nvSpPr>
          <p:cNvPr id="8" name="Title 1"/>
          <p:cNvSpPr>
            <a:spLocks noGrp="1"/>
          </p:cNvSpPr>
          <p:nvPr>
            <p:ph type="ctrTitle"/>
          </p:nvPr>
        </p:nvSpPr>
        <p:spPr>
          <a:xfrm>
            <a:off x="914400" y="1295401"/>
            <a:ext cx="10363200" cy="1470025"/>
          </a:xfrm>
          <a:prstGeom prst="rect">
            <a:avLst/>
          </a:prstGeom>
        </p:spPr>
        <p:txBody>
          <a:bodyPr/>
          <a:lstStyle>
            <a:lvl1pPr algn="ctr">
              <a:defRPr sz="4400" b="1" cap="none" spc="0">
                <a:ln>
                  <a:noFill/>
                </a:ln>
                <a:solidFill>
                  <a:schemeClr val="tx2"/>
                </a:solidFill>
                <a:effectLst>
                  <a:outerShdw blurRad="50800" dist="38100" dir="16200000" rotWithShape="0">
                    <a:prstClr val="black">
                      <a:alpha val="40000"/>
                    </a:prstClr>
                  </a:outerShdw>
                </a:effectLst>
                <a:latin typeface="+mj-lt"/>
                <a:cs typeface="Calibri" pitchFamily="34" charset="0"/>
              </a:defRPr>
            </a:lvl1pPr>
          </a:lstStyle>
          <a:p>
            <a:r>
              <a:rPr lang="en-US"/>
              <a:t>Click to edit Master title style</a:t>
            </a:r>
            <a:endParaRPr lang="en-US" dirty="0"/>
          </a:p>
        </p:txBody>
      </p:sp>
      <p:sp>
        <p:nvSpPr>
          <p:cNvPr id="9" name="Subtitle 2"/>
          <p:cNvSpPr>
            <a:spLocks noGrp="1"/>
          </p:cNvSpPr>
          <p:nvPr>
            <p:ph type="subTitle" idx="1" hasCustomPrompt="1"/>
          </p:nvPr>
        </p:nvSpPr>
        <p:spPr>
          <a:xfrm>
            <a:off x="1828800" y="3048000"/>
            <a:ext cx="8534400" cy="533400"/>
          </a:xfrm>
        </p:spPr>
        <p:txBody>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Presented by</a:t>
            </a:r>
          </a:p>
        </p:txBody>
      </p:sp>
      <p:sp>
        <p:nvSpPr>
          <p:cNvPr id="13" name="Content Placeholder 11"/>
          <p:cNvSpPr>
            <a:spLocks noGrp="1"/>
          </p:cNvSpPr>
          <p:nvPr>
            <p:ph sz="quarter" idx="11" hasCustomPrompt="1"/>
          </p:nvPr>
        </p:nvSpPr>
        <p:spPr>
          <a:xfrm>
            <a:off x="1219200" y="5334000"/>
            <a:ext cx="9753600" cy="762000"/>
          </a:xfrm>
        </p:spPr>
        <p:txBody>
          <a:bodyPr/>
          <a:lstStyle>
            <a:lvl1pPr marL="0" indent="0" algn="ctr">
              <a:spcBef>
                <a:spcPts val="0"/>
              </a:spcBef>
              <a:buNone/>
              <a:defRPr b="0">
                <a:solidFill>
                  <a:schemeClr val="bg1">
                    <a:lumMod val="50000"/>
                  </a:schemeClr>
                </a:solidFill>
                <a:effectLst>
                  <a:outerShdw blurRad="38100" dist="38100" dir="2700000" algn="tl">
                    <a:srgbClr val="000000">
                      <a:alpha val="43137"/>
                    </a:srgbClr>
                  </a:outerShdw>
                </a:effectLst>
              </a:defRPr>
            </a:lvl1pPr>
          </a:lstStyle>
          <a:p>
            <a:pPr lvl="0"/>
            <a:r>
              <a:rPr lang="en-US" dirty="0"/>
              <a:t>Month DD, YYYY</a:t>
            </a:r>
          </a:p>
        </p:txBody>
      </p:sp>
      <p:sp>
        <p:nvSpPr>
          <p:cNvPr id="16" name="Content Placeholder 11"/>
          <p:cNvSpPr>
            <a:spLocks noGrp="1"/>
          </p:cNvSpPr>
          <p:nvPr>
            <p:ph sz="quarter" idx="12" hasCustomPrompt="1"/>
          </p:nvPr>
        </p:nvSpPr>
        <p:spPr>
          <a:xfrm>
            <a:off x="1219200" y="3835400"/>
            <a:ext cx="9753600" cy="1193800"/>
          </a:xfrm>
        </p:spPr>
        <p:txBody>
          <a:bodyPr/>
          <a:lstStyle>
            <a:lvl1pPr marL="0" indent="0" algn="ctr">
              <a:spcBef>
                <a:spcPts val="0"/>
              </a:spcBef>
              <a:buNone/>
              <a:defRPr b="1" baseline="0">
                <a:solidFill>
                  <a:schemeClr val="tx2"/>
                </a:solidFill>
                <a:effectLst>
                  <a:outerShdw blurRad="38100" dist="38100" dir="2700000" algn="tl">
                    <a:srgbClr val="000000">
                      <a:alpha val="43137"/>
                    </a:srgbClr>
                  </a:outerShdw>
                </a:effectLst>
              </a:defRPr>
            </a:lvl1pPr>
          </a:lstStyle>
          <a:p>
            <a:pPr lvl="0"/>
            <a:r>
              <a:rPr lang="en-US" dirty="0"/>
              <a:t>First Last of the </a:t>
            </a:r>
            <a:br>
              <a:rPr lang="en-US" dirty="0"/>
            </a:br>
            <a:r>
              <a:rPr lang="en-US" dirty="0"/>
              <a:t>Administrative Office of the Courts</a:t>
            </a:r>
          </a:p>
        </p:txBody>
      </p:sp>
    </p:spTree>
    <p:extLst>
      <p:ext uri="{BB962C8B-B14F-4D97-AF65-F5344CB8AC3E}">
        <p14:creationId xmlns:p14="http://schemas.microsoft.com/office/powerpoint/2010/main" val="2633646413"/>
      </p:ext>
    </p:extLst>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73704"/>
            <a:ext cx="11582400" cy="655638"/>
          </a:xfrm>
          <a:prstGeom prst="rect">
            <a:avLst/>
          </a:prstGeom>
        </p:spPr>
        <p:txBody>
          <a:bodyPr/>
          <a:lstStyle>
            <a:lvl1pPr algn="ctr">
              <a:defRPr sz="2800" b="0" cap="none" spc="0">
                <a:ln w="12700">
                  <a:solidFill>
                    <a:schemeClr val="bg1"/>
                  </a:solidFill>
                  <a:prstDash val="solid"/>
                </a:ln>
                <a:solidFill>
                  <a:schemeClr val="bg1"/>
                </a:solidFill>
                <a:effectLs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p:txBody>
      </p:sp>
      <p:sp>
        <p:nvSpPr>
          <p:cNvPr id="4" name="Footer Placeholder 4"/>
          <p:cNvSpPr>
            <a:spLocks noGrp="1"/>
          </p:cNvSpPr>
          <p:nvPr>
            <p:ph type="ftr" sz="quarter" idx="10"/>
          </p:nvPr>
        </p:nvSpPr>
        <p:spPr/>
        <p:txBody>
          <a:bodyPr/>
          <a:lstStyle>
            <a:lvl1pPr>
              <a:defRPr b="1"/>
            </a:lvl1pPr>
          </a:lstStyle>
          <a:p>
            <a:endParaRPr lang="en-US" dirty="0"/>
          </a:p>
        </p:txBody>
      </p:sp>
      <p:sp>
        <p:nvSpPr>
          <p:cNvPr id="5" name="Slide Number Placeholder 5"/>
          <p:cNvSpPr>
            <a:spLocks noGrp="1"/>
          </p:cNvSpPr>
          <p:nvPr>
            <p:ph type="sldNum" sz="quarter" idx="11"/>
          </p:nvPr>
        </p:nvSpPr>
        <p:spPr/>
        <p:txBody>
          <a:bodyPr/>
          <a:lstStyle>
            <a:lvl1pPr>
              <a:defRPr/>
            </a:lvl1pPr>
          </a:lstStyle>
          <a:p>
            <a:fld id="{8C7D807A-D3EC-4DEA-86E2-120E4093F1A6}" type="slidenum">
              <a:rPr lang="en-US" smtClean="0"/>
              <a:t>‹#›</a:t>
            </a:fld>
            <a:endParaRPr lang="en-US" dirty="0"/>
          </a:p>
        </p:txBody>
      </p:sp>
    </p:spTree>
    <p:extLst>
      <p:ext uri="{BB962C8B-B14F-4D97-AF65-F5344CB8AC3E}">
        <p14:creationId xmlns:p14="http://schemas.microsoft.com/office/powerpoint/2010/main" val="2744614874"/>
      </p:ext>
    </p:extLst>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n w="18415" cmpd="sng">
                  <a:noFill/>
                  <a:prstDash val="solid"/>
                </a:ln>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Footer Placeholder 4"/>
          <p:cNvSpPr>
            <a:spLocks noGrp="1"/>
          </p:cNvSpPr>
          <p:nvPr>
            <p:ph type="ftr" sz="quarter" idx="10"/>
          </p:nvPr>
        </p:nvSpPr>
        <p:spPr/>
        <p:txBody>
          <a:bodyPr/>
          <a:lstStyle>
            <a:lvl1pPr>
              <a:defRPr/>
            </a:lvl1pPr>
          </a:lstStyle>
          <a:p>
            <a:endParaRPr lang="en-US" dirty="0"/>
          </a:p>
        </p:txBody>
      </p:sp>
      <p:sp>
        <p:nvSpPr>
          <p:cNvPr id="5" name="Slide Number Placeholder 5"/>
          <p:cNvSpPr>
            <a:spLocks noGrp="1"/>
          </p:cNvSpPr>
          <p:nvPr>
            <p:ph type="sldNum" sz="quarter" idx="11"/>
          </p:nvPr>
        </p:nvSpPr>
        <p:spPr/>
        <p:txBody>
          <a:bodyPr/>
          <a:lstStyle>
            <a:lvl1pPr>
              <a:defRPr/>
            </a:lvl1pPr>
          </a:lstStyle>
          <a:p>
            <a:fld id="{8C7D807A-D3EC-4DEA-86E2-120E4093F1A6}" type="slidenum">
              <a:rPr lang="en-US" smtClean="0"/>
              <a:t>‹#›</a:t>
            </a:fld>
            <a:endParaRPr lang="en-US" dirty="0"/>
          </a:p>
        </p:txBody>
      </p:sp>
    </p:spTree>
    <p:extLst>
      <p:ext uri="{BB962C8B-B14F-4D97-AF65-F5344CB8AC3E}">
        <p14:creationId xmlns:p14="http://schemas.microsoft.com/office/powerpoint/2010/main" val="1217254152"/>
      </p:ext>
    </p:extLst>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76199"/>
            <a:ext cx="11277600" cy="655638"/>
          </a:xfrm>
          <a:prstGeom prst="rect">
            <a:avLst/>
          </a:prstGeom>
        </p:spPr>
        <p:txBody>
          <a:bodyPr/>
          <a:lstStyle>
            <a:lvl1pPr algn="ctr">
              <a:defRPr sz="2800" b="0">
                <a:ln w="18415" cmpd="sng">
                  <a:solidFill>
                    <a:schemeClr val="bg1"/>
                  </a:solidFill>
                  <a:prstDash val="solid"/>
                </a:ln>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6" name="Footer Placeholder 4"/>
          <p:cNvSpPr>
            <a:spLocks noGrp="1"/>
          </p:cNvSpPr>
          <p:nvPr>
            <p:ph type="ftr" sz="quarter" idx="10"/>
          </p:nvPr>
        </p:nvSpPr>
        <p:spPr/>
        <p:txBody>
          <a:bodyPr/>
          <a:lstStyle>
            <a:lvl1pPr>
              <a:defRPr/>
            </a:lvl1pPr>
          </a:lstStyle>
          <a:p>
            <a:endParaRPr lang="en-US" dirty="0"/>
          </a:p>
        </p:txBody>
      </p:sp>
      <p:sp>
        <p:nvSpPr>
          <p:cNvPr id="7" name="Slide Number Placeholder 5"/>
          <p:cNvSpPr>
            <a:spLocks noGrp="1"/>
          </p:cNvSpPr>
          <p:nvPr>
            <p:ph type="sldNum" sz="quarter" idx="11"/>
          </p:nvPr>
        </p:nvSpPr>
        <p:spPr/>
        <p:txBody>
          <a:bodyPr/>
          <a:lstStyle>
            <a:lvl1pPr>
              <a:defRPr/>
            </a:lvl1pPr>
          </a:lstStyle>
          <a:p>
            <a:fld id="{8C7D807A-D3EC-4DEA-86E2-120E4093F1A6}" type="slidenum">
              <a:rPr lang="en-US" smtClean="0"/>
              <a:t>‹#›</a:t>
            </a:fld>
            <a:endParaRPr lang="en-US" dirty="0"/>
          </a:p>
        </p:txBody>
      </p:sp>
    </p:spTree>
    <p:extLst>
      <p:ext uri="{BB962C8B-B14F-4D97-AF65-F5344CB8AC3E}">
        <p14:creationId xmlns:p14="http://schemas.microsoft.com/office/powerpoint/2010/main" val="1994332273"/>
      </p:ext>
    </p:extLst>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4"/>
            <a:ext cx="5386917" cy="522287"/>
          </a:xfrm>
        </p:spPr>
        <p:txBody>
          <a:bodyPr anchor="b"/>
          <a:lstStyle>
            <a:lvl1pPr marL="0" indent="0">
              <a:buNone/>
              <a:defRPr sz="2400" b="1">
                <a:solidFill>
                  <a:srgbClr val="A8650C"/>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p:txBody>
      </p:sp>
      <p:sp>
        <p:nvSpPr>
          <p:cNvPr id="5" name="Text Placeholder 4"/>
          <p:cNvSpPr>
            <a:spLocks noGrp="1"/>
          </p:cNvSpPr>
          <p:nvPr>
            <p:ph type="body" sz="quarter" idx="3"/>
          </p:nvPr>
        </p:nvSpPr>
        <p:spPr>
          <a:xfrm>
            <a:off x="6193368" y="1535114"/>
            <a:ext cx="5389033" cy="522287"/>
          </a:xfrm>
        </p:spPr>
        <p:txBody>
          <a:bodyPr anchor="b"/>
          <a:lstStyle>
            <a:lvl1pPr marL="0" indent="0">
              <a:buNone/>
              <a:defRPr sz="2400" b="1">
                <a:solidFill>
                  <a:srgbClr val="A8650C"/>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p:txBody>
      </p:sp>
      <p:sp>
        <p:nvSpPr>
          <p:cNvPr id="12" name="Title 1"/>
          <p:cNvSpPr>
            <a:spLocks noGrp="1"/>
          </p:cNvSpPr>
          <p:nvPr>
            <p:ph type="title"/>
          </p:nvPr>
        </p:nvSpPr>
        <p:spPr>
          <a:xfrm>
            <a:off x="152400" y="76199"/>
            <a:ext cx="11277600" cy="655638"/>
          </a:xfrm>
          <a:prstGeom prst="rect">
            <a:avLst/>
          </a:prstGeom>
        </p:spPr>
        <p:txBody>
          <a:bodyPr/>
          <a:lstStyle>
            <a:lvl1pPr algn="ctr">
              <a:defRPr sz="2800" b="0">
                <a:ln w="18415" cmpd="sng">
                  <a:solidFill>
                    <a:schemeClr val="bg1"/>
                  </a:solidFill>
                  <a:prstDash val="solid"/>
                </a:ln>
                <a:solidFill>
                  <a:schemeClr val="bg1"/>
                </a:solidFill>
              </a:defRPr>
            </a:lvl1pPr>
          </a:lstStyle>
          <a:p>
            <a:r>
              <a:rPr lang="en-US"/>
              <a:t>Click to edit Master title style</a:t>
            </a:r>
            <a:endParaRPr lang="en-US" dirty="0"/>
          </a:p>
        </p:txBody>
      </p:sp>
      <p:sp>
        <p:nvSpPr>
          <p:cNvPr id="7" name="Footer Placeholder 4"/>
          <p:cNvSpPr>
            <a:spLocks noGrp="1"/>
          </p:cNvSpPr>
          <p:nvPr>
            <p:ph type="ftr" sz="quarter" idx="10"/>
          </p:nvPr>
        </p:nvSpPr>
        <p:spPr/>
        <p:txBody>
          <a:bodyPr/>
          <a:lstStyle>
            <a:lvl1pPr>
              <a:defRPr/>
            </a:lvl1pPr>
          </a:lstStyle>
          <a:p>
            <a:endParaRPr lang="en-US" dirty="0"/>
          </a:p>
        </p:txBody>
      </p:sp>
      <p:sp>
        <p:nvSpPr>
          <p:cNvPr id="8" name="Slide Number Placeholder 5"/>
          <p:cNvSpPr>
            <a:spLocks noGrp="1"/>
          </p:cNvSpPr>
          <p:nvPr>
            <p:ph type="sldNum" sz="quarter" idx="11"/>
          </p:nvPr>
        </p:nvSpPr>
        <p:spPr/>
        <p:txBody>
          <a:bodyPr/>
          <a:lstStyle>
            <a:lvl1pPr>
              <a:defRPr/>
            </a:lvl1pPr>
          </a:lstStyle>
          <a:p>
            <a:fld id="{8C7D807A-D3EC-4DEA-86E2-120E4093F1A6}" type="slidenum">
              <a:rPr lang="en-US" smtClean="0"/>
              <a:t>‹#›</a:t>
            </a:fld>
            <a:endParaRPr lang="en-US" dirty="0"/>
          </a:p>
        </p:txBody>
      </p:sp>
    </p:spTree>
    <p:extLst>
      <p:ext uri="{BB962C8B-B14F-4D97-AF65-F5344CB8AC3E}">
        <p14:creationId xmlns:p14="http://schemas.microsoft.com/office/powerpoint/2010/main" val="323710561"/>
      </p:ext>
    </p:extLst>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Title Placeholder 18"/>
          <p:cNvSpPr>
            <a:spLocks noGrp="1"/>
          </p:cNvSpPr>
          <p:nvPr>
            <p:ph type="title"/>
          </p:nvPr>
        </p:nvSpPr>
        <p:spPr>
          <a:xfrm>
            <a:off x="304800" y="152401"/>
            <a:ext cx="11277600" cy="487363"/>
          </a:xfrm>
          <a:prstGeom prst="rect">
            <a:avLst/>
          </a:prstGeom>
        </p:spPr>
        <p:txBody>
          <a:bodyPr/>
          <a:lstStyle>
            <a:lvl1pPr algn="ctr">
              <a:defRPr sz="2800"/>
            </a:lvl1pPr>
          </a:lstStyle>
          <a:p>
            <a:r>
              <a:rPr lang="en-US"/>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endParaRPr lang="en-US" dirty="0"/>
          </a:p>
        </p:txBody>
      </p:sp>
      <p:sp>
        <p:nvSpPr>
          <p:cNvPr id="5" name="Slide Number Placeholder 5"/>
          <p:cNvSpPr>
            <a:spLocks noGrp="1"/>
          </p:cNvSpPr>
          <p:nvPr>
            <p:ph type="sldNum" sz="quarter" idx="11"/>
          </p:nvPr>
        </p:nvSpPr>
        <p:spPr/>
        <p:txBody>
          <a:bodyPr/>
          <a:lstStyle>
            <a:lvl1pPr>
              <a:defRPr/>
            </a:lvl1pPr>
          </a:lstStyle>
          <a:p>
            <a:fld id="{8C7D807A-D3EC-4DEA-86E2-120E4093F1A6}" type="slidenum">
              <a:rPr lang="en-US" smtClean="0"/>
              <a:t>‹#›</a:t>
            </a:fld>
            <a:endParaRPr lang="en-US" dirty="0"/>
          </a:p>
        </p:txBody>
      </p:sp>
    </p:spTree>
    <p:extLst>
      <p:ext uri="{BB962C8B-B14F-4D97-AF65-F5344CB8AC3E}">
        <p14:creationId xmlns:p14="http://schemas.microsoft.com/office/powerpoint/2010/main" val="3758328718"/>
      </p:ext>
    </p:extLst>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838201"/>
            <a:ext cx="6815667" cy="5287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609601" y="838201"/>
            <a:ext cx="4011084" cy="5287963"/>
          </a:xfrm>
        </p:spPr>
        <p:txBody>
          <a:bodyPr/>
          <a:lstStyle>
            <a:lvl1pPr marL="0" indent="0">
              <a:buNone/>
              <a:defRPr sz="18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3" name="Title 12"/>
          <p:cNvSpPr>
            <a:spLocks noGrp="1"/>
          </p:cNvSpPr>
          <p:nvPr>
            <p:ph type="title"/>
          </p:nvPr>
        </p:nvSpPr>
        <p:spPr/>
        <p:txBody>
          <a:bodyPr/>
          <a:lstStyle>
            <a:lvl1pPr algn="ctr">
              <a:defRPr sz="2800"/>
            </a:lvl1pPr>
          </a:lstStyle>
          <a:p>
            <a:r>
              <a:rPr lang="en-US"/>
              <a:t>Click to edit Master title style</a:t>
            </a:r>
            <a:endParaRPr lang="en-US" dirty="0"/>
          </a:p>
        </p:txBody>
      </p:sp>
      <p:sp>
        <p:nvSpPr>
          <p:cNvPr id="5" name="Footer Placeholder 4"/>
          <p:cNvSpPr>
            <a:spLocks noGrp="1"/>
          </p:cNvSpPr>
          <p:nvPr>
            <p:ph type="ftr" sz="quarter" idx="10"/>
          </p:nvPr>
        </p:nvSpPr>
        <p:spPr/>
        <p:txBody>
          <a:bodyPr/>
          <a:lstStyle>
            <a:lvl1pPr>
              <a:defRPr/>
            </a:lvl1pPr>
          </a:lstStyle>
          <a:p>
            <a:endParaRPr lang="en-US" dirty="0"/>
          </a:p>
        </p:txBody>
      </p:sp>
      <p:sp>
        <p:nvSpPr>
          <p:cNvPr id="6" name="Slide Number Placeholder 5"/>
          <p:cNvSpPr>
            <a:spLocks noGrp="1"/>
          </p:cNvSpPr>
          <p:nvPr>
            <p:ph type="sldNum" sz="quarter" idx="11"/>
          </p:nvPr>
        </p:nvSpPr>
        <p:spPr/>
        <p:txBody>
          <a:bodyPr/>
          <a:lstStyle>
            <a:lvl1pPr>
              <a:defRPr/>
            </a:lvl1pPr>
          </a:lstStyle>
          <a:p>
            <a:fld id="{8C7D807A-D3EC-4DEA-86E2-120E4093F1A6}" type="slidenum">
              <a:rPr lang="en-US" smtClean="0"/>
              <a:t>‹#›</a:t>
            </a:fld>
            <a:endParaRPr lang="en-US" dirty="0"/>
          </a:p>
        </p:txBody>
      </p:sp>
    </p:spTree>
    <p:extLst>
      <p:ext uri="{BB962C8B-B14F-4D97-AF65-F5344CB8AC3E}">
        <p14:creationId xmlns:p14="http://schemas.microsoft.com/office/powerpoint/2010/main" val="369696618"/>
      </p:ext>
    </p:extLst>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0FAFA"/>
        </a:solidFill>
        <a:effectLst/>
      </p:bgPr>
    </p:bg>
    <p:spTree>
      <p:nvGrpSpPr>
        <p:cNvPr id="1" name=""/>
        <p:cNvGrpSpPr/>
        <p:nvPr/>
      </p:nvGrpSpPr>
      <p:grpSpPr>
        <a:xfrm>
          <a:off x="0" y="0"/>
          <a:ext cx="0" cy="0"/>
          <a:chOff x="0" y="0"/>
          <a:chExt cx="0" cy="0"/>
        </a:xfrm>
      </p:grpSpPr>
      <p:pic>
        <p:nvPicPr>
          <p:cNvPr id="1026" name="Picture 16"/>
          <p:cNvPicPr>
            <a:picLocks noChangeAspect="1" noChangeArrowheads="1"/>
          </p:cNvPicPr>
          <p:nvPr/>
        </p:nvPicPr>
        <p:blipFill>
          <a:blip r:embed="rId10" cstate="print"/>
          <a:srcRect/>
          <a:stretch>
            <a:fillRect/>
          </a:stretch>
        </p:blipFill>
        <p:spPr bwMode="auto">
          <a:xfrm>
            <a:off x="0" y="0"/>
            <a:ext cx="12192000" cy="762000"/>
          </a:xfrm>
          <a:prstGeom prst="rect">
            <a:avLst/>
          </a:prstGeom>
          <a:noFill/>
          <a:ln w="9525">
            <a:solidFill>
              <a:schemeClr val="accent1"/>
            </a:solidFill>
            <a:miter lim="800000"/>
            <a:headEnd/>
            <a:tailEnd/>
          </a:ln>
        </p:spPr>
      </p:pic>
      <p:sp>
        <p:nvSpPr>
          <p:cNvPr id="11" name="Rectangle 10"/>
          <p:cNvSpPr/>
          <p:nvPr/>
        </p:nvSpPr>
        <p:spPr>
          <a:xfrm>
            <a:off x="0" y="0"/>
            <a:ext cx="12192000" cy="762000"/>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1" dirty="0">
              <a:ln w="12700">
                <a:solidFill>
                  <a:schemeClr val="tx2">
                    <a:satMod val="155000"/>
                  </a:schemeClr>
                </a:solidFill>
                <a:prstDash val="solid"/>
              </a:ln>
              <a:solidFill>
                <a:schemeClr val="accent1">
                  <a:lumMod val="40000"/>
                  <a:lumOff val="60000"/>
                </a:schemeClr>
              </a:solidFill>
              <a:effectLst>
                <a:outerShdw blurRad="41275" dist="20320" dir="1800000" algn="tl" rotWithShape="0">
                  <a:srgbClr val="000000">
                    <a:alpha val="40000"/>
                  </a:srgbClr>
                </a:outerShdw>
              </a:effectLst>
            </a:endParaRPr>
          </a:p>
        </p:txBody>
      </p:sp>
      <p:pic>
        <p:nvPicPr>
          <p:cNvPr id="1030" name="Picture 16"/>
          <p:cNvPicPr>
            <a:picLocks noChangeAspect="1" noChangeArrowheads="1"/>
          </p:cNvPicPr>
          <p:nvPr/>
        </p:nvPicPr>
        <p:blipFill>
          <a:blip r:embed="rId10" cstate="print"/>
          <a:srcRect/>
          <a:stretch>
            <a:fillRect/>
          </a:stretch>
        </p:blipFill>
        <p:spPr bwMode="auto">
          <a:xfrm>
            <a:off x="2133600" y="6400800"/>
            <a:ext cx="10058400" cy="457200"/>
          </a:xfrm>
          <a:prstGeom prst="rect">
            <a:avLst/>
          </a:prstGeom>
          <a:noFill/>
          <a:ln w="9525">
            <a:noFill/>
            <a:miter lim="800000"/>
            <a:headEnd/>
            <a:tailEnd/>
          </a:ln>
        </p:spPr>
      </p:pic>
      <p:sp>
        <p:nvSpPr>
          <p:cNvPr id="1031" name="Text Placeholder 2"/>
          <p:cNvSpPr>
            <a:spLocks noGrp="1"/>
          </p:cNvSpPr>
          <p:nvPr>
            <p:ph type="body" idx="1"/>
          </p:nvPr>
        </p:nvSpPr>
        <p:spPr bwMode="auto">
          <a:xfrm>
            <a:off x="1016000" y="990600"/>
            <a:ext cx="10566400" cy="5135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 (prefer no more than 2 levels)</a:t>
            </a:r>
          </a:p>
          <a:p>
            <a:pPr lvl="2"/>
            <a:r>
              <a:rPr lang="en-US" dirty="0"/>
              <a:t>Third level (no more than 3 levels)</a:t>
            </a:r>
          </a:p>
          <a:p>
            <a:pPr lvl="3"/>
            <a:endParaRPr lang="en-US" dirty="0"/>
          </a:p>
        </p:txBody>
      </p:sp>
      <p:pic>
        <p:nvPicPr>
          <p:cNvPr id="1032" name="Picture 9" descr="Logo2.jpg"/>
          <p:cNvPicPr>
            <a:picLocks noChangeAspect="1"/>
          </p:cNvPicPr>
          <p:nvPr/>
        </p:nvPicPr>
        <p:blipFill>
          <a:blip r:embed="rId11" cstate="print">
            <a:clrChange>
              <a:clrFrom>
                <a:srgbClr val="113861"/>
              </a:clrFrom>
              <a:clrTo>
                <a:srgbClr val="113861">
                  <a:alpha val="0"/>
                </a:srgbClr>
              </a:clrTo>
            </a:clrChange>
          </a:blip>
          <a:srcRect/>
          <a:stretch>
            <a:fillRect/>
          </a:stretch>
        </p:blipFill>
        <p:spPr bwMode="auto">
          <a:xfrm>
            <a:off x="10363200" y="6400800"/>
            <a:ext cx="1828800" cy="457200"/>
          </a:xfrm>
          <a:prstGeom prst="rect">
            <a:avLst/>
          </a:prstGeom>
          <a:noFill/>
          <a:ln w="9525">
            <a:noFill/>
            <a:miter lim="800000"/>
            <a:headEnd/>
            <a:tailEnd/>
          </a:ln>
        </p:spPr>
      </p:pic>
      <p:sp>
        <p:nvSpPr>
          <p:cNvPr id="15" name="Footer Placeholder 4"/>
          <p:cNvSpPr>
            <a:spLocks noGrp="1"/>
          </p:cNvSpPr>
          <p:nvPr>
            <p:ph type="ftr" sz="quarter" idx="3"/>
          </p:nvPr>
        </p:nvSpPr>
        <p:spPr>
          <a:xfrm>
            <a:off x="2540000" y="6584950"/>
            <a:ext cx="3149600" cy="165100"/>
          </a:xfrm>
          <a:prstGeom prst="rect">
            <a:avLst/>
          </a:prstGeom>
        </p:spPr>
        <p:txBody>
          <a:bodyPr/>
          <a:lstStyle>
            <a:lvl1pPr algn="l">
              <a:defRPr sz="900" b="1">
                <a:solidFill>
                  <a:schemeClr val="bg1">
                    <a:lumMod val="75000"/>
                  </a:schemeClr>
                </a:solidFill>
                <a:latin typeface="Calibri" pitchFamily="34" charset="0"/>
                <a:cs typeface="Calibri" pitchFamily="34" charset="0"/>
              </a:defRPr>
            </a:lvl1pPr>
          </a:lstStyle>
          <a:p>
            <a:endParaRPr lang="en-US" dirty="0"/>
          </a:p>
        </p:txBody>
      </p:sp>
      <p:sp>
        <p:nvSpPr>
          <p:cNvPr id="16" name="Slide Number Placeholder 5"/>
          <p:cNvSpPr>
            <a:spLocks noGrp="1"/>
          </p:cNvSpPr>
          <p:nvPr>
            <p:ph type="sldNum" sz="quarter" idx="4"/>
          </p:nvPr>
        </p:nvSpPr>
        <p:spPr>
          <a:xfrm>
            <a:off x="10668000" y="6583364"/>
            <a:ext cx="1524000" cy="168275"/>
          </a:xfrm>
          <a:prstGeom prst="rect">
            <a:avLst/>
          </a:prstGeom>
        </p:spPr>
        <p:txBody>
          <a:bodyPr/>
          <a:lstStyle>
            <a:lvl1pPr algn="r">
              <a:defRPr sz="900" dirty="0" smtClean="0">
                <a:solidFill>
                  <a:schemeClr val="tx1"/>
                </a:solidFill>
                <a:latin typeface="Calibri" pitchFamily="34" charset="0"/>
                <a:cs typeface="Calibri" pitchFamily="34" charset="0"/>
              </a:defRPr>
            </a:lvl1pPr>
          </a:lstStyle>
          <a:p>
            <a:fld id="{8C7D807A-D3EC-4DEA-86E2-120E4093F1A6}" type="slidenum">
              <a:rPr lang="en-US" smtClean="0"/>
              <a:t>‹#›</a:t>
            </a:fld>
            <a:endParaRPr lang="en-US" dirty="0"/>
          </a:p>
        </p:txBody>
      </p:sp>
      <p:sp>
        <p:nvSpPr>
          <p:cNvPr id="19" name="Title Placeholder 18"/>
          <p:cNvSpPr>
            <a:spLocks noGrp="1"/>
          </p:cNvSpPr>
          <p:nvPr>
            <p:ph type="title"/>
          </p:nvPr>
        </p:nvSpPr>
        <p:spPr>
          <a:xfrm>
            <a:off x="304800" y="152401"/>
            <a:ext cx="11277600" cy="487363"/>
          </a:xfrm>
          <a:prstGeom prst="rect">
            <a:avLst/>
          </a:prstGeom>
        </p:spPr>
        <p:txBody>
          <a:bodyPr vert="horz" lIns="91440" tIns="45720" rIns="91440" bIns="45720" rtlCol="0" anchor="ctr">
            <a:noAutofit/>
          </a:bodyPr>
          <a:lstStyle/>
          <a:p>
            <a:r>
              <a:rPr lang="en-US"/>
              <a:t>Click to edit Master title style</a:t>
            </a:r>
            <a:endParaRPr lang="en-US" dirty="0"/>
          </a:p>
        </p:txBody>
      </p:sp>
      <p:pic>
        <p:nvPicPr>
          <p:cNvPr id="13" name="Picture 12" descr="Logo1.jpg"/>
          <p:cNvPicPr>
            <a:picLocks noChangeAspect="1"/>
          </p:cNvPicPr>
          <p:nvPr/>
        </p:nvPicPr>
        <p:blipFill>
          <a:blip r:embed="rId12" cstate="print"/>
          <a:srcRect/>
          <a:stretch>
            <a:fillRect/>
          </a:stretch>
        </p:blipFill>
        <p:spPr>
          <a:xfrm>
            <a:off x="0" y="6400800"/>
            <a:ext cx="2235200" cy="457200"/>
          </a:xfrm>
          <a:prstGeom prst="rect">
            <a:avLst/>
          </a:prstGeom>
          <a:solidFill>
            <a:schemeClr val="accent1">
              <a:lumMod val="50000"/>
            </a:schemeClr>
          </a:solidFill>
        </p:spPr>
      </p:pic>
      <p:sp>
        <p:nvSpPr>
          <p:cNvPr id="21" name="Footer Placeholder 4"/>
          <p:cNvSpPr txBox="1">
            <a:spLocks/>
          </p:cNvSpPr>
          <p:nvPr/>
        </p:nvSpPr>
        <p:spPr>
          <a:xfrm>
            <a:off x="7416800" y="6586538"/>
            <a:ext cx="3149600" cy="165100"/>
          </a:xfrm>
          <a:prstGeom prst="rect">
            <a:avLst/>
          </a:prstGeom>
        </p:spPr>
        <p:txBody>
          <a:bodyPr/>
          <a:lstStyle>
            <a:lvl1pPr algn="l">
              <a:defRPr sz="900" dirty="0" smtClean="0">
                <a:solidFill>
                  <a:schemeClr val="bg1">
                    <a:lumMod val="75000"/>
                  </a:schemeClr>
                </a:solidFill>
                <a:latin typeface="Calibri" pitchFamily="34" charset="0"/>
                <a:cs typeface="Calibri" pitchFamily="34" charset="0"/>
              </a:defRPr>
            </a:lvl1pPr>
          </a:lstStyle>
          <a:p>
            <a:pPr algn="r">
              <a:defRPr/>
            </a:pPr>
            <a:r>
              <a:rPr lang="en-US" sz="900" dirty="0"/>
              <a:t>Version 1.0</a:t>
            </a:r>
          </a:p>
        </p:txBody>
      </p:sp>
    </p:spTree>
    <p:extLst>
      <p:ext uri="{BB962C8B-B14F-4D97-AF65-F5344CB8AC3E}">
        <p14:creationId xmlns:p14="http://schemas.microsoft.com/office/powerpoint/2010/main" val="106930941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Lst>
  <p:transition spd="med">
    <p:dissolve/>
  </p:transition>
  <p:txStyles>
    <p:titleStyle>
      <a:lvl1pPr algn="l" rtl="0" eaLnBrk="1" fontAlgn="base" hangingPunct="1">
        <a:spcBef>
          <a:spcPct val="0"/>
        </a:spcBef>
        <a:spcAft>
          <a:spcPct val="0"/>
        </a:spcAft>
        <a:defRPr sz="3600" b="0" kern="1200" cap="none" spc="50">
          <a:ln w="9525" cmpd="sng">
            <a:solidFill>
              <a:schemeClr val="bg1"/>
            </a:solidFill>
            <a:prstDash val="solid"/>
          </a:ln>
          <a:solidFill>
            <a:schemeClr val="bg1"/>
          </a:solidFill>
          <a:effectLst/>
          <a:latin typeface="+mj-lt"/>
          <a:ea typeface="+mj-ea"/>
          <a:cs typeface="+mj-cs"/>
        </a:defRPr>
      </a:lvl1pPr>
      <a:lvl2pPr algn="l" rtl="0" eaLnBrk="1" fontAlgn="base" hangingPunct="1">
        <a:spcBef>
          <a:spcPct val="0"/>
        </a:spcBef>
        <a:spcAft>
          <a:spcPct val="0"/>
        </a:spcAft>
        <a:defRPr sz="3600" b="1">
          <a:solidFill>
            <a:srgbClr val="F4F1E3"/>
          </a:solidFill>
          <a:latin typeface="Calibri" pitchFamily="34" charset="0"/>
        </a:defRPr>
      </a:lvl2pPr>
      <a:lvl3pPr algn="l" rtl="0" eaLnBrk="1" fontAlgn="base" hangingPunct="1">
        <a:spcBef>
          <a:spcPct val="0"/>
        </a:spcBef>
        <a:spcAft>
          <a:spcPct val="0"/>
        </a:spcAft>
        <a:defRPr sz="3600" b="1">
          <a:solidFill>
            <a:srgbClr val="F4F1E3"/>
          </a:solidFill>
          <a:latin typeface="Calibri" pitchFamily="34" charset="0"/>
        </a:defRPr>
      </a:lvl3pPr>
      <a:lvl4pPr algn="l" rtl="0" eaLnBrk="1" fontAlgn="base" hangingPunct="1">
        <a:spcBef>
          <a:spcPct val="0"/>
        </a:spcBef>
        <a:spcAft>
          <a:spcPct val="0"/>
        </a:spcAft>
        <a:defRPr sz="3600" b="1">
          <a:solidFill>
            <a:srgbClr val="F4F1E3"/>
          </a:solidFill>
          <a:latin typeface="Calibri" pitchFamily="34" charset="0"/>
        </a:defRPr>
      </a:lvl4pPr>
      <a:lvl5pPr algn="l" rtl="0" eaLnBrk="1" fontAlgn="base" hangingPunct="1">
        <a:spcBef>
          <a:spcPct val="0"/>
        </a:spcBef>
        <a:spcAft>
          <a:spcPct val="0"/>
        </a:spcAft>
        <a:defRPr sz="3600" b="1">
          <a:solidFill>
            <a:srgbClr val="F4F1E3"/>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lauriedudgeon@kycourts.net"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mailto:Rachelb@kycourts.net" TargetMode="External"/><Relationship Id="rId4" Type="http://schemas.openxmlformats.org/officeDocument/2006/relationships/hyperlink" Target="mailto:patrickcarrington@kycourts.net"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7.png"/><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831248-D909-4619-AD29-BF453A1C9D62}"/>
              </a:ext>
            </a:extLst>
          </p:cNvPr>
          <p:cNvSpPr>
            <a:spLocks noGrp="1"/>
          </p:cNvSpPr>
          <p:nvPr>
            <p:ph type="ctrTitle"/>
          </p:nvPr>
        </p:nvSpPr>
        <p:spPr>
          <a:xfrm>
            <a:off x="213756" y="5334000"/>
            <a:ext cx="9946244" cy="1143000"/>
          </a:xfrm>
        </p:spPr>
        <p:txBody>
          <a:bodyPr/>
          <a:lstStyle/>
          <a:p>
            <a:r>
              <a:rPr lang="en-US" sz="4000" dirty="0"/>
              <a:t>Kentucky Administrative Office of the Courts: </a:t>
            </a:r>
            <a:br>
              <a:rPr lang="en-US" sz="4000" dirty="0"/>
            </a:br>
            <a:r>
              <a:rPr lang="en-US" sz="4000" dirty="0"/>
              <a:t>Addressing Racial and Ethnic Disparities </a:t>
            </a:r>
          </a:p>
        </p:txBody>
      </p:sp>
    </p:spTree>
    <p:extLst>
      <p:ext uri="{BB962C8B-B14F-4D97-AF65-F5344CB8AC3E}">
        <p14:creationId xmlns:p14="http://schemas.microsoft.com/office/powerpoint/2010/main" val="29273873"/>
      </p:ext>
    </p:extLst>
  </p:cSld>
  <p:clrMapOvr>
    <a:masterClrMapping/>
  </p:clrMapOvr>
  <p:transition spd="med">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0F2952-328C-488C-AD9A-B02BAA6B0F3B}"/>
              </a:ext>
            </a:extLst>
          </p:cNvPr>
          <p:cNvSpPr>
            <a:spLocks noGrp="1"/>
          </p:cNvSpPr>
          <p:nvPr>
            <p:ph type="title"/>
          </p:nvPr>
        </p:nvSpPr>
        <p:spPr/>
        <p:txBody>
          <a:bodyPr/>
          <a:lstStyle/>
          <a:p>
            <a:r>
              <a:rPr lang="en-US" dirty="0"/>
              <a:t>KCOJ Diversity and Inclusion Efforts</a:t>
            </a:r>
          </a:p>
        </p:txBody>
      </p:sp>
      <p:sp>
        <p:nvSpPr>
          <p:cNvPr id="3" name="Content Placeholder 2">
            <a:extLst>
              <a:ext uri="{FF2B5EF4-FFF2-40B4-BE49-F238E27FC236}">
                <a16:creationId xmlns:a16="http://schemas.microsoft.com/office/drawing/2014/main" xmlns="" id="{B8476552-CFD3-438C-88A0-432E44DFAEAC}"/>
              </a:ext>
            </a:extLst>
          </p:cNvPr>
          <p:cNvSpPr>
            <a:spLocks noGrp="1"/>
          </p:cNvSpPr>
          <p:nvPr>
            <p:ph idx="1"/>
          </p:nvPr>
        </p:nvSpPr>
        <p:spPr>
          <a:xfrm>
            <a:off x="595745" y="1162051"/>
            <a:ext cx="11000509" cy="5439126"/>
          </a:xfrm>
        </p:spPr>
        <p:txBody>
          <a:bodyPr/>
          <a:lstStyle/>
          <a:p>
            <a:pPr>
              <a:lnSpc>
                <a:spcPct val="107000"/>
              </a:lnSpc>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In 2019, the KCOJ in combination with the Jefferson County Racial and Fairness Commission introduced its first community engagement listening session called “Court Talks” to the public.</a:t>
            </a: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2019 Family Court Rules of Practice and Procedures included Appendix D- Statewide Standards of Expected Conduct for Court-Appointed Counsel that requires an understanding of racial biases, cultural competency, and inclusion for clients.</a:t>
            </a: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Chief Justice Minton intentionally addresses RED when presenting the State of the Judiciary to the Interim Joint Committee on Judiciary (2018, 2019, 2020).</a:t>
            </a:r>
          </a:p>
          <a:p>
            <a:pPr marL="342900" marR="0" lvl="0" indent="-342900">
              <a:lnSpc>
                <a:spcPct val="107000"/>
              </a:lnSpc>
              <a:spcBef>
                <a:spcPts val="0"/>
              </a:spcBef>
              <a:spcAft>
                <a:spcPts val="80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During Black History Month, the KCOJ has established the Justice William E. McAnulty award to recognize African American leaders within the organization.   The 2020 award was given to a staff member that has been with the AOC for over 40 years.   </a:t>
            </a:r>
          </a:p>
          <a:p>
            <a:endParaRPr lang="en-US" dirty="0"/>
          </a:p>
        </p:txBody>
      </p:sp>
    </p:spTree>
    <p:extLst>
      <p:ext uri="{BB962C8B-B14F-4D97-AF65-F5344CB8AC3E}">
        <p14:creationId xmlns:p14="http://schemas.microsoft.com/office/powerpoint/2010/main" val="2637157409"/>
      </p:ext>
    </p:extLst>
  </p:cSld>
  <p:clrMapOvr>
    <a:masterClrMapping/>
  </p:clrMapOvr>
  <p:transition spd="med">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0BB41B-CA7D-4366-92BB-A1E21984450E}"/>
              </a:ext>
            </a:extLst>
          </p:cNvPr>
          <p:cNvSpPr>
            <a:spLocks noGrp="1"/>
          </p:cNvSpPr>
          <p:nvPr>
            <p:ph type="title"/>
          </p:nvPr>
        </p:nvSpPr>
        <p:spPr/>
        <p:txBody>
          <a:bodyPr/>
          <a:lstStyle/>
          <a:p>
            <a:r>
              <a:rPr lang="en-US" dirty="0"/>
              <a:t>Data driven approaches</a:t>
            </a:r>
          </a:p>
        </p:txBody>
      </p:sp>
      <p:sp>
        <p:nvSpPr>
          <p:cNvPr id="3" name="Text Placeholder 2">
            <a:extLst>
              <a:ext uri="{FF2B5EF4-FFF2-40B4-BE49-F238E27FC236}">
                <a16:creationId xmlns:a16="http://schemas.microsoft.com/office/drawing/2014/main" xmlns="" id="{942FF5EA-B1B6-4B7F-9BA2-C05A1525F62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76027927"/>
      </p:ext>
    </p:extLst>
  </p:cSld>
  <p:clrMapOvr>
    <a:masterClrMapping/>
  </p:clrMapOvr>
  <p:transition spd="med">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9C4099-174E-4EE4-AA35-99913070E6B9}"/>
              </a:ext>
            </a:extLst>
          </p:cNvPr>
          <p:cNvSpPr>
            <a:spLocks noGrp="1"/>
          </p:cNvSpPr>
          <p:nvPr>
            <p:ph type="title"/>
          </p:nvPr>
        </p:nvSpPr>
        <p:spPr/>
        <p:txBody>
          <a:bodyPr/>
          <a:lstStyle/>
          <a:p>
            <a:r>
              <a:rPr lang="en-US" dirty="0"/>
              <a:t>Requires a Data Driven Approach</a:t>
            </a:r>
          </a:p>
        </p:txBody>
      </p:sp>
      <p:sp>
        <p:nvSpPr>
          <p:cNvPr id="3" name="Content Placeholder 2">
            <a:extLst>
              <a:ext uri="{FF2B5EF4-FFF2-40B4-BE49-F238E27FC236}">
                <a16:creationId xmlns:a16="http://schemas.microsoft.com/office/drawing/2014/main" xmlns="" id="{BFEFF369-1620-47FF-AC20-0F4E128DB8FE}"/>
              </a:ext>
            </a:extLst>
          </p:cNvPr>
          <p:cNvSpPr>
            <a:spLocks noGrp="1"/>
          </p:cNvSpPr>
          <p:nvPr>
            <p:ph idx="1"/>
          </p:nvPr>
        </p:nvSpPr>
        <p:spPr/>
        <p:txBody>
          <a:bodyPr/>
          <a:lstStyle/>
          <a:p>
            <a:pPr marL="354013" lvl="3" indent="-354013">
              <a:spcBef>
                <a:spcPts val="1200"/>
              </a:spcBef>
              <a:spcAft>
                <a:spcPts val="0"/>
              </a:spcAft>
              <a:buFont typeface="Arial" panose="020B0604020202020204" pitchFamily="34" charset="0"/>
              <a:buChar char="•"/>
            </a:pPr>
            <a:r>
              <a:rPr lang="en-US" altLang="en-US" sz="3200" dirty="0">
                <a:solidFill>
                  <a:schemeClr val="tx1"/>
                </a:solidFill>
              </a:rPr>
              <a:t>Understanding the population</a:t>
            </a:r>
          </a:p>
          <a:p>
            <a:pPr marL="354013" lvl="3" indent="-354013">
              <a:spcBef>
                <a:spcPts val="1200"/>
              </a:spcBef>
              <a:spcAft>
                <a:spcPts val="0"/>
              </a:spcAft>
              <a:buFont typeface="Arial" panose="020B0604020202020204" pitchFamily="34" charset="0"/>
              <a:buChar char="•"/>
            </a:pPr>
            <a:r>
              <a:rPr lang="en-US" altLang="en-US" sz="3200" dirty="0">
                <a:solidFill>
                  <a:schemeClr val="tx1"/>
                </a:solidFill>
              </a:rPr>
              <a:t>Tracking recidivism</a:t>
            </a:r>
          </a:p>
          <a:p>
            <a:pPr marL="354013" lvl="3" indent="-354013">
              <a:spcBef>
                <a:spcPts val="1200"/>
              </a:spcBef>
              <a:spcAft>
                <a:spcPts val="0"/>
              </a:spcAft>
              <a:buFont typeface="Arial" panose="020B0604020202020204" pitchFamily="34" charset="0"/>
              <a:buChar char="•"/>
            </a:pPr>
            <a:r>
              <a:rPr lang="en-US" altLang="en-US" sz="3200" dirty="0">
                <a:solidFill>
                  <a:schemeClr val="tx1"/>
                </a:solidFill>
              </a:rPr>
              <a:t>Ability to follow an individual through the system</a:t>
            </a:r>
          </a:p>
          <a:p>
            <a:pPr marL="354013" lvl="3" indent="-354013">
              <a:spcBef>
                <a:spcPts val="1200"/>
              </a:spcBef>
              <a:spcAft>
                <a:spcPts val="0"/>
              </a:spcAft>
              <a:buFont typeface="Arial" panose="020B0604020202020204" pitchFamily="34" charset="0"/>
              <a:buChar char="•"/>
            </a:pPr>
            <a:r>
              <a:rPr lang="en-US" altLang="en-US" sz="3200" dirty="0">
                <a:solidFill>
                  <a:schemeClr val="tx1"/>
                </a:solidFill>
              </a:rPr>
              <a:t>Analyze gaps or service barriers to improve outcomes</a:t>
            </a:r>
          </a:p>
          <a:p>
            <a:pPr marL="354013" lvl="3" indent="-354013">
              <a:spcBef>
                <a:spcPts val="1200"/>
              </a:spcBef>
              <a:spcAft>
                <a:spcPts val="0"/>
              </a:spcAft>
              <a:buFont typeface="Arial" panose="020B0604020202020204" pitchFamily="34" charset="0"/>
              <a:buChar char="•"/>
            </a:pPr>
            <a:r>
              <a:rPr lang="en-US" altLang="en-US" sz="3200" dirty="0"/>
              <a:t>E</a:t>
            </a:r>
            <a:r>
              <a:rPr lang="en-US" altLang="en-US" sz="3200" dirty="0">
                <a:solidFill>
                  <a:schemeClr val="tx1"/>
                </a:solidFill>
              </a:rPr>
              <a:t>xpedite service access </a:t>
            </a:r>
          </a:p>
          <a:p>
            <a:pPr marL="354013" lvl="3" indent="-354013">
              <a:spcBef>
                <a:spcPts val="1200"/>
              </a:spcBef>
              <a:spcAft>
                <a:spcPts val="0"/>
              </a:spcAft>
              <a:buFont typeface="Arial" panose="020B0604020202020204" pitchFamily="34" charset="0"/>
              <a:buChar char="•"/>
            </a:pPr>
            <a:r>
              <a:rPr lang="en-US" altLang="en-US" sz="3200" dirty="0"/>
              <a:t>Inform stakeholders on community-based service array needs</a:t>
            </a:r>
            <a:endParaRPr lang="en-US" altLang="en-US" sz="3200" dirty="0">
              <a:solidFill>
                <a:schemeClr val="tx1"/>
              </a:solidFill>
            </a:endParaRPr>
          </a:p>
          <a:p>
            <a:pPr marL="0" indent="0">
              <a:buNone/>
            </a:pPr>
            <a:endParaRPr lang="en-US" dirty="0"/>
          </a:p>
        </p:txBody>
      </p:sp>
    </p:spTree>
    <p:extLst>
      <p:ext uri="{BB962C8B-B14F-4D97-AF65-F5344CB8AC3E}">
        <p14:creationId xmlns:p14="http://schemas.microsoft.com/office/powerpoint/2010/main" val="3712779686"/>
      </p:ext>
    </p:extLst>
  </p:cSld>
  <p:clrMapOvr>
    <a:masterClrMapping/>
  </p:clrMapOvr>
  <p:transition spd="med">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BCCCE4-9FBD-4EB5-8200-DD764CB62DAA}"/>
              </a:ext>
            </a:extLst>
          </p:cNvPr>
          <p:cNvSpPr>
            <a:spLocks noGrp="1"/>
          </p:cNvSpPr>
          <p:nvPr>
            <p:ph type="title"/>
          </p:nvPr>
        </p:nvSpPr>
        <p:spPr>
          <a:xfrm>
            <a:off x="304800" y="76199"/>
            <a:ext cx="11582400" cy="655638"/>
          </a:xfrm>
        </p:spPr>
        <p:txBody>
          <a:bodyPr/>
          <a:lstStyle/>
          <a:p>
            <a:r>
              <a:rPr lang="en-US" dirty="0"/>
              <a:t>Under Utilization of Specialty Courts </a:t>
            </a:r>
          </a:p>
        </p:txBody>
      </p:sp>
      <p:graphicFrame>
        <p:nvGraphicFramePr>
          <p:cNvPr id="6" name="Content Placeholder 5">
            <a:extLst>
              <a:ext uri="{FF2B5EF4-FFF2-40B4-BE49-F238E27FC236}">
                <a16:creationId xmlns:a16="http://schemas.microsoft.com/office/drawing/2014/main" xmlns="" id="{B9AF1594-5CA5-461E-824F-25DB57E20B5D}"/>
              </a:ext>
            </a:extLst>
          </p:cNvPr>
          <p:cNvGraphicFramePr>
            <a:graphicFrameLocks noGrp="1"/>
          </p:cNvGraphicFramePr>
          <p:nvPr>
            <p:ph idx="1"/>
          </p:nvPr>
        </p:nvGraphicFramePr>
        <p:xfrm>
          <a:off x="2859443" y="987006"/>
          <a:ext cx="9027757" cy="5248339"/>
        </p:xfrm>
        <a:graphic>
          <a:graphicData uri="http://schemas.openxmlformats.org/drawingml/2006/chart">
            <c:chart xmlns:c="http://schemas.openxmlformats.org/drawingml/2006/chart" xmlns:r="http://schemas.openxmlformats.org/officeDocument/2006/relationships" r:id="rId3"/>
          </a:graphicData>
        </a:graphic>
      </p:graphicFrame>
      <p:pic>
        <p:nvPicPr>
          <p:cNvPr id="4" name="Content Placeholder 4">
            <a:extLst>
              <a:ext uri="{FF2B5EF4-FFF2-40B4-BE49-F238E27FC236}">
                <a16:creationId xmlns:a16="http://schemas.microsoft.com/office/drawing/2014/main" xmlns="" id="{36257764-19F2-4251-9124-89522534DBFC}"/>
              </a:ext>
            </a:extLst>
          </p:cNvPr>
          <p:cNvPicPr>
            <a:picLocks noChangeAspect="1"/>
          </p:cNvPicPr>
          <p:nvPr/>
        </p:nvPicPr>
        <p:blipFill>
          <a:blip r:embed="rId4"/>
          <a:stretch>
            <a:fillRect/>
          </a:stretch>
        </p:blipFill>
        <p:spPr bwMode="auto">
          <a:xfrm>
            <a:off x="304800" y="3084394"/>
            <a:ext cx="2247331" cy="1129742"/>
          </a:xfrm>
          <a:prstGeom prst="rect">
            <a:avLst/>
          </a:prstGeom>
          <a:noFill/>
          <a:ln w="9525">
            <a:noFill/>
            <a:miter lim="800000"/>
            <a:headEnd/>
            <a:tailEnd/>
          </a:ln>
        </p:spPr>
      </p:pic>
    </p:spTree>
    <p:extLst>
      <p:ext uri="{BB962C8B-B14F-4D97-AF65-F5344CB8AC3E}">
        <p14:creationId xmlns:p14="http://schemas.microsoft.com/office/powerpoint/2010/main" val="2677204522"/>
      </p:ext>
    </p:extLst>
  </p:cSld>
  <p:clrMapOvr>
    <a:masterClrMapping/>
  </p:clrMapOvr>
  <p:transition spd="med">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613C06-17BF-4C8B-B3DE-CC569E6492C7}"/>
              </a:ext>
            </a:extLst>
          </p:cNvPr>
          <p:cNvSpPr>
            <a:spLocks noGrp="1"/>
          </p:cNvSpPr>
          <p:nvPr>
            <p:ph type="title"/>
          </p:nvPr>
        </p:nvSpPr>
        <p:spPr/>
        <p:txBody>
          <a:bodyPr/>
          <a:lstStyle/>
          <a:p>
            <a:r>
              <a:rPr lang="en-US" dirty="0"/>
              <a:t>Percent Completion Rates FY18 Specialty Court Referrals</a:t>
            </a:r>
          </a:p>
        </p:txBody>
      </p:sp>
      <p:graphicFrame>
        <p:nvGraphicFramePr>
          <p:cNvPr id="9" name="Content Placeholder 8">
            <a:extLst>
              <a:ext uri="{FF2B5EF4-FFF2-40B4-BE49-F238E27FC236}">
                <a16:creationId xmlns:a16="http://schemas.microsoft.com/office/drawing/2014/main" xmlns="" id="{0716DCE8-EB2A-4803-B897-55B5354CE0C7}"/>
              </a:ext>
            </a:extLst>
          </p:cNvPr>
          <p:cNvGraphicFramePr>
            <a:graphicFrameLocks noGrp="1"/>
          </p:cNvGraphicFramePr>
          <p:nvPr>
            <p:ph sz="half" idx="1"/>
            <p:extLst>
              <p:ext uri="{D42A27DB-BD31-4B8C-83A1-F6EECF244321}">
                <p14:modId xmlns:p14="http://schemas.microsoft.com/office/powerpoint/2010/main" val="2387905188"/>
              </p:ext>
            </p:extLst>
          </p:nvPr>
        </p:nvGraphicFramePr>
        <p:xfrm>
          <a:off x="711200" y="980661"/>
          <a:ext cx="5384800" cy="51455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11">
            <a:extLst>
              <a:ext uri="{FF2B5EF4-FFF2-40B4-BE49-F238E27FC236}">
                <a16:creationId xmlns:a16="http://schemas.microsoft.com/office/drawing/2014/main" xmlns="" id="{E42C34C5-E7D6-437B-AE9B-5297B263DDF5}"/>
              </a:ext>
            </a:extLst>
          </p:cNvPr>
          <p:cNvGraphicFramePr>
            <a:graphicFrameLocks noGrp="1"/>
          </p:cNvGraphicFramePr>
          <p:nvPr>
            <p:ph sz="half" idx="2"/>
            <p:extLst>
              <p:ext uri="{D42A27DB-BD31-4B8C-83A1-F6EECF244321}">
                <p14:modId xmlns:p14="http://schemas.microsoft.com/office/powerpoint/2010/main" val="3684939865"/>
              </p:ext>
            </p:extLst>
          </p:nvPr>
        </p:nvGraphicFramePr>
        <p:xfrm>
          <a:off x="6197600" y="980660"/>
          <a:ext cx="5384800" cy="514550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87162570"/>
      </p:ext>
    </p:extLst>
  </p:cSld>
  <p:clrMapOvr>
    <a:masterClrMapping/>
  </p:clrMapOvr>
  <p:transition spd="med">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32E3C9-FB63-437F-A3FC-E7D60AB131E2}"/>
              </a:ext>
            </a:extLst>
          </p:cNvPr>
          <p:cNvSpPr>
            <a:spLocks noGrp="1"/>
          </p:cNvSpPr>
          <p:nvPr>
            <p:ph type="title"/>
          </p:nvPr>
        </p:nvSpPr>
        <p:spPr/>
        <p:txBody>
          <a:bodyPr/>
          <a:lstStyle/>
          <a:p>
            <a:r>
              <a:rPr lang="en-US" dirty="0"/>
              <a:t>Specialty Courts’ Barriers</a:t>
            </a:r>
          </a:p>
        </p:txBody>
      </p:sp>
      <p:sp>
        <p:nvSpPr>
          <p:cNvPr id="3" name="TextBox 2">
            <a:extLst>
              <a:ext uri="{FF2B5EF4-FFF2-40B4-BE49-F238E27FC236}">
                <a16:creationId xmlns:a16="http://schemas.microsoft.com/office/drawing/2014/main" xmlns="" id="{09F2676D-9D3A-40AE-8ECF-22069D69C84A}"/>
              </a:ext>
            </a:extLst>
          </p:cNvPr>
          <p:cNvSpPr txBox="1"/>
          <p:nvPr/>
        </p:nvSpPr>
        <p:spPr>
          <a:xfrm>
            <a:off x="425355" y="1074509"/>
            <a:ext cx="11036490" cy="4708981"/>
          </a:xfrm>
          <a:prstGeom prst="rect">
            <a:avLst/>
          </a:prstGeom>
          <a:noFill/>
        </p:spPr>
        <p:txBody>
          <a:bodyPr wrap="square" rtlCol="0">
            <a:spAutoFit/>
          </a:bodyPr>
          <a:lstStyle/>
          <a:p>
            <a:r>
              <a:rPr lang="en-US" sz="2200" dirty="0">
                <a:solidFill>
                  <a:schemeClr val="accent2">
                    <a:lumMod val="50000"/>
                  </a:schemeClr>
                </a:solidFill>
              </a:rPr>
              <a:t>Referrals</a:t>
            </a:r>
            <a:endParaRPr lang="en-US" sz="2200" dirty="0"/>
          </a:p>
          <a:p>
            <a:pPr marL="800100" lvl="1" indent="-342900">
              <a:buFont typeface="Wingdings" panose="05000000000000000000" pitchFamily="2" charset="2"/>
              <a:buChar char="Ø"/>
            </a:pPr>
            <a:r>
              <a:rPr lang="en-US" sz="2000" dirty="0"/>
              <a:t>There has been a decline in the number of referrals for minority defendants. Leadership has held meetings with stakeholders in order to examine possible barriers to access. </a:t>
            </a:r>
            <a:endParaRPr lang="en-US" sz="2400" dirty="0">
              <a:solidFill>
                <a:schemeClr val="accent2">
                  <a:lumMod val="50000"/>
                </a:schemeClr>
              </a:solidFill>
            </a:endParaRPr>
          </a:p>
          <a:p>
            <a:endParaRPr lang="en-US" sz="2400" dirty="0">
              <a:solidFill>
                <a:schemeClr val="accent2">
                  <a:lumMod val="50000"/>
                </a:schemeClr>
              </a:solidFill>
            </a:endParaRPr>
          </a:p>
          <a:p>
            <a:r>
              <a:rPr lang="en-US" sz="2200" dirty="0">
                <a:solidFill>
                  <a:schemeClr val="accent2">
                    <a:lumMod val="50000"/>
                  </a:schemeClr>
                </a:solidFill>
              </a:rPr>
              <a:t>Eligibility</a:t>
            </a:r>
          </a:p>
          <a:p>
            <a:pPr marL="742950" lvl="1" indent="-285750">
              <a:buFont typeface="Wingdings" panose="05000000000000000000" pitchFamily="2" charset="2"/>
              <a:buChar char="Ø"/>
            </a:pPr>
            <a:r>
              <a:rPr lang="en-US" sz="2000" dirty="0"/>
              <a:t>Criminal history exclusions impact eligibility.  Example: weapons charges. </a:t>
            </a:r>
          </a:p>
          <a:p>
            <a:endParaRPr lang="en-US" sz="2400" dirty="0">
              <a:solidFill>
                <a:schemeClr val="accent2">
                  <a:lumMod val="50000"/>
                </a:schemeClr>
              </a:solidFill>
            </a:endParaRPr>
          </a:p>
          <a:p>
            <a:r>
              <a:rPr lang="en-US" sz="2200" dirty="0">
                <a:solidFill>
                  <a:schemeClr val="accent2">
                    <a:lumMod val="50000"/>
                  </a:schemeClr>
                </a:solidFill>
              </a:rPr>
              <a:t>Education</a:t>
            </a:r>
          </a:p>
          <a:p>
            <a:pPr marL="800100" lvl="1" indent="-342900">
              <a:buFont typeface="Wingdings" panose="05000000000000000000" pitchFamily="2" charset="2"/>
              <a:buChar char="Ø"/>
            </a:pPr>
            <a:r>
              <a:rPr lang="en-US" sz="2000" dirty="0"/>
              <a:t>Lack of communication with minority defendants and stakeholders.</a:t>
            </a:r>
          </a:p>
          <a:p>
            <a:endParaRPr lang="en-US" sz="2400" dirty="0">
              <a:solidFill>
                <a:schemeClr val="accent2">
                  <a:lumMod val="50000"/>
                </a:schemeClr>
              </a:solidFill>
            </a:endParaRPr>
          </a:p>
          <a:p>
            <a:r>
              <a:rPr lang="en-US" sz="2200" dirty="0">
                <a:solidFill>
                  <a:schemeClr val="accent2">
                    <a:lumMod val="50000"/>
                  </a:schemeClr>
                </a:solidFill>
              </a:rPr>
              <a:t>Case Processing</a:t>
            </a:r>
          </a:p>
          <a:p>
            <a:pPr marL="800100" lvl="1" indent="-342900">
              <a:buFont typeface="Wingdings" panose="05000000000000000000" pitchFamily="2" charset="2"/>
              <a:buChar char="Ø"/>
            </a:pPr>
            <a:r>
              <a:rPr lang="en-US" sz="2000" dirty="0"/>
              <a:t>For defendants who have little jail time, the defendant may not choose to enter a very intense and structured 18 month program. Many times defendants do not have time to complete the program before their probation expires. </a:t>
            </a:r>
          </a:p>
        </p:txBody>
      </p:sp>
    </p:spTree>
    <p:extLst>
      <p:ext uri="{BB962C8B-B14F-4D97-AF65-F5344CB8AC3E}">
        <p14:creationId xmlns:p14="http://schemas.microsoft.com/office/powerpoint/2010/main" val="2006752886"/>
      </p:ext>
    </p:extLst>
  </p:cSld>
  <p:clrMapOvr>
    <a:masterClrMapping/>
  </p:clrMapOvr>
  <p:transition spd="med">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0AF1A1-8C43-4395-B507-989AB6CEB6B0}"/>
              </a:ext>
            </a:extLst>
          </p:cNvPr>
          <p:cNvSpPr>
            <a:spLocks noGrp="1"/>
          </p:cNvSpPr>
          <p:nvPr>
            <p:ph type="title"/>
          </p:nvPr>
        </p:nvSpPr>
        <p:spPr/>
        <p:txBody>
          <a:bodyPr/>
          <a:lstStyle/>
          <a:p>
            <a:r>
              <a:rPr lang="en-US" dirty="0"/>
              <a:t>African Americans Overrepresented Among Pre-Trial Interviews, Particularly for Serious Felonies or Felonies Involving Weapons</a:t>
            </a:r>
          </a:p>
        </p:txBody>
      </p:sp>
      <p:pic>
        <p:nvPicPr>
          <p:cNvPr id="5" name="Content Placeholder 4">
            <a:extLst>
              <a:ext uri="{FF2B5EF4-FFF2-40B4-BE49-F238E27FC236}">
                <a16:creationId xmlns:a16="http://schemas.microsoft.com/office/drawing/2014/main" xmlns="" id="{EF784E4A-BA75-41A6-87D3-6B8520A9003D}"/>
              </a:ext>
            </a:extLst>
          </p:cNvPr>
          <p:cNvPicPr>
            <a:picLocks noGrp="1" noChangeAspect="1"/>
          </p:cNvPicPr>
          <p:nvPr>
            <p:ph idx="1"/>
          </p:nvPr>
        </p:nvPicPr>
        <p:blipFill>
          <a:blip r:embed="rId3"/>
          <a:stretch>
            <a:fillRect/>
          </a:stretch>
        </p:blipFill>
        <p:spPr>
          <a:xfrm>
            <a:off x="1793028" y="1239982"/>
            <a:ext cx="10271126" cy="5135563"/>
          </a:xfrm>
        </p:spPr>
      </p:pic>
      <p:sp>
        <p:nvSpPr>
          <p:cNvPr id="6" name="TextBox 5">
            <a:extLst>
              <a:ext uri="{FF2B5EF4-FFF2-40B4-BE49-F238E27FC236}">
                <a16:creationId xmlns:a16="http://schemas.microsoft.com/office/drawing/2014/main" xmlns="" id="{F4970A0A-D653-4DA6-B8F8-5E148D6BCF7C}"/>
              </a:ext>
            </a:extLst>
          </p:cNvPr>
          <p:cNvSpPr txBox="1"/>
          <p:nvPr/>
        </p:nvSpPr>
        <p:spPr>
          <a:xfrm>
            <a:off x="3462736" y="870650"/>
            <a:ext cx="5649175" cy="369332"/>
          </a:xfrm>
          <a:prstGeom prst="rect">
            <a:avLst/>
          </a:prstGeom>
          <a:noFill/>
        </p:spPr>
        <p:txBody>
          <a:bodyPr wrap="none" rtlCol="0">
            <a:spAutoFit/>
          </a:bodyPr>
          <a:lstStyle/>
          <a:p>
            <a:r>
              <a:rPr lang="en-US" dirty="0"/>
              <a:t>Pretrial Interviews with Minimum Case Booking Date 2019</a:t>
            </a:r>
          </a:p>
        </p:txBody>
      </p:sp>
      <p:pic>
        <p:nvPicPr>
          <p:cNvPr id="7" name="Content Placeholder 5">
            <a:extLst>
              <a:ext uri="{FF2B5EF4-FFF2-40B4-BE49-F238E27FC236}">
                <a16:creationId xmlns:a16="http://schemas.microsoft.com/office/drawing/2014/main" xmlns="" id="{D6711858-12BF-414B-880D-73EEDE96025D}"/>
              </a:ext>
            </a:extLst>
          </p:cNvPr>
          <p:cNvPicPr>
            <a:picLocks noChangeAspect="1"/>
          </p:cNvPicPr>
          <p:nvPr/>
        </p:nvPicPr>
        <p:blipFill>
          <a:blip r:embed="rId4"/>
          <a:stretch>
            <a:fillRect/>
          </a:stretch>
        </p:blipFill>
        <p:spPr bwMode="auto">
          <a:xfrm>
            <a:off x="0" y="2860025"/>
            <a:ext cx="1895475" cy="18954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209415"/>
      </p:ext>
    </p:extLst>
  </p:cSld>
  <p:clrMapOvr>
    <a:masterClrMapping/>
  </p:clrMapOvr>
  <p:transition spd="med">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xmlns="" id="{36AFF712-291B-4F5C-8FBA-4EA01A8AAD7B}"/>
              </a:ext>
            </a:extLst>
          </p:cNvPr>
          <p:cNvPicPr>
            <a:picLocks noGrp="1" noChangeAspect="1"/>
          </p:cNvPicPr>
          <p:nvPr>
            <p:ph idx="1"/>
          </p:nvPr>
        </p:nvPicPr>
        <p:blipFill>
          <a:blip r:embed="rId3"/>
          <a:stretch>
            <a:fillRect/>
          </a:stretch>
        </p:blipFill>
        <p:spPr>
          <a:xfrm>
            <a:off x="1904998" y="765039"/>
            <a:ext cx="7972928" cy="5660493"/>
          </a:xfrm>
        </p:spPr>
      </p:pic>
      <p:sp>
        <p:nvSpPr>
          <p:cNvPr id="4" name="Title 3">
            <a:extLst>
              <a:ext uri="{FF2B5EF4-FFF2-40B4-BE49-F238E27FC236}">
                <a16:creationId xmlns:a16="http://schemas.microsoft.com/office/drawing/2014/main" xmlns="" id="{3009F9D0-626B-49B6-A307-0BCAC71FFFA5}"/>
              </a:ext>
            </a:extLst>
          </p:cNvPr>
          <p:cNvSpPr>
            <a:spLocks noGrp="1"/>
          </p:cNvSpPr>
          <p:nvPr>
            <p:ph type="title"/>
          </p:nvPr>
        </p:nvSpPr>
        <p:spPr/>
        <p:txBody>
          <a:bodyPr/>
          <a:lstStyle/>
          <a:p>
            <a:r>
              <a:rPr lang="en-US" dirty="0"/>
              <a:t>National Examples of RED relating to Pretrial Services</a:t>
            </a:r>
          </a:p>
        </p:txBody>
      </p:sp>
    </p:spTree>
    <p:extLst>
      <p:ext uri="{BB962C8B-B14F-4D97-AF65-F5344CB8AC3E}">
        <p14:creationId xmlns:p14="http://schemas.microsoft.com/office/powerpoint/2010/main" val="1660153795"/>
      </p:ext>
    </p:extLst>
  </p:cSld>
  <p:clrMapOvr>
    <a:masterClrMapping/>
  </p:clrMapOvr>
  <p:transition spd="med">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BEBB3A-BA5F-491A-8269-D6220BC034EA}"/>
              </a:ext>
            </a:extLst>
          </p:cNvPr>
          <p:cNvSpPr>
            <a:spLocks noGrp="1"/>
          </p:cNvSpPr>
          <p:nvPr>
            <p:ph type="title"/>
          </p:nvPr>
        </p:nvSpPr>
        <p:spPr/>
        <p:txBody>
          <a:bodyPr/>
          <a:lstStyle/>
          <a:p>
            <a:r>
              <a:rPr lang="en-US" dirty="0"/>
              <a:t>Data Drives a Culture Change</a:t>
            </a:r>
          </a:p>
        </p:txBody>
      </p:sp>
      <p:sp>
        <p:nvSpPr>
          <p:cNvPr id="3" name="Content Placeholder 2">
            <a:extLst>
              <a:ext uri="{FF2B5EF4-FFF2-40B4-BE49-F238E27FC236}">
                <a16:creationId xmlns:a16="http://schemas.microsoft.com/office/drawing/2014/main" xmlns="" id="{80D7C695-308F-45CE-BCF8-E780AB9EC2F6}"/>
              </a:ext>
            </a:extLst>
          </p:cNvPr>
          <p:cNvSpPr>
            <a:spLocks noGrp="1"/>
          </p:cNvSpPr>
          <p:nvPr>
            <p:ph idx="1"/>
          </p:nvPr>
        </p:nvSpPr>
        <p:spPr>
          <a:xfrm>
            <a:off x="571500" y="1181100"/>
            <a:ext cx="10982325" cy="5364163"/>
          </a:xfrm>
        </p:spPr>
        <p:txBody>
          <a:bodyPr/>
          <a:lstStyle/>
          <a:p>
            <a:pPr marL="354013" lvl="3" indent="-354013">
              <a:spcBef>
                <a:spcPts val="1200"/>
              </a:spcBef>
              <a:spcAft>
                <a:spcPts val="0"/>
              </a:spcAft>
              <a:buFont typeface="Arial" panose="020B0604020202020204" pitchFamily="34" charset="0"/>
              <a:buChar char="•"/>
            </a:pPr>
            <a:r>
              <a:rPr lang="en-US" altLang="en-US" sz="2800" dirty="0">
                <a:solidFill>
                  <a:schemeClr val="tx1"/>
                </a:solidFill>
              </a:rPr>
              <a:t>Workforce development</a:t>
            </a:r>
          </a:p>
          <a:p>
            <a:pPr marL="811213" lvl="4" indent="-354013">
              <a:spcBef>
                <a:spcPts val="1200"/>
              </a:spcBef>
              <a:spcAft>
                <a:spcPts val="0"/>
              </a:spcAft>
              <a:buFont typeface="Arial" panose="020B0604020202020204" pitchFamily="34" charset="0"/>
              <a:buChar char="•"/>
            </a:pPr>
            <a:r>
              <a:rPr lang="en-US" altLang="en-US" sz="2800" dirty="0">
                <a:solidFill>
                  <a:schemeClr val="tx1"/>
                </a:solidFill>
              </a:rPr>
              <a:t>Restructuring front line staff based upon data</a:t>
            </a:r>
          </a:p>
          <a:p>
            <a:pPr marL="811213" lvl="4" indent="-354013">
              <a:spcBef>
                <a:spcPts val="1200"/>
              </a:spcBef>
              <a:spcAft>
                <a:spcPts val="0"/>
              </a:spcAft>
              <a:buFont typeface="Arial" panose="020B0604020202020204" pitchFamily="34" charset="0"/>
              <a:buChar char="•"/>
            </a:pPr>
            <a:r>
              <a:rPr lang="en-US" altLang="en-US" sz="2800" dirty="0">
                <a:solidFill>
                  <a:schemeClr val="tx1"/>
                </a:solidFill>
              </a:rPr>
              <a:t>Established a career ladder</a:t>
            </a:r>
          </a:p>
          <a:p>
            <a:pPr marL="354013" lvl="3" indent="-354013">
              <a:spcBef>
                <a:spcPts val="1200"/>
              </a:spcBef>
              <a:spcAft>
                <a:spcPts val="0"/>
              </a:spcAft>
              <a:buFont typeface="Arial" panose="020B0604020202020204" pitchFamily="34" charset="0"/>
              <a:buChar char="•"/>
            </a:pPr>
            <a:r>
              <a:rPr lang="en-US" altLang="en-US" sz="2800" dirty="0">
                <a:solidFill>
                  <a:schemeClr val="tx1"/>
                </a:solidFill>
              </a:rPr>
              <a:t>Local action planning on data outcomes</a:t>
            </a:r>
          </a:p>
          <a:p>
            <a:pPr marL="354013" lvl="3" indent="-354013">
              <a:spcBef>
                <a:spcPts val="1200"/>
              </a:spcBef>
              <a:spcAft>
                <a:spcPts val="0"/>
              </a:spcAft>
              <a:buFont typeface="Arial" panose="020B0604020202020204" pitchFamily="34" charset="0"/>
              <a:buChar char="•"/>
            </a:pPr>
            <a:r>
              <a:rPr lang="en-US" altLang="en-US" sz="2800" dirty="0">
                <a:solidFill>
                  <a:schemeClr val="tx1"/>
                </a:solidFill>
              </a:rPr>
              <a:t>Training: Implicit Bias, Cultural Collisions, Racial Trauma Dialogues, Antiracism, SUD and the Impact on RED </a:t>
            </a:r>
          </a:p>
          <a:p>
            <a:pPr marL="354013" lvl="3" indent="-354013">
              <a:spcBef>
                <a:spcPts val="1200"/>
              </a:spcBef>
              <a:spcAft>
                <a:spcPts val="0"/>
              </a:spcAft>
              <a:buFont typeface="Arial" panose="020B0604020202020204" pitchFamily="34" charset="0"/>
              <a:buChar char="•"/>
            </a:pPr>
            <a:r>
              <a:rPr lang="en-US" altLang="en-US" sz="2800" dirty="0">
                <a:solidFill>
                  <a:schemeClr val="tx1"/>
                </a:solidFill>
              </a:rPr>
              <a:t>Discussing and problem-solving service array barriers and access at the local level </a:t>
            </a:r>
          </a:p>
          <a:p>
            <a:pPr marL="354013" lvl="3" indent="-354013">
              <a:spcBef>
                <a:spcPts val="1200"/>
              </a:spcBef>
              <a:spcAft>
                <a:spcPts val="0"/>
              </a:spcAft>
              <a:buFont typeface="Arial" panose="020B0604020202020204" pitchFamily="34" charset="0"/>
              <a:buChar char="•"/>
            </a:pPr>
            <a:r>
              <a:rPr lang="en-US" altLang="en-US" sz="2800" dirty="0">
                <a:solidFill>
                  <a:schemeClr val="tx1"/>
                </a:solidFill>
              </a:rPr>
              <a:t>Web-based juvenile justice data repository for public viewing</a:t>
            </a:r>
          </a:p>
          <a:p>
            <a:pPr marL="0" lvl="3" indent="0">
              <a:spcBef>
                <a:spcPts val="1200"/>
              </a:spcBef>
              <a:spcAft>
                <a:spcPts val="0"/>
              </a:spcAft>
            </a:pPr>
            <a:endParaRPr lang="en-US" altLang="en-US" sz="2800" dirty="0">
              <a:solidFill>
                <a:schemeClr val="tx1"/>
              </a:solidFill>
            </a:endParaRPr>
          </a:p>
          <a:p>
            <a:pPr marL="0" indent="0">
              <a:buNone/>
            </a:pPr>
            <a:endParaRPr lang="en-US" dirty="0"/>
          </a:p>
        </p:txBody>
      </p:sp>
    </p:spTree>
    <p:extLst>
      <p:ext uri="{BB962C8B-B14F-4D97-AF65-F5344CB8AC3E}">
        <p14:creationId xmlns:p14="http://schemas.microsoft.com/office/powerpoint/2010/main" val="2894189896"/>
      </p:ext>
    </p:extLst>
  </p:cSld>
  <p:clrMapOvr>
    <a:masterClrMapping/>
  </p:clrMapOvr>
  <p:transition spd="med">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xmlns="" id="{9434C88B-3FC1-4F12-ABC4-7EAB11459709}"/>
              </a:ext>
            </a:extLst>
          </p:cNvPr>
          <p:cNvSpPr>
            <a:spLocks noGrp="1" noChangeArrowheads="1"/>
          </p:cNvSpPr>
          <p:nvPr>
            <p:ph type="title"/>
          </p:nvPr>
        </p:nvSpPr>
        <p:spPr bwMode="auto">
          <a:xfrm>
            <a:off x="229711" y="128121"/>
            <a:ext cx="1175482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457200" algn="r"/>
                <a:tab pos="2971800" algn="ctr"/>
                <a:tab pos="5943600" algn="r"/>
              </a:tabLst>
            </a:pPr>
            <a:r>
              <a:rPr kumimoji="0" lang="en-US" altLang="en-US" b="1"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 Guide for Identifying, Addressing and Reducing Racial and Ethnic Disparities</a:t>
            </a:r>
            <a:endParaRPr kumimoji="0" lang="en-US" altLang="en-US" b="0" i="0" u="none" strike="noStrike" cap="none" normalizeH="0" baseline="0" dirty="0">
              <a:ln>
                <a:noFill/>
              </a:ln>
              <a:solidFill>
                <a:schemeClr val="tx1"/>
              </a:solidFill>
              <a:effectLst/>
              <a:latin typeface="Arial" panose="020B0604020202020204" pitchFamily="34" charset="0"/>
            </a:endParaRPr>
          </a:p>
        </p:txBody>
      </p:sp>
      <p:pic>
        <p:nvPicPr>
          <p:cNvPr id="10" name="Picture 9">
            <a:extLst>
              <a:ext uri="{FF2B5EF4-FFF2-40B4-BE49-F238E27FC236}">
                <a16:creationId xmlns:a16="http://schemas.microsoft.com/office/drawing/2014/main" xmlns="" id="{3EDFC14F-4D93-45CC-B6F1-72D27E1A2A9D}"/>
              </a:ext>
            </a:extLst>
          </p:cNvPr>
          <p:cNvPicPr>
            <a:picLocks noChangeAspect="1"/>
          </p:cNvPicPr>
          <p:nvPr/>
        </p:nvPicPr>
        <p:blipFill>
          <a:blip r:embed="rId3"/>
          <a:stretch>
            <a:fillRect/>
          </a:stretch>
        </p:blipFill>
        <p:spPr>
          <a:xfrm>
            <a:off x="2137558" y="953037"/>
            <a:ext cx="9658901" cy="5345971"/>
          </a:xfrm>
          <a:prstGeom prst="rect">
            <a:avLst/>
          </a:prstGeom>
        </p:spPr>
      </p:pic>
      <p:pic>
        <p:nvPicPr>
          <p:cNvPr id="4" name="Content Placeholder 5">
            <a:extLst>
              <a:ext uri="{FF2B5EF4-FFF2-40B4-BE49-F238E27FC236}">
                <a16:creationId xmlns:a16="http://schemas.microsoft.com/office/drawing/2014/main" xmlns="" id="{69E93931-8281-4646-BA4D-60E56041B2BE}"/>
              </a:ext>
            </a:extLst>
          </p:cNvPr>
          <p:cNvPicPr>
            <a:picLocks noGrp="1" noChangeAspect="1"/>
          </p:cNvPicPr>
          <p:nvPr>
            <p:ph idx="1"/>
          </p:nvPr>
        </p:nvPicPr>
        <p:blipFill>
          <a:blip r:embed="rId4"/>
          <a:stretch>
            <a:fillRect/>
          </a:stretch>
        </p:blipFill>
        <p:spPr bwMode="auto">
          <a:xfrm>
            <a:off x="229711" y="2446317"/>
            <a:ext cx="1669719" cy="2532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176748"/>
      </p:ext>
    </p:extLst>
  </p:cSld>
  <p:clrMapOvr>
    <a:masterClrMapping/>
  </p:clrMapOvr>
  <p:transition spd="med">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B3BC04D6-7ECA-48CB-AA99-52A37DD671FB}"/>
              </a:ext>
            </a:extLst>
          </p:cNvPr>
          <p:cNvSpPr>
            <a:spLocks noGrp="1"/>
          </p:cNvSpPr>
          <p:nvPr>
            <p:ph sz="quarter" idx="12"/>
          </p:nvPr>
        </p:nvSpPr>
        <p:spPr>
          <a:xfrm>
            <a:off x="788709" y="1564838"/>
            <a:ext cx="10614581" cy="4545380"/>
          </a:xfrm>
        </p:spPr>
        <p:txBody>
          <a:bodyPr/>
          <a:lstStyle/>
          <a:p>
            <a:r>
              <a:rPr lang="en-US" sz="3000" dirty="0"/>
              <a:t>Laurie K. Dudgeon, Director</a:t>
            </a:r>
          </a:p>
          <a:p>
            <a:r>
              <a:rPr lang="en-US" sz="3000" dirty="0"/>
              <a:t>Administrative Office Of the Courts</a:t>
            </a:r>
          </a:p>
          <a:p>
            <a:endParaRPr lang="en-US" sz="3000" dirty="0"/>
          </a:p>
          <a:p>
            <a:r>
              <a:rPr lang="en-US" sz="3000" dirty="0"/>
              <a:t>Patrick Carrington, Diversity &amp; Inclusion Coordinator</a:t>
            </a:r>
          </a:p>
          <a:p>
            <a:r>
              <a:rPr lang="en-US" sz="3000" dirty="0"/>
              <a:t>Administrative Office Of the Courts</a:t>
            </a:r>
          </a:p>
          <a:p>
            <a:endParaRPr lang="en-US" sz="3000" dirty="0"/>
          </a:p>
          <a:p>
            <a:r>
              <a:rPr lang="en-US" sz="3000" dirty="0"/>
              <a:t>Rachel Bingham, Director of Statewide Programs</a:t>
            </a:r>
          </a:p>
          <a:p>
            <a:r>
              <a:rPr lang="en-US" sz="3000" dirty="0"/>
              <a:t>Administrative Office Of the Courts</a:t>
            </a:r>
          </a:p>
          <a:p>
            <a:endParaRPr lang="en-US" sz="3000" dirty="0"/>
          </a:p>
          <a:p>
            <a:endParaRPr lang="en-US" sz="3000" dirty="0"/>
          </a:p>
          <a:p>
            <a:endParaRPr lang="en-US" dirty="0"/>
          </a:p>
          <a:p>
            <a:endParaRPr lang="en-US" dirty="0"/>
          </a:p>
        </p:txBody>
      </p:sp>
    </p:spTree>
    <p:extLst>
      <p:ext uri="{BB962C8B-B14F-4D97-AF65-F5344CB8AC3E}">
        <p14:creationId xmlns:p14="http://schemas.microsoft.com/office/powerpoint/2010/main" val="2150042454"/>
      </p:ext>
    </p:extLst>
  </p:cSld>
  <p:clrMapOvr>
    <a:masterClrMapping/>
  </p:clrMapOvr>
  <p:transition spd="med">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dirty="0">
                <a:effectLst/>
              </a:rPr>
              <a:t>For more information:</a:t>
            </a:r>
          </a:p>
        </p:txBody>
      </p:sp>
      <p:sp>
        <p:nvSpPr>
          <p:cNvPr id="22531" name="Subtitle 2"/>
          <p:cNvSpPr>
            <a:spLocks noGrp="1"/>
          </p:cNvSpPr>
          <p:nvPr>
            <p:ph type="subTitle" idx="1"/>
          </p:nvPr>
        </p:nvSpPr>
        <p:spPr>
          <a:xfrm>
            <a:off x="467833" y="3047999"/>
            <a:ext cx="11277600" cy="2514599"/>
          </a:xfrm>
        </p:spPr>
        <p:txBody>
          <a:bodyPr/>
          <a:lstStyle/>
          <a:p>
            <a:r>
              <a:rPr lang="en-US" sz="3200" b="1" dirty="0">
                <a:solidFill>
                  <a:schemeClr val="tx1"/>
                </a:solidFill>
              </a:rPr>
              <a:t>Laurie Dudgeon, </a:t>
            </a:r>
            <a:r>
              <a:rPr lang="en-US" sz="3200" b="1" dirty="0">
                <a:solidFill>
                  <a:schemeClr val="tx1"/>
                </a:solidFill>
                <a:hlinkClick r:id="rId3"/>
              </a:rPr>
              <a:t>lauriedudgeon@kycourts.net</a:t>
            </a:r>
            <a:r>
              <a:rPr lang="en-US" sz="3200" b="1" dirty="0">
                <a:solidFill>
                  <a:schemeClr val="tx1"/>
                </a:solidFill>
              </a:rPr>
              <a:t> </a:t>
            </a:r>
          </a:p>
          <a:p>
            <a:r>
              <a:rPr lang="en-US" sz="3200" b="1" dirty="0">
                <a:solidFill>
                  <a:schemeClr val="tx1"/>
                </a:solidFill>
              </a:rPr>
              <a:t>Patrick Carrington, </a:t>
            </a:r>
            <a:r>
              <a:rPr lang="en-US" sz="3200" b="1" dirty="0">
                <a:solidFill>
                  <a:schemeClr val="tx1"/>
                </a:solidFill>
                <a:hlinkClick r:id="rId4"/>
              </a:rPr>
              <a:t>patrickcarrington@kycourts.net</a:t>
            </a:r>
            <a:r>
              <a:rPr lang="en-US" sz="3200" b="1" dirty="0">
                <a:solidFill>
                  <a:schemeClr val="tx1"/>
                </a:solidFill>
              </a:rPr>
              <a:t>  </a:t>
            </a:r>
          </a:p>
          <a:p>
            <a:r>
              <a:rPr lang="en-US" sz="3200" b="1" dirty="0">
                <a:solidFill>
                  <a:schemeClr val="tx1"/>
                </a:solidFill>
              </a:rPr>
              <a:t>Rachel Bingham, </a:t>
            </a:r>
            <a:r>
              <a:rPr lang="en-US" sz="3200" b="1" dirty="0">
                <a:solidFill>
                  <a:schemeClr val="tx1"/>
                </a:solidFill>
                <a:hlinkClick r:id="rId5"/>
              </a:rPr>
              <a:t>Rachelb@kycourts.net</a:t>
            </a:r>
            <a:endParaRPr lang="en-US" sz="3200" b="1" dirty="0">
              <a:solidFill>
                <a:schemeClr val="tx1"/>
              </a:solidFill>
            </a:endParaRPr>
          </a:p>
          <a:p>
            <a:r>
              <a:rPr lang="en-US" sz="3200" b="1" dirty="0">
                <a:solidFill>
                  <a:schemeClr val="tx1"/>
                </a:solidFill>
              </a:rPr>
              <a:t> </a:t>
            </a:r>
          </a:p>
          <a:p>
            <a:endParaRPr lang="en-US" sz="3200" b="1" dirty="0">
              <a:solidFill>
                <a:schemeClr val="tx1"/>
              </a:solidFill>
            </a:endParaRPr>
          </a:p>
        </p:txBody>
      </p:sp>
      <p:sp>
        <p:nvSpPr>
          <p:cNvPr id="4" name="Footer Placeholder 3"/>
          <p:cNvSpPr txBox="1">
            <a:spLocks/>
          </p:cNvSpPr>
          <p:nvPr/>
        </p:nvSpPr>
        <p:spPr>
          <a:xfrm>
            <a:off x="1600200" y="6584950"/>
            <a:ext cx="2362200" cy="165100"/>
          </a:xfrm>
          <a:prstGeom prst="rect">
            <a:avLst/>
          </a:prstGeom>
        </p:spPr>
        <p:txBody>
          <a:bodyPr/>
          <a:lstStyle/>
          <a:p>
            <a:pPr fontAlgn="base">
              <a:spcBef>
                <a:spcPct val="0"/>
              </a:spcBef>
              <a:spcAft>
                <a:spcPct val="0"/>
              </a:spcAft>
              <a:defRPr/>
            </a:pPr>
            <a:r>
              <a:rPr lang="en-US" sz="900" dirty="0">
                <a:solidFill>
                  <a:schemeClr val="bg1">
                    <a:lumMod val="95000"/>
                  </a:schemeClr>
                </a:solidFill>
              </a:rPr>
              <a:t>Final Slide</a:t>
            </a:r>
            <a:endParaRPr lang="en-US" sz="900" dirty="0">
              <a:solidFill>
                <a:schemeClr val="bg1">
                  <a:lumMod val="95000"/>
                </a:schemeClr>
              </a:solidFill>
              <a:latin typeface="Arial" charset="0"/>
              <a:cs typeface="Arial" charset="0"/>
            </a:endParaRPr>
          </a:p>
        </p:txBody>
      </p:sp>
    </p:spTree>
    <p:extLst>
      <p:ext uri="{BB962C8B-B14F-4D97-AF65-F5344CB8AC3E}">
        <p14:creationId xmlns:p14="http://schemas.microsoft.com/office/powerpoint/2010/main" val="3921898415"/>
      </p:ext>
    </p:extLst>
  </p:cSld>
  <p:clrMapOvr>
    <a:masterClrMapping/>
  </p:clrMapOvr>
  <p:transition spd="med">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95DB57-75D9-4458-9F90-F1089D9ADBB3}"/>
              </a:ext>
            </a:extLst>
          </p:cNvPr>
          <p:cNvSpPr>
            <a:spLocks noGrp="1"/>
          </p:cNvSpPr>
          <p:nvPr>
            <p:ph type="title"/>
          </p:nvPr>
        </p:nvSpPr>
        <p:spPr/>
        <p:txBody>
          <a:bodyPr/>
          <a:lstStyle/>
          <a:p>
            <a:pPr algn="ctr"/>
            <a:r>
              <a:rPr lang="en-US" dirty="0"/>
              <a:t>Disclaimer: Specialty Courts</a:t>
            </a:r>
          </a:p>
        </p:txBody>
      </p:sp>
      <p:sp>
        <p:nvSpPr>
          <p:cNvPr id="3" name="Content Placeholder 2">
            <a:extLst>
              <a:ext uri="{FF2B5EF4-FFF2-40B4-BE49-F238E27FC236}">
                <a16:creationId xmlns:a16="http://schemas.microsoft.com/office/drawing/2014/main" xmlns="" id="{A0415197-344C-4B3F-A91D-03A0D2474D14}"/>
              </a:ext>
            </a:extLst>
          </p:cNvPr>
          <p:cNvSpPr>
            <a:spLocks noGrp="1"/>
          </p:cNvSpPr>
          <p:nvPr>
            <p:ph idx="1"/>
          </p:nvPr>
        </p:nvSpPr>
        <p:spPr>
          <a:xfrm>
            <a:off x="451414" y="962204"/>
            <a:ext cx="11435786" cy="4593266"/>
          </a:xfrm>
        </p:spPr>
        <p:txBody>
          <a:bodyPr>
            <a:noAutofit/>
          </a:bodyPr>
          <a:lstStyle/>
          <a:p>
            <a:pPr marL="0" indent="0">
              <a:buNone/>
            </a:pPr>
            <a:r>
              <a:rPr lang="en-US" sz="2800" b="1" dirty="0"/>
              <a:t>RESEARCH AND STATISTICS DISCLAIMER for ADULT DRUG COURT REQUESTS</a:t>
            </a:r>
            <a:endParaRPr lang="en-US" sz="2800" dirty="0"/>
          </a:p>
          <a:p>
            <a:pPr marL="0" indent="0">
              <a:buNone/>
            </a:pPr>
            <a:r>
              <a:rPr lang="en-US" sz="2800" dirty="0"/>
              <a:t>Some data from this report is provided from the Adult Drug Court program. Information received from the Adult Drug Court program’s electronic case management system (Drug Court) is subject to change(s), reprogramming, modification(s) of format and availability at the direction of the Administrative Office of the Courts (AOC), and may not at any particular moment reflect the true status of court cases due to ordinary limitation(s), delay(s) or error(s) in the system's operation.</a:t>
            </a:r>
          </a:p>
          <a:p>
            <a:pPr marL="0" indent="0">
              <a:buNone/>
            </a:pPr>
            <a:endParaRPr lang="en-US" sz="2800" dirty="0"/>
          </a:p>
        </p:txBody>
      </p:sp>
    </p:spTree>
    <p:extLst>
      <p:ext uri="{BB962C8B-B14F-4D97-AF65-F5344CB8AC3E}">
        <p14:creationId xmlns:p14="http://schemas.microsoft.com/office/powerpoint/2010/main" val="2106072512"/>
      </p:ext>
    </p:extLst>
  </p:cSld>
  <p:clrMapOvr>
    <a:masterClrMapping/>
  </p:clrMapOvr>
  <p:transition spd="med">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2292B7-7F05-4EF5-A711-AD1AA1711D98}"/>
              </a:ext>
            </a:extLst>
          </p:cNvPr>
          <p:cNvSpPr>
            <a:spLocks noGrp="1"/>
          </p:cNvSpPr>
          <p:nvPr>
            <p:ph type="title"/>
          </p:nvPr>
        </p:nvSpPr>
        <p:spPr/>
        <p:txBody>
          <a:bodyPr/>
          <a:lstStyle/>
          <a:p>
            <a:r>
              <a:rPr lang="en-US" dirty="0"/>
              <a:t>Additional Disclaimers</a:t>
            </a:r>
          </a:p>
        </p:txBody>
      </p:sp>
      <p:sp>
        <p:nvSpPr>
          <p:cNvPr id="3" name="Content Placeholder 2">
            <a:extLst>
              <a:ext uri="{FF2B5EF4-FFF2-40B4-BE49-F238E27FC236}">
                <a16:creationId xmlns:a16="http://schemas.microsoft.com/office/drawing/2014/main" xmlns="" id="{AA5752D1-74D8-49CA-BB1F-D3035BA231B6}"/>
              </a:ext>
            </a:extLst>
          </p:cNvPr>
          <p:cNvSpPr>
            <a:spLocks noGrp="1"/>
          </p:cNvSpPr>
          <p:nvPr>
            <p:ph idx="1"/>
          </p:nvPr>
        </p:nvSpPr>
        <p:spPr/>
        <p:txBody>
          <a:bodyPr/>
          <a:lstStyle/>
          <a:p>
            <a:pPr marL="0" indent="0">
              <a:buNone/>
            </a:pPr>
            <a:r>
              <a:rPr lang="en-US" sz="2200" b="1" dirty="0"/>
              <a:t>RESEARCH AND STATISTICS DISCLAIMER for PRETRIAL SERVICES REQUESTS</a:t>
            </a:r>
            <a:endParaRPr lang="en-US" sz="2200" dirty="0"/>
          </a:p>
          <a:p>
            <a:pPr marL="0" indent="0">
              <a:buNone/>
            </a:pPr>
            <a:r>
              <a:rPr lang="en-US" sz="2200" dirty="0"/>
              <a:t>Some data from this report is provided from the Pretrial Services program. Information received from the Pretrial Services program’s electronic case management system (PRIM) is subject to change(s), reprogramming, modification(s) of format and availability at the direction of the Administrative Office of the Courts (AOC), and may not at any particular moment reflect the true status of court cases due to ordinary limitation(s), delay(s) or error(s) in the system's operation.</a:t>
            </a:r>
          </a:p>
          <a:p>
            <a:pPr marL="0" indent="0">
              <a:buNone/>
            </a:pPr>
            <a:r>
              <a:rPr lang="en-US" sz="2200" b="1" dirty="0"/>
              <a:t>RESEARCH AND STATISTICS DISCLAIMER for CDWCMS REQUESTS:</a:t>
            </a:r>
            <a:endParaRPr lang="en-US" sz="2200" dirty="0"/>
          </a:p>
          <a:p>
            <a:pPr marL="0" indent="0">
              <a:buNone/>
            </a:pPr>
            <a:r>
              <a:rPr lang="en-US" sz="2200" dirty="0"/>
              <a:t>Some data from this report is provided from the Court Designated Worker program. Information received from the Court Designated Worker Program electronic case management system (CDWCMS) is subject to change(s), reprogramming, modification(s) of format and availability at the direction of the Administrative Office of the Courts (AOC), and may not at any particular moment reflect the true status of court cases due to ordinary limitation(s), delay(s) or error(s) in the system's operation.</a:t>
            </a:r>
          </a:p>
          <a:p>
            <a:pPr marL="0" indent="0">
              <a:buNone/>
            </a:pPr>
            <a:endParaRPr lang="en-US" sz="2200" dirty="0"/>
          </a:p>
        </p:txBody>
      </p:sp>
    </p:spTree>
    <p:extLst>
      <p:ext uri="{BB962C8B-B14F-4D97-AF65-F5344CB8AC3E}">
        <p14:creationId xmlns:p14="http://schemas.microsoft.com/office/powerpoint/2010/main" val="3654863846"/>
      </p:ext>
    </p:extLst>
  </p:cSld>
  <p:clrMapOvr>
    <a:masterClrMapping/>
  </p:clrMapOvr>
  <p:transition spd="med">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Filter">
            <a:extLst>
              <a:ext uri="{FF2B5EF4-FFF2-40B4-BE49-F238E27FC236}">
                <a16:creationId xmlns:a16="http://schemas.microsoft.com/office/drawing/2014/main" xmlns="" id="{FA625732-9A61-4291-989F-3C1AB3FC9D79}"/>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497287" y="2262260"/>
            <a:ext cx="3214255" cy="3214255"/>
          </a:xfrm>
          <a:prstGeom prst="rect">
            <a:avLst/>
          </a:prstGeom>
        </p:spPr>
      </p:pic>
      <p:pic>
        <p:nvPicPr>
          <p:cNvPr id="8" name="Graphic 7" descr="Filter">
            <a:extLst>
              <a:ext uri="{FF2B5EF4-FFF2-40B4-BE49-F238E27FC236}">
                <a16:creationId xmlns:a16="http://schemas.microsoft.com/office/drawing/2014/main" xmlns="" id="{BA6E3221-C88E-4E40-8422-9A6D1B2E51A4}"/>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rot="10800000">
            <a:off x="6369631" y="1805060"/>
            <a:ext cx="3214255" cy="3214255"/>
          </a:xfrm>
          <a:prstGeom prst="rect">
            <a:avLst/>
          </a:prstGeom>
        </p:spPr>
      </p:pic>
      <p:pic>
        <p:nvPicPr>
          <p:cNvPr id="10" name="Graphic 9" descr="Dance">
            <a:extLst>
              <a:ext uri="{FF2B5EF4-FFF2-40B4-BE49-F238E27FC236}">
                <a16:creationId xmlns:a16="http://schemas.microsoft.com/office/drawing/2014/main" xmlns="" id="{FDF9CB30-EBB1-4AD4-B34D-F059FFDD427C}"/>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2497287" y="1721934"/>
            <a:ext cx="914400" cy="914400"/>
          </a:xfrm>
          <a:prstGeom prst="rect">
            <a:avLst/>
          </a:prstGeom>
        </p:spPr>
      </p:pic>
      <p:pic>
        <p:nvPicPr>
          <p:cNvPr id="11" name="Graphic 10" descr="Dance">
            <a:extLst>
              <a:ext uri="{FF2B5EF4-FFF2-40B4-BE49-F238E27FC236}">
                <a16:creationId xmlns:a16="http://schemas.microsoft.com/office/drawing/2014/main" xmlns="" id="{8B347EC8-5624-45F3-A7A3-0B7195157AFC}"/>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3411687" y="1805060"/>
            <a:ext cx="914400" cy="914400"/>
          </a:xfrm>
          <a:prstGeom prst="rect">
            <a:avLst/>
          </a:prstGeom>
        </p:spPr>
      </p:pic>
      <p:pic>
        <p:nvPicPr>
          <p:cNvPr id="12" name="Graphic 11" descr="Dance">
            <a:extLst>
              <a:ext uri="{FF2B5EF4-FFF2-40B4-BE49-F238E27FC236}">
                <a16:creationId xmlns:a16="http://schemas.microsoft.com/office/drawing/2014/main" xmlns="" id="{F3911FB4-F388-4AE8-94A2-E1AA4B80B97E}"/>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3238505" y="1181608"/>
            <a:ext cx="914400" cy="914400"/>
          </a:xfrm>
          <a:prstGeom prst="rect">
            <a:avLst/>
          </a:prstGeom>
        </p:spPr>
      </p:pic>
      <p:pic>
        <p:nvPicPr>
          <p:cNvPr id="13" name="Graphic 12" descr="Dance">
            <a:extLst>
              <a:ext uri="{FF2B5EF4-FFF2-40B4-BE49-F238E27FC236}">
                <a16:creationId xmlns:a16="http://schemas.microsoft.com/office/drawing/2014/main" xmlns="" id="{9C034356-505D-43EC-A488-DA5CA72403AD}"/>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4305304" y="1867407"/>
            <a:ext cx="914400" cy="914400"/>
          </a:xfrm>
          <a:prstGeom prst="rect">
            <a:avLst/>
          </a:prstGeom>
        </p:spPr>
      </p:pic>
      <p:pic>
        <p:nvPicPr>
          <p:cNvPr id="14" name="Graphic 13" descr="Dance">
            <a:extLst>
              <a:ext uri="{FF2B5EF4-FFF2-40B4-BE49-F238E27FC236}">
                <a16:creationId xmlns:a16="http://schemas.microsoft.com/office/drawing/2014/main" xmlns="" id="{498C6164-B021-4BD1-BBD0-2DF75E89AB9C}"/>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4139049" y="1285515"/>
            <a:ext cx="914400" cy="914400"/>
          </a:xfrm>
          <a:prstGeom prst="rect">
            <a:avLst/>
          </a:prstGeom>
        </p:spPr>
      </p:pic>
      <p:pic>
        <p:nvPicPr>
          <p:cNvPr id="15" name="Graphic 14" descr="Dance">
            <a:extLst>
              <a:ext uri="{FF2B5EF4-FFF2-40B4-BE49-F238E27FC236}">
                <a16:creationId xmlns:a16="http://schemas.microsoft.com/office/drawing/2014/main" xmlns="" id="{D10A0473-E4A1-48F0-9957-6C0A51C5D09A}"/>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2479969" y="1085129"/>
            <a:ext cx="914400" cy="914400"/>
          </a:xfrm>
          <a:prstGeom prst="rect">
            <a:avLst/>
          </a:prstGeom>
        </p:spPr>
      </p:pic>
      <p:pic>
        <p:nvPicPr>
          <p:cNvPr id="16" name="Graphic 15" descr="Dance">
            <a:extLst>
              <a:ext uri="{FF2B5EF4-FFF2-40B4-BE49-F238E27FC236}">
                <a16:creationId xmlns:a16="http://schemas.microsoft.com/office/drawing/2014/main" xmlns="" id="{686B85CC-01A4-4FDE-9034-27191A5F524D}"/>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3647214" y="4949537"/>
            <a:ext cx="914400" cy="914400"/>
          </a:xfrm>
          <a:prstGeom prst="rect">
            <a:avLst/>
          </a:prstGeom>
        </p:spPr>
      </p:pic>
      <p:pic>
        <p:nvPicPr>
          <p:cNvPr id="17" name="Graphic 16" descr="Dance">
            <a:extLst>
              <a:ext uri="{FF2B5EF4-FFF2-40B4-BE49-F238E27FC236}">
                <a16:creationId xmlns:a16="http://schemas.microsoft.com/office/drawing/2014/main" xmlns="" id="{E82E7FCC-FDEA-4716-9EE5-81DAC303B1B3}"/>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7443363" y="1542329"/>
            <a:ext cx="914400" cy="914400"/>
          </a:xfrm>
          <a:prstGeom prst="rect">
            <a:avLst/>
          </a:prstGeom>
        </p:spPr>
      </p:pic>
      <p:pic>
        <p:nvPicPr>
          <p:cNvPr id="19" name="Graphic 18" descr="Dance">
            <a:extLst>
              <a:ext uri="{FF2B5EF4-FFF2-40B4-BE49-F238E27FC236}">
                <a16:creationId xmlns:a16="http://schemas.microsoft.com/office/drawing/2014/main" xmlns="" id="{0A70C2CA-5F86-4CCF-9C02-56D9B9021733}"/>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6532427" y="4492337"/>
            <a:ext cx="914400" cy="914400"/>
          </a:xfrm>
          <a:prstGeom prst="rect">
            <a:avLst/>
          </a:prstGeom>
        </p:spPr>
      </p:pic>
      <p:pic>
        <p:nvPicPr>
          <p:cNvPr id="20" name="Graphic 19" descr="Dance">
            <a:extLst>
              <a:ext uri="{FF2B5EF4-FFF2-40B4-BE49-F238E27FC236}">
                <a16:creationId xmlns:a16="http://schemas.microsoft.com/office/drawing/2014/main" xmlns="" id="{3FA29F88-093E-494A-A1D3-7A4942516D8C}"/>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7443363" y="4492337"/>
            <a:ext cx="914400" cy="914400"/>
          </a:xfrm>
          <a:prstGeom prst="rect">
            <a:avLst/>
          </a:prstGeom>
        </p:spPr>
      </p:pic>
      <p:pic>
        <p:nvPicPr>
          <p:cNvPr id="21" name="Graphic 20" descr="Dance">
            <a:extLst>
              <a:ext uri="{FF2B5EF4-FFF2-40B4-BE49-F238E27FC236}">
                <a16:creationId xmlns:a16="http://schemas.microsoft.com/office/drawing/2014/main" xmlns="" id="{D93E4B1D-E819-4DCC-9D9B-75F56BC9B7F3}"/>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8260777" y="4562115"/>
            <a:ext cx="914400" cy="914400"/>
          </a:xfrm>
          <a:prstGeom prst="rect">
            <a:avLst/>
          </a:prstGeom>
        </p:spPr>
      </p:pic>
      <p:pic>
        <p:nvPicPr>
          <p:cNvPr id="22" name="Graphic 21" descr="Dance">
            <a:extLst>
              <a:ext uri="{FF2B5EF4-FFF2-40B4-BE49-F238E27FC236}">
                <a16:creationId xmlns:a16="http://schemas.microsoft.com/office/drawing/2014/main" xmlns="" id="{6C1BA74F-1F7A-4C8E-9CD7-6F418E657256}"/>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6695223" y="5164789"/>
            <a:ext cx="914400" cy="914400"/>
          </a:xfrm>
          <a:prstGeom prst="rect">
            <a:avLst/>
          </a:prstGeom>
        </p:spPr>
      </p:pic>
      <p:pic>
        <p:nvPicPr>
          <p:cNvPr id="23" name="Graphic 22" descr="Dance">
            <a:extLst>
              <a:ext uri="{FF2B5EF4-FFF2-40B4-BE49-F238E27FC236}">
                <a16:creationId xmlns:a16="http://schemas.microsoft.com/office/drawing/2014/main" xmlns="" id="{8D5344EE-42DE-4A2D-A1AE-4F65C156FB8C}"/>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7561130" y="5164789"/>
            <a:ext cx="914400" cy="914400"/>
          </a:xfrm>
          <a:prstGeom prst="rect">
            <a:avLst/>
          </a:prstGeom>
        </p:spPr>
      </p:pic>
      <p:pic>
        <p:nvPicPr>
          <p:cNvPr id="24" name="Graphic 23" descr="Dance">
            <a:extLst>
              <a:ext uri="{FF2B5EF4-FFF2-40B4-BE49-F238E27FC236}">
                <a16:creationId xmlns:a16="http://schemas.microsoft.com/office/drawing/2014/main" xmlns="" id="{B9890A09-3590-4D09-A261-167722BEB848}"/>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8354298" y="5213784"/>
            <a:ext cx="914400" cy="914400"/>
          </a:xfrm>
          <a:prstGeom prst="rect">
            <a:avLst/>
          </a:prstGeom>
        </p:spPr>
      </p:pic>
      <p:sp>
        <p:nvSpPr>
          <p:cNvPr id="25" name="TextBox 24">
            <a:extLst>
              <a:ext uri="{FF2B5EF4-FFF2-40B4-BE49-F238E27FC236}">
                <a16:creationId xmlns:a16="http://schemas.microsoft.com/office/drawing/2014/main" xmlns="" id="{59ABC848-0701-4360-A424-09C56A066D98}"/>
              </a:ext>
            </a:extLst>
          </p:cNvPr>
          <p:cNvSpPr txBox="1"/>
          <p:nvPr/>
        </p:nvSpPr>
        <p:spPr>
          <a:xfrm>
            <a:off x="3512649" y="2869673"/>
            <a:ext cx="1183529" cy="369332"/>
          </a:xfrm>
          <a:prstGeom prst="rect">
            <a:avLst/>
          </a:prstGeom>
          <a:noFill/>
        </p:spPr>
        <p:txBody>
          <a:bodyPr wrap="none" rtlCol="0">
            <a:spAutoFit/>
          </a:bodyPr>
          <a:lstStyle/>
          <a:p>
            <a:r>
              <a:rPr lang="en-US" dirty="0">
                <a:solidFill>
                  <a:schemeClr val="bg1"/>
                </a:solidFill>
              </a:rPr>
              <a:t>Pre SB 200</a:t>
            </a:r>
          </a:p>
        </p:txBody>
      </p:sp>
      <p:sp>
        <p:nvSpPr>
          <p:cNvPr id="26" name="TextBox 25">
            <a:extLst>
              <a:ext uri="{FF2B5EF4-FFF2-40B4-BE49-F238E27FC236}">
                <a16:creationId xmlns:a16="http://schemas.microsoft.com/office/drawing/2014/main" xmlns="" id="{D2395A0D-014E-42CA-AEAE-079E26D3B526}"/>
              </a:ext>
            </a:extLst>
          </p:cNvPr>
          <p:cNvSpPr txBox="1"/>
          <p:nvPr/>
        </p:nvSpPr>
        <p:spPr>
          <a:xfrm>
            <a:off x="7382162" y="3980994"/>
            <a:ext cx="1272336" cy="369332"/>
          </a:xfrm>
          <a:prstGeom prst="rect">
            <a:avLst/>
          </a:prstGeom>
          <a:noFill/>
        </p:spPr>
        <p:txBody>
          <a:bodyPr wrap="none" rtlCol="0">
            <a:spAutoFit/>
          </a:bodyPr>
          <a:lstStyle/>
          <a:p>
            <a:r>
              <a:rPr lang="en-US" dirty="0">
                <a:solidFill>
                  <a:schemeClr val="bg1"/>
                </a:solidFill>
              </a:rPr>
              <a:t>Post SB 200</a:t>
            </a:r>
          </a:p>
        </p:txBody>
      </p:sp>
      <p:cxnSp>
        <p:nvCxnSpPr>
          <p:cNvPr id="28" name="Straight Connector 27">
            <a:extLst>
              <a:ext uri="{FF2B5EF4-FFF2-40B4-BE49-F238E27FC236}">
                <a16:creationId xmlns:a16="http://schemas.microsoft.com/office/drawing/2014/main" xmlns="" id="{508B9E15-B540-446F-B0CC-984012FB6006}"/>
              </a:ext>
            </a:extLst>
          </p:cNvPr>
          <p:cNvCxnSpPr/>
          <p:nvPr/>
        </p:nvCxnSpPr>
        <p:spPr>
          <a:xfrm>
            <a:off x="5850082" y="821640"/>
            <a:ext cx="0" cy="5402515"/>
          </a:xfrm>
          <a:prstGeom prst="line">
            <a:avLst/>
          </a:prstGeom>
        </p:spPr>
        <p:style>
          <a:lnRef idx="3">
            <a:schemeClr val="dk1"/>
          </a:lnRef>
          <a:fillRef idx="0">
            <a:schemeClr val="dk1"/>
          </a:fillRef>
          <a:effectRef idx="2">
            <a:schemeClr val="dk1"/>
          </a:effectRef>
          <a:fontRef idx="minor">
            <a:schemeClr val="tx1"/>
          </a:fontRef>
        </p:style>
      </p:cxnSp>
      <p:sp>
        <p:nvSpPr>
          <p:cNvPr id="29" name="Title 28">
            <a:extLst>
              <a:ext uri="{FF2B5EF4-FFF2-40B4-BE49-F238E27FC236}">
                <a16:creationId xmlns:a16="http://schemas.microsoft.com/office/drawing/2014/main" xmlns="" id="{1EFDBC02-EDEF-4834-B02F-AB47A308DCF1}"/>
              </a:ext>
            </a:extLst>
          </p:cNvPr>
          <p:cNvSpPr>
            <a:spLocks noGrp="1"/>
          </p:cNvSpPr>
          <p:nvPr>
            <p:ph type="title"/>
          </p:nvPr>
        </p:nvSpPr>
        <p:spPr/>
        <p:txBody>
          <a:bodyPr/>
          <a:lstStyle/>
          <a:p>
            <a:r>
              <a:rPr lang="en-US" dirty="0"/>
              <a:t>2014 Implementation of Juvenile Justice Reforms (SB 200)</a:t>
            </a:r>
          </a:p>
        </p:txBody>
      </p:sp>
      <p:sp>
        <p:nvSpPr>
          <p:cNvPr id="30" name="TextBox 29">
            <a:extLst>
              <a:ext uri="{FF2B5EF4-FFF2-40B4-BE49-F238E27FC236}">
                <a16:creationId xmlns:a16="http://schemas.microsoft.com/office/drawing/2014/main" xmlns="" id="{22E3C71F-5876-48AB-B878-D13543866338}"/>
              </a:ext>
            </a:extLst>
          </p:cNvPr>
          <p:cNvSpPr txBox="1"/>
          <p:nvPr/>
        </p:nvSpPr>
        <p:spPr>
          <a:xfrm>
            <a:off x="249388" y="1533399"/>
            <a:ext cx="2195938" cy="1200329"/>
          </a:xfrm>
          <a:prstGeom prst="rect">
            <a:avLst/>
          </a:prstGeom>
          <a:noFill/>
        </p:spPr>
        <p:txBody>
          <a:bodyPr wrap="square" rtlCol="0">
            <a:spAutoFit/>
          </a:bodyPr>
          <a:lstStyle/>
          <a:p>
            <a:r>
              <a:rPr lang="en-US" b="1" dirty="0">
                <a:solidFill>
                  <a:srgbClr val="FF0000"/>
                </a:solidFill>
              </a:rPr>
              <a:t>High number </a:t>
            </a:r>
            <a:r>
              <a:rPr lang="en-US" dirty="0"/>
              <a:t>of low risk youth entering the juvenile justice system</a:t>
            </a:r>
          </a:p>
        </p:txBody>
      </p:sp>
      <p:sp>
        <p:nvSpPr>
          <p:cNvPr id="31" name="TextBox 30">
            <a:extLst>
              <a:ext uri="{FF2B5EF4-FFF2-40B4-BE49-F238E27FC236}">
                <a16:creationId xmlns:a16="http://schemas.microsoft.com/office/drawing/2014/main" xmlns="" id="{CFDCA577-08FD-4CCE-A2DC-1C2002CDAE54}"/>
              </a:ext>
            </a:extLst>
          </p:cNvPr>
          <p:cNvSpPr txBox="1"/>
          <p:nvPr/>
        </p:nvSpPr>
        <p:spPr>
          <a:xfrm>
            <a:off x="8913674" y="1142550"/>
            <a:ext cx="2566547" cy="1200329"/>
          </a:xfrm>
          <a:prstGeom prst="rect">
            <a:avLst/>
          </a:prstGeom>
          <a:noFill/>
        </p:spPr>
        <p:txBody>
          <a:bodyPr wrap="square" rtlCol="0">
            <a:spAutoFit/>
          </a:bodyPr>
          <a:lstStyle/>
          <a:p>
            <a:r>
              <a:rPr lang="en-US" dirty="0"/>
              <a:t>Mandatory diversion </a:t>
            </a:r>
            <a:r>
              <a:rPr lang="en-US" b="1" dirty="0">
                <a:solidFill>
                  <a:srgbClr val="FF0000"/>
                </a:solidFill>
              </a:rPr>
              <a:t>reduces the number </a:t>
            </a:r>
            <a:r>
              <a:rPr lang="en-US" dirty="0"/>
              <a:t>of low-risk youth entering the court system </a:t>
            </a:r>
          </a:p>
        </p:txBody>
      </p:sp>
      <p:sp>
        <p:nvSpPr>
          <p:cNvPr id="27" name="TextBox 26">
            <a:extLst>
              <a:ext uri="{FF2B5EF4-FFF2-40B4-BE49-F238E27FC236}">
                <a16:creationId xmlns:a16="http://schemas.microsoft.com/office/drawing/2014/main" xmlns="" id="{5C237F08-1A76-4933-93AC-04721395348C}"/>
              </a:ext>
            </a:extLst>
          </p:cNvPr>
          <p:cNvSpPr txBox="1"/>
          <p:nvPr/>
        </p:nvSpPr>
        <p:spPr>
          <a:xfrm>
            <a:off x="931728" y="4421660"/>
            <a:ext cx="2195938" cy="1200329"/>
          </a:xfrm>
          <a:prstGeom prst="rect">
            <a:avLst/>
          </a:prstGeom>
          <a:noFill/>
        </p:spPr>
        <p:txBody>
          <a:bodyPr wrap="square" rtlCol="0">
            <a:spAutoFit/>
          </a:bodyPr>
          <a:lstStyle/>
          <a:p>
            <a:r>
              <a:rPr lang="en-US" b="1" dirty="0">
                <a:solidFill>
                  <a:srgbClr val="FF0000"/>
                </a:solidFill>
              </a:rPr>
              <a:t>Few opportunities </a:t>
            </a:r>
            <a:r>
              <a:rPr lang="en-US" dirty="0"/>
              <a:t>to exit due to lengthy probation and commitment times</a:t>
            </a:r>
          </a:p>
        </p:txBody>
      </p:sp>
      <p:sp>
        <p:nvSpPr>
          <p:cNvPr id="32" name="TextBox 31">
            <a:extLst>
              <a:ext uri="{FF2B5EF4-FFF2-40B4-BE49-F238E27FC236}">
                <a16:creationId xmlns:a16="http://schemas.microsoft.com/office/drawing/2014/main" xmlns="" id="{094DB915-AD24-4C12-BA81-6F248E102A65}"/>
              </a:ext>
            </a:extLst>
          </p:cNvPr>
          <p:cNvSpPr txBox="1"/>
          <p:nvPr/>
        </p:nvSpPr>
        <p:spPr>
          <a:xfrm>
            <a:off x="9399173" y="4100046"/>
            <a:ext cx="2566547" cy="1477328"/>
          </a:xfrm>
          <a:prstGeom prst="rect">
            <a:avLst/>
          </a:prstGeom>
          <a:noFill/>
        </p:spPr>
        <p:txBody>
          <a:bodyPr wrap="square" rtlCol="0">
            <a:spAutoFit/>
          </a:bodyPr>
          <a:lstStyle/>
          <a:p>
            <a:r>
              <a:rPr lang="en-US" b="1" dirty="0">
                <a:solidFill>
                  <a:srgbClr val="FF0000"/>
                </a:solidFill>
              </a:rPr>
              <a:t>More youth </a:t>
            </a:r>
            <a:r>
              <a:rPr lang="en-US" dirty="0"/>
              <a:t>are able to exit the justice system, opening opportunities for agencies to focus on those with highest risk</a:t>
            </a:r>
          </a:p>
        </p:txBody>
      </p:sp>
    </p:spTree>
    <p:extLst>
      <p:ext uri="{BB962C8B-B14F-4D97-AF65-F5344CB8AC3E}">
        <p14:creationId xmlns:p14="http://schemas.microsoft.com/office/powerpoint/2010/main" val="3594946074"/>
      </p:ext>
    </p:extLst>
  </p:cSld>
  <p:clrMapOvr>
    <a:masterClrMapping/>
  </p:clrMapOvr>
  <p:transition spd="med">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5">
            <a:extLst>
              <a:ext uri="{FF2B5EF4-FFF2-40B4-BE49-F238E27FC236}">
                <a16:creationId xmlns:a16="http://schemas.microsoft.com/office/drawing/2014/main" xmlns="" id="{521D753D-45DB-4AA0-9690-5FB94FDEC388}"/>
              </a:ext>
            </a:extLst>
          </p:cNvPr>
          <p:cNvGraphicFramePr>
            <a:graphicFrameLocks noGrp="1"/>
          </p:cNvGraphicFramePr>
          <p:nvPr>
            <p:ph idx="1"/>
          </p:nvPr>
        </p:nvGraphicFramePr>
        <p:xfrm>
          <a:off x="1016000" y="990600"/>
          <a:ext cx="10566400" cy="5135563"/>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a:extLst>
              <a:ext uri="{FF2B5EF4-FFF2-40B4-BE49-F238E27FC236}">
                <a16:creationId xmlns:a16="http://schemas.microsoft.com/office/drawing/2014/main" xmlns="" id="{711E57F4-D1CE-4921-B55A-004EF5E5ACD1}"/>
              </a:ext>
            </a:extLst>
          </p:cNvPr>
          <p:cNvSpPr>
            <a:spLocks noGrp="1"/>
          </p:cNvSpPr>
          <p:nvPr>
            <p:ph type="title"/>
          </p:nvPr>
        </p:nvSpPr>
        <p:spPr/>
        <p:txBody>
          <a:bodyPr>
            <a:noAutofit/>
          </a:bodyPr>
          <a:lstStyle/>
          <a:p>
            <a:pPr algn="ctr"/>
            <a:r>
              <a:rPr lang="en-US" sz="2800" dirty="0"/>
              <a:t>As Youth Move Through the System Towards its Harshest Outcomes, the Minority Becomes the Majority</a:t>
            </a:r>
          </a:p>
        </p:txBody>
      </p:sp>
    </p:spTree>
    <p:extLst>
      <p:ext uri="{BB962C8B-B14F-4D97-AF65-F5344CB8AC3E}">
        <p14:creationId xmlns:p14="http://schemas.microsoft.com/office/powerpoint/2010/main" val="2276811000"/>
      </p:ext>
    </p:extLst>
  </p:cSld>
  <p:clrMapOvr>
    <a:masterClrMapping/>
  </p:clrMapOvr>
  <p:transition spd="med">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iversity of Louisville Assessment (2014)">
            <a:extLst>
              <a:ext uri="{FF2B5EF4-FFF2-40B4-BE49-F238E27FC236}">
                <a16:creationId xmlns:a16="http://schemas.microsoft.com/office/drawing/2014/main" xmlns="" id="{DA7A1FFB-2CE3-49EE-9F68-46656E54D79C}"/>
              </a:ext>
            </a:extLst>
          </p:cNvPr>
          <p:cNvSpPr txBox="1">
            <a:spLocks noGrp="1"/>
          </p:cNvSpPr>
          <p:nvPr>
            <p:ph type="title"/>
          </p:nvPr>
        </p:nvSpPr>
        <p:spPr>
          <a:prstGeom prst="rect">
            <a:avLst/>
          </a:prstGeom>
        </p:spPr>
        <p:txBody>
          <a:bodyPr/>
          <a:lstStyle>
            <a:lvl1pPr defTabSz="1027379">
              <a:defRPr sz="4898"/>
            </a:lvl1pPr>
          </a:lstStyle>
          <a:p>
            <a:r>
              <a:rPr sz="2800" dirty="0"/>
              <a:t>University of Louisville Assessment</a:t>
            </a:r>
            <a:r>
              <a:rPr lang="en-US" sz="2800" dirty="0"/>
              <a:t> Recommendations</a:t>
            </a:r>
            <a:r>
              <a:rPr sz="2800" dirty="0"/>
              <a:t> (2014)</a:t>
            </a:r>
          </a:p>
        </p:txBody>
      </p:sp>
      <p:sp>
        <p:nvSpPr>
          <p:cNvPr id="5" name="Stakeholders Interviews…">
            <a:extLst>
              <a:ext uri="{FF2B5EF4-FFF2-40B4-BE49-F238E27FC236}">
                <a16:creationId xmlns:a16="http://schemas.microsoft.com/office/drawing/2014/main" xmlns="" id="{4E5FCAEC-4668-4910-A386-F44041C9DD93}"/>
              </a:ext>
            </a:extLst>
          </p:cNvPr>
          <p:cNvSpPr txBox="1">
            <a:spLocks noGrp="1"/>
          </p:cNvSpPr>
          <p:nvPr>
            <p:ph idx="1"/>
          </p:nvPr>
        </p:nvSpPr>
        <p:spPr>
          <a:xfrm>
            <a:off x="586854" y="1282890"/>
            <a:ext cx="11346420" cy="5015040"/>
          </a:xfrm>
          <a:prstGeom prst="rect">
            <a:avLst/>
          </a:prstGeom>
        </p:spPr>
        <p:txBody>
          <a:bodyPr>
            <a:noAutofit/>
          </a:bodyPr>
          <a:lstStyle/>
          <a:p>
            <a:pPr lvl="0"/>
            <a:r>
              <a:rPr lang="en-US" dirty="0"/>
              <a:t>Data management and collection mechanisms </a:t>
            </a:r>
          </a:p>
          <a:p>
            <a:pPr lvl="0"/>
            <a:r>
              <a:rPr lang="en-US" dirty="0"/>
              <a:t>Equity assessments</a:t>
            </a:r>
          </a:p>
          <a:p>
            <a:pPr lvl="0"/>
            <a:r>
              <a:rPr lang="en-US" dirty="0"/>
              <a:t>Mandatory training </a:t>
            </a:r>
          </a:p>
          <a:p>
            <a:pPr lvl="0"/>
            <a:r>
              <a:rPr lang="en-US" dirty="0"/>
              <a:t>State and local </a:t>
            </a:r>
            <a:r>
              <a:rPr lang="en-US"/>
              <a:t>community engagement  </a:t>
            </a:r>
            <a:endParaRPr lang="en-US" dirty="0"/>
          </a:p>
          <a:p>
            <a:endParaRPr lang="en-US" sz="2000" i="1" dirty="0"/>
          </a:p>
          <a:p>
            <a:pPr marL="0" indent="0" algn="ctr">
              <a:buNone/>
            </a:pPr>
            <a:endParaRPr lang="en-US" sz="2000" i="1" dirty="0"/>
          </a:p>
          <a:p>
            <a:pPr marL="0" indent="0" algn="ctr">
              <a:buNone/>
            </a:pPr>
            <a:endParaRPr lang="en-US" sz="2000" i="1" dirty="0"/>
          </a:p>
          <a:p>
            <a:pPr marL="0" indent="0" algn="ctr">
              <a:buNone/>
            </a:pPr>
            <a:r>
              <a:rPr lang="en-US" sz="2000" i="1" dirty="0"/>
              <a:t>These recommendations come from the 2014 Disproportionate Minority Contact in Kentucky: Statewide Assessment Report by the Department of Justice Administration Research Team at the University of Louisville. The 2014 Report was funded by the 2009-JF-FX0044 and 2010-JF-FX-0021 Title II Formula Grant funds distributed to the State of Kentucky by the Office of Juvenile Justice and Delinquency Prevention (OJJDP).</a:t>
            </a:r>
            <a:r>
              <a:rPr lang="en-US" sz="2000" dirty="0"/>
              <a:t> </a:t>
            </a:r>
          </a:p>
          <a:p>
            <a:pPr lvl="0"/>
            <a:endParaRPr lang="en-US" dirty="0"/>
          </a:p>
          <a:p>
            <a:pPr lvl="0"/>
            <a:endParaRPr lang="en-US" dirty="0"/>
          </a:p>
          <a:p>
            <a:pPr marL="0" indent="0" defTabSz="1027379">
              <a:lnSpc>
                <a:spcPct val="72000"/>
              </a:lnSpc>
              <a:spcBef>
                <a:spcPts val="1100"/>
              </a:spcBef>
              <a:buSzTx/>
              <a:buNone/>
              <a:defRPr sz="1422" b="1"/>
            </a:pPr>
            <a:endParaRPr sz="1300" b="1" dirty="0"/>
          </a:p>
        </p:txBody>
      </p:sp>
    </p:spTree>
    <p:extLst>
      <p:ext uri="{BB962C8B-B14F-4D97-AF65-F5344CB8AC3E}">
        <p14:creationId xmlns:p14="http://schemas.microsoft.com/office/powerpoint/2010/main" val="1296919140"/>
      </p:ext>
    </p:extLst>
  </p:cSld>
  <p:clrMapOvr>
    <a:masterClrMapping/>
  </p:clrMapOvr>
  <p:transition spd="med">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AF8D55-417A-4B80-BB6D-4B0E924839AB}"/>
              </a:ext>
            </a:extLst>
          </p:cNvPr>
          <p:cNvSpPr>
            <a:spLocks noGrp="1"/>
          </p:cNvSpPr>
          <p:nvPr>
            <p:ph type="title"/>
          </p:nvPr>
        </p:nvSpPr>
        <p:spPr/>
        <p:txBody>
          <a:bodyPr/>
          <a:lstStyle/>
          <a:p>
            <a:r>
              <a:rPr lang="en-US" dirty="0"/>
              <a:t>2017 Letter From Senator Whitney Westerfield to State Agency Leaders</a:t>
            </a:r>
          </a:p>
        </p:txBody>
      </p:sp>
      <p:sp>
        <p:nvSpPr>
          <p:cNvPr id="3" name="Content Placeholder 2">
            <a:extLst>
              <a:ext uri="{FF2B5EF4-FFF2-40B4-BE49-F238E27FC236}">
                <a16:creationId xmlns:a16="http://schemas.microsoft.com/office/drawing/2014/main" xmlns="" id="{15EDEEFE-B96D-4F1A-9F69-E68D347185F1}"/>
              </a:ext>
            </a:extLst>
          </p:cNvPr>
          <p:cNvSpPr>
            <a:spLocks noGrp="1"/>
          </p:cNvSpPr>
          <p:nvPr>
            <p:ph idx="1"/>
          </p:nvPr>
        </p:nvSpPr>
        <p:spPr>
          <a:xfrm>
            <a:off x="627797" y="990600"/>
            <a:ext cx="10913660" cy="5135563"/>
          </a:xfrm>
        </p:spPr>
        <p:txBody>
          <a:bodyPr/>
          <a:lstStyle/>
          <a:p>
            <a:pPr marL="0" lvl="3" indent="0">
              <a:spcBef>
                <a:spcPts val="1200"/>
              </a:spcBef>
              <a:spcAft>
                <a:spcPts val="0"/>
              </a:spcAft>
            </a:pPr>
            <a:r>
              <a:rPr lang="en-US" sz="3200" dirty="0">
                <a:effectLst/>
                <a:latin typeface="Calibri" panose="020F0502020204030204" pitchFamily="34" charset="0"/>
                <a:ea typeface="Calibri" panose="020F0502020204030204" pitchFamily="34" charset="0"/>
              </a:rPr>
              <a:t>Senator Westerfield requested child serving agencies to address racial and ethnic disparities even without legislative mandates through:</a:t>
            </a:r>
          </a:p>
          <a:p>
            <a:pPr marL="0" lvl="3" indent="0">
              <a:spcBef>
                <a:spcPts val="1200"/>
              </a:spcBef>
              <a:spcAft>
                <a:spcPts val="0"/>
              </a:spcAft>
            </a:pPr>
            <a:endParaRPr lang="en-US" altLang="en-US" sz="3200" dirty="0">
              <a:solidFill>
                <a:schemeClr val="tx1"/>
              </a:solidFill>
            </a:endParaRPr>
          </a:p>
          <a:p>
            <a:pPr marL="354013" lvl="3" indent="-354013">
              <a:spcBef>
                <a:spcPts val="1200"/>
              </a:spcBef>
              <a:spcAft>
                <a:spcPts val="0"/>
              </a:spcAft>
              <a:buFont typeface="Arial" panose="020B0604020202020204" pitchFamily="34" charset="0"/>
              <a:buChar char="•"/>
            </a:pPr>
            <a:r>
              <a:rPr lang="en-US" altLang="en-US" sz="3200" dirty="0">
                <a:solidFill>
                  <a:schemeClr val="tx1"/>
                </a:solidFill>
              </a:rPr>
              <a:t>Education</a:t>
            </a:r>
          </a:p>
          <a:p>
            <a:pPr marL="354013" lvl="3" indent="-354013">
              <a:spcBef>
                <a:spcPts val="1200"/>
              </a:spcBef>
              <a:spcAft>
                <a:spcPts val="0"/>
              </a:spcAft>
              <a:buFont typeface="Arial" panose="020B0604020202020204" pitchFamily="34" charset="0"/>
              <a:buChar char="•"/>
            </a:pPr>
            <a:r>
              <a:rPr lang="en-US" altLang="en-US" sz="3200" dirty="0">
                <a:solidFill>
                  <a:schemeClr val="tx1"/>
                </a:solidFill>
              </a:rPr>
              <a:t>Data collection and analysis</a:t>
            </a:r>
          </a:p>
          <a:p>
            <a:pPr marL="354013" lvl="3" indent="-354013">
              <a:spcBef>
                <a:spcPts val="1200"/>
              </a:spcBef>
              <a:spcAft>
                <a:spcPts val="0"/>
              </a:spcAft>
              <a:buFont typeface="Arial" panose="020B0604020202020204" pitchFamily="34" charset="0"/>
              <a:buChar char="•"/>
            </a:pPr>
            <a:r>
              <a:rPr lang="en-US" altLang="en-US" sz="3200">
                <a:solidFill>
                  <a:schemeClr val="tx1"/>
                </a:solidFill>
              </a:rPr>
              <a:t>Local action </a:t>
            </a:r>
            <a:r>
              <a:rPr lang="en-US" altLang="en-US" sz="3200" dirty="0"/>
              <a:t>p</a:t>
            </a:r>
            <a:r>
              <a:rPr lang="en-US" altLang="en-US" sz="3200">
                <a:solidFill>
                  <a:schemeClr val="tx1"/>
                </a:solidFill>
              </a:rPr>
              <a:t>lanning</a:t>
            </a:r>
            <a:endParaRPr lang="en-US" altLang="en-US" sz="3200" dirty="0">
              <a:solidFill>
                <a:schemeClr val="tx1"/>
              </a:solidFill>
            </a:endParaRPr>
          </a:p>
          <a:p>
            <a:pPr marL="354013" lvl="3" indent="-354013">
              <a:spcBef>
                <a:spcPts val="1200"/>
              </a:spcBef>
              <a:spcAft>
                <a:spcPts val="0"/>
              </a:spcAft>
              <a:buFont typeface="Arial" panose="020B0604020202020204" pitchFamily="34" charset="0"/>
              <a:buChar char="•"/>
            </a:pPr>
            <a:r>
              <a:rPr lang="en-US" altLang="en-US" sz="3200" dirty="0">
                <a:solidFill>
                  <a:schemeClr val="tx1"/>
                </a:solidFill>
              </a:rPr>
              <a:t>Ongoing assessment and improvement</a:t>
            </a:r>
          </a:p>
          <a:p>
            <a:pPr marL="0" indent="0">
              <a:buNone/>
            </a:pPr>
            <a:endParaRPr lang="en-US" dirty="0"/>
          </a:p>
        </p:txBody>
      </p:sp>
    </p:spTree>
    <p:extLst>
      <p:ext uri="{BB962C8B-B14F-4D97-AF65-F5344CB8AC3E}">
        <p14:creationId xmlns:p14="http://schemas.microsoft.com/office/powerpoint/2010/main" val="1612925074"/>
      </p:ext>
    </p:extLst>
  </p:cSld>
  <p:clrMapOvr>
    <a:masterClrMapping/>
  </p:clrMapOvr>
  <p:transition spd="med">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7A71066D-A7E2-4125-9746-F130C8068D65}"/>
              </a:ext>
            </a:extLst>
          </p:cNvPr>
          <p:cNvSpPr>
            <a:spLocks noGrp="1"/>
          </p:cNvSpPr>
          <p:nvPr>
            <p:ph type="title"/>
          </p:nvPr>
        </p:nvSpPr>
        <p:spPr/>
        <p:txBody>
          <a:bodyPr/>
          <a:lstStyle/>
          <a:p>
            <a:r>
              <a:rPr lang="en-US" dirty="0"/>
              <a:t>KCOJ Diversity and Inclusion Efforts</a:t>
            </a:r>
          </a:p>
        </p:txBody>
      </p:sp>
      <p:sp>
        <p:nvSpPr>
          <p:cNvPr id="7" name="Text Placeholder 6">
            <a:extLst>
              <a:ext uri="{FF2B5EF4-FFF2-40B4-BE49-F238E27FC236}">
                <a16:creationId xmlns:a16="http://schemas.microsoft.com/office/drawing/2014/main" xmlns="" id="{02B5D7D2-CFBF-428D-85ED-AD4380444A9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13692827"/>
      </p:ext>
    </p:extLst>
  </p:cSld>
  <p:clrMapOvr>
    <a:masterClrMapping/>
  </p:clrMapOvr>
  <p:transition spd="med">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47FE7F-58F0-453D-8A37-07B19136958B}"/>
              </a:ext>
            </a:extLst>
          </p:cNvPr>
          <p:cNvSpPr>
            <a:spLocks noGrp="1"/>
          </p:cNvSpPr>
          <p:nvPr>
            <p:ph type="title"/>
          </p:nvPr>
        </p:nvSpPr>
        <p:spPr/>
        <p:txBody>
          <a:bodyPr/>
          <a:lstStyle/>
          <a:p>
            <a:r>
              <a:rPr lang="en-US" dirty="0"/>
              <a:t>The KCOJ Diversity, Equity, and Inclusion Statement and Policy </a:t>
            </a:r>
          </a:p>
        </p:txBody>
      </p:sp>
      <p:pic>
        <p:nvPicPr>
          <p:cNvPr id="4" name="Content Placeholder 3">
            <a:extLst>
              <a:ext uri="{FF2B5EF4-FFF2-40B4-BE49-F238E27FC236}">
                <a16:creationId xmlns:a16="http://schemas.microsoft.com/office/drawing/2014/main" xmlns="" id="{014B3455-FA34-48E6-920A-E31D91367632}"/>
              </a:ext>
            </a:extLst>
          </p:cNvPr>
          <p:cNvPicPr>
            <a:picLocks noGrp="1" noChangeAspect="1"/>
          </p:cNvPicPr>
          <p:nvPr>
            <p:ph idx="1"/>
          </p:nvPr>
        </p:nvPicPr>
        <p:blipFill>
          <a:blip r:embed="rId3"/>
          <a:stretch>
            <a:fillRect/>
          </a:stretch>
        </p:blipFill>
        <p:spPr>
          <a:xfrm>
            <a:off x="1379094" y="989351"/>
            <a:ext cx="9353863" cy="5021704"/>
          </a:xfrm>
          <a:prstGeom prst="rect">
            <a:avLst/>
          </a:prstGeom>
        </p:spPr>
      </p:pic>
    </p:spTree>
    <p:extLst>
      <p:ext uri="{BB962C8B-B14F-4D97-AF65-F5344CB8AC3E}">
        <p14:creationId xmlns:p14="http://schemas.microsoft.com/office/powerpoint/2010/main" val="692461630"/>
      </p:ext>
    </p:extLst>
  </p:cSld>
  <p:clrMapOvr>
    <a:masterClrMapping/>
  </p:clrMapOvr>
  <p:transition spd="med">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CB1193-CC55-40CD-A6FD-7A70C95A56B8}"/>
              </a:ext>
            </a:extLst>
          </p:cNvPr>
          <p:cNvSpPr>
            <a:spLocks noGrp="1"/>
          </p:cNvSpPr>
          <p:nvPr>
            <p:ph type="title"/>
          </p:nvPr>
        </p:nvSpPr>
        <p:spPr/>
        <p:txBody>
          <a:bodyPr/>
          <a:lstStyle/>
          <a:p>
            <a:r>
              <a:rPr lang="en-US" dirty="0"/>
              <a:t>KCOJ Diversity and Inclusion Efforts</a:t>
            </a:r>
          </a:p>
        </p:txBody>
      </p:sp>
      <p:sp>
        <p:nvSpPr>
          <p:cNvPr id="3" name="Content Placeholder 2">
            <a:extLst>
              <a:ext uri="{FF2B5EF4-FFF2-40B4-BE49-F238E27FC236}">
                <a16:creationId xmlns:a16="http://schemas.microsoft.com/office/drawing/2014/main" xmlns="" id="{44903D7D-46AC-4D5D-8563-85CE5387BF0F}"/>
              </a:ext>
            </a:extLst>
          </p:cNvPr>
          <p:cNvSpPr>
            <a:spLocks noGrp="1"/>
          </p:cNvSpPr>
          <p:nvPr>
            <p:ph idx="1"/>
          </p:nvPr>
        </p:nvSpPr>
        <p:spPr>
          <a:xfrm>
            <a:off x="613558" y="861218"/>
            <a:ext cx="10964883" cy="5135563"/>
          </a:xfrm>
        </p:spPr>
        <p:txBody>
          <a:bodyPr/>
          <a:lstStyle/>
          <a:p>
            <a:pPr marL="342900" marR="0" lvl="0" indent="-342900">
              <a:lnSpc>
                <a:spcPct val="107000"/>
              </a:lnSpc>
              <a:spcBef>
                <a:spcPts val="0"/>
              </a:spcBef>
              <a:spcAft>
                <a:spcPts val="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Times New Roman" panose="02020603050405020304" pitchFamily="18" charset="0"/>
              </a:rPr>
              <a:t>KCOJ Diversity and Inclusion Policy </a:t>
            </a:r>
          </a:p>
          <a:p>
            <a:pPr marL="342900" marR="0" lvl="0" indent="-342900">
              <a:lnSpc>
                <a:spcPct val="107000"/>
              </a:lnSpc>
              <a:spcBef>
                <a:spcPts val="0"/>
              </a:spcBef>
              <a:spcAft>
                <a:spcPts val="0"/>
              </a:spcAft>
              <a:buFont typeface="Symbol" panose="05050102010706020507" pitchFamily="18" charset="2"/>
              <a:buChar char=""/>
            </a:pPr>
            <a:r>
              <a:rPr lang="en-US" sz="2200" dirty="0">
                <a:latin typeface="Calibri" panose="020F0502020204030204" pitchFamily="34" charset="0"/>
                <a:ea typeface="Calibri" panose="020F0502020204030204" pitchFamily="34" charset="0"/>
                <a:cs typeface="Times New Roman" panose="02020603050405020304" pitchFamily="18" charset="0"/>
              </a:rPr>
              <a:t>F</a:t>
            </a:r>
            <a:r>
              <a:rPr lang="en-US" sz="2200" dirty="0">
                <a:effectLst/>
                <a:latin typeface="Calibri" panose="020F0502020204030204" pitchFamily="34" charset="0"/>
                <a:ea typeface="Calibri" panose="020F0502020204030204" pitchFamily="34" charset="0"/>
                <a:cs typeface="Times New Roman" panose="02020603050405020304" pitchFamily="18" charset="0"/>
              </a:rPr>
              <a:t>uture Leadership Development Program through HR</a:t>
            </a:r>
          </a:p>
          <a:p>
            <a:pPr marL="342900" marR="0" lvl="0" indent="-342900">
              <a:lnSpc>
                <a:spcPct val="107000"/>
              </a:lnSpc>
              <a:spcBef>
                <a:spcPts val="0"/>
              </a:spcBef>
              <a:spcAft>
                <a:spcPts val="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Times New Roman" panose="02020603050405020304" pitchFamily="18" charset="0"/>
              </a:rPr>
              <a:t>RED Agency Model Publication (see draft RED Guide attached)</a:t>
            </a:r>
          </a:p>
          <a:p>
            <a:pPr marL="342900" marR="0" lvl="0" indent="-342900">
              <a:lnSpc>
                <a:spcPct val="107000"/>
              </a:lnSpc>
              <a:spcBef>
                <a:spcPts val="0"/>
              </a:spcBef>
              <a:spcAft>
                <a:spcPts val="0"/>
              </a:spcAft>
              <a:buFont typeface="Symbol" panose="05050102010706020507" pitchFamily="18" charset="2"/>
              <a:buChar char=""/>
            </a:pPr>
            <a:r>
              <a:rPr lang="en-US" sz="2200" dirty="0">
                <a:latin typeface="Calibri" panose="020F0502020204030204" pitchFamily="34" charset="0"/>
                <a:ea typeface="Calibri" panose="020F0502020204030204" pitchFamily="34" charset="0"/>
                <a:cs typeface="Times New Roman" panose="02020603050405020304" pitchFamily="18" charset="0"/>
              </a:rPr>
              <a:t>Edward L Palmer Sr. provided </a:t>
            </a:r>
            <a:r>
              <a:rPr lang="en-US" sz="2200" dirty="0">
                <a:effectLst/>
                <a:latin typeface="Calibri" panose="020F0502020204030204" pitchFamily="34" charset="0"/>
                <a:ea typeface="Calibri" panose="020F0502020204030204" pitchFamily="34" charset="0"/>
                <a:cs typeface="Times New Roman" panose="02020603050405020304" pitchFamily="18" charset="0"/>
              </a:rPr>
              <a:t>Implicit Bias and Cultural Collision trainings to all of the Appellate, Circuit, and District Judges as well as the Circuit Court clerks.</a:t>
            </a:r>
          </a:p>
          <a:p>
            <a:pPr marL="342900" marR="0" lvl="0" indent="-342900">
              <a:lnSpc>
                <a:spcPct val="107000"/>
              </a:lnSpc>
              <a:spcBef>
                <a:spcPts val="0"/>
              </a:spcBef>
              <a:spcAft>
                <a:spcPts val="0"/>
              </a:spcAft>
              <a:buFont typeface="Symbol" panose="05050102010706020507" pitchFamily="18" charset="2"/>
              <a:buChar char=""/>
            </a:pPr>
            <a:r>
              <a:rPr lang="en-US" sz="2200" i="1" dirty="0">
                <a:effectLst/>
                <a:latin typeface="Calibri" panose="020F0502020204030204" pitchFamily="34" charset="0"/>
                <a:ea typeface="Calibri" panose="020F0502020204030204" pitchFamily="34" charset="0"/>
                <a:cs typeface="Times New Roman" panose="02020603050405020304" pitchFamily="18" charset="0"/>
              </a:rPr>
              <a:t>Virtual Dialogues: Understanding the Current Racial Tensions</a:t>
            </a:r>
            <a:r>
              <a:rPr lang="en-US" sz="2200" dirty="0">
                <a:effectLst/>
                <a:latin typeface="Calibri" panose="020F0502020204030204" pitchFamily="34" charset="0"/>
                <a:ea typeface="Calibri" panose="020F0502020204030204" pitchFamily="34" charset="0"/>
                <a:cs typeface="Times New Roman" panose="02020603050405020304" pitchFamily="18" charset="0"/>
              </a:rPr>
              <a:t> have been provided to the statewide program staff as an opportunity to listen and understand the social unrest in the country.</a:t>
            </a:r>
          </a:p>
          <a:p>
            <a:pPr marL="342900" marR="0" lvl="0" indent="-342900">
              <a:lnSpc>
                <a:spcPct val="107000"/>
              </a:lnSpc>
              <a:spcBef>
                <a:spcPts val="0"/>
              </a:spcBef>
              <a:spcAft>
                <a:spcPts val="0"/>
              </a:spcAft>
              <a:buFont typeface="Symbol" panose="05050102010706020507" pitchFamily="18" charset="2"/>
              <a:buChar char=""/>
            </a:pPr>
            <a:r>
              <a:rPr lang="en-US" sz="2200" dirty="0"/>
              <a:t>Jeremy Byard, Louisville Recovery Community Connect provided Community Trauma and Inclusive Language to Jefferson County Specialty Court participants. </a:t>
            </a:r>
          </a:p>
          <a:p>
            <a:pPr marL="342900" marR="0" lvl="0" indent="-342900">
              <a:lnSpc>
                <a:spcPct val="107000"/>
              </a:lnSpc>
              <a:spcBef>
                <a:spcPts val="0"/>
              </a:spcBef>
              <a:spcAft>
                <a:spcPts val="0"/>
              </a:spcAft>
              <a:buFont typeface="Symbol" panose="05050102010706020507" pitchFamily="18" charset="2"/>
              <a:buChar char=""/>
            </a:pPr>
            <a:r>
              <a:rPr lang="en-US" sz="2200" dirty="0"/>
              <a:t>Dr. Shannon Cambron, Spalding University provided Jefferson County Specialty Courts staff with training on Community Trauma/Culturally Competence.</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Times New Roman" panose="02020603050405020304" pitchFamily="18" charset="0"/>
              </a:rPr>
              <a:t>Chaired by Court of Appeals Judge Denise Clayton, the Jefferson County Racial Fairness Commission has been working to examine and address many areas of the court system for racial bias including jury selection.</a:t>
            </a:r>
          </a:p>
          <a:p>
            <a:pPr marL="0" indent="0">
              <a:buNone/>
            </a:pPr>
            <a:endParaRPr lang="en-US" dirty="0"/>
          </a:p>
        </p:txBody>
      </p:sp>
    </p:spTree>
    <p:extLst>
      <p:ext uri="{BB962C8B-B14F-4D97-AF65-F5344CB8AC3E}">
        <p14:creationId xmlns:p14="http://schemas.microsoft.com/office/powerpoint/2010/main" val="1258257377"/>
      </p:ext>
    </p:extLst>
  </p:cSld>
  <p:clrMapOvr>
    <a:masterClrMapping/>
  </p:clrMapOvr>
  <p:transition spd="med">
    <p:dissolve/>
  </p:transition>
</p:sld>
</file>

<file path=ppt/theme/theme1.xml><?xml version="1.0" encoding="utf-8"?>
<a:theme xmlns:a="http://schemas.openxmlformats.org/drawingml/2006/main" name="FJS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JS Theme" id="{C5390C88-C6A8-4BE5-8539-C41ACC7123A1}" vid="{88AF1D8F-6931-4354-8EFA-37B30BE0DC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Default Theme</Template>
  <TotalTime>21947</TotalTime>
  <Words>1787</Words>
  <Application>Microsoft Office PowerPoint</Application>
  <PresentationFormat>Widescreen</PresentationFormat>
  <Paragraphs>154</Paragraphs>
  <Slides>22</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Symbol</vt:lpstr>
      <vt:lpstr>Times New Roman</vt:lpstr>
      <vt:lpstr>Wingdings</vt:lpstr>
      <vt:lpstr>FJS Theme</vt:lpstr>
      <vt:lpstr>Kentucky Administrative Office of the Courts:  Addressing Racial and Ethnic Disparities </vt:lpstr>
      <vt:lpstr>PowerPoint Presentation</vt:lpstr>
      <vt:lpstr>2014 Implementation of Juvenile Justice Reforms (SB 200)</vt:lpstr>
      <vt:lpstr>As Youth Move Through the System Towards its Harshest Outcomes, the Minority Becomes the Majority</vt:lpstr>
      <vt:lpstr>University of Louisville Assessment Recommendations (2014)</vt:lpstr>
      <vt:lpstr>2017 Letter From Senator Whitney Westerfield to State Agency Leaders</vt:lpstr>
      <vt:lpstr>KCOJ Diversity and Inclusion Efforts</vt:lpstr>
      <vt:lpstr>The KCOJ Diversity, Equity, and Inclusion Statement and Policy </vt:lpstr>
      <vt:lpstr>KCOJ Diversity and Inclusion Efforts</vt:lpstr>
      <vt:lpstr>KCOJ Diversity and Inclusion Efforts</vt:lpstr>
      <vt:lpstr>Data driven approaches</vt:lpstr>
      <vt:lpstr>Requires a Data Driven Approach</vt:lpstr>
      <vt:lpstr>Under Utilization of Specialty Courts </vt:lpstr>
      <vt:lpstr>Percent Completion Rates FY18 Specialty Court Referrals</vt:lpstr>
      <vt:lpstr>Specialty Courts’ Barriers</vt:lpstr>
      <vt:lpstr>African Americans Overrepresented Among Pre-Trial Interviews, Particularly for Serious Felonies or Felonies Involving Weapons</vt:lpstr>
      <vt:lpstr>National Examples of RED relating to Pretrial Services</vt:lpstr>
      <vt:lpstr>Data Drives a Culture Change</vt:lpstr>
      <vt:lpstr>A Guide for Identifying, Addressing and Reducing Racial and Ethnic Disparities</vt:lpstr>
      <vt:lpstr>For more information:</vt:lpstr>
      <vt:lpstr>Disclaimer: Specialty Courts</vt:lpstr>
      <vt:lpstr>Additional Disclaimers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Racial and Ethnic Disparities</dc:title>
  <dc:creator>Clark, Dominique</dc:creator>
  <cp:lastModifiedBy>Schweickart, Elishea (LRC)</cp:lastModifiedBy>
  <cp:revision>231</cp:revision>
  <dcterms:created xsi:type="dcterms:W3CDTF">2019-12-16T17:30:54Z</dcterms:created>
  <dcterms:modified xsi:type="dcterms:W3CDTF">2021-08-19T12:31:11Z</dcterms:modified>
</cp:coreProperties>
</file>