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  <p:sldMasterId id="2147483660" r:id="rId2"/>
    <p:sldMasterId id="2147483664" r:id="rId3"/>
    <p:sldMasterId id="2147483667" r:id="rId4"/>
    <p:sldMasterId id="2147483670" r:id="rId5"/>
    <p:sldMasterId id="2147483673" r:id="rId6"/>
  </p:sldMasterIdLst>
  <p:notesMasterIdLst>
    <p:notesMasterId r:id="rId36"/>
  </p:notesMasterIdLst>
  <p:handoutMasterIdLst>
    <p:handoutMasterId r:id="rId37"/>
  </p:handoutMasterIdLst>
  <p:sldIdLst>
    <p:sldId id="290" r:id="rId7"/>
    <p:sldId id="257" r:id="rId8"/>
    <p:sldId id="258" r:id="rId9"/>
    <p:sldId id="259" r:id="rId10"/>
    <p:sldId id="260" r:id="rId11"/>
    <p:sldId id="28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80" r:id="rId29"/>
    <p:sldId id="281" r:id="rId30"/>
    <p:sldId id="283" r:id="rId31"/>
    <p:sldId id="285" r:id="rId32"/>
    <p:sldId id="286" r:id="rId33"/>
    <p:sldId id="291" r:id="rId34"/>
    <p:sldId id="292" r:id="rId35"/>
  </p:sldIdLst>
  <p:sldSz cx="12192000" cy="6858000"/>
  <p:notesSz cx="6950075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75" autoAdjust="0"/>
  </p:normalViewPr>
  <p:slideViewPr>
    <p:cSldViewPr snapToGrid="0">
      <p:cViewPr varScale="1">
        <p:scale>
          <a:sx n="66" d="100"/>
          <a:sy n="66" d="100"/>
        </p:scale>
        <p:origin x="870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540" cy="462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341" y="1"/>
            <a:ext cx="3011540" cy="4620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29FE-9DF7-4BE6-B303-7AD243ACBFF2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1951"/>
            <a:ext cx="3011540" cy="46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341" y="8771951"/>
            <a:ext cx="3011540" cy="4620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D10B1-1444-40B5-8330-FF683136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11699" cy="46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567" y="1"/>
            <a:ext cx="3011699" cy="46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6501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50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7147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12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214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3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653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4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4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730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5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2017 Lancet Commission identified 9 potentially modifiable</a:t>
            </a:r>
            <a:r>
              <a:rPr lang="en-US" baseline="0" dirty="0" smtClean="0"/>
              <a:t> risk factors: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less education, hypertension, hearing impairment, smoking, obesity, depression, physical inactivity, diabetes, and low social contact</a:t>
            </a:r>
            <a:r>
              <a:rPr lang="en-US" baseline="0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2020 added 3 more with more: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excessive alcohol consumption, traumatic brain injury, and air pollution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Together the 12 modifiable risk factors account for around 40% of worldwide dementias, which consequently could theoretically be prevented or delayed.</a:t>
            </a:r>
            <a:endParaRPr dirty="0"/>
          </a:p>
        </p:txBody>
      </p:sp>
      <p:sp>
        <p:nvSpPr>
          <p:cNvPr id="296" name="Google Shape;296;p15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417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6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6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0408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7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7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540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8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p18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2082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9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p19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141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0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5" name="Google Shape;385;p20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507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825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21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1" name="Google Shape;411;p21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9602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25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0" name="Google Shape;510;p25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7248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26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6" name="Google Shape;526;p26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0421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28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1" name="Google Shape;591;p28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1734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30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9" name="Google Shape;659;p30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94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31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1" name="Google Shape;681;p31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473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Alois</a:t>
            </a:r>
            <a:r>
              <a:rPr lang="en-US" baseline="0" dirty="0" smtClean="0"/>
              <a:t> Alzheimer – credited for discovering the disease in 1906 linking symptoms to microscopic brain changes in patient </a:t>
            </a:r>
            <a:r>
              <a:rPr lang="en-US" baseline="0" dirty="0" err="1" smtClean="0"/>
              <a:t>Auguste</a:t>
            </a:r>
            <a:r>
              <a:rPr lang="en-US" baseline="0" dirty="0" smtClean="0"/>
              <a:t> D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Dr. Solomon Carter Fuller</a:t>
            </a:r>
            <a:r>
              <a:rPr lang="en-US" baseline="0" dirty="0" smtClean="0"/>
              <a:t> – first African American psychiatrist and a trailblazer in dementia research alongside </a:t>
            </a:r>
            <a:r>
              <a:rPr lang="en-US" baseline="0" dirty="0" err="1" smtClean="0"/>
              <a:t>Alois</a:t>
            </a:r>
            <a:r>
              <a:rPr lang="en-US" baseline="0" dirty="0" smtClean="0"/>
              <a:t> Alzheimer.</a:t>
            </a:r>
            <a:endParaRPr dirty="0"/>
          </a:p>
        </p:txBody>
      </p:sp>
      <p:sp>
        <p:nvSpPr>
          <p:cNvPr id="98" name="Google Shape;98;p4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627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219906" y="10535968"/>
            <a:ext cx="1759237" cy="86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just" rtl="0">
              <a:lnSpc>
                <a:spcPct val="100499"/>
              </a:lnSpc>
              <a:spcBef>
                <a:spcPts val="10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There are currently </a:t>
            </a:r>
            <a:r>
              <a:rPr lang="en-US" sz="1200" b="1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MORE THAN 6 MILLION </a:t>
            </a:r>
            <a:r>
              <a:rPr lang="en-US" sz="120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Americans aged  65+ living with Alzheimer’s </a:t>
            </a:r>
            <a:r>
              <a:rPr lang="en-US" sz="800">
                <a:latin typeface="Arial"/>
                <a:ea typeface="Arial"/>
                <a:cs typeface="Arial"/>
                <a:sym typeface="Arial"/>
              </a:rPr>
              <a:t>—– </a:t>
            </a:r>
            <a:r>
              <a:rPr lang="en-US" sz="120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a number expected to more than  double by 2050.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2700" marR="984250" lvl="0" indent="0" algn="l" rtl="0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COVID-19 hitting people with Alzheimer’s hard </a:t>
            </a:r>
            <a:r>
              <a:rPr lang="en-US" sz="800">
                <a:latin typeface="Arial"/>
                <a:ea typeface="Arial"/>
                <a:cs typeface="Arial"/>
                <a:sym typeface="Arial"/>
              </a:rPr>
              <a:t>—– </a:t>
            </a:r>
            <a:r>
              <a:rPr lang="en-US" sz="120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42,000  more deaths in 2020 than expected </a:t>
            </a:r>
            <a:r>
              <a:rPr lang="en-US" sz="800">
                <a:latin typeface="Arial"/>
                <a:ea typeface="Arial"/>
                <a:cs typeface="Arial"/>
                <a:sym typeface="Arial"/>
              </a:rPr>
              <a:t>—– </a:t>
            </a:r>
            <a:r>
              <a:rPr lang="en-US" sz="1200" b="1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16% increase</a:t>
            </a:r>
            <a:r>
              <a:rPr lang="en-US" sz="120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Disease-related costs continue to rise: In 2021: $355B </a:t>
            </a:r>
            <a:r>
              <a:rPr lang="en-US" sz="1200" b="1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up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$50B from 2020</a:t>
            </a:r>
            <a:r>
              <a:rPr lang="en-US" sz="120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467350" y="2736850"/>
            <a:ext cx="13134975" cy="7389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850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Alzheimer's research funding at the NIH has increased six-fold since the passage of NAPA</a:t>
            </a:r>
            <a:endParaRPr dirty="0"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18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Sanders Brown Center on Aging &amp; Alzheimer's Disease Research Center at the University of Kentucky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 1985, Sanders-Brown was among the first 10 ADRCs funded by the NIH and has been continuously funded since the designation was launched. </a:t>
            </a:r>
            <a:endParaRPr dirty="0"/>
          </a:p>
        </p:txBody>
      </p:sp>
      <p:sp>
        <p:nvSpPr>
          <p:cNvPr id="152" name="Google Shape;152;p7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941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4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734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95008" y="4444862"/>
            <a:ext cx="5560060" cy="36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10:notes"/>
          <p:cNvSpPr txBox="1">
            <a:spLocks noGrp="1"/>
          </p:cNvSpPr>
          <p:nvPr>
            <p:ph type="sldNum" idx="12"/>
          </p:nvPr>
        </p:nvSpPr>
        <p:spPr>
          <a:xfrm>
            <a:off x="3936567" y="8772134"/>
            <a:ext cx="3011699" cy="46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81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6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92" y="5711430"/>
            <a:ext cx="4133933" cy="472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8149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32104"/>
          </a:xfrm>
          <a:prstGeom prst="rect">
            <a:avLst/>
          </a:prstGeom>
        </p:spPr>
        <p:txBody>
          <a:bodyPr lIns="121909" tIns="60954" rIns="121909" bIns="60954"/>
          <a:lstStyle>
            <a:lvl1pPr algn="l"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7377"/>
            <a:ext cx="10972800" cy="4983163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37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7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52"/>
            <a:ext cx="9144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urpl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32104"/>
          </a:xfrm>
          <a:prstGeom prst="rect">
            <a:avLst/>
          </a:prstGeom>
        </p:spPr>
        <p:txBody>
          <a:bodyPr lIns="121909" tIns="60954" rIns="121909" bIns="60954"/>
          <a:lstStyle>
            <a:lvl1pPr algn="l"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4301"/>
            <a:ext cx="5384800" cy="4983163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37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7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4301"/>
            <a:ext cx="5384800" cy="4983163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37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7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3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32104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7377"/>
            <a:ext cx="10972800" cy="4983163"/>
          </a:xfrm>
          <a:prstGeom prst="rect">
            <a:avLst/>
          </a:prstGeom>
        </p:spPr>
        <p:txBody>
          <a:bodyPr lIns="121906" tIns="60953" rIns="121906" bIns="60953"/>
          <a:lstStyle>
            <a:lvl1pPr>
              <a:defRPr sz="37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7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52"/>
            <a:ext cx="9144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y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32104"/>
          </a:xfrm>
          <a:prstGeom prst="rect">
            <a:avLst/>
          </a:prstGeom>
        </p:spPr>
        <p:txBody>
          <a:bodyPr lIns="121906" tIns="60953" rIns="121906" bIns="60953"/>
          <a:lstStyle>
            <a:lvl1pPr algn="l"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4301"/>
            <a:ext cx="5384800" cy="4983163"/>
          </a:xfrm>
          <a:prstGeom prst="rect">
            <a:avLst/>
          </a:prstGeom>
        </p:spPr>
        <p:txBody>
          <a:bodyPr lIns="121906" tIns="60953" rIns="121906" bIns="60953"/>
          <a:lstStyle>
            <a:lvl1pPr>
              <a:defRPr sz="37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7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4301"/>
            <a:ext cx="5384800" cy="4983163"/>
          </a:xfrm>
          <a:prstGeom prst="rect">
            <a:avLst/>
          </a:prstGeom>
        </p:spPr>
        <p:txBody>
          <a:bodyPr lIns="121906" tIns="60953" rIns="121906" bIns="60953"/>
          <a:lstStyle>
            <a:lvl1pPr>
              <a:defRPr sz="37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7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4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old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32104"/>
          </a:xfrm>
          <a:prstGeom prst="rect">
            <a:avLst/>
          </a:prstGeom>
        </p:spPr>
        <p:txBody>
          <a:bodyPr lIns="121904" tIns="60952" rIns="121904" bIns="60952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7377"/>
            <a:ext cx="10972800" cy="4983163"/>
          </a:xfrm>
          <a:prstGeom prst="rect">
            <a:avLst/>
          </a:prstGeom>
        </p:spPr>
        <p:txBody>
          <a:bodyPr lIns="121904" tIns="60952" rIns="121904" bIns="60952"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52"/>
            <a:ext cx="9144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66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old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32104"/>
          </a:xfrm>
          <a:prstGeom prst="rect">
            <a:avLst/>
          </a:prstGeom>
        </p:spPr>
        <p:txBody>
          <a:bodyPr lIns="121904" tIns="60952" rIns="121904" bIns="60952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4301"/>
            <a:ext cx="5384800" cy="4983163"/>
          </a:xfrm>
          <a:prstGeom prst="rect">
            <a:avLst/>
          </a:prstGeom>
        </p:spPr>
        <p:txBody>
          <a:bodyPr lIns="121904" tIns="60952" rIns="121904" bIns="60952"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4301"/>
            <a:ext cx="5384800" cy="4983163"/>
          </a:xfrm>
          <a:prstGeom prst="rect">
            <a:avLst/>
          </a:prstGeom>
        </p:spPr>
        <p:txBody>
          <a:bodyPr lIns="121904" tIns="60952" rIns="121904" bIns="60952"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69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l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32104"/>
          </a:xfrm>
          <a:prstGeom prst="rect">
            <a:avLst/>
          </a:prstGeom>
        </p:spPr>
        <p:txBody>
          <a:bodyPr lIns="121901" tIns="60950" rIns="121901" bIns="60950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7377"/>
            <a:ext cx="10972800" cy="4983163"/>
          </a:xfrm>
          <a:prstGeom prst="rect">
            <a:avLst/>
          </a:prstGeom>
        </p:spPr>
        <p:txBody>
          <a:bodyPr lIns="121901" tIns="60950" rIns="121901" bIns="60950"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52"/>
            <a:ext cx="9144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6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al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32104"/>
          </a:xfrm>
          <a:prstGeom prst="rect">
            <a:avLst/>
          </a:prstGeom>
        </p:spPr>
        <p:txBody>
          <a:bodyPr lIns="121901" tIns="60950" rIns="121901" bIns="60950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4301"/>
            <a:ext cx="5384800" cy="4983163"/>
          </a:xfrm>
          <a:prstGeom prst="rect">
            <a:avLst/>
          </a:prstGeom>
        </p:spPr>
        <p:txBody>
          <a:bodyPr lIns="121901" tIns="60950" rIns="121901" bIns="60950"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4301"/>
            <a:ext cx="5384800" cy="4983163"/>
          </a:xfrm>
          <a:prstGeom prst="rect">
            <a:avLst/>
          </a:prstGeom>
        </p:spPr>
        <p:txBody>
          <a:bodyPr lIns="121901" tIns="60950" rIns="121901" bIns="60950"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6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159125" y="447294"/>
            <a:ext cx="5873749" cy="11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00" b="1" i="0">
                <a:solidFill>
                  <a:srgbClr val="4822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730021" y="1098041"/>
            <a:ext cx="10731957" cy="456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32104"/>
          </a:xfrm>
          <a:prstGeom prst="rect">
            <a:avLst/>
          </a:prstGeom>
        </p:spPr>
        <p:txBody>
          <a:bodyPr lIns="121912" tIns="60956" rIns="121912" bIns="60956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1029"/>
            <a:ext cx="10972800" cy="4973096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32104"/>
          </a:xfrm>
          <a:prstGeom prst="rect">
            <a:avLst/>
          </a:prstGeom>
        </p:spPr>
        <p:txBody>
          <a:bodyPr lIns="121912" tIns="60956" rIns="121912" bIns="60956"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4301"/>
            <a:ext cx="5384800" cy="4983163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4301"/>
            <a:ext cx="5384800" cy="4983163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37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8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6961632" cy="1630361"/>
          </a:xfrm>
          <a:prstGeom prst="rect">
            <a:avLst/>
          </a:prstGeom>
        </p:spPr>
        <p:txBody>
          <a:bodyPr lIns="121912" tIns="60956" rIns="121912" bIns="60956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6961632" cy="4183096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627727" y="0"/>
            <a:ext cx="4559808" cy="6117336"/>
          </a:xfrm>
          <a:prstGeom prst="rect">
            <a:avLst/>
          </a:prstGeom>
          <a:solidFill>
            <a:schemeClr val="bg2"/>
          </a:solidFill>
        </p:spPr>
        <p:txBody>
          <a:bodyPr lIns="121912" tIns="60956" rIns="121912" bIns="60956" anchor="ctr"/>
          <a:lstStyle>
            <a:lvl1pPr marL="0" indent="0">
              <a:buNone/>
              <a:defRPr sz="3200" baseline="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Insert text/graph/photo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159125" y="447294"/>
            <a:ext cx="5873749" cy="11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00" b="1" i="0">
                <a:solidFill>
                  <a:srgbClr val="4822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730021" y="1098041"/>
            <a:ext cx="10731957" cy="456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Blank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443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 descr="https://insite.alz.org/downloads/communications/logos/alz_association/PeopleAndScienceBrandSymbol_cmyk.jp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19325"/>
            <a:ext cx="12192000" cy="73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5080"/>
            <a:ext cx="812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67" y="6345112"/>
            <a:ext cx="2665613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1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7" r:id="rId4"/>
    <p:sldLayoutId id="2147483678" r:id="rId5"/>
    <p:sldLayoutId id="2147483679" r:id="rId6"/>
  </p:sldLayoutIdLst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"/>
            <a:ext cx="12192000" cy="61193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>
              <a:solidFill>
                <a:srgbClr val="391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19325"/>
            <a:ext cx="12192000" cy="738675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5080"/>
            <a:ext cx="812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43526" r="12913" b="42851"/>
          <a:stretch/>
        </p:blipFill>
        <p:spPr>
          <a:xfrm>
            <a:off x="4656779" y="6298091"/>
            <a:ext cx="2852928" cy="401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45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121911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"/>
            <a:ext cx="12192000" cy="61193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/>
            <a:endParaRPr lang="en-US" dirty="0">
              <a:solidFill>
                <a:srgbClr val="391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19325"/>
            <a:ext cx="12192000" cy="73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5080"/>
            <a:ext cx="812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68" y="6345112"/>
            <a:ext cx="2665613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48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121908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5" indent="-457155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defTabSz="1219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19325"/>
            <a:ext cx="12192000" cy="73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6" tIns="60953" rIns="121906" bIns="60953"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"/>
            <a:ext cx="12192000" cy="61193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6" tIns="60953" rIns="121906" bIns="60953" rtlCol="0" anchor="ctr"/>
          <a:lstStyle/>
          <a:p>
            <a:pPr algn="ctr"/>
            <a:endParaRPr lang="en-US" dirty="0">
              <a:solidFill>
                <a:srgbClr val="391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5080"/>
            <a:ext cx="812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68" y="6345112"/>
            <a:ext cx="2665613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98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12190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1219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"/>
            <a:ext cx="12192000" cy="61193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en-US" dirty="0">
              <a:solidFill>
                <a:srgbClr val="391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19325"/>
            <a:ext cx="12192000" cy="73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5080"/>
            <a:ext cx="812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68" y="6345112"/>
            <a:ext cx="2665613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34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image" Target="../media/image47.jpg"/><Relationship Id="rId21" Type="http://schemas.openxmlformats.org/officeDocument/2006/relationships/image" Target="../media/image65.png"/><Relationship Id="rId7" Type="http://schemas.openxmlformats.org/officeDocument/2006/relationships/image" Target="../media/image51.jp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jp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jpg"/><Relationship Id="rId19" Type="http://schemas.openxmlformats.org/officeDocument/2006/relationships/image" Target="../media/image63.png"/><Relationship Id="rId4" Type="http://schemas.openxmlformats.org/officeDocument/2006/relationships/image" Target="../media/image48.jpg"/><Relationship Id="rId9" Type="http://schemas.openxmlformats.org/officeDocument/2006/relationships/image" Target="../media/image53.jp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84142"/>
            <a:ext cx="10363200" cy="1470025"/>
          </a:xfrm>
        </p:spPr>
        <p:txBody>
          <a:bodyPr/>
          <a:lstStyle/>
          <a:p>
            <a:r>
              <a:rPr lang="en-US" sz="4800" dirty="0" smtClean="0"/>
              <a:t>Diversity, Equity &amp; Inclusion </a:t>
            </a:r>
            <a:br>
              <a:rPr lang="en-US" sz="4800" dirty="0" smtClean="0"/>
            </a:br>
            <a:r>
              <a:rPr lang="en-US" sz="4800" dirty="0" smtClean="0"/>
              <a:t>with the </a:t>
            </a:r>
            <a:br>
              <a:rPr lang="en-US" sz="4800" dirty="0" smtClean="0"/>
            </a:br>
            <a:r>
              <a:rPr lang="en-US" sz="4800" dirty="0" smtClean="0"/>
              <a:t>Alzheimer’s Association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0" dirty="0" smtClean="0"/>
              <a:t>Edie </a:t>
            </a:r>
            <a:r>
              <a:rPr lang="en-US" sz="2800" b="0" dirty="0" err="1" smtClean="0"/>
              <a:t>Yau</a:t>
            </a:r>
            <a:r>
              <a:rPr lang="en-US" sz="2800" b="0" dirty="0" smtClean="0"/>
              <a:t>, Director of Diversity, Equity &amp; Inclusion Engagement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02192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/>
          <p:nvPr/>
        </p:nvSpPr>
        <p:spPr>
          <a:xfrm>
            <a:off x="-1811" y="0"/>
            <a:ext cx="4919341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9A2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585027" y="781093"/>
            <a:ext cx="4215573" cy="223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Special Report </a:t>
            </a:r>
            <a:b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Race, Ethnicity and Alzheimer’s in America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6"/>
          <p:cNvSpPr/>
          <p:nvPr/>
        </p:nvSpPr>
        <p:spPr>
          <a:xfrm>
            <a:off x="4917530" y="0"/>
            <a:ext cx="727447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585027" y="5524500"/>
            <a:ext cx="4062095" cy="87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learn more visit alz.org/facts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6"/>
          <p:cNvSpPr/>
          <p:nvPr/>
        </p:nvSpPr>
        <p:spPr>
          <a:xfrm>
            <a:off x="4917174" y="0"/>
            <a:ext cx="7274826" cy="6858000"/>
          </a:xfrm>
          <a:prstGeom prst="rect">
            <a:avLst/>
          </a:prstGeom>
          <a:solidFill>
            <a:srgbClr val="FBAE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7530" y="2209800"/>
            <a:ext cx="7199546" cy="21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/>
          <p:nvPr/>
        </p:nvSpPr>
        <p:spPr>
          <a:xfrm>
            <a:off x="4917174" y="4351550"/>
            <a:ext cx="7274826" cy="205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07787" t="93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4917174" y="397559"/>
            <a:ext cx="7274470" cy="19891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r="-92771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7530" y="2354050"/>
            <a:ext cx="7199546" cy="21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6"/>
          <p:cNvSpPr/>
          <p:nvPr/>
        </p:nvSpPr>
        <p:spPr>
          <a:xfrm>
            <a:off x="4917174" y="4495800"/>
            <a:ext cx="7274826" cy="2057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07787" t="93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11887556" y="2353580"/>
            <a:ext cx="304444" cy="2141750"/>
          </a:xfrm>
          <a:prstGeom prst="rect">
            <a:avLst/>
          </a:prstGeom>
          <a:solidFill>
            <a:srgbClr val="58C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/>
          <p:nvPr/>
        </p:nvSpPr>
        <p:spPr>
          <a:xfrm>
            <a:off x="-1811" y="0"/>
            <a:ext cx="6097811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9A2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7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576167" y="4038600"/>
            <a:ext cx="4062095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585027" y="781093"/>
            <a:ext cx="3758373" cy="13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Gender, Racial and Ethnic  Disparities in Alzheimer’s  Prevalence</a:t>
            </a:r>
            <a:endParaRPr sz="28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303895" y="2514600"/>
            <a:ext cx="5639705" cy="38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927732" y="2670917"/>
            <a:ext cx="5000721" cy="330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065" marR="8731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Almost </a:t>
            </a:r>
            <a:r>
              <a:rPr lang="en-US" sz="2400" b="1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two-thirds</a:t>
            </a:r>
            <a:r>
              <a:rPr lang="en-US" sz="2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of Americans with  Alzheimer’s are Women.</a:t>
            </a:r>
            <a:endParaRPr sz="24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508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Older </a:t>
            </a:r>
            <a:r>
              <a:rPr lang="en-US" sz="2400" b="1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Black and Hispanic Americans are more likely</a:t>
            </a:r>
            <a:r>
              <a:rPr lang="en-US" sz="2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than older Whites to have Alzheimer’s or other dementias.</a:t>
            </a:r>
            <a:endParaRPr sz="24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65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Constellation: Fundamental and Unique</a:t>
            </a:r>
            <a:endParaRPr dirty="0"/>
          </a:p>
        </p:txBody>
      </p:sp>
      <p:pic>
        <p:nvPicPr>
          <p:cNvPr id="229" name="Google Shape;229;p17"/>
          <p:cNvPicPr preferRelativeResize="0"/>
          <p:nvPr/>
        </p:nvPicPr>
        <p:blipFill rotWithShape="1">
          <a:blip r:embed="rId3">
            <a:alphaModFix/>
          </a:blip>
          <a:srcRect l="19932" t="9306" r="21007" b="46609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17"/>
          <p:cNvGrpSpPr/>
          <p:nvPr/>
        </p:nvGrpSpPr>
        <p:grpSpPr>
          <a:xfrm>
            <a:off x="63542" y="2914465"/>
            <a:ext cx="797418" cy="3048737"/>
            <a:chOff x="456930" y="2494341"/>
            <a:chExt cx="862857" cy="3376373"/>
          </a:xfrm>
        </p:grpSpPr>
        <p:grpSp>
          <p:nvGrpSpPr>
            <p:cNvPr id="231" name="Google Shape;231;p17"/>
            <p:cNvGrpSpPr/>
            <p:nvPr/>
          </p:nvGrpSpPr>
          <p:grpSpPr>
            <a:xfrm>
              <a:off x="465297" y="2494341"/>
              <a:ext cx="854490" cy="3376373"/>
              <a:chOff x="4631184" y="2100742"/>
              <a:chExt cx="854491" cy="3376373"/>
            </a:xfrm>
          </p:grpSpPr>
          <p:sp>
            <p:nvSpPr>
              <p:cNvPr id="232" name="Google Shape;232;p17"/>
              <p:cNvSpPr/>
              <p:nvPr/>
            </p:nvSpPr>
            <p:spPr>
              <a:xfrm>
                <a:off x="4656713" y="3459527"/>
                <a:ext cx="736101" cy="743399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rgbClr val="58C2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7"/>
              <p:cNvSpPr/>
              <p:nvPr/>
            </p:nvSpPr>
            <p:spPr>
              <a:xfrm>
                <a:off x="4656713" y="4733716"/>
                <a:ext cx="736101" cy="743399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rgbClr val="58C2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7"/>
              <p:cNvSpPr/>
              <p:nvPr/>
            </p:nvSpPr>
            <p:spPr>
              <a:xfrm>
                <a:off x="4665080" y="2100742"/>
                <a:ext cx="736101" cy="743399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rgbClr val="58C2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7"/>
              <p:cNvSpPr txBox="1"/>
              <p:nvPr/>
            </p:nvSpPr>
            <p:spPr>
              <a:xfrm>
                <a:off x="4631184" y="2201421"/>
                <a:ext cx="854491" cy="5046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050" rIns="0" bIns="0" anchor="t" anchorCtr="0">
                <a:spAutoFit/>
              </a:bodyPr>
              <a:lstStyle/>
              <a:p>
                <a:pPr marL="0" marR="508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0" i="0">
                    <a:solidFill>
                      <a:srgbClr val="FFA4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3200" b="0" i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17"/>
            <p:cNvSpPr txBox="1"/>
            <p:nvPr/>
          </p:nvSpPr>
          <p:spPr>
            <a:xfrm>
              <a:off x="456930" y="3976735"/>
              <a:ext cx="854491" cy="504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0" marR="50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0" i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7"/>
            <p:cNvSpPr txBox="1"/>
            <p:nvPr/>
          </p:nvSpPr>
          <p:spPr>
            <a:xfrm>
              <a:off x="465297" y="5235534"/>
              <a:ext cx="854490" cy="504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0" marR="50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0" i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/>
          <p:nvPr/>
        </p:nvSpPr>
        <p:spPr>
          <a:xfrm>
            <a:off x="-1811" y="0"/>
            <a:ext cx="4802411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9A2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 txBox="1">
            <a:spLocks noGrp="1"/>
          </p:cNvSpPr>
          <p:nvPr>
            <p:ph type="title"/>
          </p:nvPr>
        </p:nvSpPr>
        <p:spPr>
          <a:xfrm>
            <a:off x="585027" y="781093"/>
            <a:ext cx="3758373" cy="13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Gender, Racial and Ethnic  Disparities in Alzheimer’s  Prevalence</a:t>
            </a:r>
            <a:endParaRPr/>
          </a:p>
        </p:txBody>
      </p:sp>
      <p:sp>
        <p:nvSpPr>
          <p:cNvPr id="245" name="Google Shape;245;p18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8"/>
          <p:cNvSpPr txBox="1"/>
          <p:nvPr/>
        </p:nvSpPr>
        <p:spPr>
          <a:xfrm>
            <a:off x="576167" y="4038600"/>
            <a:ext cx="4062095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0" y="4038600"/>
            <a:ext cx="12192000" cy="2248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5387438" y="114299"/>
            <a:ext cx="5566312" cy="36142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-1811" y="6287181"/>
            <a:ext cx="12193811" cy="570819"/>
          </a:xfrm>
          <a:prstGeom prst="rect">
            <a:avLst/>
          </a:prstGeom>
          <a:solidFill>
            <a:srgbClr val="6BD7C4"/>
          </a:solidFill>
          <a:ln w="25400" cap="flat" cmpd="sng">
            <a:solidFill>
              <a:srgbClr val="6BD7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/>
          <p:nvPr/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9A2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576167" y="4038600"/>
            <a:ext cx="4062095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9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3581400" y="2215307"/>
            <a:ext cx="8261857" cy="42127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0498"/>
            </a:stretch>
          </a:blipFill>
          <a:ln w="76200" cap="flat" cmpd="sng">
            <a:solidFill>
              <a:srgbClr val="4722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585027" y="781093"/>
            <a:ext cx="3758373" cy="13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Gender, Racial and Ethnic  Disparities in Alzheimer’s  Prevalence</a:t>
            </a:r>
            <a:endParaRPr sz="28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19"/>
          <p:cNvGrpSpPr/>
          <p:nvPr/>
        </p:nvGrpSpPr>
        <p:grpSpPr>
          <a:xfrm>
            <a:off x="425952" y="2769260"/>
            <a:ext cx="3066547" cy="3671041"/>
            <a:chOff x="-1201401" y="2215307"/>
            <a:chExt cx="3141801" cy="4212766"/>
          </a:xfrm>
        </p:grpSpPr>
        <p:sp>
          <p:nvSpPr>
            <p:cNvPr id="261" name="Google Shape;261;p19"/>
            <p:cNvSpPr/>
            <p:nvPr/>
          </p:nvSpPr>
          <p:spPr>
            <a:xfrm>
              <a:off x="-1201401" y="2215307"/>
              <a:ext cx="2700433" cy="42127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-1082185" y="2676609"/>
              <a:ext cx="3022585" cy="2996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065" marR="873125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rgbClr val="3F3F3F"/>
                  </a:solidFill>
                  <a:sym typeface="Arial"/>
                </a:rPr>
                <a:t>LGBT </a:t>
              </a:r>
              <a:r>
                <a:rPr lang="en-US" sz="2400" dirty="0">
                  <a:solidFill>
                    <a:srgbClr val="3F3F3F"/>
                  </a:solidFill>
                  <a:sym typeface="Arial"/>
                </a:rPr>
                <a:t>adults living with dementia face </a:t>
              </a:r>
              <a:r>
                <a:rPr lang="en-US" sz="2400" dirty="0">
                  <a:solidFill>
                    <a:srgbClr val="472264"/>
                  </a:solidFill>
                  <a:sym typeface="Arial"/>
                </a:rPr>
                <a:t>unique challenges </a:t>
              </a:r>
              <a:endParaRPr sz="2400" dirty="0"/>
            </a:p>
            <a:p>
              <a:pPr marL="12065" marR="873125" lvl="0" indent="0" algn="ctr" rtl="0">
                <a:lnSpc>
                  <a:spcPct val="100000"/>
                </a:lnSpc>
                <a:spcBef>
                  <a:spcPts val="105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3F3F3F"/>
                  </a:solidFill>
                  <a:sym typeface="Arial"/>
                </a:rPr>
                <a:t>in </a:t>
              </a:r>
              <a:r>
                <a:rPr lang="en-US" sz="2400" b="1" dirty="0">
                  <a:solidFill>
                    <a:srgbClr val="472264"/>
                  </a:solidFill>
                  <a:sym typeface="Arial"/>
                </a:rPr>
                <a:t>accessing support</a:t>
              </a:r>
              <a:endParaRPr sz="2400" b="1" dirty="0">
                <a:solidFill>
                  <a:srgbClr val="472264"/>
                </a:solidFill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/>
          <p:nvPr/>
        </p:nvSpPr>
        <p:spPr>
          <a:xfrm>
            <a:off x="-1811" y="0"/>
            <a:ext cx="12193811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9A2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0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576167" y="4038600"/>
            <a:ext cx="4062095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457199" y="2751992"/>
            <a:ext cx="5064369" cy="3969998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0"/>
          <p:cNvSpPr txBox="1">
            <a:spLocks noGrp="1"/>
          </p:cNvSpPr>
          <p:nvPr>
            <p:ph type="body" idx="1"/>
          </p:nvPr>
        </p:nvSpPr>
        <p:spPr>
          <a:xfrm>
            <a:off x="585027" y="2799281"/>
            <a:ext cx="4800600" cy="387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6034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Diagnosis, disease  progression and access/response to treatment </a:t>
            </a:r>
            <a:r>
              <a:rPr lang="en-US" sz="1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may each be affected by:</a:t>
            </a:r>
            <a:endParaRPr dirty="0"/>
          </a:p>
          <a:p>
            <a:pPr marL="483234" lvl="0" indent="-45720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Age,</a:t>
            </a:r>
            <a:endParaRPr dirty="0"/>
          </a:p>
          <a:p>
            <a:pPr marL="483234" lvl="0" indent="-4572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Socioeconomic Position (education, income, occupation)</a:t>
            </a:r>
            <a:endParaRPr dirty="0"/>
          </a:p>
          <a:p>
            <a:pPr marL="483234" lvl="0" indent="-45720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Gender Identity</a:t>
            </a:r>
            <a:endParaRPr dirty="0"/>
          </a:p>
          <a:p>
            <a:pPr marL="483234" lvl="0" indent="-45720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 dirty="0"/>
          </a:p>
          <a:p>
            <a:pPr marL="483234" lvl="0" indent="-4572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Race/Ethnicity</a:t>
            </a:r>
            <a:endParaRPr dirty="0"/>
          </a:p>
          <a:p>
            <a:pPr marL="483234" lvl="0" indent="-45720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Disability Status and</a:t>
            </a:r>
            <a:endParaRPr dirty="0"/>
          </a:p>
          <a:p>
            <a:pPr marL="483234" lvl="0" indent="-4572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Geography (National </a:t>
            </a:r>
            <a:r>
              <a:rPr lang="en-US" sz="18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Institute on </a:t>
            </a:r>
            <a:r>
              <a:rPr lang="en-US" sz="1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Aging, 2020)</a:t>
            </a:r>
            <a:endParaRPr dirty="0"/>
          </a:p>
        </p:txBody>
      </p:sp>
      <p:sp>
        <p:nvSpPr>
          <p:cNvPr id="274" name="Google Shape;274;p20"/>
          <p:cNvSpPr/>
          <p:nvPr/>
        </p:nvSpPr>
        <p:spPr>
          <a:xfrm>
            <a:off x="6615393" y="413329"/>
            <a:ext cx="4280438" cy="3962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85" t="-1040" r="-1386" b="-892"/>
            </a:stretch>
          </a:blipFill>
          <a:ln w="76200" cap="flat" cmpd="sng">
            <a:solidFill>
              <a:srgbClr val="4722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0"/>
          <p:cNvSpPr txBox="1"/>
          <p:nvPr/>
        </p:nvSpPr>
        <p:spPr>
          <a:xfrm>
            <a:off x="585027" y="781093"/>
            <a:ext cx="3758373" cy="13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Gender, Racial and Ethnic  Disparities in Alzheimer’s  Prevalence</a:t>
            </a:r>
            <a:endParaRPr sz="28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6" name="Google Shape;276;p20"/>
          <p:cNvGrpSpPr/>
          <p:nvPr/>
        </p:nvGrpSpPr>
        <p:grpSpPr>
          <a:xfrm>
            <a:off x="6240272" y="4604781"/>
            <a:ext cx="5189598" cy="2024167"/>
            <a:chOff x="6320600" y="10133320"/>
            <a:chExt cx="5189598" cy="1589475"/>
          </a:xfrm>
        </p:grpSpPr>
        <p:sp>
          <p:nvSpPr>
            <p:cNvPr id="277" name="Google Shape;277;p20"/>
            <p:cNvSpPr/>
            <p:nvPr/>
          </p:nvSpPr>
          <p:spPr>
            <a:xfrm>
              <a:off x="6320600" y="10133320"/>
              <a:ext cx="5189598" cy="15894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0"/>
            <p:cNvSpPr txBox="1"/>
            <p:nvPr/>
          </p:nvSpPr>
          <p:spPr>
            <a:xfrm>
              <a:off x="6515164" y="10379240"/>
              <a:ext cx="4800470" cy="1097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26034" marR="50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Investigation of differences in population-level outcomes that are associated  with a broad, complex, and interrelated array of </a:t>
              </a:r>
              <a:r>
                <a:rPr lang="en-US" sz="1800" b="1" i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environmental, sociocultural, behavioral, biological factors (*Anderson, 1998)</a:t>
              </a:r>
              <a:r>
                <a:rPr lang="en-US" sz="1800" b="0" i="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/>
            </a:p>
          </p:txBody>
        </p:sp>
      </p:grpSp>
      <p:sp>
        <p:nvSpPr>
          <p:cNvPr id="279" name="Google Shape;279;p20"/>
          <p:cNvSpPr/>
          <p:nvPr/>
        </p:nvSpPr>
        <p:spPr>
          <a:xfrm>
            <a:off x="6398741" y="4782295"/>
            <a:ext cx="4836565" cy="1607725"/>
          </a:xfrm>
          <a:prstGeom prst="rect">
            <a:avLst/>
          </a:prstGeom>
          <a:noFill/>
          <a:ln w="25400" cap="flat" cmpd="sng">
            <a:solidFill>
              <a:srgbClr val="4722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"/>
          <p:cNvSpPr/>
          <p:nvPr/>
        </p:nvSpPr>
        <p:spPr>
          <a:xfrm>
            <a:off x="-1811" y="0"/>
            <a:ext cx="4663062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9A2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1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576167" y="4038600"/>
            <a:ext cx="4062095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585027" y="781093"/>
            <a:ext cx="3758373" cy="13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Gender, Racial and Ethnic  Disparities in Alzheimer’s  Prevalence</a:t>
            </a:r>
            <a:endParaRPr sz="28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1"/>
          <p:cNvSpPr/>
          <p:nvPr/>
        </p:nvSpPr>
        <p:spPr>
          <a:xfrm>
            <a:off x="4661251" y="-7424"/>
            <a:ext cx="7530749" cy="6865423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21"/>
          <p:cNvPicPr preferRelativeResize="0"/>
          <p:nvPr/>
        </p:nvPicPr>
        <p:blipFill rotWithShape="1">
          <a:blip r:embed="rId3">
            <a:alphaModFix/>
          </a:blip>
          <a:srcRect t="8522"/>
          <a:stretch/>
        </p:blipFill>
        <p:spPr>
          <a:xfrm>
            <a:off x="2451513" y="2286000"/>
            <a:ext cx="9351402" cy="4127057"/>
          </a:xfrm>
          <a:prstGeom prst="rect">
            <a:avLst/>
          </a:prstGeom>
          <a:noFill/>
          <a:ln w="76200" cap="flat" cmpd="sng">
            <a:solidFill>
              <a:srgbClr val="47226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1" name="Google Shape;291;p21"/>
          <p:cNvSpPr txBox="1"/>
          <p:nvPr/>
        </p:nvSpPr>
        <p:spPr>
          <a:xfrm>
            <a:off x="4684240" y="6629091"/>
            <a:ext cx="7592793" cy="22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Zeki Al Hazzouri, Haan, Kalbfleisch, Galea, Lisabeth, Aiello. American Journal of Epidemiology 2011</a:t>
            </a:r>
            <a:endParaRPr/>
          </a:p>
        </p:txBody>
      </p:sp>
      <p:sp>
        <p:nvSpPr>
          <p:cNvPr id="292" name="Google Shape;292;p21"/>
          <p:cNvSpPr txBox="1"/>
          <p:nvPr/>
        </p:nvSpPr>
        <p:spPr>
          <a:xfrm>
            <a:off x="6034662" y="468423"/>
            <a:ext cx="594360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SOCIAL CLASS AND DEMENTIA</a:t>
            </a:r>
            <a:endParaRPr sz="3200" b="1" i="0">
              <a:solidFill>
                <a:srgbClr val="4822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/>
          <p:nvPr/>
        </p:nvSpPr>
        <p:spPr>
          <a:xfrm>
            <a:off x="0" y="0"/>
            <a:ext cx="4663062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9A21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2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2"/>
          <p:cNvSpPr txBox="1"/>
          <p:nvPr/>
        </p:nvSpPr>
        <p:spPr>
          <a:xfrm>
            <a:off x="576167" y="4038600"/>
            <a:ext cx="4062095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2"/>
          <p:cNvSpPr txBox="1"/>
          <p:nvPr/>
        </p:nvSpPr>
        <p:spPr>
          <a:xfrm>
            <a:off x="585027" y="781093"/>
            <a:ext cx="3758373" cy="13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Gender, Racial and Ethnic  Disparities in Alzheimer’s  Prevalence</a:t>
            </a:r>
            <a:endParaRPr sz="28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2"/>
          <p:cNvSpPr/>
          <p:nvPr/>
        </p:nvSpPr>
        <p:spPr>
          <a:xfrm>
            <a:off x="4661251" y="-7424"/>
            <a:ext cx="7530749" cy="6865423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2"/>
          <p:cNvSpPr txBox="1"/>
          <p:nvPr/>
        </p:nvSpPr>
        <p:spPr>
          <a:xfrm>
            <a:off x="7162800" y="219063"/>
            <a:ext cx="4770234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FOCUS ON RISK REDUCTION</a:t>
            </a:r>
            <a:endParaRPr sz="3200" b="1" i="0">
              <a:solidFill>
                <a:srgbClr val="482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2"/>
          <p:cNvSpPr/>
          <p:nvPr/>
        </p:nvSpPr>
        <p:spPr>
          <a:xfrm>
            <a:off x="1163451" y="3976160"/>
            <a:ext cx="2436651" cy="28309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2"/>
          <p:cNvSpPr txBox="1"/>
          <p:nvPr/>
        </p:nvSpPr>
        <p:spPr>
          <a:xfrm>
            <a:off x="453143" y="2423812"/>
            <a:ext cx="4800600" cy="155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065" marR="8731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Lancet Commission presents a new life-course model showing potentially modifiable, and non-modifiable, risk factors for dementia.</a:t>
            </a: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2"/>
          <p:cNvSpPr/>
          <p:nvPr/>
        </p:nvSpPr>
        <p:spPr>
          <a:xfrm>
            <a:off x="9301324" y="6172200"/>
            <a:ext cx="2890676" cy="685800"/>
          </a:xfrm>
          <a:custGeom>
            <a:avLst/>
            <a:gdLst/>
            <a:ahLst/>
            <a:cxnLst/>
            <a:rect l="l" t="t" r="r" b="b"/>
            <a:pathLst>
              <a:path w="3598545" h="1173479" extrusionOk="0">
                <a:moveTo>
                  <a:pt x="0" y="1173480"/>
                </a:moveTo>
                <a:lnTo>
                  <a:pt x="3598164" y="1173480"/>
                </a:lnTo>
                <a:lnTo>
                  <a:pt x="3598164" y="0"/>
                </a:lnTo>
                <a:lnTo>
                  <a:pt x="0" y="0"/>
                </a:lnTo>
                <a:lnTo>
                  <a:pt x="0" y="1173480"/>
                </a:lnTo>
                <a:close/>
              </a:path>
            </a:pathLst>
          </a:custGeom>
          <a:solidFill>
            <a:srgbClr val="490D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2"/>
          <p:cNvSpPr txBox="1"/>
          <p:nvPr/>
        </p:nvSpPr>
        <p:spPr>
          <a:xfrm>
            <a:off x="9440493" y="6293552"/>
            <a:ext cx="2576853" cy="44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ctr" rtl="0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*Air Pollution, Traumatic Brain Injury,  Excessive Alcohol Use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4909115" y="254630"/>
            <a:ext cx="3446221" cy="634131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3080" t="-9411" r="-2429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2"/>
          <p:cNvSpPr/>
          <p:nvPr/>
        </p:nvSpPr>
        <p:spPr>
          <a:xfrm>
            <a:off x="8074751" y="1461626"/>
            <a:ext cx="4092958" cy="371997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/>
          <p:cNvSpPr/>
          <p:nvPr/>
        </p:nvSpPr>
        <p:spPr>
          <a:xfrm>
            <a:off x="-1811" y="0"/>
            <a:ext cx="4663062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7226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3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3"/>
          <p:cNvSpPr txBox="1"/>
          <p:nvPr/>
        </p:nvSpPr>
        <p:spPr>
          <a:xfrm>
            <a:off x="576167" y="4038600"/>
            <a:ext cx="4062095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3"/>
          <p:cNvSpPr txBox="1"/>
          <p:nvPr/>
        </p:nvSpPr>
        <p:spPr>
          <a:xfrm>
            <a:off x="585027" y="781093"/>
            <a:ext cx="3758373" cy="13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Gender, Racial and Ethnic  Disparities in Alzheimer’s Prevalence</a:t>
            </a:r>
            <a:endParaRPr sz="28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3"/>
          <p:cNvSpPr/>
          <p:nvPr/>
        </p:nvSpPr>
        <p:spPr>
          <a:xfrm>
            <a:off x="4661251" y="-7424"/>
            <a:ext cx="7530749" cy="6865423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3"/>
          <p:cNvSpPr txBox="1"/>
          <p:nvPr/>
        </p:nvSpPr>
        <p:spPr>
          <a:xfrm>
            <a:off x="6748696" y="386358"/>
            <a:ext cx="5151234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DISCRIMINATION A PERCEIVED BARRIER </a:t>
            </a:r>
            <a:endParaRPr/>
          </a:p>
          <a:p>
            <a:pPr marL="12700" marR="0" lvl="0" indent="0" algn="r" rtl="0"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3200" b="1" i="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TO CARE</a:t>
            </a:r>
            <a:endParaRPr sz="3200" b="1" i="0">
              <a:solidFill>
                <a:srgbClr val="482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3"/>
          <p:cNvSpPr txBox="1">
            <a:spLocks noGrp="1"/>
          </p:cNvSpPr>
          <p:nvPr>
            <p:ph type="title"/>
          </p:nvPr>
        </p:nvSpPr>
        <p:spPr>
          <a:xfrm>
            <a:off x="410013" y="3072822"/>
            <a:ext cx="2898864" cy="2932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 than </a:t>
            </a:r>
            <a:r>
              <a:rPr lang="en-US" sz="2800">
                <a:solidFill>
                  <a:srgbClr val="58C2B5"/>
                </a:solidFill>
                <a:latin typeface="Arial"/>
                <a:ea typeface="Arial"/>
                <a:cs typeface="Arial"/>
                <a:sym typeface="Arial"/>
              </a:rPr>
              <a:t>one-third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Black Americans, and nearly </a:t>
            </a:r>
            <a:r>
              <a:rPr lang="en-US" sz="2800">
                <a:solidFill>
                  <a:srgbClr val="58C2B5"/>
                </a:solidFill>
                <a:latin typeface="Arial"/>
                <a:ea typeface="Arial"/>
                <a:cs typeface="Arial"/>
                <a:sym typeface="Arial"/>
              </a:rPr>
              <a:t>one-fifth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 Hispanic and Asian Americans believe </a:t>
            </a:r>
            <a:r>
              <a:rPr lang="en-US" sz="3200" b="0">
                <a:solidFill>
                  <a:srgbClr val="F9A21C"/>
                </a:solidFill>
                <a:latin typeface="Arial"/>
                <a:ea typeface="Arial"/>
                <a:cs typeface="Arial"/>
                <a:sym typeface="Arial"/>
              </a:rPr>
              <a:t>discrimination</a:t>
            </a:r>
            <a:r>
              <a:rPr lang="en-US"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would be a  barrier to receiving Alzheimer’s care</a:t>
            </a:r>
            <a:endParaRPr sz="20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/>
          <p:nvPr/>
        </p:nvSpPr>
        <p:spPr>
          <a:xfrm>
            <a:off x="3489622" y="2111952"/>
            <a:ext cx="8573608" cy="5134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3"/>
          <p:cNvSpPr/>
          <p:nvPr/>
        </p:nvSpPr>
        <p:spPr>
          <a:xfrm>
            <a:off x="3489622" y="2434788"/>
            <a:ext cx="8573608" cy="360590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3"/>
          <p:cNvSpPr/>
          <p:nvPr/>
        </p:nvSpPr>
        <p:spPr>
          <a:xfrm>
            <a:off x="8686800" y="4604781"/>
            <a:ext cx="2438400" cy="348219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6BD7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3"/>
          <p:cNvSpPr/>
          <p:nvPr/>
        </p:nvSpPr>
        <p:spPr>
          <a:xfrm>
            <a:off x="3453385" y="2104848"/>
            <a:ext cx="8632834" cy="3935848"/>
          </a:xfrm>
          <a:prstGeom prst="rect">
            <a:avLst/>
          </a:prstGeom>
          <a:noFill/>
          <a:ln w="57150" cap="flat" cmpd="sng">
            <a:solidFill>
              <a:srgbClr val="F9A2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"/>
          <p:cNvSpPr/>
          <p:nvPr/>
        </p:nvSpPr>
        <p:spPr>
          <a:xfrm>
            <a:off x="-1811" y="0"/>
            <a:ext cx="4663062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7226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4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4"/>
          <p:cNvSpPr txBox="1"/>
          <p:nvPr/>
        </p:nvSpPr>
        <p:spPr>
          <a:xfrm>
            <a:off x="576167" y="4038600"/>
            <a:ext cx="4062095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585027" y="781093"/>
            <a:ext cx="3758373" cy="13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Gender, Racial and Ethnic  Disparities in Alzheimer’s Prevalence</a:t>
            </a:r>
            <a:endParaRPr sz="28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4661251" y="-7424"/>
            <a:ext cx="7530749" cy="6865423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4"/>
          <p:cNvSpPr txBox="1"/>
          <p:nvPr/>
        </p:nvSpPr>
        <p:spPr>
          <a:xfrm>
            <a:off x="6748696" y="467324"/>
            <a:ext cx="5151234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DISCRIMINATION WHEN SEEKING CARE</a:t>
            </a:r>
            <a:endParaRPr sz="3200" b="1" i="0">
              <a:solidFill>
                <a:srgbClr val="482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4"/>
          <p:cNvSpPr txBox="1"/>
          <p:nvPr/>
        </p:nvSpPr>
        <p:spPr>
          <a:xfrm>
            <a:off x="378294" y="2871092"/>
            <a:ext cx="2971800" cy="311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12700" marR="5080" lvl="0" indent="0" algn="l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>
                <a:solidFill>
                  <a:srgbClr val="58C2B5"/>
                </a:solidFill>
                <a:latin typeface="Arial"/>
                <a:ea typeface="Arial"/>
                <a:cs typeface="Arial"/>
                <a:sym typeface="Arial"/>
              </a:rPr>
              <a:t>HALF</a:t>
            </a:r>
            <a:r>
              <a:rPr lang="en-US"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Black Americans and at least </a:t>
            </a:r>
            <a:r>
              <a:rPr lang="en-US" sz="2800" b="0" i="0">
                <a:solidFill>
                  <a:srgbClr val="58C2B5"/>
                </a:solidFill>
                <a:latin typeface="Arial"/>
                <a:ea typeface="Arial"/>
                <a:cs typeface="Arial"/>
                <a:sym typeface="Arial"/>
              </a:rPr>
              <a:t>ONE-THIRD</a:t>
            </a:r>
            <a:r>
              <a:rPr lang="en-US"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Native, Asian and Hispanic Americans report </a:t>
            </a:r>
            <a:r>
              <a:rPr lang="en-US" sz="2400" b="0" i="0">
                <a:solidFill>
                  <a:srgbClr val="F9A21C"/>
                </a:solidFill>
                <a:latin typeface="Arial"/>
                <a:ea typeface="Arial"/>
                <a:cs typeface="Arial"/>
                <a:sym typeface="Arial"/>
              </a:rPr>
              <a:t>experiencing health care discrimination</a:t>
            </a:r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3481292" y="2102185"/>
            <a:ext cx="425579" cy="44586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9" name="Google Shape;339;p24"/>
          <p:cNvGrpSpPr/>
          <p:nvPr/>
        </p:nvGrpSpPr>
        <p:grpSpPr>
          <a:xfrm>
            <a:off x="3453385" y="2104847"/>
            <a:ext cx="8152658" cy="4463383"/>
            <a:chOff x="3481293" y="2089999"/>
            <a:chExt cx="8152658" cy="4463383"/>
          </a:xfrm>
        </p:grpSpPr>
        <p:grpSp>
          <p:nvGrpSpPr>
            <p:cNvPr id="340" name="Google Shape;340;p24"/>
            <p:cNvGrpSpPr/>
            <p:nvPr/>
          </p:nvGrpSpPr>
          <p:grpSpPr>
            <a:xfrm>
              <a:off x="3743690" y="2089999"/>
              <a:ext cx="7819644" cy="4463383"/>
              <a:chOff x="3743690" y="2089999"/>
              <a:chExt cx="7819644" cy="4463383"/>
            </a:xfrm>
          </p:grpSpPr>
          <p:sp>
            <p:nvSpPr>
              <p:cNvPr id="341" name="Google Shape;341;p24"/>
              <p:cNvSpPr/>
              <p:nvPr/>
            </p:nvSpPr>
            <p:spPr>
              <a:xfrm>
                <a:off x="3743690" y="6039903"/>
                <a:ext cx="7795830" cy="51347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2" name="Google Shape;342;p24"/>
              <p:cNvGrpSpPr/>
              <p:nvPr/>
            </p:nvGrpSpPr>
            <p:grpSpPr>
              <a:xfrm>
                <a:off x="3743690" y="2089999"/>
                <a:ext cx="7819644" cy="4284466"/>
                <a:chOff x="3743690" y="2089999"/>
                <a:chExt cx="7819644" cy="4284466"/>
              </a:xfrm>
            </p:grpSpPr>
            <p:sp>
              <p:nvSpPr>
                <p:cNvPr id="343" name="Google Shape;343;p24"/>
                <p:cNvSpPr/>
                <p:nvPr/>
              </p:nvSpPr>
              <p:spPr>
                <a:xfrm>
                  <a:off x="3743690" y="2089999"/>
                  <a:ext cx="7819643" cy="51347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24"/>
                <p:cNvSpPr/>
                <p:nvPr/>
              </p:nvSpPr>
              <p:spPr>
                <a:xfrm>
                  <a:off x="3743690" y="2346738"/>
                  <a:ext cx="7819644" cy="4027727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>
                  <a:noFill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5" name="Google Shape;345;p24"/>
            <p:cNvSpPr/>
            <p:nvPr/>
          </p:nvSpPr>
          <p:spPr>
            <a:xfrm>
              <a:off x="3481293" y="2089999"/>
              <a:ext cx="8152658" cy="4463383"/>
            </a:xfrm>
            <a:prstGeom prst="rect">
              <a:avLst/>
            </a:prstGeom>
            <a:noFill/>
            <a:ln w="57150" cap="flat" cmpd="sng">
              <a:solidFill>
                <a:srgbClr val="F9A2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5"/>
          <p:cNvSpPr/>
          <p:nvPr/>
        </p:nvSpPr>
        <p:spPr>
          <a:xfrm>
            <a:off x="-1811" y="0"/>
            <a:ext cx="4663062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7226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5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5"/>
          <p:cNvSpPr txBox="1"/>
          <p:nvPr/>
        </p:nvSpPr>
        <p:spPr>
          <a:xfrm>
            <a:off x="576167" y="4038600"/>
            <a:ext cx="4062095" cy="56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5"/>
          <p:cNvSpPr txBox="1"/>
          <p:nvPr/>
        </p:nvSpPr>
        <p:spPr>
          <a:xfrm>
            <a:off x="585027" y="781093"/>
            <a:ext cx="3758373" cy="13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Gender, Racial and Ethnic  Disparities in Alzheimer’s Prevalence</a:t>
            </a:r>
            <a:endParaRPr sz="28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4661251" y="-7424"/>
            <a:ext cx="7530749" cy="6865423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6748696" y="467324"/>
            <a:ext cx="5151234" cy="10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rgbClr val="490D66"/>
                </a:solidFill>
                <a:latin typeface="Arial"/>
                <a:ea typeface="Arial"/>
                <a:cs typeface="Arial"/>
                <a:sym typeface="Arial"/>
              </a:rPr>
              <a:t>DIVERSE PERSPECTIVES AND DEMENTIA RISK</a:t>
            </a:r>
            <a:endParaRPr sz="3200" b="1" i="0" dirty="0">
              <a:solidFill>
                <a:srgbClr val="482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5"/>
          <p:cNvSpPr/>
          <p:nvPr/>
        </p:nvSpPr>
        <p:spPr>
          <a:xfrm>
            <a:off x="3481292" y="2102185"/>
            <a:ext cx="1250576" cy="44586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25"/>
          <p:cNvGrpSpPr/>
          <p:nvPr/>
        </p:nvGrpSpPr>
        <p:grpSpPr>
          <a:xfrm>
            <a:off x="3453385" y="2104847"/>
            <a:ext cx="8152658" cy="4463383"/>
            <a:chOff x="3481293" y="2089999"/>
            <a:chExt cx="8152658" cy="4463383"/>
          </a:xfrm>
        </p:grpSpPr>
        <p:grpSp>
          <p:nvGrpSpPr>
            <p:cNvPr id="359" name="Google Shape;359;p25"/>
            <p:cNvGrpSpPr/>
            <p:nvPr/>
          </p:nvGrpSpPr>
          <p:grpSpPr>
            <a:xfrm>
              <a:off x="3743690" y="2089999"/>
              <a:ext cx="7819643" cy="4463383"/>
              <a:chOff x="3743690" y="2089999"/>
              <a:chExt cx="7819643" cy="4463383"/>
            </a:xfrm>
          </p:grpSpPr>
          <p:sp>
            <p:nvSpPr>
              <p:cNvPr id="360" name="Google Shape;360;p25"/>
              <p:cNvSpPr/>
              <p:nvPr/>
            </p:nvSpPr>
            <p:spPr>
              <a:xfrm>
                <a:off x="3743690" y="6039903"/>
                <a:ext cx="7795830" cy="51347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5"/>
              <p:cNvSpPr/>
              <p:nvPr/>
            </p:nvSpPr>
            <p:spPr>
              <a:xfrm>
                <a:off x="3743690" y="2089999"/>
                <a:ext cx="7819643" cy="51347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2" name="Google Shape;362;p25"/>
            <p:cNvSpPr/>
            <p:nvPr/>
          </p:nvSpPr>
          <p:spPr>
            <a:xfrm>
              <a:off x="3481293" y="2089999"/>
              <a:ext cx="8152658" cy="4463383"/>
            </a:xfrm>
            <a:prstGeom prst="rect">
              <a:avLst/>
            </a:prstGeom>
            <a:noFill/>
            <a:ln w="57150" cap="flat" cmpd="sng">
              <a:solidFill>
                <a:srgbClr val="F9A2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3" name="Google Shape;3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385" y="2309335"/>
            <a:ext cx="6267604" cy="300193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5"/>
          <p:cNvSpPr txBox="1"/>
          <p:nvPr/>
        </p:nvSpPr>
        <p:spPr>
          <a:xfrm>
            <a:off x="3651361" y="5601039"/>
            <a:ext cx="7924672" cy="71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there unique pathways to dementia risk for at-risk communities?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9605" marR="0" lvl="0" indent="0" algn="l" rtl="0">
              <a:lnSpc>
                <a:spcPct val="100000"/>
              </a:lnSpc>
              <a:spcBef>
                <a:spcPts val="1639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Source: Hill CV, Perez-Stable EJ, Anderson NA &amp; Bernard MA</a:t>
            </a:r>
            <a:r>
              <a:rPr lang="en-US" sz="1100" i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Ethnicity &amp; Disease</a:t>
            </a:r>
            <a:r>
              <a:rPr lang="en-US" sz="11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25 (3), 2015</a:t>
            </a:r>
            <a:endParaRPr sz="11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>
            <a:off x="1920685" y="3255829"/>
            <a:ext cx="1211182" cy="118881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5"/>
          <p:cNvSpPr/>
          <p:nvPr/>
        </p:nvSpPr>
        <p:spPr>
          <a:xfrm>
            <a:off x="551740" y="2557286"/>
            <a:ext cx="1196042" cy="118881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1905073" y="4680108"/>
            <a:ext cx="1211182" cy="118480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56235" y="4038600"/>
            <a:ext cx="1150067" cy="117211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9"/>
          <p:cNvPicPr preferRelativeResize="0"/>
          <p:nvPr/>
        </p:nvPicPr>
        <p:blipFill rotWithShape="1">
          <a:blip r:embed="rId3">
            <a:alphaModFix/>
          </a:blip>
          <a:srcRect l="4431" b="8053"/>
          <a:stretch/>
        </p:blipFill>
        <p:spPr>
          <a:xfrm>
            <a:off x="2894154" y="-10102"/>
            <a:ext cx="9297847" cy="686810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/>
          <p:nvPr/>
        </p:nvSpPr>
        <p:spPr>
          <a:xfrm>
            <a:off x="-65606" y="0"/>
            <a:ext cx="4919341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922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677176" y="664595"/>
            <a:ext cx="2869373" cy="223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TIME TODAY</a:t>
            </a:r>
            <a:endParaRPr sz="4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677176" y="2906932"/>
            <a:ext cx="3852056" cy="329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6933" marR="493594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Level Set on Alzheimer’s 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33" marR="493594" lvl="0" indent="0" algn="l" rtl="0">
              <a:spcBef>
                <a:spcPts val="133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other Dementia</a:t>
            </a:r>
            <a:endParaRPr/>
          </a:p>
          <a:p>
            <a:pPr marL="16933" marR="493594" lvl="0" indent="0" algn="l" rtl="0">
              <a:spcBef>
                <a:spcPts val="133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33" marR="493594" lvl="0" indent="0" algn="l" rtl="0">
              <a:spcBef>
                <a:spcPts val="133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Alzheimer’s and Dementia 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33" marR="493594" lvl="0" indent="0" algn="l" rtl="0">
              <a:spcBef>
                <a:spcPts val="133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Diversity and  Disparities</a:t>
            </a:r>
            <a:endParaRPr/>
          </a:p>
          <a:p>
            <a:pPr marL="16933" marR="493594" lvl="0" indent="0" algn="l" rtl="0">
              <a:spcBef>
                <a:spcPts val="133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33" marR="493594" lvl="0" indent="0" algn="l" rtl="0">
              <a:spcBef>
                <a:spcPts val="133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Opportunities to 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33" marR="493594" lvl="0" indent="0" algn="l" rtl="0">
              <a:spcBef>
                <a:spcPts val="133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Enhance Inclusion</a:t>
            </a:r>
            <a:endParaRPr/>
          </a:p>
          <a:p>
            <a:pPr marL="16933" marR="493594" lvl="0" indent="0" algn="l" rtl="0">
              <a:spcBef>
                <a:spcPts val="133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33" marR="493594" lvl="0" indent="0" algn="l" rtl="0">
              <a:spcBef>
                <a:spcPts val="133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Moving Forward in Pursuit of 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33" marR="493594" lvl="0" indent="0" algn="l" rtl="0">
              <a:spcBef>
                <a:spcPts val="133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Equity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/>
          <p:nvPr/>
        </p:nvSpPr>
        <p:spPr>
          <a:xfrm rot="2686768">
            <a:off x="203987" y="62446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"/>
          <p:cNvSpPr/>
          <p:nvPr/>
        </p:nvSpPr>
        <p:spPr>
          <a:xfrm>
            <a:off x="0" y="76199"/>
            <a:ext cx="7303923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7226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6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6"/>
          <p:cNvSpPr txBox="1"/>
          <p:nvPr/>
        </p:nvSpPr>
        <p:spPr>
          <a:xfrm>
            <a:off x="585027" y="781093"/>
            <a:ext cx="3758373" cy="13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Gender, Racial and Ethnic  Disparities in Alzheimer’s Prevalence</a:t>
            </a:r>
            <a:endParaRPr sz="28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7302112" y="1"/>
            <a:ext cx="4889888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32" t="-1062" r="-1557" b="-38911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6"/>
          <p:cNvSpPr/>
          <p:nvPr/>
        </p:nvSpPr>
        <p:spPr>
          <a:xfrm rot="-5400000">
            <a:off x="6630167" y="496932"/>
            <a:ext cx="1347084" cy="969525"/>
          </a:xfrm>
          <a:prstGeom prst="triangle">
            <a:avLst>
              <a:gd name="adj" fmla="val 50000"/>
            </a:avLst>
          </a:prstGeom>
          <a:solidFill>
            <a:srgbClr val="6BD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7788468" y="308154"/>
            <a:ext cx="4403532" cy="1347087"/>
          </a:xfrm>
          <a:prstGeom prst="rect">
            <a:avLst/>
          </a:prstGeom>
          <a:solidFill>
            <a:srgbClr val="6BD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6"/>
          <p:cNvSpPr txBox="1"/>
          <p:nvPr/>
        </p:nvSpPr>
        <p:spPr>
          <a:xfrm>
            <a:off x="6928258" y="472402"/>
            <a:ext cx="5151234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INCLUSION IN </a:t>
            </a:r>
            <a:endParaRPr sz="32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r" rtl="0"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DEMENTIA RESEARCH</a:t>
            </a:r>
            <a:endParaRPr dirty="0"/>
          </a:p>
        </p:txBody>
      </p:sp>
      <p:sp>
        <p:nvSpPr>
          <p:cNvPr id="381" name="Google Shape;381;p26"/>
          <p:cNvSpPr txBox="1"/>
          <p:nvPr/>
        </p:nvSpPr>
        <p:spPr>
          <a:xfrm>
            <a:off x="400043" y="2309806"/>
            <a:ext cx="6725944" cy="424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47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6BD7C4"/>
                </a:solidFill>
                <a:latin typeface="Arial"/>
                <a:ea typeface="Arial"/>
                <a:cs typeface="Arial"/>
                <a:sym typeface="Arial"/>
              </a:rPr>
              <a:t>FACT: LESS THAN 5%</a:t>
            </a:r>
            <a:r>
              <a:rPr lang="en-US" sz="2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en-US" sz="2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trial participants </a:t>
            </a:r>
            <a:r>
              <a:rPr lang="en-US" sz="2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8364" marR="0" lvl="1" indent="-342899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FFFFFF"/>
              </a:buClr>
              <a:buSzPts val="2203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Black/African American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8364" marR="0" lvl="1" indent="-342899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FFFFFF"/>
              </a:buClr>
              <a:buSzPts val="2203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Latino/Hispanic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8364" marR="0" lvl="1" indent="-342899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SzPts val="2203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Asian American/Pacific Islander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8364" marR="0" lvl="1" indent="-342899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FFFFFF"/>
              </a:buClr>
              <a:buSzPts val="2203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American Indian/Alaskan Native</a:t>
            </a:r>
            <a:endParaRPr sz="24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5465" marR="0" lvl="1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265" marR="0" lvl="0" indent="0" algn="l" rtl="0">
              <a:spcBef>
                <a:spcPts val="25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9A21C"/>
                </a:solidFill>
                <a:latin typeface="Arial"/>
                <a:ea typeface="Arial"/>
                <a:cs typeface="Arial"/>
                <a:sym typeface="Arial"/>
              </a:rPr>
              <a:t>UNDERSTANDING THE WHY</a:t>
            </a:r>
            <a:endParaRPr sz="2600" dirty="0">
              <a:solidFill>
                <a:srgbClr val="F9A21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marR="0" lvl="1" indent="-457200" algn="l" rtl="0">
              <a:spcBef>
                <a:spcPts val="695"/>
              </a:spcBef>
              <a:spcAft>
                <a:spcPts val="0"/>
              </a:spcAft>
              <a:buClr>
                <a:srgbClr val="FFFFFF"/>
              </a:buClr>
              <a:buSzPts val="1976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Less likely to be recruited for clinical trials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marR="0" lvl="1" indent="-457200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1976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Higher drop-out rates in AD trials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27100" marR="0" lvl="1" indent="-457200" algn="l" rtl="0">
              <a:spcBef>
                <a:spcPts val="695"/>
              </a:spcBef>
              <a:spcAft>
                <a:spcPts val="0"/>
              </a:spcAft>
              <a:buClr>
                <a:srgbClr val="FFFFFF"/>
              </a:buClr>
              <a:buSzPts val="1976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Awareness/Education/Bioethics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"/>
          <p:cNvSpPr/>
          <p:nvPr/>
        </p:nvSpPr>
        <p:spPr>
          <a:xfrm>
            <a:off x="0" y="0"/>
            <a:ext cx="12193812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7226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7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7"/>
          <p:cNvSpPr txBox="1"/>
          <p:nvPr/>
        </p:nvSpPr>
        <p:spPr>
          <a:xfrm>
            <a:off x="685800" y="707061"/>
            <a:ext cx="5663373" cy="145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PURSUING EQUITY </a:t>
            </a:r>
            <a:endParaRPr sz="36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773" lvl="0" indent="0" algn="l" rtl="0">
              <a:lnSpc>
                <a:spcPct val="100099"/>
              </a:lnSpc>
              <a:spcBef>
                <a:spcPts val="127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ALZHEIMER’S &amp; </a:t>
            </a:r>
            <a:endParaRPr dirty="0"/>
          </a:p>
          <a:p>
            <a:pPr marL="0" marR="6773" lvl="0" indent="0" algn="l" rtl="0">
              <a:lnSpc>
                <a:spcPct val="100099"/>
              </a:lnSpc>
              <a:spcBef>
                <a:spcPts val="127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 OTHER  DEMENTIA</a:t>
            </a:r>
            <a:endParaRPr dirty="0"/>
          </a:p>
        </p:txBody>
      </p:sp>
      <p:sp>
        <p:nvSpPr>
          <p:cNvPr id="390" name="Google Shape;390;p27"/>
          <p:cNvSpPr/>
          <p:nvPr/>
        </p:nvSpPr>
        <p:spPr>
          <a:xfrm rot="-5400000">
            <a:off x="6630167" y="496932"/>
            <a:ext cx="1347084" cy="969525"/>
          </a:xfrm>
          <a:prstGeom prst="triangle">
            <a:avLst>
              <a:gd name="adj" fmla="val 50000"/>
            </a:avLst>
          </a:prstGeom>
          <a:solidFill>
            <a:srgbClr val="6BD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7"/>
          <p:cNvSpPr/>
          <p:nvPr/>
        </p:nvSpPr>
        <p:spPr>
          <a:xfrm>
            <a:off x="7788468" y="308154"/>
            <a:ext cx="4403532" cy="1347087"/>
          </a:xfrm>
          <a:prstGeom prst="rect">
            <a:avLst/>
          </a:prstGeom>
          <a:solidFill>
            <a:srgbClr val="6BD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7"/>
          <p:cNvSpPr txBox="1"/>
          <p:nvPr/>
        </p:nvSpPr>
        <p:spPr>
          <a:xfrm>
            <a:off x="6928258" y="472402"/>
            <a:ext cx="5151234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CHANGING </a:t>
            </a:r>
            <a:endParaRPr dirty="0"/>
          </a:p>
          <a:p>
            <a:pPr marL="12700" marR="0" lvl="0" indent="0" algn="r" rtl="0"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COURSE</a:t>
            </a:r>
            <a:endParaRPr sz="32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7"/>
          <p:cNvSpPr/>
          <p:nvPr/>
        </p:nvSpPr>
        <p:spPr>
          <a:xfrm>
            <a:off x="1478774" y="2624719"/>
            <a:ext cx="9906000" cy="388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7"/>
          <p:cNvSpPr txBox="1"/>
          <p:nvPr/>
        </p:nvSpPr>
        <p:spPr>
          <a:xfrm>
            <a:off x="1947820" y="2494347"/>
            <a:ext cx="9218409" cy="38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475" rIns="0" bIns="0" anchor="t" anchorCtr="0">
            <a:spAutoFit/>
          </a:bodyPr>
          <a:lstStyle/>
          <a:p>
            <a:pPr marL="127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2626"/>
                </a:solidFill>
                <a:sym typeface="Arial"/>
              </a:rPr>
              <a:t>Conduct, Promote and Support Multi-Level Health Disparities Research</a:t>
            </a:r>
            <a:endParaRPr sz="2000" b="1" dirty="0"/>
          </a:p>
          <a:p>
            <a:pPr marL="12700" marR="0" lvl="0" indent="0" algn="l" rtl="0">
              <a:lnSpc>
                <a:spcPct val="150000"/>
              </a:lnSpc>
              <a:spcBef>
                <a:spcPts val="226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2626"/>
                </a:solidFill>
                <a:sym typeface="Arial"/>
              </a:rPr>
              <a:t>Increase Diversity in Health Systems and Health-Related Institutions</a:t>
            </a:r>
            <a:endParaRPr sz="2000" b="1" dirty="0"/>
          </a:p>
          <a:p>
            <a:pPr marL="12700" marR="0" lvl="0" indent="0" algn="l" rtl="0">
              <a:lnSpc>
                <a:spcPct val="150000"/>
              </a:lnSpc>
              <a:spcBef>
                <a:spcPts val="226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262626"/>
                </a:solidFill>
                <a:sym typeface="Arial"/>
              </a:rPr>
              <a:t>Enhancing Cultural Competence in Dementia Research and Care</a:t>
            </a:r>
            <a:endParaRPr sz="2000" b="1" dirty="0"/>
          </a:p>
          <a:p>
            <a:pPr marL="12700" marR="0" lvl="0" indent="0" algn="l" rtl="0">
              <a:lnSpc>
                <a:spcPct val="150000"/>
              </a:lnSpc>
              <a:spcBef>
                <a:spcPts val="226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262626"/>
                </a:solidFill>
                <a:sym typeface="Arial"/>
              </a:rPr>
              <a:t>Compliance/Accountabilities</a:t>
            </a:r>
            <a:endParaRPr lang="en-US" sz="2000" b="1" dirty="0"/>
          </a:p>
          <a:p>
            <a:pPr marL="12700" marR="0" lvl="0" indent="0" algn="l" rtl="0">
              <a:lnSpc>
                <a:spcPct val="150000"/>
              </a:lnSpc>
              <a:spcBef>
                <a:spcPts val="226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262626"/>
                </a:solidFill>
                <a:sym typeface="Arial"/>
              </a:rPr>
              <a:t>Participatory </a:t>
            </a:r>
            <a:r>
              <a:rPr lang="en-US" sz="2000" b="1" dirty="0">
                <a:solidFill>
                  <a:srgbClr val="262626"/>
                </a:solidFill>
                <a:sym typeface="Arial"/>
              </a:rPr>
              <a:t>Engagement to Build Trust and Agency</a:t>
            </a:r>
            <a:endParaRPr sz="2000" b="1" dirty="0"/>
          </a:p>
        </p:txBody>
      </p:sp>
      <p:grpSp>
        <p:nvGrpSpPr>
          <p:cNvPr id="395" name="Google Shape;395;p27"/>
          <p:cNvGrpSpPr/>
          <p:nvPr/>
        </p:nvGrpSpPr>
        <p:grpSpPr>
          <a:xfrm>
            <a:off x="1080065" y="2658312"/>
            <a:ext cx="797418" cy="3844724"/>
            <a:chOff x="512793" y="2782449"/>
            <a:chExt cx="862857" cy="4257899"/>
          </a:xfrm>
        </p:grpSpPr>
        <p:grpSp>
          <p:nvGrpSpPr>
            <p:cNvPr id="396" name="Google Shape;396;p27"/>
            <p:cNvGrpSpPr/>
            <p:nvPr/>
          </p:nvGrpSpPr>
          <p:grpSpPr>
            <a:xfrm>
              <a:off x="512793" y="2782449"/>
              <a:ext cx="862856" cy="4257899"/>
              <a:chOff x="1757604" y="2838448"/>
              <a:chExt cx="862856" cy="4257899"/>
            </a:xfrm>
          </p:grpSpPr>
          <p:grpSp>
            <p:nvGrpSpPr>
              <p:cNvPr id="397" name="Google Shape;397;p27"/>
              <p:cNvGrpSpPr/>
              <p:nvPr/>
            </p:nvGrpSpPr>
            <p:grpSpPr>
              <a:xfrm>
                <a:off x="1757604" y="2838448"/>
                <a:ext cx="854491" cy="2522573"/>
                <a:chOff x="4678680" y="2388850"/>
                <a:chExt cx="854491" cy="2522573"/>
              </a:xfrm>
            </p:grpSpPr>
            <p:sp>
              <p:nvSpPr>
                <p:cNvPr id="398" name="Google Shape;398;p27"/>
                <p:cNvSpPr/>
                <p:nvPr/>
              </p:nvSpPr>
              <p:spPr>
                <a:xfrm>
                  <a:off x="4712576" y="3270742"/>
                  <a:ext cx="736101" cy="743399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8C2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7"/>
                <p:cNvSpPr/>
                <p:nvPr/>
              </p:nvSpPr>
              <p:spPr>
                <a:xfrm>
                  <a:off x="4712576" y="4168024"/>
                  <a:ext cx="736101" cy="743399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8C2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27"/>
                <p:cNvSpPr/>
                <p:nvPr/>
              </p:nvSpPr>
              <p:spPr>
                <a:xfrm>
                  <a:off x="4712576" y="2388850"/>
                  <a:ext cx="736101" cy="743399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8C2B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27"/>
                <p:cNvSpPr txBox="1"/>
                <p:nvPr/>
              </p:nvSpPr>
              <p:spPr>
                <a:xfrm>
                  <a:off x="4678680" y="2489529"/>
                  <a:ext cx="854491" cy="5046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12050" rIns="0" bIns="0" anchor="t" anchorCtr="0">
                  <a:spAutoFit/>
                </a:bodyPr>
                <a:lstStyle/>
                <a:p>
                  <a:pPr marL="0" marR="508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3200" b="0" i="0" dirty="0">
                      <a:solidFill>
                        <a:srgbClr val="FFA4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 sz="3200" b="0" i="0" dirty="0">
                    <a:solidFill>
                      <a:srgbClr val="FFA4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2" name="Google Shape;402;p27"/>
              <p:cNvSpPr/>
              <p:nvPr/>
            </p:nvSpPr>
            <p:spPr>
              <a:xfrm>
                <a:off x="1811250" y="5459387"/>
                <a:ext cx="736101" cy="743399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rgbClr val="58C2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1799865" y="6352948"/>
                <a:ext cx="736101" cy="743399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rgbClr val="58C2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7"/>
              <p:cNvSpPr txBox="1"/>
              <p:nvPr/>
            </p:nvSpPr>
            <p:spPr>
              <a:xfrm>
                <a:off x="1765969" y="5572894"/>
                <a:ext cx="854491" cy="504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050" rIns="0" bIns="0" anchor="t" anchorCtr="0">
                <a:spAutoFit/>
              </a:bodyPr>
              <a:lstStyle/>
              <a:p>
                <a:pPr marL="0" marR="508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0" i="0" dirty="0">
                    <a:solidFill>
                      <a:srgbClr val="FFA4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3200" b="0" i="0" dirty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7"/>
              <p:cNvSpPr txBox="1"/>
              <p:nvPr/>
            </p:nvSpPr>
            <p:spPr>
              <a:xfrm>
                <a:off x="1765969" y="6461168"/>
                <a:ext cx="854491" cy="504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050" rIns="0" bIns="0" anchor="t" anchorCtr="0">
                <a:spAutoFit/>
              </a:bodyPr>
              <a:lstStyle/>
              <a:p>
                <a:pPr marL="0" marR="508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0" i="0" dirty="0">
                    <a:solidFill>
                      <a:srgbClr val="FFA4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sz="3200" b="0" i="0" dirty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6" name="Google Shape;406;p27"/>
            <p:cNvSpPr txBox="1"/>
            <p:nvPr/>
          </p:nvSpPr>
          <p:spPr>
            <a:xfrm>
              <a:off x="512793" y="3787951"/>
              <a:ext cx="854491" cy="504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0" marR="50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dirty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0" i="0" dirty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7"/>
            <p:cNvSpPr txBox="1"/>
            <p:nvPr/>
          </p:nvSpPr>
          <p:spPr>
            <a:xfrm>
              <a:off x="521159" y="4669843"/>
              <a:ext cx="854491" cy="504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0" marR="50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dirty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0" i="0" dirty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"/>
          <p:cNvSpPr/>
          <p:nvPr/>
        </p:nvSpPr>
        <p:spPr>
          <a:xfrm>
            <a:off x="-18702" y="0"/>
            <a:ext cx="12193812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7226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8"/>
          <p:cNvSpPr/>
          <p:nvPr/>
        </p:nvSpPr>
        <p:spPr>
          <a:xfrm>
            <a:off x="4642203" y="2199999"/>
            <a:ext cx="4147088" cy="44881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8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8"/>
          <p:cNvSpPr/>
          <p:nvPr/>
        </p:nvSpPr>
        <p:spPr>
          <a:xfrm>
            <a:off x="15463" y="5303442"/>
            <a:ext cx="4456702" cy="1384689"/>
          </a:xfrm>
          <a:custGeom>
            <a:avLst/>
            <a:gdLst/>
            <a:ahLst/>
            <a:cxnLst/>
            <a:rect l="l" t="t" r="r" b="b"/>
            <a:pathLst>
              <a:path w="4392295" h="1301750" extrusionOk="0">
                <a:moveTo>
                  <a:pt x="3756660" y="0"/>
                </a:moveTo>
                <a:lnTo>
                  <a:pt x="0" y="0"/>
                </a:lnTo>
                <a:lnTo>
                  <a:pt x="650748" y="650748"/>
                </a:lnTo>
                <a:lnTo>
                  <a:pt x="0" y="1301496"/>
                </a:lnTo>
                <a:lnTo>
                  <a:pt x="3756660" y="1301496"/>
                </a:lnTo>
                <a:lnTo>
                  <a:pt x="4392168" y="665988"/>
                </a:lnTo>
                <a:lnTo>
                  <a:pt x="4392168" y="635507"/>
                </a:lnTo>
                <a:lnTo>
                  <a:pt x="3756660" y="0"/>
                </a:lnTo>
                <a:close/>
              </a:path>
            </a:pathLst>
          </a:custGeom>
          <a:solidFill>
            <a:srgbClr val="34D9C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0" y="3879742"/>
            <a:ext cx="4472165" cy="1384689"/>
          </a:xfrm>
          <a:custGeom>
            <a:avLst/>
            <a:gdLst/>
            <a:ahLst/>
            <a:cxnLst/>
            <a:rect l="l" t="t" r="r" b="b"/>
            <a:pathLst>
              <a:path w="4407534" h="1301750" extrusionOk="0">
                <a:moveTo>
                  <a:pt x="3756660" y="0"/>
                </a:moveTo>
                <a:lnTo>
                  <a:pt x="0" y="0"/>
                </a:lnTo>
                <a:lnTo>
                  <a:pt x="650748" y="650748"/>
                </a:lnTo>
                <a:lnTo>
                  <a:pt x="0" y="1301496"/>
                </a:lnTo>
                <a:lnTo>
                  <a:pt x="3756660" y="1301496"/>
                </a:lnTo>
                <a:lnTo>
                  <a:pt x="4407408" y="650748"/>
                </a:lnTo>
                <a:lnTo>
                  <a:pt x="3756660" y="0"/>
                </a:lnTo>
                <a:close/>
              </a:path>
            </a:pathLst>
          </a:custGeom>
          <a:solidFill>
            <a:srgbClr val="FFA3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8"/>
          <p:cNvSpPr txBox="1"/>
          <p:nvPr/>
        </p:nvSpPr>
        <p:spPr>
          <a:xfrm>
            <a:off x="1151418" y="4107275"/>
            <a:ext cx="2592474" cy="94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710565" marR="5080" lvl="0" indent="-698500" algn="l" rtl="0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Increase diversity  among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17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clinical trial staff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28"/>
          <p:cNvSpPr/>
          <p:nvPr/>
        </p:nvSpPr>
        <p:spPr>
          <a:xfrm>
            <a:off x="8959329" y="2340957"/>
            <a:ext cx="2920984" cy="4027052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6BD7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8"/>
          <p:cNvSpPr txBox="1"/>
          <p:nvPr/>
        </p:nvSpPr>
        <p:spPr>
          <a:xfrm>
            <a:off x="8973888" y="2703229"/>
            <a:ext cx="2883603" cy="330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ENACT Act authorizes</a:t>
            </a:r>
            <a:endParaRPr sz="32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143510" lvl="0" indent="0" algn="ctr" rtl="0">
              <a:lnSpc>
                <a:spcPct val="1014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9A21C"/>
                </a:solidFill>
                <a:latin typeface="Arial"/>
                <a:ea typeface="Arial"/>
                <a:cs typeface="Arial"/>
                <a:sym typeface="Arial"/>
              </a:rPr>
              <a:t>$60 MILLION </a:t>
            </a:r>
            <a:r>
              <a:rPr lang="en-US" sz="3200" b="1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per year for </a:t>
            </a:r>
            <a:r>
              <a:rPr lang="en-US" sz="3600" b="1" dirty="0">
                <a:solidFill>
                  <a:srgbClr val="F9A21C"/>
                </a:solidFill>
                <a:latin typeface="Arial"/>
                <a:ea typeface="Arial"/>
                <a:cs typeface="Arial"/>
                <a:sym typeface="Arial"/>
              </a:rPr>
              <a:t>FIVE YEARS</a:t>
            </a:r>
            <a:endParaRPr sz="3600" dirty="0">
              <a:solidFill>
                <a:srgbClr val="F9A21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1" name="Google Shape;421;p28"/>
          <p:cNvGrpSpPr/>
          <p:nvPr/>
        </p:nvGrpSpPr>
        <p:grpSpPr>
          <a:xfrm>
            <a:off x="-18702" y="2426958"/>
            <a:ext cx="4472165" cy="1384689"/>
            <a:chOff x="3363307" y="2232405"/>
            <a:chExt cx="4472165" cy="1384689"/>
          </a:xfrm>
        </p:grpSpPr>
        <p:sp>
          <p:nvSpPr>
            <p:cNvPr id="422" name="Google Shape;422;p28"/>
            <p:cNvSpPr/>
            <p:nvPr/>
          </p:nvSpPr>
          <p:spPr>
            <a:xfrm>
              <a:off x="3363307" y="2232405"/>
              <a:ext cx="4472165" cy="1384689"/>
            </a:xfrm>
            <a:custGeom>
              <a:avLst/>
              <a:gdLst/>
              <a:ahLst/>
              <a:cxnLst/>
              <a:rect l="l" t="t" r="r" b="b"/>
              <a:pathLst>
                <a:path w="4407534" h="1301750" extrusionOk="0">
                  <a:moveTo>
                    <a:pt x="3756660" y="0"/>
                  </a:moveTo>
                  <a:lnTo>
                    <a:pt x="0" y="0"/>
                  </a:lnTo>
                  <a:lnTo>
                    <a:pt x="650748" y="650748"/>
                  </a:lnTo>
                  <a:lnTo>
                    <a:pt x="0" y="1301496"/>
                  </a:lnTo>
                  <a:lnTo>
                    <a:pt x="3756660" y="1301496"/>
                  </a:lnTo>
                  <a:lnTo>
                    <a:pt x="4407408" y="650748"/>
                  </a:lnTo>
                  <a:lnTo>
                    <a:pt x="3756660" y="0"/>
                  </a:lnTo>
                  <a:close/>
                </a:path>
              </a:pathLst>
            </a:custGeom>
            <a:solidFill>
              <a:srgbClr val="472264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8"/>
            <p:cNvSpPr txBox="1"/>
            <p:nvPr/>
          </p:nvSpPr>
          <p:spPr>
            <a:xfrm>
              <a:off x="3774480" y="2319491"/>
              <a:ext cx="3735131" cy="1281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ctr" rtl="0">
                <a:lnSpc>
                  <a:spcPct val="1014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Expand </a:t>
              </a:r>
              <a:r>
                <a:rPr lang="en-US" sz="2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access</a:t>
              </a:r>
              <a:r>
                <a:rPr lang="en-US" sz="2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&amp; increase  </a:t>
              </a:r>
              <a:r>
                <a:rPr lang="en-US" sz="2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outreach</a:t>
              </a:r>
              <a:r>
                <a:rPr lang="en-US" sz="2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to </a:t>
              </a:r>
              <a:endParaRPr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080" lvl="0" indent="0" algn="ctr" rtl="0">
                <a:lnSpc>
                  <a:spcPct val="1014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underrepresented </a:t>
              </a:r>
              <a:endParaRPr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080" lvl="0" indent="0" algn="ctr" rtl="0">
                <a:lnSpc>
                  <a:spcPct val="101400"/>
                </a:lnSpc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populations</a:t>
              </a:r>
              <a:endParaRPr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4" name="Google Shape;424;p28"/>
          <p:cNvSpPr txBox="1"/>
          <p:nvPr/>
        </p:nvSpPr>
        <p:spPr>
          <a:xfrm>
            <a:off x="829782" y="5678519"/>
            <a:ext cx="2914110" cy="634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710565" marR="5080" lvl="0" indent="-698500" algn="ctr" rtl="0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Reduce the </a:t>
            </a:r>
            <a:endParaRPr dirty="0"/>
          </a:p>
          <a:p>
            <a:pPr marL="710565" marR="5080" lvl="0" indent="-698500" algn="ctr" rtl="0">
              <a:lnSpc>
                <a:spcPct val="1014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participation burden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p28"/>
          <p:cNvGrpSpPr/>
          <p:nvPr/>
        </p:nvGrpSpPr>
        <p:grpSpPr>
          <a:xfrm>
            <a:off x="6818947" y="350320"/>
            <a:ext cx="5373053" cy="1347088"/>
            <a:chOff x="6818947" y="350320"/>
            <a:chExt cx="5373053" cy="1347088"/>
          </a:xfrm>
        </p:grpSpPr>
        <p:sp>
          <p:nvSpPr>
            <p:cNvPr id="426" name="Google Shape;426;p28"/>
            <p:cNvSpPr/>
            <p:nvPr/>
          </p:nvSpPr>
          <p:spPr>
            <a:xfrm rot="-5400000">
              <a:off x="6630167" y="539099"/>
              <a:ext cx="1347084" cy="969525"/>
            </a:xfrm>
            <a:prstGeom prst="triangle">
              <a:avLst>
                <a:gd name="adj" fmla="val 50000"/>
              </a:avLst>
            </a:prstGeom>
            <a:solidFill>
              <a:srgbClr val="6BD7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7788468" y="350321"/>
              <a:ext cx="4403532" cy="1347087"/>
            </a:xfrm>
            <a:prstGeom prst="rect">
              <a:avLst/>
            </a:prstGeom>
            <a:solidFill>
              <a:srgbClr val="6BD7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10240459" y="461077"/>
              <a:ext cx="1676400" cy="98755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8"/>
            <p:cNvSpPr txBox="1"/>
            <p:nvPr/>
          </p:nvSpPr>
          <p:spPr>
            <a:xfrm>
              <a:off x="6964472" y="518452"/>
              <a:ext cx="3257285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0" anchor="t" anchorCtr="0">
              <a:spAutoFit/>
            </a:bodyPr>
            <a:lstStyle/>
            <a:p>
              <a:pPr marL="1270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ENACT ACT OVERVIEW</a:t>
              </a:r>
              <a:endParaRPr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8"/>
          <p:cNvSpPr txBox="1"/>
          <p:nvPr/>
        </p:nvSpPr>
        <p:spPr>
          <a:xfrm>
            <a:off x="591693" y="622130"/>
            <a:ext cx="4589908" cy="107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PURSUING EQUITY  </a:t>
            </a:r>
            <a:endParaRPr sz="32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773" lvl="0" indent="0" algn="l" rtl="0">
              <a:lnSpc>
                <a:spcPct val="100099"/>
              </a:lnSpc>
              <a:spcBef>
                <a:spcPts val="127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Equity in Neuroscience and Alzheimer’s Clinical Trials (ENACT) Act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2"/>
          <p:cNvSpPr/>
          <p:nvPr/>
        </p:nvSpPr>
        <p:spPr>
          <a:xfrm>
            <a:off x="0" y="0"/>
            <a:ext cx="12193812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6BD7C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2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2"/>
          <p:cNvSpPr/>
          <p:nvPr/>
        </p:nvSpPr>
        <p:spPr>
          <a:xfrm>
            <a:off x="5239892" y="2545170"/>
            <a:ext cx="6724310" cy="3855630"/>
          </a:xfrm>
          <a:prstGeom prst="rect">
            <a:avLst/>
          </a:prstGeom>
          <a:noFill/>
          <a:ln w="25400" cap="flat" cmpd="sng">
            <a:solidFill>
              <a:srgbClr val="6BD7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2"/>
          <p:cNvSpPr/>
          <p:nvPr/>
        </p:nvSpPr>
        <p:spPr>
          <a:xfrm>
            <a:off x="5638799" y="0"/>
            <a:ext cx="6553201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7905" t="-1110" r="-579" b="-31108"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6" name="Google Shape;516;p32"/>
          <p:cNvGrpSpPr/>
          <p:nvPr/>
        </p:nvGrpSpPr>
        <p:grpSpPr>
          <a:xfrm>
            <a:off x="6818947" y="350320"/>
            <a:ext cx="5373053" cy="1347088"/>
            <a:chOff x="6818947" y="350320"/>
            <a:chExt cx="5373053" cy="1347088"/>
          </a:xfrm>
        </p:grpSpPr>
        <p:sp>
          <p:nvSpPr>
            <p:cNvPr id="517" name="Google Shape;517;p32"/>
            <p:cNvSpPr/>
            <p:nvPr/>
          </p:nvSpPr>
          <p:spPr>
            <a:xfrm rot="-5400000">
              <a:off x="6630167" y="539099"/>
              <a:ext cx="1347084" cy="969525"/>
            </a:xfrm>
            <a:prstGeom prst="triangle">
              <a:avLst>
                <a:gd name="adj" fmla="val 50000"/>
              </a:avLst>
            </a:prstGeom>
            <a:solidFill>
              <a:srgbClr val="F9A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7788468" y="350321"/>
              <a:ext cx="4403532" cy="1347087"/>
            </a:xfrm>
            <a:prstGeom prst="rect">
              <a:avLst/>
            </a:prstGeom>
            <a:solidFill>
              <a:srgbClr val="F9A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2"/>
            <p:cNvSpPr txBox="1"/>
            <p:nvPr/>
          </p:nvSpPr>
          <p:spPr>
            <a:xfrm>
              <a:off x="7786656" y="523724"/>
              <a:ext cx="4084528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0" anchor="t" anchorCtr="0">
              <a:spAutoFit/>
            </a:bodyPr>
            <a:lstStyle/>
            <a:p>
              <a:pPr marL="1270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NEW IDEAS STUDY OVERVIEW</a:t>
              </a:r>
              <a:endParaRPr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32"/>
          <p:cNvSpPr txBox="1"/>
          <p:nvPr/>
        </p:nvSpPr>
        <p:spPr>
          <a:xfrm>
            <a:off x="591693" y="622130"/>
            <a:ext cx="4132707" cy="107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PURSUING EQUITY  </a:t>
            </a:r>
            <a:endParaRPr sz="32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773" lvl="0" indent="0" algn="l" rtl="0">
              <a:lnSpc>
                <a:spcPct val="100099"/>
              </a:lnSpc>
              <a:spcBef>
                <a:spcPts val="127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Imaging Dementia—Evidence for Amyloid Scanning (IDEAS) Study</a:t>
            </a:r>
            <a:endParaRPr sz="18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2"/>
          <p:cNvSpPr/>
          <p:nvPr/>
        </p:nvSpPr>
        <p:spPr>
          <a:xfrm>
            <a:off x="213337" y="2243335"/>
            <a:ext cx="5197664" cy="42945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2"/>
          <p:cNvSpPr txBox="1"/>
          <p:nvPr/>
        </p:nvSpPr>
        <p:spPr>
          <a:xfrm>
            <a:off x="533399" y="2378743"/>
            <a:ext cx="4648199" cy="385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NEW GOAL, NEW STUDY</a:t>
            </a:r>
            <a:endParaRPr dirty="0"/>
          </a:p>
          <a:p>
            <a:pPr marL="12700" marR="5080" lvl="0" indent="0" algn="l" rtl="0">
              <a:lnSpc>
                <a:spcPct val="1014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2400" dirty="0">
              <a:solidFill>
                <a:srgbClr val="4722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14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Assess if brain </a:t>
            </a:r>
            <a:r>
              <a:rPr lang="en-US" sz="2700" b="1" dirty="0">
                <a:solidFill>
                  <a:srgbClr val="58C2B5"/>
                </a:solidFill>
                <a:latin typeface="Arial"/>
                <a:ea typeface="Arial"/>
                <a:cs typeface="Arial"/>
                <a:sym typeface="Arial"/>
              </a:rPr>
              <a:t>positron emission tomography (PET) </a:t>
            </a:r>
            <a:r>
              <a:rPr lang="en-US" sz="27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scan results help guide doctors in diagnosing and treating  memory conditions </a:t>
            </a:r>
            <a:r>
              <a:rPr lang="en-US" sz="2700" b="1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in participants of diverse racial and ethnic backgrounds</a:t>
            </a:r>
            <a:r>
              <a:rPr lang="en-US" sz="27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3"/>
          <p:cNvSpPr/>
          <p:nvPr/>
        </p:nvSpPr>
        <p:spPr>
          <a:xfrm>
            <a:off x="0" y="0"/>
            <a:ext cx="12193812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6BD7C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3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3"/>
          <p:cNvSpPr/>
          <p:nvPr/>
        </p:nvSpPr>
        <p:spPr>
          <a:xfrm>
            <a:off x="5239892" y="2545170"/>
            <a:ext cx="6724310" cy="3855630"/>
          </a:xfrm>
          <a:prstGeom prst="rect">
            <a:avLst/>
          </a:prstGeom>
          <a:noFill/>
          <a:ln w="25400" cap="flat" cmpd="sng">
            <a:solidFill>
              <a:srgbClr val="6BD7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1" name="Google Shape;531;p33"/>
          <p:cNvGrpSpPr/>
          <p:nvPr/>
        </p:nvGrpSpPr>
        <p:grpSpPr>
          <a:xfrm>
            <a:off x="6818947" y="350320"/>
            <a:ext cx="5373053" cy="1347088"/>
            <a:chOff x="6818947" y="350320"/>
            <a:chExt cx="5373053" cy="1347088"/>
          </a:xfrm>
        </p:grpSpPr>
        <p:sp>
          <p:nvSpPr>
            <p:cNvPr id="532" name="Google Shape;532;p33"/>
            <p:cNvSpPr/>
            <p:nvPr/>
          </p:nvSpPr>
          <p:spPr>
            <a:xfrm rot="-5400000">
              <a:off x="6630167" y="539099"/>
              <a:ext cx="1347084" cy="969525"/>
            </a:xfrm>
            <a:prstGeom prst="triangle">
              <a:avLst>
                <a:gd name="adj" fmla="val 50000"/>
              </a:avLst>
            </a:prstGeom>
            <a:solidFill>
              <a:srgbClr val="F9A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7788468" y="350321"/>
              <a:ext cx="4403532" cy="1347087"/>
            </a:xfrm>
            <a:prstGeom prst="rect">
              <a:avLst/>
            </a:prstGeom>
            <a:solidFill>
              <a:srgbClr val="F9A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4" name="Google Shape;534;p33"/>
          <p:cNvSpPr txBox="1"/>
          <p:nvPr/>
        </p:nvSpPr>
        <p:spPr>
          <a:xfrm>
            <a:off x="591693" y="622130"/>
            <a:ext cx="4132707" cy="107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PURSUING EQUITY  </a:t>
            </a:r>
            <a:endParaRPr sz="32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773" lvl="0" indent="0" algn="l" rtl="0">
              <a:lnSpc>
                <a:spcPct val="100099"/>
              </a:lnSpc>
              <a:spcBef>
                <a:spcPts val="127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Imaging Dementia—Evidence for Amyloid Scanning (IDEAS) Study</a:t>
            </a:r>
            <a:endParaRPr sz="18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3"/>
          <p:cNvSpPr/>
          <p:nvPr/>
        </p:nvSpPr>
        <p:spPr>
          <a:xfrm>
            <a:off x="619767" y="1914410"/>
            <a:ext cx="10990707" cy="48797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3"/>
          <p:cNvSpPr txBox="1"/>
          <p:nvPr/>
        </p:nvSpPr>
        <p:spPr>
          <a:xfrm>
            <a:off x="7879674" y="528339"/>
            <a:ext cx="4084528" cy="101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IDEAS STUDY</a:t>
            </a:r>
            <a:endParaRPr dirty="0"/>
          </a:p>
          <a:p>
            <a:pPr marL="12700" marR="0" lvl="0" indent="0" algn="r" rtl="0"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PARTICIPANTS</a:t>
            </a:r>
            <a:endParaRPr sz="32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33"/>
          <p:cNvSpPr txBox="1"/>
          <p:nvPr/>
        </p:nvSpPr>
        <p:spPr>
          <a:xfrm>
            <a:off x="1279365" y="3429000"/>
            <a:ext cx="4709645" cy="224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will seek participants with:</a:t>
            </a:r>
            <a:endParaRPr dirty="0"/>
          </a:p>
          <a:p>
            <a:pPr marL="394970" marR="5080" lvl="0" indent="-382905" algn="l" rtl="0">
              <a:lnSpc>
                <a:spcPct val="120678"/>
              </a:lnSpc>
              <a:spcBef>
                <a:spcPts val="19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-US" sz="2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diverse dementia presentation OR</a:t>
            </a:r>
            <a:endParaRPr sz="2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801370" lvl="0" indent="-3810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-US" sz="28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diverse racial and ethnic  backgrounds</a:t>
            </a:r>
            <a:endParaRPr sz="28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" name="Google Shape;538;p33"/>
          <p:cNvCxnSpPr/>
          <p:nvPr/>
        </p:nvCxnSpPr>
        <p:spPr>
          <a:xfrm>
            <a:off x="6818946" y="2545170"/>
            <a:ext cx="0" cy="3576964"/>
          </a:xfrm>
          <a:prstGeom prst="straightConnector1">
            <a:avLst/>
          </a:prstGeom>
          <a:noFill/>
          <a:ln w="76200" cap="flat" cmpd="sng">
            <a:solidFill>
              <a:srgbClr val="F9A21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9" name="Google Shape;539;p33"/>
          <p:cNvSpPr txBox="1"/>
          <p:nvPr/>
        </p:nvSpPr>
        <p:spPr>
          <a:xfrm>
            <a:off x="907977" y="2582479"/>
            <a:ext cx="5715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HOW WILL THIS GOAL BE MET?</a:t>
            </a:r>
            <a:endParaRPr sz="2400" dirty="0">
              <a:solidFill>
                <a:srgbClr val="472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3"/>
          <p:cNvSpPr txBox="1"/>
          <p:nvPr/>
        </p:nvSpPr>
        <p:spPr>
          <a:xfrm>
            <a:off x="7516634" y="2218177"/>
            <a:ext cx="385990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Of the </a:t>
            </a:r>
            <a:r>
              <a:rPr lang="en-US" sz="2400" b="1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7,000</a:t>
            </a:r>
            <a:r>
              <a:rPr lang="en-US" sz="2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participants:</a:t>
            </a:r>
            <a:endParaRPr sz="24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1" name="Google Shape;541;p33"/>
          <p:cNvGrpSpPr/>
          <p:nvPr/>
        </p:nvGrpSpPr>
        <p:grpSpPr>
          <a:xfrm>
            <a:off x="6398589" y="2582479"/>
            <a:ext cx="6095999" cy="4105655"/>
            <a:chOff x="6398589" y="2482817"/>
            <a:chExt cx="6095999" cy="4105655"/>
          </a:xfrm>
        </p:grpSpPr>
        <p:sp>
          <p:nvSpPr>
            <p:cNvPr id="542" name="Google Shape;542;p33"/>
            <p:cNvSpPr/>
            <p:nvPr/>
          </p:nvSpPr>
          <p:spPr>
            <a:xfrm>
              <a:off x="6398589" y="2482817"/>
              <a:ext cx="6095999" cy="410565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3"/>
            <p:cNvSpPr txBox="1"/>
            <p:nvPr/>
          </p:nvSpPr>
          <p:spPr>
            <a:xfrm>
              <a:off x="7824563" y="3213666"/>
              <a:ext cx="1392863" cy="125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2,000 </a:t>
              </a:r>
              <a:endParaRPr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0" lvl="0" indent="0" algn="ctr" rtl="0">
                <a:lnSpc>
                  <a:spcPct val="100000"/>
                </a:lnSpc>
                <a:spcBef>
                  <a:spcPts val="12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Black / African American</a:t>
              </a:r>
              <a:endParaRPr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3"/>
            <p:cNvSpPr txBox="1"/>
            <p:nvPr/>
          </p:nvSpPr>
          <p:spPr>
            <a:xfrm>
              <a:off x="8396979" y="5183415"/>
              <a:ext cx="1239890" cy="938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5225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2,000 Hispanic / Latino</a:t>
              </a:r>
              <a:endParaRPr dirty="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5"/>
          <p:cNvSpPr/>
          <p:nvPr/>
        </p:nvSpPr>
        <p:spPr>
          <a:xfrm>
            <a:off x="0" y="0"/>
            <a:ext cx="12193812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BAE3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5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5" name="Google Shape;595;p35"/>
          <p:cNvGrpSpPr/>
          <p:nvPr/>
        </p:nvGrpSpPr>
        <p:grpSpPr>
          <a:xfrm>
            <a:off x="6818947" y="350320"/>
            <a:ext cx="5373053" cy="1347088"/>
            <a:chOff x="6818947" y="350320"/>
            <a:chExt cx="5373053" cy="1347088"/>
          </a:xfrm>
        </p:grpSpPr>
        <p:sp>
          <p:nvSpPr>
            <p:cNvPr id="596" name="Google Shape;596;p35"/>
            <p:cNvSpPr/>
            <p:nvPr/>
          </p:nvSpPr>
          <p:spPr>
            <a:xfrm rot="-5400000">
              <a:off x="6630167" y="539099"/>
              <a:ext cx="1347084" cy="969525"/>
            </a:xfrm>
            <a:prstGeom prst="triangle">
              <a:avLst>
                <a:gd name="adj" fmla="val 50000"/>
              </a:avLst>
            </a:prstGeom>
            <a:solidFill>
              <a:srgbClr val="4722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7788468" y="350321"/>
              <a:ext cx="4403532" cy="1347087"/>
            </a:xfrm>
            <a:prstGeom prst="rect">
              <a:avLst/>
            </a:prstGeom>
            <a:solidFill>
              <a:srgbClr val="4722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8" name="Google Shape;598;p35"/>
          <p:cNvSpPr txBox="1"/>
          <p:nvPr/>
        </p:nvSpPr>
        <p:spPr>
          <a:xfrm>
            <a:off x="591693" y="622130"/>
            <a:ext cx="5428107" cy="890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PURSUING EQUITY  </a:t>
            </a:r>
            <a:endParaRPr sz="32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773" lvl="0" indent="0" algn="l" rtl="0">
              <a:lnSpc>
                <a:spcPct val="100099"/>
              </a:lnSpc>
              <a:spcBef>
                <a:spcPts val="127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THROUGH NATIONAL PARTNERSHIPS</a:t>
            </a:r>
            <a:endParaRPr sz="2400" b="1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35"/>
          <p:cNvSpPr/>
          <p:nvPr/>
        </p:nvSpPr>
        <p:spPr>
          <a:xfrm>
            <a:off x="591693" y="1908637"/>
            <a:ext cx="10990707" cy="4644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5"/>
          <p:cNvSpPr txBox="1"/>
          <p:nvPr/>
        </p:nvSpPr>
        <p:spPr>
          <a:xfrm>
            <a:off x="8053912" y="3213666"/>
            <a:ext cx="1392863" cy="125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2,000 </a:t>
            </a: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Black / African American</a:t>
            </a:r>
            <a:endParaRPr sz="2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5"/>
          <p:cNvSpPr txBox="1"/>
          <p:nvPr/>
        </p:nvSpPr>
        <p:spPr>
          <a:xfrm>
            <a:off x="8626328" y="5183415"/>
            <a:ext cx="1239890" cy="9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2,000 Hispanic / Latino</a:t>
            </a:r>
            <a:endParaRPr dirty="0"/>
          </a:p>
        </p:txBody>
      </p:sp>
      <p:sp>
        <p:nvSpPr>
          <p:cNvPr id="602" name="Google Shape;602;p35"/>
          <p:cNvSpPr txBox="1"/>
          <p:nvPr/>
        </p:nvSpPr>
        <p:spPr>
          <a:xfrm>
            <a:off x="8007888" y="600977"/>
            <a:ext cx="3964691" cy="92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ACTIVATION</a:t>
            </a:r>
            <a:endParaRPr dirty="0"/>
          </a:p>
          <a:p>
            <a:pPr marL="12700" marR="0" lvl="0" indent="0" algn="r" rtl="0"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29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SCOPE</a:t>
            </a:r>
            <a:endParaRPr sz="29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5"/>
          <p:cNvSpPr/>
          <p:nvPr/>
        </p:nvSpPr>
        <p:spPr>
          <a:xfrm>
            <a:off x="6647129" y="2531406"/>
            <a:ext cx="1117599" cy="12354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5"/>
          <p:cNvSpPr/>
          <p:nvPr/>
        </p:nvSpPr>
        <p:spPr>
          <a:xfrm>
            <a:off x="8393448" y="5130622"/>
            <a:ext cx="1134235" cy="10768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5"/>
          <p:cNvSpPr/>
          <p:nvPr/>
        </p:nvSpPr>
        <p:spPr>
          <a:xfrm>
            <a:off x="9849214" y="2466382"/>
            <a:ext cx="1527902" cy="85127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5"/>
          <p:cNvSpPr/>
          <p:nvPr/>
        </p:nvSpPr>
        <p:spPr>
          <a:xfrm>
            <a:off x="8089416" y="2539267"/>
            <a:ext cx="1381663" cy="54463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5"/>
          <p:cNvSpPr/>
          <p:nvPr/>
        </p:nvSpPr>
        <p:spPr>
          <a:xfrm>
            <a:off x="6280904" y="5128942"/>
            <a:ext cx="1610868" cy="105288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5"/>
          <p:cNvSpPr/>
          <p:nvPr/>
        </p:nvSpPr>
        <p:spPr>
          <a:xfrm>
            <a:off x="6700342" y="3927897"/>
            <a:ext cx="1796224" cy="72694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5"/>
          <p:cNvSpPr/>
          <p:nvPr/>
        </p:nvSpPr>
        <p:spPr>
          <a:xfrm>
            <a:off x="10110918" y="5046514"/>
            <a:ext cx="1277800" cy="113534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5"/>
          <p:cNvSpPr/>
          <p:nvPr/>
        </p:nvSpPr>
        <p:spPr>
          <a:xfrm>
            <a:off x="9334199" y="3880904"/>
            <a:ext cx="1667247" cy="72151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1" name="Google Shape;611;p35"/>
          <p:cNvGrpSpPr/>
          <p:nvPr/>
        </p:nvGrpSpPr>
        <p:grpSpPr>
          <a:xfrm>
            <a:off x="1119028" y="3213666"/>
            <a:ext cx="4944866" cy="3051733"/>
            <a:chOff x="1026668" y="2407616"/>
            <a:chExt cx="4944866" cy="3051733"/>
          </a:xfrm>
        </p:grpSpPr>
        <p:sp>
          <p:nvSpPr>
            <p:cNvPr id="612" name="Google Shape;612;p35"/>
            <p:cNvSpPr/>
            <p:nvPr/>
          </p:nvSpPr>
          <p:spPr>
            <a:xfrm>
              <a:off x="1026668" y="2407616"/>
              <a:ext cx="1014641" cy="308152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1026668" y="2773680"/>
              <a:ext cx="1292859" cy="307848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1026668" y="3139440"/>
              <a:ext cx="1468881" cy="307848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1026668" y="3444241"/>
              <a:ext cx="1579752" cy="307848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1026668" y="3809696"/>
              <a:ext cx="2144903" cy="308152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1026668" y="4176141"/>
              <a:ext cx="1509395" cy="307848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1026668" y="4480941"/>
              <a:ext cx="1531620" cy="307848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1026668" y="4846702"/>
              <a:ext cx="2013077" cy="307848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1026668" y="5151197"/>
              <a:ext cx="852017" cy="308152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3457442" y="2415400"/>
              <a:ext cx="1692402" cy="307848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3457442" y="2781160"/>
              <a:ext cx="2015744" cy="307848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3457442" y="3146616"/>
              <a:ext cx="1128483" cy="308152"/>
            </a:xfrm>
            <a:prstGeom prst="rect">
              <a:avLst/>
            </a:prstGeom>
            <a:blipFill rotWithShape="1">
              <a:blip r:embed="rId2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3457442" y="3513062"/>
              <a:ext cx="2514092" cy="307848"/>
            </a:xfrm>
            <a:prstGeom prst="rect">
              <a:avLst/>
            </a:prstGeom>
            <a:blipFill rotWithShape="1">
              <a:blip r:embed="rId2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457442" y="3878821"/>
              <a:ext cx="2320036" cy="307848"/>
            </a:xfrm>
            <a:prstGeom prst="rect">
              <a:avLst/>
            </a:prstGeom>
            <a:blipFill rotWithShape="1">
              <a:blip r:embed="rId2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3457442" y="4244582"/>
              <a:ext cx="1070521" cy="307848"/>
            </a:xfrm>
            <a:prstGeom prst="rect">
              <a:avLst/>
            </a:prstGeom>
            <a:blipFill rotWithShape="1">
              <a:blip r:embed="rId2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3457442" y="4610595"/>
              <a:ext cx="795896" cy="307847"/>
            </a:xfrm>
            <a:prstGeom prst="rect">
              <a:avLst/>
            </a:prstGeom>
            <a:blipFill rotWithShape="1">
              <a:blip r:embed="rId2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" name="Google Shape;628;p35"/>
          <p:cNvSpPr txBox="1"/>
          <p:nvPr/>
        </p:nvSpPr>
        <p:spPr>
          <a:xfrm>
            <a:off x="981645" y="2140531"/>
            <a:ext cx="5460199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PARTNERS ENGAGE THEIR MEMBERS AND COMMUNITIES THROUGH:</a:t>
            </a:r>
            <a:endParaRPr sz="2400" dirty="0">
              <a:solidFill>
                <a:srgbClr val="4722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7"/>
          <p:cNvSpPr txBox="1"/>
          <p:nvPr/>
        </p:nvSpPr>
        <p:spPr>
          <a:xfrm>
            <a:off x="728567" y="887722"/>
            <a:ext cx="4053235" cy="132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DEFINING </a:t>
            </a:r>
            <a:endParaRPr dirty="0"/>
          </a:p>
          <a:p>
            <a:pPr marL="0" marR="6773" lvl="0" indent="0" algn="l" rtl="0">
              <a:lnSpc>
                <a:spcPct val="100099"/>
              </a:lnSpc>
              <a:spcBef>
                <a:spcPts val="127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DIVERSITY, INCLUSION &amp; EQUITY</a:t>
            </a:r>
            <a:endParaRPr sz="2800" b="1" i="0" dirty="0">
              <a:solidFill>
                <a:srgbClr val="472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7"/>
          <p:cNvSpPr/>
          <p:nvPr/>
        </p:nvSpPr>
        <p:spPr>
          <a:xfrm>
            <a:off x="0" y="2245169"/>
            <a:ext cx="12192000" cy="4628275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7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722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7"/>
          <p:cNvSpPr/>
          <p:nvPr/>
        </p:nvSpPr>
        <p:spPr>
          <a:xfrm rot="2720669">
            <a:off x="415185" y="2725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472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7"/>
          <p:cNvSpPr/>
          <p:nvPr/>
        </p:nvSpPr>
        <p:spPr>
          <a:xfrm>
            <a:off x="0" y="2397569"/>
            <a:ext cx="12192000" cy="4475875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472264"/>
              </a:gs>
              <a:gs pos="46000">
                <a:srgbClr val="58C2B5"/>
              </a:gs>
              <a:gs pos="100000">
                <a:srgbClr val="F9A21C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7"/>
          <p:cNvSpPr/>
          <p:nvPr/>
        </p:nvSpPr>
        <p:spPr>
          <a:xfrm>
            <a:off x="304800" y="3023721"/>
            <a:ext cx="11615346" cy="3184573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7"/>
          <p:cNvSpPr txBox="1"/>
          <p:nvPr/>
        </p:nvSpPr>
        <p:spPr>
          <a:xfrm>
            <a:off x="554996" y="3174311"/>
            <a:ext cx="3438370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Numerical</a:t>
            </a:r>
            <a:r>
              <a:rPr lang="en-US" sz="21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representation of differences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-US" sz="21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Different </a:t>
            </a:r>
            <a:r>
              <a:rPr lang="en-US" sz="21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perspectives, characteristics &amp; beliefs</a:t>
            </a:r>
            <a:endParaRPr dirty="0"/>
          </a:p>
        </p:txBody>
      </p:sp>
      <p:sp>
        <p:nvSpPr>
          <p:cNvPr id="668" name="Google Shape;668;p37"/>
          <p:cNvSpPr txBox="1"/>
          <p:nvPr/>
        </p:nvSpPr>
        <p:spPr>
          <a:xfrm>
            <a:off x="4376815" y="3131830"/>
            <a:ext cx="3438370" cy="23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-US" sz="21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Achieving an authentic &amp; empowered participation and </a:t>
            </a:r>
            <a:r>
              <a:rPr lang="en-US" sz="21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true sense of belonging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-US" sz="21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The action or state of including, or bring included within a group</a:t>
            </a:r>
            <a:endParaRPr dirty="0"/>
          </a:p>
        </p:txBody>
      </p:sp>
      <p:sp>
        <p:nvSpPr>
          <p:cNvPr id="669" name="Google Shape;669;p37"/>
          <p:cNvSpPr txBox="1"/>
          <p:nvPr/>
        </p:nvSpPr>
        <p:spPr>
          <a:xfrm>
            <a:off x="8229600" y="3084541"/>
            <a:ext cx="3438370" cy="300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Everyone gets what they need</a:t>
            </a:r>
            <a:r>
              <a:rPr lang="en-US" sz="21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to survive, access to opportunity, resources and support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Char char="•"/>
            </a:pPr>
            <a:r>
              <a:rPr lang="en-US" sz="2100" b="1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Different from “equality”, </a:t>
            </a:r>
            <a:r>
              <a:rPr lang="en-US" sz="21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where everyone has the same access to &amp; amount of resources </a:t>
            </a:r>
            <a:endParaRPr dirty="0"/>
          </a:p>
        </p:txBody>
      </p:sp>
      <p:grpSp>
        <p:nvGrpSpPr>
          <p:cNvPr id="670" name="Google Shape;670;p37"/>
          <p:cNvGrpSpPr/>
          <p:nvPr/>
        </p:nvGrpSpPr>
        <p:grpSpPr>
          <a:xfrm>
            <a:off x="6818947" y="350320"/>
            <a:ext cx="5373053" cy="1347088"/>
            <a:chOff x="6818947" y="350320"/>
            <a:chExt cx="5373053" cy="1347088"/>
          </a:xfrm>
        </p:grpSpPr>
        <p:sp>
          <p:nvSpPr>
            <p:cNvPr id="671" name="Google Shape;671;p37"/>
            <p:cNvSpPr/>
            <p:nvPr/>
          </p:nvSpPr>
          <p:spPr>
            <a:xfrm rot="-5400000">
              <a:off x="6630167" y="539099"/>
              <a:ext cx="1347084" cy="969525"/>
            </a:xfrm>
            <a:prstGeom prst="triangle">
              <a:avLst>
                <a:gd name="adj" fmla="val 50000"/>
              </a:avLst>
            </a:prstGeom>
            <a:solidFill>
              <a:srgbClr val="4722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7"/>
            <p:cNvSpPr/>
            <p:nvPr/>
          </p:nvSpPr>
          <p:spPr>
            <a:xfrm>
              <a:off x="7788468" y="350321"/>
              <a:ext cx="4403532" cy="1347087"/>
            </a:xfrm>
            <a:prstGeom prst="rect">
              <a:avLst/>
            </a:prstGeom>
            <a:solidFill>
              <a:srgbClr val="4722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3" name="Google Shape;673;p37"/>
          <p:cNvSpPr txBox="1"/>
          <p:nvPr/>
        </p:nvSpPr>
        <p:spPr>
          <a:xfrm>
            <a:off x="8007888" y="600977"/>
            <a:ext cx="3964691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DEVELOPING OUR UNDERSTANDING</a:t>
            </a:r>
            <a:endParaRPr sz="29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37"/>
          <p:cNvSpPr txBox="1"/>
          <p:nvPr/>
        </p:nvSpPr>
        <p:spPr>
          <a:xfrm>
            <a:off x="1224762" y="2497206"/>
            <a:ext cx="2385015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DIVERSITY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37"/>
          <p:cNvSpPr txBox="1"/>
          <p:nvPr/>
        </p:nvSpPr>
        <p:spPr>
          <a:xfrm>
            <a:off x="5139705" y="2478951"/>
            <a:ext cx="2385015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INCLUSION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7"/>
          <p:cNvSpPr txBox="1"/>
          <p:nvPr/>
        </p:nvSpPr>
        <p:spPr>
          <a:xfrm>
            <a:off x="9372600" y="2478951"/>
            <a:ext cx="1700207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EQUITY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37"/>
          <p:cNvSpPr txBox="1"/>
          <p:nvPr/>
        </p:nvSpPr>
        <p:spPr>
          <a:xfrm>
            <a:off x="79972" y="6452473"/>
            <a:ext cx="11920147" cy="25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2700" marR="508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Stanford Social Innovation Review. (2016, September 15). What the Heck Does ‘Equity’ Mean?  https://ssir.org/articles/entry/what_the_heck_does_equity_mean</a:t>
            </a:r>
            <a:endParaRPr sz="1400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8"/>
          <p:cNvSpPr txBox="1"/>
          <p:nvPr/>
        </p:nvSpPr>
        <p:spPr>
          <a:xfrm>
            <a:off x="728567" y="887722"/>
            <a:ext cx="4053235" cy="50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A CLOSER </a:t>
            </a:r>
            <a:r>
              <a:rPr lang="en-US" sz="3200" b="1" i="0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LOOK</a:t>
            </a:r>
            <a:r>
              <a:rPr lang="en-US" sz="2800" b="1" i="0" dirty="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dirty="0">
              <a:solidFill>
                <a:srgbClr val="4722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38"/>
          <p:cNvSpPr/>
          <p:nvPr/>
        </p:nvSpPr>
        <p:spPr>
          <a:xfrm>
            <a:off x="0" y="2245169"/>
            <a:ext cx="12192000" cy="4628275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38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722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8"/>
          <p:cNvSpPr/>
          <p:nvPr/>
        </p:nvSpPr>
        <p:spPr>
          <a:xfrm rot="2720669">
            <a:off x="415185" y="2725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4722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8"/>
          <p:cNvSpPr/>
          <p:nvPr/>
        </p:nvSpPr>
        <p:spPr>
          <a:xfrm>
            <a:off x="14008" y="1948061"/>
            <a:ext cx="12192000" cy="4925383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472264"/>
              </a:gs>
              <a:gs pos="46000">
                <a:srgbClr val="58C2B5"/>
              </a:gs>
              <a:gs pos="100000">
                <a:srgbClr val="F9A21C"/>
              </a:gs>
            </a:gsLst>
            <a:lin ang="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8" name="Google Shape;688;p38"/>
          <p:cNvGrpSpPr/>
          <p:nvPr/>
        </p:nvGrpSpPr>
        <p:grpSpPr>
          <a:xfrm>
            <a:off x="6818947" y="350320"/>
            <a:ext cx="5373053" cy="1347088"/>
            <a:chOff x="6818947" y="350320"/>
            <a:chExt cx="5373053" cy="1347088"/>
          </a:xfrm>
        </p:grpSpPr>
        <p:sp>
          <p:nvSpPr>
            <p:cNvPr id="689" name="Google Shape;689;p38"/>
            <p:cNvSpPr/>
            <p:nvPr/>
          </p:nvSpPr>
          <p:spPr>
            <a:xfrm rot="-5400000">
              <a:off x="6630167" y="539099"/>
              <a:ext cx="1347084" cy="969525"/>
            </a:xfrm>
            <a:prstGeom prst="triangle">
              <a:avLst>
                <a:gd name="adj" fmla="val 50000"/>
              </a:avLst>
            </a:prstGeom>
            <a:solidFill>
              <a:srgbClr val="4722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7788468" y="350321"/>
              <a:ext cx="4403532" cy="1347087"/>
            </a:xfrm>
            <a:prstGeom prst="rect">
              <a:avLst/>
            </a:prstGeom>
            <a:solidFill>
              <a:srgbClr val="4722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1" name="Google Shape;691;p38"/>
          <p:cNvSpPr txBox="1"/>
          <p:nvPr/>
        </p:nvSpPr>
        <p:spPr>
          <a:xfrm>
            <a:off x="8007888" y="600977"/>
            <a:ext cx="3964691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DEVELOPING OUR UNDERSTANDING</a:t>
            </a:r>
            <a:endParaRPr sz="2900" b="0" i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38"/>
          <p:cNvSpPr/>
          <p:nvPr/>
        </p:nvSpPr>
        <p:spPr>
          <a:xfrm>
            <a:off x="457200" y="2745914"/>
            <a:ext cx="5412981" cy="3807286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8"/>
          <p:cNvSpPr txBox="1"/>
          <p:nvPr/>
        </p:nvSpPr>
        <p:spPr>
          <a:xfrm>
            <a:off x="827370" y="2985175"/>
            <a:ext cx="4672641" cy="321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Health equity </a:t>
            </a:r>
            <a:r>
              <a:rPr lang="en-US" sz="26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is achieved when every person has the  opportunity to attain their full health potential and no one is  disadvantaged from achieving this potential because of </a:t>
            </a:r>
            <a:r>
              <a:rPr lang="en-US" sz="2600" u="sng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social </a:t>
            </a:r>
            <a:r>
              <a:rPr lang="en-US" sz="26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u="sng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en-US" sz="26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or other </a:t>
            </a:r>
            <a:r>
              <a:rPr lang="en-US" sz="2600" u="sng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socially determined circumstances</a:t>
            </a:r>
            <a:r>
              <a:rPr lang="en-US" sz="26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6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38"/>
          <p:cNvSpPr txBox="1"/>
          <p:nvPr/>
        </p:nvSpPr>
        <p:spPr>
          <a:xfrm>
            <a:off x="1487290" y="2139596"/>
            <a:ext cx="3352800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EQUITY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8"/>
          <p:cNvSpPr/>
          <p:nvPr/>
        </p:nvSpPr>
        <p:spPr>
          <a:xfrm>
            <a:off x="6374278" y="2745914"/>
            <a:ext cx="5412981" cy="3807286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8"/>
          <p:cNvSpPr txBox="1"/>
          <p:nvPr/>
        </p:nvSpPr>
        <p:spPr>
          <a:xfrm>
            <a:off x="6838999" y="3324237"/>
            <a:ext cx="4493019" cy="2414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spAutoFit/>
          </a:bodyPr>
          <a:lstStyle/>
          <a:p>
            <a:pPr marL="12700" marR="121285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Health inequities are reflected in differences in length of life;  quality of life; rates of disease, disability, and death; severity  of disease; and access to treatment (CDC, 2020).</a:t>
            </a:r>
            <a:endParaRPr sz="26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38"/>
          <p:cNvSpPr txBox="1"/>
          <p:nvPr/>
        </p:nvSpPr>
        <p:spPr>
          <a:xfrm>
            <a:off x="7281285" y="2139595"/>
            <a:ext cx="3669208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INEQUITY</a:t>
            </a:r>
            <a:endParaRPr sz="32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8" name="Google Shape;698;p38"/>
          <p:cNvCxnSpPr/>
          <p:nvPr/>
        </p:nvCxnSpPr>
        <p:spPr>
          <a:xfrm>
            <a:off x="8961751" y="4317023"/>
            <a:ext cx="1771372" cy="0"/>
          </a:xfrm>
          <a:prstGeom prst="straightConnector1">
            <a:avLst/>
          </a:prstGeom>
          <a:noFill/>
          <a:ln w="28575" cap="flat" cmpd="sng">
            <a:solidFill>
              <a:srgbClr val="47226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9" name="Google Shape;699;p38"/>
          <p:cNvCxnSpPr/>
          <p:nvPr/>
        </p:nvCxnSpPr>
        <p:spPr>
          <a:xfrm>
            <a:off x="6902782" y="4317023"/>
            <a:ext cx="1771372" cy="0"/>
          </a:xfrm>
          <a:prstGeom prst="straightConnector1">
            <a:avLst/>
          </a:prstGeom>
          <a:noFill/>
          <a:ln w="28575" cap="flat" cmpd="sng">
            <a:solidFill>
              <a:srgbClr val="47226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0" name="Google Shape;700;p38"/>
          <p:cNvCxnSpPr/>
          <p:nvPr/>
        </p:nvCxnSpPr>
        <p:spPr>
          <a:xfrm>
            <a:off x="9456626" y="4690588"/>
            <a:ext cx="1009372" cy="0"/>
          </a:xfrm>
          <a:prstGeom prst="straightConnector1">
            <a:avLst/>
          </a:prstGeom>
          <a:noFill/>
          <a:ln w="28575" cap="flat" cmpd="sng">
            <a:solidFill>
              <a:srgbClr val="47226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1" name="Google Shape;701;p38"/>
          <p:cNvCxnSpPr/>
          <p:nvPr/>
        </p:nvCxnSpPr>
        <p:spPr>
          <a:xfrm>
            <a:off x="6902782" y="4705244"/>
            <a:ext cx="2213107" cy="0"/>
          </a:xfrm>
          <a:prstGeom prst="straightConnector1">
            <a:avLst/>
          </a:prstGeom>
          <a:noFill/>
          <a:ln w="28575" cap="flat" cmpd="sng">
            <a:solidFill>
              <a:srgbClr val="47226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2" name="Google Shape;702;p38"/>
          <p:cNvCxnSpPr/>
          <p:nvPr/>
        </p:nvCxnSpPr>
        <p:spPr>
          <a:xfrm>
            <a:off x="8961751" y="5521569"/>
            <a:ext cx="781622" cy="0"/>
          </a:xfrm>
          <a:prstGeom prst="straightConnector1">
            <a:avLst/>
          </a:prstGeom>
          <a:noFill/>
          <a:ln w="28575" cap="flat" cmpd="sng">
            <a:solidFill>
              <a:srgbClr val="47226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7818" y="691097"/>
            <a:ext cx="6183517" cy="1373093"/>
          </a:xfrm>
          <a:prstGeom prst="rect">
            <a:avLst/>
          </a:prstGeom>
        </p:spPr>
        <p:txBody>
          <a:bodyPr/>
          <a:lstStyle/>
          <a:p>
            <a:r>
              <a:rPr lang="en-US" sz="4400" dirty="0" smtClean="0"/>
              <a:t>What are the implications?</a:t>
            </a:r>
            <a:endParaRPr lang="en-US" sz="44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59" y="480300"/>
            <a:ext cx="4916032" cy="630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727" y="2607398"/>
            <a:ext cx="6391746" cy="32624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If we do nothing: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 increase </a:t>
            </a:r>
            <a:r>
              <a:rPr lang="en-US" sz="2400" dirty="0">
                <a:solidFill>
                  <a:schemeClr val="tx1"/>
                </a:solidFill>
              </a:rPr>
              <a:t>of cases of AD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Burden is higher among Blacks and Hispanics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Experience barriers when accessing </a:t>
            </a:r>
            <a:r>
              <a:rPr lang="en-US" sz="2400" dirty="0" smtClean="0">
                <a:solidFill>
                  <a:schemeClr val="tx1"/>
                </a:solidFill>
              </a:rPr>
              <a:t>care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Diagnosed later, more cognitively and physically impaired - therefore in need of more medical care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516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zhorzlockup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-736598"/>
            <a:ext cx="10295467" cy="79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4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0"/>
          <p:cNvPicPr preferRelativeResize="0"/>
          <p:nvPr/>
        </p:nvPicPr>
        <p:blipFill rotWithShape="1">
          <a:blip r:embed="rId3">
            <a:alphaModFix/>
          </a:blip>
          <a:srcRect l="2616" r="3906"/>
          <a:stretch/>
        </p:blipFill>
        <p:spPr>
          <a:xfrm>
            <a:off x="4917531" y="-13257"/>
            <a:ext cx="7274468" cy="688450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0"/>
          <p:cNvSpPr/>
          <p:nvPr/>
        </p:nvSpPr>
        <p:spPr>
          <a:xfrm>
            <a:off x="-1811" y="0"/>
            <a:ext cx="4919341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4922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0"/>
          <p:cNvSpPr txBox="1">
            <a:spLocks noGrp="1"/>
          </p:cNvSpPr>
          <p:nvPr>
            <p:ph type="title"/>
          </p:nvPr>
        </p:nvSpPr>
        <p:spPr>
          <a:xfrm>
            <a:off x="585027" y="781093"/>
            <a:ext cx="3873959" cy="204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WORK | COMMUNITY AND SCIENCE 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485850" y="2979900"/>
            <a:ext cx="4170900" cy="3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925" rIns="0" bIns="0" anchor="t" anchorCtr="0">
            <a:spAutoFit/>
          </a:bodyPr>
          <a:lstStyle/>
          <a:p>
            <a:pPr marL="16933" marR="493594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Alzheimer’s  Association is a global  organization working to  advance care, support  and research across the  world</a:t>
            </a:r>
            <a:endParaRPr/>
          </a:p>
          <a:p>
            <a:pPr marL="16933" marR="493594" lvl="0" indent="0" algn="l" rtl="0">
              <a:lnSpc>
                <a:spcPct val="120000"/>
              </a:lnSpc>
              <a:spcBef>
                <a:spcPts val="133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33" marR="493594" lvl="0" indent="0" algn="l" rtl="0">
              <a:lnSpc>
                <a:spcPct val="120000"/>
              </a:lnSpc>
              <a:spcBef>
                <a:spcPts val="133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1980, our founders united caregivers, researchers and activists to create the Alzheimer’s Association.</a:t>
            </a:r>
            <a:endParaRPr/>
          </a:p>
          <a:p>
            <a:pPr marL="16933" marR="493594" lvl="0" indent="0" algn="l" rtl="0">
              <a:lnSpc>
                <a:spcPct val="120000"/>
              </a:lnSpc>
              <a:spcBef>
                <a:spcPts val="133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933" marR="493594" lvl="0" indent="0" algn="l" rtl="0">
              <a:lnSpc>
                <a:spcPct val="120000"/>
              </a:lnSpc>
              <a:spcBef>
                <a:spcPts val="133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mission symbol pays tribute to their ability to bring people and science together – for the benefit of all. </a:t>
            </a:r>
            <a:endParaRPr/>
          </a:p>
        </p:txBody>
      </p:sp>
      <p:sp>
        <p:nvSpPr>
          <p:cNvPr id="94" name="Google Shape;94;p10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/>
          <p:cNvSpPr/>
          <p:nvPr/>
        </p:nvSpPr>
        <p:spPr>
          <a:xfrm>
            <a:off x="-1811" y="0"/>
            <a:ext cx="4919341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58C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>
            <a:off x="585027" y="781093"/>
            <a:ext cx="3873959" cy="272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HALLMARKS OF ALZHEIMER’S DISEASE</a:t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4917530" y="0"/>
            <a:ext cx="727447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0" y="3681570"/>
            <a:ext cx="12192000" cy="2743200"/>
          </a:xfrm>
          <a:prstGeom prst="rect">
            <a:avLst/>
          </a:prstGeom>
          <a:solidFill>
            <a:srgbClr val="FBAE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276740" y="3860972"/>
            <a:ext cx="2355129" cy="24322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1"/>
          <p:cNvPicPr preferRelativeResize="0"/>
          <p:nvPr/>
        </p:nvPicPr>
        <p:blipFill rotWithShape="1">
          <a:blip r:embed="rId4">
            <a:alphaModFix/>
          </a:blip>
          <a:srcRect l="-1" t="4106" r="13826" b="24726"/>
          <a:stretch/>
        </p:blipFill>
        <p:spPr>
          <a:xfrm>
            <a:off x="3019939" y="3860972"/>
            <a:ext cx="2367023" cy="2432223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" name="Google Shape;10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326" y="479821"/>
            <a:ext cx="6248873" cy="6173886"/>
          </a:xfrm>
          <a:prstGeom prst="rect">
            <a:avLst/>
          </a:prstGeom>
          <a:noFill/>
          <a:ln w="76200" cap="flat" cmpd="sng">
            <a:solidFill>
              <a:srgbClr val="47226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2"/>
          <p:cNvPicPr preferRelativeResize="0"/>
          <p:nvPr/>
        </p:nvPicPr>
        <p:blipFill rotWithShape="1">
          <a:blip r:embed="rId3">
            <a:alphaModFix/>
          </a:blip>
          <a:srcRect l="3440"/>
          <a:stretch/>
        </p:blipFill>
        <p:spPr>
          <a:xfrm>
            <a:off x="-1" y="2617693"/>
            <a:ext cx="2201053" cy="424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182224" cy="243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/>
          <p:cNvPicPr preferRelativeResize="0"/>
          <p:nvPr/>
        </p:nvPicPr>
        <p:blipFill rotWithShape="1">
          <a:blip r:embed="rId5">
            <a:alphaModFix/>
          </a:blip>
          <a:srcRect t="4941" b="6119"/>
          <a:stretch/>
        </p:blipFill>
        <p:spPr>
          <a:xfrm>
            <a:off x="10201836" y="2"/>
            <a:ext cx="1990165" cy="355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1052" y="2617693"/>
            <a:ext cx="2161264" cy="424030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2"/>
          <p:cNvSpPr/>
          <p:nvPr/>
        </p:nvSpPr>
        <p:spPr>
          <a:xfrm>
            <a:off x="4361545" y="2613469"/>
            <a:ext cx="1909955" cy="4244531"/>
          </a:xfrm>
          <a:prstGeom prst="rect">
            <a:avLst/>
          </a:prstGeom>
          <a:solidFill>
            <a:srgbClr val="F9A2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12"/>
          <p:cNvGrpSpPr/>
          <p:nvPr/>
        </p:nvGrpSpPr>
        <p:grpSpPr>
          <a:xfrm>
            <a:off x="10192494" y="3550023"/>
            <a:ext cx="2007167" cy="2671483"/>
            <a:chOff x="10192494" y="3550023"/>
            <a:chExt cx="2007166" cy="2671482"/>
          </a:xfrm>
        </p:grpSpPr>
        <p:pic>
          <p:nvPicPr>
            <p:cNvPr id="118" name="Google Shape;118;p12"/>
            <p:cNvPicPr preferRelativeResize="0"/>
            <p:nvPr/>
          </p:nvPicPr>
          <p:blipFill rotWithShape="1">
            <a:blip r:embed="rId7">
              <a:alphaModFix/>
            </a:blip>
            <a:srcRect t="5961" b="3645"/>
            <a:stretch/>
          </p:blipFill>
          <p:spPr>
            <a:xfrm>
              <a:off x="10192494" y="3550023"/>
              <a:ext cx="2007166" cy="26714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2"/>
            <p:cNvSpPr/>
            <p:nvPr/>
          </p:nvSpPr>
          <p:spPr>
            <a:xfrm>
              <a:off x="10452596" y="5413552"/>
              <a:ext cx="1519829" cy="793117"/>
            </a:xfrm>
            <a:prstGeom prst="rect">
              <a:avLst/>
            </a:prstGeom>
            <a:solidFill>
              <a:srgbClr val="58C2B5"/>
            </a:solidFill>
            <a:ln w="25400" cap="flat" cmpd="sng">
              <a:solidFill>
                <a:srgbClr val="58C2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872724" y="5261353"/>
              <a:ext cx="646705" cy="6351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2"/>
          <p:cNvSpPr/>
          <p:nvPr/>
        </p:nvSpPr>
        <p:spPr>
          <a:xfrm rot="5400000">
            <a:off x="3338449" y="3627603"/>
            <a:ext cx="4252715" cy="2206523"/>
          </a:xfrm>
          <a:prstGeom prst="triangle">
            <a:avLst>
              <a:gd name="adj" fmla="val 48674"/>
            </a:avLst>
          </a:prstGeom>
          <a:solidFill>
            <a:srgbClr val="FBAE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2"/>
          <p:cNvSpPr txBox="1"/>
          <p:nvPr/>
        </p:nvSpPr>
        <p:spPr>
          <a:xfrm>
            <a:off x="4746413" y="3044922"/>
            <a:ext cx="11897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MORE </a:t>
            </a:r>
            <a:endParaRPr/>
          </a:p>
        </p:txBody>
      </p:sp>
      <p:sp>
        <p:nvSpPr>
          <p:cNvPr id="123" name="Google Shape;123;p12"/>
          <p:cNvSpPr txBox="1"/>
          <p:nvPr/>
        </p:nvSpPr>
        <p:spPr>
          <a:xfrm>
            <a:off x="4968826" y="3624090"/>
            <a:ext cx="66635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4588963" y="4678121"/>
            <a:ext cx="154721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MILLION</a:t>
            </a:r>
            <a:endParaRPr/>
          </a:p>
        </p:txBody>
      </p:sp>
      <p:sp>
        <p:nvSpPr>
          <p:cNvPr id="125" name="Google Shape;125;p12"/>
          <p:cNvSpPr txBox="1"/>
          <p:nvPr/>
        </p:nvSpPr>
        <p:spPr>
          <a:xfrm>
            <a:off x="4397113" y="5348447"/>
            <a:ext cx="186939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Americans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living with Alzheimer’s </a:t>
            </a:r>
            <a:endParaRPr/>
          </a:p>
        </p:txBody>
      </p:sp>
      <p:sp>
        <p:nvSpPr>
          <p:cNvPr id="126" name="Google Shape;126;p12"/>
          <p:cNvSpPr txBox="1"/>
          <p:nvPr/>
        </p:nvSpPr>
        <p:spPr>
          <a:xfrm>
            <a:off x="4782481" y="3387272"/>
            <a:ext cx="1117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THAN </a:t>
            </a:r>
            <a:endParaRPr/>
          </a:p>
        </p:txBody>
      </p:sp>
      <p:pic>
        <p:nvPicPr>
          <p:cNvPr id="127" name="Google Shape;127;p12"/>
          <p:cNvPicPr preferRelativeResize="0"/>
          <p:nvPr/>
        </p:nvPicPr>
        <p:blipFill rotWithShape="1">
          <a:blip r:embed="rId9">
            <a:alphaModFix/>
          </a:blip>
          <a:srcRect l="644" t="15030" b="16075"/>
          <a:stretch/>
        </p:blipFill>
        <p:spPr>
          <a:xfrm>
            <a:off x="10192215" y="6060141"/>
            <a:ext cx="2012984" cy="80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2"/>
          <p:cNvPicPr preferRelativeResize="0"/>
          <p:nvPr/>
        </p:nvPicPr>
        <p:blipFill rotWithShape="1">
          <a:blip r:embed="rId10">
            <a:alphaModFix/>
          </a:blip>
          <a:srcRect l="7171" t="3938" r="8568" b="2235"/>
          <a:stretch/>
        </p:blipFill>
        <p:spPr>
          <a:xfrm>
            <a:off x="6257365" y="2635624"/>
            <a:ext cx="1954307" cy="423134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/>
          <p:nvPr/>
        </p:nvSpPr>
        <p:spPr>
          <a:xfrm>
            <a:off x="10201835" y="3550023"/>
            <a:ext cx="2003364" cy="2507932"/>
          </a:xfrm>
          <a:prstGeom prst="rect">
            <a:avLst/>
          </a:prstGeom>
          <a:solidFill>
            <a:srgbClr val="58C2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50779" y="3667873"/>
            <a:ext cx="1723463" cy="239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2"/>
          <p:cNvPicPr preferRelativeResize="0"/>
          <p:nvPr/>
        </p:nvPicPr>
        <p:blipFill rotWithShape="1">
          <a:blip r:embed="rId12">
            <a:alphaModFix/>
          </a:blip>
          <a:srcRect t="1" b="290"/>
          <a:stretch/>
        </p:blipFill>
        <p:spPr>
          <a:xfrm>
            <a:off x="8182223" y="2"/>
            <a:ext cx="2019612" cy="686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2"/>
          <p:cNvGrpSpPr/>
          <p:nvPr/>
        </p:nvGrpSpPr>
        <p:grpSpPr>
          <a:xfrm>
            <a:off x="2" y="2435587"/>
            <a:ext cx="8341727" cy="182108"/>
            <a:chOff x="0" y="2435586"/>
            <a:chExt cx="8341727" cy="182108"/>
          </a:xfrm>
        </p:grpSpPr>
        <p:sp>
          <p:nvSpPr>
            <p:cNvPr id="133" name="Google Shape;133;p12"/>
            <p:cNvSpPr/>
            <p:nvPr/>
          </p:nvSpPr>
          <p:spPr>
            <a:xfrm>
              <a:off x="0" y="2435586"/>
              <a:ext cx="8182222" cy="182108"/>
            </a:xfrm>
            <a:prstGeom prst="rect">
              <a:avLst/>
            </a:prstGeom>
            <a:solidFill>
              <a:srgbClr val="FBAE3F"/>
            </a:solidFill>
            <a:ln w="25400" cap="flat" cmpd="sng">
              <a:solidFill>
                <a:srgbClr val="FBAE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 rot="5400000">
              <a:off x="8172568" y="2444312"/>
              <a:ext cx="177885" cy="160433"/>
            </a:xfrm>
            <a:prstGeom prst="triangle">
              <a:avLst>
                <a:gd name="adj" fmla="val 48674"/>
              </a:avLst>
            </a:prstGeom>
            <a:solidFill>
              <a:srgbClr val="FBAE3F"/>
            </a:solidFill>
            <a:ln w="25400" cap="flat" cmpd="sng">
              <a:solidFill>
                <a:srgbClr val="FBAE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0"/>
            <a:ext cx="7632700" cy="16002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sz="3200" cap="all" dirty="0"/>
              <a:t/>
            </a:r>
            <a:br>
              <a:rPr lang="en-US" sz="3200" cap="all" dirty="0"/>
            </a:br>
            <a:r>
              <a:rPr lang="en-US" sz="3200" cap="all" dirty="0" smtClean="0"/>
              <a:t>ALZHEIMER'S </a:t>
            </a:r>
            <a:r>
              <a:rPr lang="en-US" sz="3200" cap="all" dirty="0"/>
              <a:t>FACTS AND </a:t>
            </a:r>
            <a:r>
              <a:rPr lang="en-US" sz="3200" cap="all" dirty="0" smtClean="0"/>
              <a:t>FIGURES KENTUCKY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6317" y="1788042"/>
            <a:ext cx="6961632" cy="4183096"/>
          </a:xfrm>
        </p:spPr>
        <p:txBody>
          <a:bodyPr/>
          <a:lstStyle/>
          <a:p>
            <a:r>
              <a:rPr lang="en-US" sz="2400" dirty="0" smtClean="0"/>
              <a:t>Alzheimer's is the </a:t>
            </a:r>
            <a:r>
              <a:rPr lang="en-US" sz="3600" b="1" dirty="0" smtClean="0"/>
              <a:t>6</a:t>
            </a:r>
            <a:r>
              <a:rPr lang="en-US" sz="3600" b="1" baseline="30000" dirty="0" smtClean="0"/>
              <a:t>th</a:t>
            </a:r>
            <a:r>
              <a:rPr lang="en-US" sz="2400" dirty="0" smtClean="0"/>
              <a:t> leading cause of death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800" b="1" dirty="0" smtClean="0">
                <a:latin typeface="inherit"/>
              </a:rPr>
              <a:t>2,895</a:t>
            </a:r>
          </a:p>
          <a:p>
            <a:pPr marL="0" indent="0" algn="ctr">
              <a:buNone/>
            </a:pPr>
            <a:r>
              <a:rPr lang="en-US" sz="2400" dirty="0" smtClean="0">
                <a:latin typeface="houschkaaltpro-medium"/>
              </a:rPr>
              <a:t># </a:t>
            </a:r>
            <a:r>
              <a:rPr lang="en-US" sz="2400" dirty="0">
                <a:latin typeface="houschkaaltpro-medium"/>
              </a:rPr>
              <a:t>of people in hospice with a primary </a:t>
            </a:r>
            <a:r>
              <a:rPr lang="en-US" sz="2400" dirty="0" smtClean="0">
                <a:latin typeface="houschkaaltpro-medium"/>
              </a:rPr>
              <a:t>diagnosis </a:t>
            </a:r>
            <a:r>
              <a:rPr lang="en-US" sz="2400" dirty="0">
                <a:latin typeface="houschkaaltpro-medium"/>
              </a:rPr>
              <a:t>of dementia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333333"/>
                </a:solidFill>
                <a:latin typeface="houschkaaltpro-medium"/>
              </a:rPr>
              <a:t/>
            </a:r>
            <a:br>
              <a:rPr lang="en-US" sz="1800" dirty="0">
                <a:solidFill>
                  <a:srgbClr val="333333"/>
                </a:solidFill>
                <a:latin typeface="houschkaaltpro-medium"/>
              </a:rPr>
            </a:br>
            <a:r>
              <a:rPr lang="en-US" sz="2800" b="1" dirty="0">
                <a:latin typeface="inherit"/>
              </a:rPr>
              <a:t>1,735</a:t>
            </a:r>
          </a:p>
          <a:p>
            <a:pPr marL="0" indent="0" algn="ctr">
              <a:buNone/>
            </a:pPr>
            <a:r>
              <a:rPr lang="en-US" sz="2400" dirty="0">
                <a:latin typeface="houschkaaltpro-medium"/>
              </a:rPr>
              <a:t># of emergency department visits per 1,000 people with dementia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sz="4400" b="1" dirty="0"/>
              <a:t>75,000 </a:t>
            </a:r>
            <a:endParaRPr lang="en-US" sz="4400" b="1" dirty="0" smtClean="0"/>
          </a:p>
          <a:p>
            <a:r>
              <a:rPr lang="en-US" dirty="0" smtClean="0"/>
              <a:t>Individuals </a:t>
            </a:r>
            <a:r>
              <a:rPr lang="en-US" dirty="0"/>
              <a:t>living with Alzheimer's in </a:t>
            </a:r>
            <a:r>
              <a:rPr lang="en-US" dirty="0" smtClean="0"/>
              <a:t>Kentucky </a:t>
            </a:r>
          </a:p>
          <a:p>
            <a:endParaRPr lang="en-US" dirty="0" smtClean="0"/>
          </a:p>
          <a:p>
            <a:r>
              <a:rPr lang="en-US" dirty="0"/>
              <a:t>This number is projected to increase </a:t>
            </a:r>
            <a:r>
              <a:rPr lang="en-US" b="1" dirty="0"/>
              <a:t>14.7%</a:t>
            </a:r>
            <a:r>
              <a:rPr lang="en-US" dirty="0"/>
              <a:t> between 2020 and 2025</a:t>
            </a:r>
          </a:p>
        </p:txBody>
      </p:sp>
    </p:spTree>
    <p:extLst>
      <p:ext uri="{BB962C8B-B14F-4D97-AF65-F5344CB8AC3E}">
        <p14:creationId xmlns:p14="http://schemas.microsoft.com/office/powerpoint/2010/main" val="355173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/>
          <p:nvPr/>
        </p:nvSpPr>
        <p:spPr>
          <a:xfrm>
            <a:off x="-1811" y="0"/>
            <a:ext cx="4919341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58C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585027" y="781093"/>
            <a:ext cx="3873959" cy="137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b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ADVOCATE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3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4917530" y="0"/>
            <a:ext cx="727447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3"/>
          <p:cNvSpPr/>
          <p:nvPr/>
        </p:nvSpPr>
        <p:spPr>
          <a:xfrm>
            <a:off x="496586" y="2817839"/>
            <a:ext cx="3962400" cy="2590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7530" y="737428"/>
            <a:ext cx="7215240" cy="52823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13"/>
          <p:cNvGrpSpPr/>
          <p:nvPr/>
        </p:nvGrpSpPr>
        <p:grpSpPr>
          <a:xfrm>
            <a:off x="0" y="6423266"/>
            <a:ext cx="12132771" cy="434734"/>
            <a:chOff x="0" y="2435586"/>
            <a:chExt cx="8341727" cy="182108"/>
          </a:xfrm>
        </p:grpSpPr>
        <p:sp>
          <p:nvSpPr>
            <p:cNvPr id="147" name="Google Shape;147;p13"/>
            <p:cNvSpPr/>
            <p:nvPr/>
          </p:nvSpPr>
          <p:spPr>
            <a:xfrm>
              <a:off x="0" y="2435586"/>
              <a:ext cx="8182222" cy="182108"/>
            </a:xfrm>
            <a:prstGeom prst="rect">
              <a:avLst/>
            </a:prstGeom>
            <a:solidFill>
              <a:srgbClr val="FBAE3F"/>
            </a:solidFill>
            <a:ln w="25400" cap="flat" cmpd="sng">
              <a:solidFill>
                <a:srgbClr val="FBAE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 rot="5400000">
              <a:off x="8172568" y="2444312"/>
              <a:ext cx="177885" cy="160433"/>
            </a:xfrm>
            <a:prstGeom prst="triangle">
              <a:avLst>
                <a:gd name="adj" fmla="val 48674"/>
              </a:avLst>
            </a:prstGeom>
            <a:solidFill>
              <a:srgbClr val="FBAE3F"/>
            </a:solidFill>
            <a:ln w="25400" cap="flat" cmpd="sng">
              <a:solidFill>
                <a:srgbClr val="FBAE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/>
          <p:nvPr/>
        </p:nvSpPr>
        <p:spPr>
          <a:xfrm>
            <a:off x="-1811" y="0"/>
            <a:ext cx="4919341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58C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4"/>
          <p:cNvSpPr txBox="1">
            <a:spLocks noGrp="1"/>
          </p:cNvSpPr>
          <p:nvPr>
            <p:ph type="title"/>
          </p:nvPr>
        </p:nvSpPr>
        <p:spPr>
          <a:xfrm>
            <a:off x="585027" y="781093"/>
            <a:ext cx="4598553" cy="210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INCREASED </a:t>
            </a:r>
            <a:b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FEDERAL FUNDING </a:t>
            </a: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EXPANDS ADRC NETWORK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4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4917530" y="0"/>
            <a:ext cx="727447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5187567" y="1280677"/>
            <a:ext cx="6798564" cy="48158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5320155" y="2246894"/>
            <a:ext cx="6644640" cy="38389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7059040" y="479341"/>
            <a:ext cx="4927091" cy="60350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4"/>
          <p:cNvSpPr txBox="1"/>
          <p:nvPr/>
        </p:nvSpPr>
        <p:spPr>
          <a:xfrm>
            <a:off x="562016" y="3429000"/>
            <a:ext cx="4062095" cy="259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065" marR="5080" lvl="0" indent="-12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Exploratory ADRCs:  designed to expand and  diversify research and  education opportunities  to new areas of the  country, new populations,  and new approaches to  research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14"/>
          <p:cNvGrpSpPr/>
          <p:nvPr/>
        </p:nvGrpSpPr>
        <p:grpSpPr>
          <a:xfrm rot="-5400000">
            <a:off x="1443873" y="3180237"/>
            <a:ext cx="6858001" cy="497523"/>
            <a:chOff x="0" y="2435586"/>
            <a:chExt cx="8341727" cy="182108"/>
          </a:xfrm>
        </p:grpSpPr>
        <p:sp>
          <p:nvSpPr>
            <p:cNvPr id="163" name="Google Shape;163;p14"/>
            <p:cNvSpPr/>
            <p:nvPr/>
          </p:nvSpPr>
          <p:spPr>
            <a:xfrm>
              <a:off x="0" y="2435586"/>
              <a:ext cx="8182222" cy="182108"/>
            </a:xfrm>
            <a:prstGeom prst="rect">
              <a:avLst/>
            </a:prstGeom>
            <a:solidFill>
              <a:srgbClr val="FBAE3F"/>
            </a:solidFill>
            <a:ln w="25400" cap="flat" cmpd="sng">
              <a:solidFill>
                <a:srgbClr val="FBAE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 rot="5400000">
              <a:off x="8172568" y="2444312"/>
              <a:ext cx="177885" cy="160433"/>
            </a:xfrm>
            <a:prstGeom prst="triangle">
              <a:avLst>
                <a:gd name="adj" fmla="val 48674"/>
              </a:avLst>
            </a:prstGeom>
            <a:solidFill>
              <a:srgbClr val="FBAE3F"/>
            </a:solidFill>
            <a:ln w="25400" cap="flat" cmpd="sng">
              <a:solidFill>
                <a:srgbClr val="FBAE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/>
          <p:nvPr/>
        </p:nvSpPr>
        <p:spPr>
          <a:xfrm>
            <a:off x="-1811" y="0"/>
            <a:ext cx="4919341" cy="6858000"/>
          </a:xfrm>
          <a:custGeom>
            <a:avLst/>
            <a:gdLst/>
            <a:ahLst/>
            <a:cxnLst/>
            <a:rect l="l" t="t" r="r" b="b"/>
            <a:pathLst>
              <a:path w="4572000" h="5143500" extrusionOk="0">
                <a:moveTo>
                  <a:pt x="0" y="5143500"/>
                </a:moveTo>
                <a:lnTo>
                  <a:pt x="4572000" y="5143500"/>
                </a:lnTo>
                <a:lnTo>
                  <a:pt x="4572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58C2B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xfrm>
            <a:off x="585027" y="781093"/>
            <a:ext cx="4598553" cy="167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0" marR="6773" lvl="0" indent="0" algn="l" rtl="0">
              <a:lnSpc>
                <a:spcPct val="100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ANNOUNCEMENT SURPRISES THE FIELD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5"/>
          <p:cNvSpPr/>
          <p:nvPr/>
        </p:nvSpPr>
        <p:spPr>
          <a:xfrm rot="2720669">
            <a:off x="262785" y="120189"/>
            <a:ext cx="626764" cy="1204300"/>
          </a:xfrm>
          <a:custGeom>
            <a:avLst/>
            <a:gdLst/>
            <a:ahLst/>
            <a:cxnLst/>
            <a:rect l="l" t="t" r="r" b="b"/>
            <a:pathLst>
              <a:path w="265" h="472" extrusionOk="0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4917530" y="0"/>
            <a:ext cx="727447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15"/>
          <p:cNvGrpSpPr/>
          <p:nvPr/>
        </p:nvGrpSpPr>
        <p:grpSpPr>
          <a:xfrm rot="5400000">
            <a:off x="1525969" y="3180239"/>
            <a:ext cx="6858001" cy="497523"/>
            <a:chOff x="0" y="2435586"/>
            <a:chExt cx="8341727" cy="182108"/>
          </a:xfrm>
        </p:grpSpPr>
        <p:sp>
          <p:nvSpPr>
            <p:cNvPr id="175" name="Google Shape;175;p15"/>
            <p:cNvSpPr/>
            <p:nvPr/>
          </p:nvSpPr>
          <p:spPr>
            <a:xfrm>
              <a:off x="0" y="2435586"/>
              <a:ext cx="8182222" cy="182108"/>
            </a:xfrm>
            <a:prstGeom prst="rect">
              <a:avLst/>
            </a:prstGeom>
            <a:solidFill>
              <a:srgbClr val="FBAE3F"/>
            </a:solidFill>
            <a:ln w="25400" cap="flat" cmpd="sng">
              <a:solidFill>
                <a:srgbClr val="FBAE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 rot="5400000">
              <a:off x="8172568" y="2444312"/>
              <a:ext cx="177885" cy="160433"/>
            </a:xfrm>
            <a:prstGeom prst="triangle">
              <a:avLst>
                <a:gd name="adj" fmla="val 48674"/>
              </a:avLst>
            </a:prstGeom>
            <a:solidFill>
              <a:srgbClr val="FBAE3F"/>
            </a:solidFill>
            <a:ln w="25400" cap="flat" cmpd="sng">
              <a:solidFill>
                <a:srgbClr val="FBAE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5"/>
          <p:cNvSpPr/>
          <p:nvPr/>
        </p:nvSpPr>
        <p:spPr>
          <a:xfrm>
            <a:off x="774094" y="3275487"/>
            <a:ext cx="2807187" cy="20473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15"/>
          <p:cNvGrpSpPr/>
          <p:nvPr/>
        </p:nvGrpSpPr>
        <p:grpSpPr>
          <a:xfrm>
            <a:off x="4532264" y="245146"/>
            <a:ext cx="854491" cy="2522573"/>
            <a:chOff x="4661440" y="2388850"/>
            <a:chExt cx="854491" cy="2522573"/>
          </a:xfrm>
        </p:grpSpPr>
        <p:sp>
          <p:nvSpPr>
            <p:cNvPr id="179" name="Google Shape;179;p15"/>
            <p:cNvSpPr/>
            <p:nvPr/>
          </p:nvSpPr>
          <p:spPr>
            <a:xfrm>
              <a:off x="4712576" y="3270742"/>
              <a:ext cx="736101" cy="74339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712576" y="4168024"/>
              <a:ext cx="736101" cy="74339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712576" y="2388850"/>
              <a:ext cx="736101" cy="74339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4661440" y="2603690"/>
              <a:ext cx="854491" cy="335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0" marR="50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rPr>
                <a:t>MARCH ‘19</a:t>
              </a:r>
              <a:endParaRPr sz="1050" b="0" i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 txBox="1"/>
            <p:nvPr/>
          </p:nvSpPr>
          <p:spPr>
            <a:xfrm>
              <a:off x="4844866" y="3459504"/>
              <a:ext cx="452598" cy="509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0" marR="50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rPr>
                <a:t>OCT ‘19</a:t>
              </a:r>
              <a:endParaRPr sz="1050" b="0" i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5080" lvl="0" indent="0" algn="ctr" rtl="0">
                <a:spcBef>
                  <a:spcPts val="95"/>
                </a:spcBef>
                <a:spcAft>
                  <a:spcPts val="0"/>
                </a:spcAft>
                <a:buNone/>
              </a:pPr>
              <a:endParaRPr sz="1050" b="0" i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4887694" y="4379260"/>
              <a:ext cx="436464" cy="335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0" marR="50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rPr>
                <a:t>DEC ‘19</a:t>
              </a:r>
              <a:endParaRPr sz="1050" b="0" i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15"/>
          <p:cNvGrpSpPr/>
          <p:nvPr/>
        </p:nvGrpSpPr>
        <p:grpSpPr>
          <a:xfrm>
            <a:off x="4556186" y="2924404"/>
            <a:ext cx="854491" cy="2616558"/>
            <a:chOff x="4661440" y="2388850"/>
            <a:chExt cx="854491" cy="2616558"/>
          </a:xfrm>
        </p:grpSpPr>
        <p:sp>
          <p:nvSpPr>
            <p:cNvPr id="186" name="Google Shape;186;p15"/>
            <p:cNvSpPr/>
            <p:nvPr/>
          </p:nvSpPr>
          <p:spPr>
            <a:xfrm>
              <a:off x="4712576" y="3270742"/>
              <a:ext cx="736101" cy="74339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4712840" y="4262009"/>
              <a:ext cx="736101" cy="74339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47226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4712576" y="2388850"/>
              <a:ext cx="736101" cy="743399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4661440" y="2603690"/>
              <a:ext cx="854491" cy="335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0" marR="50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rPr>
                <a:t>MARCH ‘20</a:t>
              </a:r>
              <a:endParaRPr sz="1050" b="0" i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 txBox="1"/>
            <p:nvPr/>
          </p:nvSpPr>
          <p:spPr>
            <a:xfrm>
              <a:off x="4782076" y="3453717"/>
              <a:ext cx="601337" cy="335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0" marR="50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rPr>
                <a:t>MID 2020</a:t>
              </a:r>
              <a:endParaRPr sz="1050" b="0" i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5"/>
            <p:cNvSpPr txBox="1"/>
            <p:nvPr/>
          </p:nvSpPr>
          <p:spPr>
            <a:xfrm>
              <a:off x="4887958" y="4473245"/>
              <a:ext cx="436464" cy="3481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050" rIns="0" bIns="0" anchor="t" anchorCtr="0">
              <a:spAutoFit/>
            </a:bodyPr>
            <a:lstStyle/>
            <a:p>
              <a:pPr marL="0" marR="508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rPr>
                <a:t>AUG </a:t>
              </a:r>
              <a:endParaRPr/>
            </a:p>
            <a:p>
              <a:pPr marL="0" marR="5080" lvl="0" indent="0" algn="ctr" rtl="0">
                <a:spcBef>
                  <a:spcPts val="95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FFA400"/>
                  </a:solidFill>
                  <a:latin typeface="Arial"/>
                  <a:ea typeface="Arial"/>
                  <a:cs typeface="Arial"/>
                  <a:sym typeface="Arial"/>
                </a:rPr>
                <a:t>‘20</a:t>
              </a:r>
              <a:endParaRPr sz="1050" b="0" i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15"/>
          <p:cNvSpPr/>
          <p:nvPr/>
        </p:nvSpPr>
        <p:spPr>
          <a:xfrm>
            <a:off x="4591791" y="5779641"/>
            <a:ext cx="736101" cy="7433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rgbClr val="4722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4709580" y="5983666"/>
            <a:ext cx="542080" cy="33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508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>
                <a:solidFill>
                  <a:srgbClr val="FFA400"/>
                </a:solidFill>
                <a:latin typeface="Arial"/>
                <a:ea typeface="Arial"/>
                <a:cs typeface="Arial"/>
                <a:sym typeface="Arial"/>
              </a:rPr>
              <a:t>JUNE ‘21</a:t>
            </a:r>
            <a:endParaRPr sz="1050" b="0" i="0">
              <a:solidFill>
                <a:srgbClr val="FFA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5357743" y="272042"/>
            <a:ext cx="60026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Trials halted due to futility analysis conducted on  </a:t>
            </a:r>
            <a:r>
              <a:rPr lang="en-US" sz="2000" i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partial</a:t>
            </a: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data set</a:t>
            </a:r>
            <a:endParaRPr sz="2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5357743" y="1273474"/>
            <a:ext cx="68692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Announcement </a:t>
            </a:r>
            <a:r>
              <a:rPr lang="en-US" sz="2000" i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expanded</a:t>
            </a: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data set shows promise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5357743" y="2182657"/>
            <a:ext cx="6002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Results reported at CTAD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5367922" y="2944527"/>
            <a:ext cx="60026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Launch of re-dosing studies to provide drug access to trial participants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5361744" y="3960972"/>
            <a:ext cx="6002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Submitted to FDA for regulatory review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5338420" y="4390769"/>
            <a:ext cx="669357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FDA reviewed aducanumab, </a:t>
            </a: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 anti-amyloid antibody for treatment of dementia and mild cognitive impairment (MCI) due to Alzheimer’s disease</a:t>
            </a: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 This begins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the FDA’s review process under </a:t>
            </a:r>
            <a:r>
              <a:rPr lang="en-US" sz="2000" b="1" u="sng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priority review</a:t>
            </a:r>
            <a:r>
              <a:rPr lang="en-US" sz="200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5386750" y="5818502"/>
            <a:ext cx="60026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FDA provides </a:t>
            </a:r>
            <a:r>
              <a:rPr lang="en-US" sz="2000" b="1" u="sng">
                <a:solidFill>
                  <a:srgbClr val="58C2B5"/>
                </a:solidFill>
                <a:latin typeface="Arial"/>
                <a:ea typeface="Arial"/>
                <a:cs typeface="Arial"/>
                <a:sym typeface="Arial"/>
              </a:rPr>
              <a:t>conditional approval </a:t>
            </a:r>
            <a:r>
              <a:rPr lang="en-US" sz="200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2000" i="1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aducanumab</a:t>
            </a:r>
            <a:r>
              <a:rPr lang="en-US" sz="2000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, which will be known as </a:t>
            </a:r>
            <a:r>
              <a:rPr lang="en-US" sz="2000" i="1">
                <a:solidFill>
                  <a:srgbClr val="472264"/>
                </a:solidFill>
                <a:latin typeface="Arial"/>
                <a:ea typeface="Arial"/>
                <a:cs typeface="Arial"/>
                <a:sym typeface="Arial"/>
              </a:rPr>
              <a:t>aduhelm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soc 16x9 aspect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Background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urple Background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ay Background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old Background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al Background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Assoc 16x9 aspect</Template>
  <TotalTime>3096</TotalTime>
  <Words>1378</Words>
  <Application>Microsoft Office PowerPoint</Application>
  <PresentationFormat>Widescreen</PresentationFormat>
  <Paragraphs>227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houschkaaltpro-medium</vt:lpstr>
      <vt:lpstr>inherit</vt:lpstr>
      <vt:lpstr>Assoc 16x9 aspect</vt:lpstr>
      <vt:lpstr>White Background</vt:lpstr>
      <vt:lpstr>Purple Background</vt:lpstr>
      <vt:lpstr>Gray Background</vt:lpstr>
      <vt:lpstr>Gold Background</vt:lpstr>
      <vt:lpstr>Teal Background</vt:lpstr>
      <vt:lpstr>Diversity, Equity &amp; Inclusion  with the  Alzheimer’s Association  Edie Yau, Director of Diversity, Equity &amp; Inclusion Engagement</vt:lpstr>
      <vt:lpstr>OUR TIME TODAY</vt:lpstr>
      <vt:lpstr>OUR WORK | COMMUNITY AND SCIENCE </vt:lpstr>
      <vt:lpstr>HALLMARKS OF ALZHEIMER’S DISEASE</vt:lpstr>
      <vt:lpstr>PowerPoint Presentation</vt:lpstr>
      <vt:lpstr> ALZHEIMER'S FACTS AND FIGURES KENTUCKY</vt:lpstr>
      <vt:lpstr>WE  ADVOCATE</vt:lpstr>
      <vt:lpstr>INCREASED  FEDERAL FUNDING EXPANDS ADRC NETWORK</vt:lpstr>
      <vt:lpstr>ANNOUNCEMENT SURPRISES THE FIELD</vt:lpstr>
      <vt:lpstr>2021 Special Report  Race, Ethnicity and Alzheimer’s in America</vt:lpstr>
      <vt:lpstr>PowerPoint Presentation</vt:lpstr>
      <vt:lpstr>Gender, Racial and Ethnic  Disparities in Alzheimer’s  Prevalence</vt:lpstr>
      <vt:lpstr>PowerPoint Presentation</vt:lpstr>
      <vt:lpstr>PowerPoint Presentation</vt:lpstr>
      <vt:lpstr>PowerPoint Presentation</vt:lpstr>
      <vt:lpstr>PowerPoint Presentation</vt:lpstr>
      <vt:lpstr>More than one-third of Black Americans, and nearly one-fifth of  Hispanic and Asian Americans believe discrimination would be a  barrier to receiving Alzheimer’s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implications?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Edie Yau</dc:creator>
  <cp:lastModifiedBy>Schweickart, Elishea (LRC)</cp:lastModifiedBy>
  <cp:revision>23</cp:revision>
  <cp:lastPrinted>2021-09-21T00:25:46Z</cp:lastPrinted>
  <dcterms:modified xsi:type="dcterms:W3CDTF">2021-09-21T19:00:45Z</dcterms:modified>
</cp:coreProperties>
</file>