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1463" r:id="rId3"/>
    <p:sldId id="1583" r:id="rId4"/>
    <p:sldId id="258" r:id="rId5"/>
    <p:sldId id="1585" r:id="rId6"/>
    <p:sldId id="1604" r:id="rId7"/>
    <p:sldId id="257" r:id="rId8"/>
    <p:sldId id="1591" r:id="rId9"/>
    <p:sldId id="1587" r:id="rId10"/>
    <p:sldId id="1594" r:id="rId11"/>
    <p:sldId id="1588" r:id="rId12"/>
    <p:sldId id="1603" r:id="rId13"/>
    <p:sldId id="1602" r:id="rId14"/>
    <p:sldId id="1598" r:id="rId15"/>
    <p:sldId id="1592" r:id="rId16"/>
    <p:sldId id="1596" r:id="rId17"/>
    <p:sldId id="1605" r:id="rId18"/>
    <p:sldId id="1584" r:id="rId19"/>
    <p:sldId id="1601" r:id="rId20"/>
    <p:sldId id="1606" r:id="rId2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D37"/>
    <a:srgbClr val="F9D616"/>
    <a:srgbClr val="FF0000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5348E-76EA-4515-BD17-5E281BE3847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C657EF-E545-45EA-BC5B-072AD80B65F5}">
      <dgm:prSet phldrT="[Text]" custT="1"/>
      <dgm:spPr>
        <a:xfrm>
          <a:off x="3488317" y="1104436"/>
          <a:ext cx="2087641" cy="198332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2F5D37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Committed to – advancing the Commonwealth of Kentucky, enhancing society and impacting individuals </a:t>
          </a:r>
        </a:p>
      </dgm:t>
    </dgm:pt>
    <dgm:pt modelId="{D910366D-E2A8-4F2E-95B0-D56AD5348659}" type="parTrans" cxnId="{E47EE19D-B498-49A6-BE92-688DEFE99F59}">
      <dgm:prSet/>
      <dgm:spPr/>
      <dgm:t>
        <a:bodyPr/>
        <a:lstStyle/>
        <a:p>
          <a:endParaRPr lang="en-US"/>
        </a:p>
      </dgm:t>
    </dgm:pt>
    <dgm:pt modelId="{BCEA141C-156A-46FF-8045-28D47DB02B28}" type="sibTrans" cxnId="{E47EE19D-B498-49A6-BE92-688DEFE99F59}">
      <dgm:prSet/>
      <dgm:spPr/>
      <dgm:t>
        <a:bodyPr/>
        <a:lstStyle/>
        <a:p>
          <a:endParaRPr lang="en-US"/>
        </a:p>
      </dgm:t>
    </dgm:pt>
    <dgm:pt modelId="{8BC0385A-75E5-4741-A698-4C844B6E8556}">
      <dgm:prSet phldrT="[Text]" custT="1"/>
      <dgm:spPr>
        <a:xfrm>
          <a:off x="6312126" y="1104436"/>
          <a:ext cx="2087641" cy="198332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2F5D37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By providing – quality teaching with a foundation in liberal studies, scholarly research, and public service</a:t>
          </a:r>
        </a:p>
      </dgm:t>
    </dgm:pt>
    <dgm:pt modelId="{C6E0BDEF-5831-4A4C-B959-55827B970385}" type="parTrans" cxnId="{A1060821-BA20-4610-BF3C-FC972566CD87}">
      <dgm:prSet/>
      <dgm:spPr/>
      <dgm:t>
        <a:bodyPr/>
        <a:lstStyle/>
        <a:p>
          <a:endParaRPr lang="en-US"/>
        </a:p>
      </dgm:t>
    </dgm:pt>
    <dgm:pt modelId="{EC97B9AD-39F4-4893-84C5-78D1D26EC9EF}" type="sibTrans" cxnId="{A1060821-BA20-4610-BF3C-FC972566CD87}">
      <dgm:prSet/>
      <dgm:spPr/>
      <dgm:t>
        <a:bodyPr/>
        <a:lstStyle/>
        <a:p>
          <a:endParaRPr lang="en-US"/>
        </a:p>
      </dgm:t>
    </dgm:pt>
    <dgm:pt modelId="{9CC64838-4998-4037-BFD5-4359198760AD}">
      <dgm:prSet phldrT="[Text]" custT="1"/>
      <dgm:spPr>
        <a:xfrm>
          <a:off x="9135936" y="1104436"/>
          <a:ext cx="2087641" cy="198332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2F5D37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To 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/>
              <a:ea typeface="+mn-ea"/>
              <a:cs typeface="+mn-cs"/>
            </a:rPr>
            <a:t>enable – productive lives within the diverse global economy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B988B47-61D2-4F3A-97FD-1C68D8E69653}" type="parTrans" cxnId="{5D24407D-9472-46DF-A7F5-E8D0D3FB055A}">
      <dgm:prSet/>
      <dgm:spPr/>
      <dgm:t>
        <a:bodyPr/>
        <a:lstStyle/>
        <a:p>
          <a:endParaRPr lang="en-US"/>
        </a:p>
      </dgm:t>
    </dgm:pt>
    <dgm:pt modelId="{101C8C23-DB54-4056-AB46-D3B08858FF7C}" type="sibTrans" cxnId="{5D24407D-9472-46DF-A7F5-E8D0D3FB055A}">
      <dgm:prSet/>
      <dgm:spPr/>
      <dgm:t>
        <a:bodyPr/>
        <a:lstStyle/>
        <a:p>
          <a:endParaRPr lang="en-US"/>
        </a:p>
      </dgm:t>
    </dgm:pt>
    <dgm:pt modelId="{C75A6B6E-9B03-4AEC-8841-22FE961D0EB0}">
      <dgm:prSet custT="1"/>
      <dgm:spPr>
        <a:xfrm>
          <a:off x="664507" y="1104436"/>
          <a:ext cx="2087641" cy="198332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2F5D37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KSU – Public, comprehensive, historically black land-grant university</a:t>
          </a:r>
        </a:p>
      </dgm:t>
    </dgm:pt>
    <dgm:pt modelId="{5B5FBFA6-AA6A-453C-8FB8-EC1965F3BD33}" type="parTrans" cxnId="{9B5798F9-F387-49BE-B313-D30D868896BE}">
      <dgm:prSet/>
      <dgm:spPr/>
      <dgm:t>
        <a:bodyPr/>
        <a:lstStyle/>
        <a:p>
          <a:endParaRPr lang="en-US"/>
        </a:p>
      </dgm:t>
    </dgm:pt>
    <dgm:pt modelId="{EFA28943-0AFC-436A-8DE9-87AEECDAE0D5}" type="sibTrans" cxnId="{9B5798F9-F387-49BE-B313-D30D868896BE}">
      <dgm:prSet/>
      <dgm:spPr/>
      <dgm:t>
        <a:bodyPr/>
        <a:lstStyle/>
        <a:p>
          <a:endParaRPr lang="en-US"/>
        </a:p>
      </dgm:t>
    </dgm:pt>
    <dgm:pt modelId="{02C0C254-85F1-4996-BDD5-0E425FBF4FC5}" type="pres">
      <dgm:prSet presAssocID="{F8F5348E-76EA-4515-BD17-5E281BE384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D7A1B3-3D49-4E70-852A-9E30B8133B92}" type="pres">
      <dgm:prSet presAssocID="{C75A6B6E-9B03-4AEC-8841-22FE961D0EB0}" presName="composite" presStyleCnt="0"/>
      <dgm:spPr/>
    </dgm:pt>
    <dgm:pt modelId="{E1105063-CF35-489D-8B21-EC6D37C87E2A}" type="pres">
      <dgm:prSet presAssocID="{C75A6B6E-9B03-4AEC-8841-22FE961D0EB0}" presName="bgChev" presStyleLbl="node1" presStyleIdx="0" presStyleCnt="4" custScaleY="207836"/>
      <dgm:spPr>
        <a:xfrm>
          <a:off x="5252" y="865868"/>
          <a:ext cx="2472206" cy="1983320"/>
        </a:xfrm>
        <a:prstGeom prst="chevron">
          <a:avLst>
            <a:gd name="adj" fmla="val 40000"/>
          </a:avLst>
        </a:prstGeom>
        <a:solidFill>
          <a:srgbClr val="F9D61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ACDC861-BB5F-4DA7-BA38-BCD839CE0E59}" type="pres">
      <dgm:prSet presAssocID="{C75A6B6E-9B03-4AEC-8841-22FE961D0EB0}" presName="txNode" presStyleLbl="fgAcc1" presStyleIdx="0" presStyleCnt="4" custScaleY="207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ABD19-AA56-43DF-AB3D-CA9DD5FCF901}" type="pres">
      <dgm:prSet presAssocID="{EFA28943-0AFC-436A-8DE9-87AEECDAE0D5}" presName="compositeSpace" presStyleCnt="0"/>
      <dgm:spPr/>
    </dgm:pt>
    <dgm:pt modelId="{1E2CB1CC-669C-43E8-A74A-365824D7A880}" type="pres">
      <dgm:prSet presAssocID="{8DC657EF-E545-45EA-BC5B-072AD80B65F5}" presName="composite" presStyleCnt="0"/>
      <dgm:spPr/>
    </dgm:pt>
    <dgm:pt modelId="{F9C20C91-9E71-4EF3-98A1-8308F77434B8}" type="pres">
      <dgm:prSet presAssocID="{8DC657EF-E545-45EA-BC5B-072AD80B65F5}" presName="bgChev" presStyleLbl="node1" presStyleIdx="1" presStyleCnt="4" custScaleY="207836"/>
      <dgm:spPr>
        <a:xfrm>
          <a:off x="2829062" y="865868"/>
          <a:ext cx="2472206" cy="1983320"/>
        </a:xfrm>
        <a:prstGeom prst="chevron">
          <a:avLst>
            <a:gd name="adj" fmla="val 40000"/>
          </a:avLst>
        </a:prstGeom>
        <a:solidFill>
          <a:srgbClr val="F9D61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7BF859B4-50E9-443E-86B1-D47E46BDC83C}" type="pres">
      <dgm:prSet presAssocID="{8DC657EF-E545-45EA-BC5B-072AD80B65F5}" presName="txNode" presStyleLbl="fgAcc1" presStyleIdx="1" presStyleCnt="4" custScaleY="207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68AD7-CEED-4DD2-A4BC-31882B70E3B9}" type="pres">
      <dgm:prSet presAssocID="{BCEA141C-156A-46FF-8045-28D47DB02B28}" presName="compositeSpace" presStyleCnt="0"/>
      <dgm:spPr/>
    </dgm:pt>
    <dgm:pt modelId="{9644891F-37C4-4E40-99C4-BB7337683B16}" type="pres">
      <dgm:prSet presAssocID="{8BC0385A-75E5-4741-A698-4C844B6E8556}" presName="composite" presStyleCnt="0"/>
      <dgm:spPr/>
    </dgm:pt>
    <dgm:pt modelId="{A045C0DD-1B33-4FE1-BB58-3B765E52B7F8}" type="pres">
      <dgm:prSet presAssocID="{8BC0385A-75E5-4741-A698-4C844B6E8556}" presName="bgChev" presStyleLbl="node1" presStyleIdx="2" presStyleCnt="4" custScaleY="207836"/>
      <dgm:spPr>
        <a:xfrm>
          <a:off x="5652871" y="865868"/>
          <a:ext cx="2472206" cy="1983320"/>
        </a:xfrm>
        <a:prstGeom prst="chevron">
          <a:avLst>
            <a:gd name="adj" fmla="val 40000"/>
          </a:avLst>
        </a:prstGeom>
        <a:solidFill>
          <a:srgbClr val="F9D61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ADA9CEE-1BDB-41A2-8AC7-7ACADBBD0C72}" type="pres">
      <dgm:prSet presAssocID="{8BC0385A-75E5-4741-A698-4C844B6E8556}" presName="txNode" presStyleLbl="fgAcc1" presStyleIdx="2" presStyleCnt="4" custScaleY="207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145A4-0E2B-487B-8621-7136763B754A}" type="pres">
      <dgm:prSet presAssocID="{EC97B9AD-39F4-4893-84C5-78D1D26EC9EF}" presName="compositeSpace" presStyleCnt="0"/>
      <dgm:spPr/>
    </dgm:pt>
    <dgm:pt modelId="{FAF8822A-209F-4652-957A-990D22F93EE9}" type="pres">
      <dgm:prSet presAssocID="{9CC64838-4998-4037-BFD5-4359198760AD}" presName="composite" presStyleCnt="0"/>
      <dgm:spPr/>
    </dgm:pt>
    <dgm:pt modelId="{2118DDB4-C4C1-4E37-B1F6-97C9FC78880F}" type="pres">
      <dgm:prSet presAssocID="{9CC64838-4998-4037-BFD5-4359198760AD}" presName="bgChev" presStyleLbl="node1" presStyleIdx="3" presStyleCnt="4" custScaleY="207836"/>
      <dgm:spPr>
        <a:xfrm>
          <a:off x="8476681" y="865868"/>
          <a:ext cx="2472206" cy="1983320"/>
        </a:xfrm>
        <a:prstGeom prst="chevron">
          <a:avLst>
            <a:gd name="adj" fmla="val 40000"/>
          </a:avLst>
        </a:prstGeom>
        <a:solidFill>
          <a:srgbClr val="F9D61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38905A4-D9D2-4704-9645-C70A0918F1D8}" type="pres">
      <dgm:prSet presAssocID="{9CC64838-4998-4037-BFD5-4359198760AD}" presName="txNode" presStyleLbl="fgAcc1" presStyleIdx="3" presStyleCnt="4" custScaleY="207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060821-BA20-4610-BF3C-FC972566CD87}" srcId="{F8F5348E-76EA-4515-BD17-5E281BE3847A}" destId="{8BC0385A-75E5-4741-A698-4C844B6E8556}" srcOrd="2" destOrd="0" parTransId="{C6E0BDEF-5831-4A4C-B959-55827B970385}" sibTransId="{EC97B9AD-39F4-4893-84C5-78D1D26EC9EF}"/>
    <dgm:cxn modelId="{503799D5-B60A-42C1-A800-E8A20A532FB0}" type="presOf" srcId="{C75A6B6E-9B03-4AEC-8841-22FE961D0EB0}" destId="{8ACDC861-BB5F-4DA7-BA38-BCD839CE0E59}" srcOrd="0" destOrd="0" presId="urn:microsoft.com/office/officeart/2005/8/layout/chevronAccent+Icon"/>
    <dgm:cxn modelId="{11391C6D-ADF6-4E05-8845-2B8E53F58158}" type="presOf" srcId="{8DC657EF-E545-45EA-BC5B-072AD80B65F5}" destId="{7BF859B4-50E9-443E-86B1-D47E46BDC83C}" srcOrd="0" destOrd="0" presId="urn:microsoft.com/office/officeart/2005/8/layout/chevronAccent+Icon"/>
    <dgm:cxn modelId="{238B77C4-C425-45BF-B393-59C4D6246446}" type="presOf" srcId="{8BC0385A-75E5-4741-A698-4C844B6E8556}" destId="{0ADA9CEE-1BDB-41A2-8AC7-7ACADBBD0C72}" srcOrd="0" destOrd="0" presId="urn:microsoft.com/office/officeart/2005/8/layout/chevronAccent+Icon"/>
    <dgm:cxn modelId="{E47EE19D-B498-49A6-BE92-688DEFE99F59}" srcId="{F8F5348E-76EA-4515-BD17-5E281BE3847A}" destId="{8DC657EF-E545-45EA-BC5B-072AD80B65F5}" srcOrd="1" destOrd="0" parTransId="{D910366D-E2A8-4F2E-95B0-D56AD5348659}" sibTransId="{BCEA141C-156A-46FF-8045-28D47DB02B28}"/>
    <dgm:cxn modelId="{980DF1A6-513F-4F6A-A508-1CC2A5FAAFEE}" type="presOf" srcId="{9CC64838-4998-4037-BFD5-4359198760AD}" destId="{F38905A4-D9D2-4704-9645-C70A0918F1D8}" srcOrd="0" destOrd="0" presId="urn:microsoft.com/office/officeart/2005/8/layout/chevronAccent+Icon"/>
    <dgm:cxn modelId="{A3AFDF8F-A7A9-43E6-9D31-72C5808E463B}" type="presOf" srcId="{F8F5348E-76EA-4515-BD17-5E281BE3847A}" destId="{02C0C254-85F1-4996-BDD5-0E425FBF4FC5}" srcOrd="0" destOrd="0" presId="urn:microsoft.com/office/officeart/2005/8/layout/chevronAccent+Icon"/>
    <dgm:cxn modelId="{9B5798F9-F387-49BE-B313-D30D868896BE}" srcId="{F8F5348E-76EA-4515-BD17-5E281BE3847A}" destId="{C75A6B6E-9B03-4AEC-8841-22FE961D0EB0}" srcOrd="0" destOrd="0" parTransId="{5B5FBFA6-AA6A-453C-8FB8-EC1965F3BD33}" sibTransId="{EFA28943-0AFC-436A-8DE9-87AEECDAE0D5}"/>
    <dgm:cxn modelId="{5D24407D-9472-46DF-A7F5-E8D0D3FB055A}" srcId="{F8F5348E-76EA-4515-BD17-5E281BE3847A}" destId="{9CC64838-4998-4037-BFD5-4359198760AD}" srcOrd="3" destOrd="0" parTransId="{AB988B47-61D2-4F3A-97FD-1C68D8E69653}" sibTransId="{101C8C23-DB54-4056-AB46-D3B08858FF7C}"/>
    <dgm:cxn modelId="{34CDAD4A-E1AB-404B-90B1-80374175CE5E}" type="presParOf" srcId="{02C0C254-85F1-4996-BDD5-0E425FBF4FC5}" destId="{9BD7A1B3-3D49-4E70-852A-9E30B8133B92}" srcOrd="0" destOrd="0" presId="urn:microsoft.com/office/officeart/2005/8/layout/chevronAccent+Icon"/>
    <dgm:cxn modelId="{16F5B870-260B-459C-9BA3-2B801614CA1A}" type="presParOf" srcId="{9BD7A1B3-3D49-4E70-852A-9E30B8133B92}" destId="{E1105063-CF35-489D-8B21-EC6D37C87E2A}" srcOrd="0" destOrd="0" presId="urn:microsoft.com/office/officeart/2005/8/layout/chevronAccent+Icon"/>
    <dgm:cxn modelId="{F98518B0-0386-43A4-9B32-70646AA1F810}" type="presParOf" srcId="{9BD7A1B3-3D49-4E70-852A-9E30B8133B92}" destId="{8ACDC861-BB5F-4DA7-BA38-BCD839CE0E59}" srcOrd="1" destOrd="0" presId="urn:microsoft.com/office/officeart/2005/8/layout/chevronAccent+Icon"/>
    <dgm:cxn modelId="{A509016E-26C9-4243-8676-5FCFF299D733}" type="presParOf" srcId="{02C0C254-85F1-4996-BDD5-0E425FBF4FC5}" destId="{FFAABD19-AA56-43DF-AB3D-CA9DD5FCF901}" srcOrd="1" destOrd="0" presId="urn:microsoft.com/office/officeart/2005/8/layout/chevronAccent+Icon"/>
    <dgm:cxn modelId="{8237C803-F9EC-4A9A-B62C-B48915B60D7E}" type="presParOf" srcId="{02C0C254-85F1-4996-BDD5-0E425FBF4FC5}" destId="{1E2CB1CC-669C-43E8-A74A-365824D7A880}" srcOrd="2" destOrd="0" presId="urn:microsoft.com/office/officeart/2005/8/layout/chevronAccent+Icon"/>
    <dgm:cxn modelId="{91BA4076-120C-402B-A2DD-862F8189CCEF}" type="presParOf" srcId="{1E2CB1CC-669C-43E8-A74A-365824D7A880}" destId="{F9C20C91-9E71-4EF3-98A1-8308F77434B8}" srcOrd="0" destOrd="0" presId="urn:microsoft.com/office/officeart/2005/8/layout/chevronAccent+Icon"/>
    <dgm:cxn modelId="{E66F59AB-43D8-40FB-9D8A-802FE13D2602}" type="presParOf" srcId="{1E2CB1CC-669C-43E8-A74A-365824D7A880}" destId="{7BF859B4-50E9-443E-86B1-D47E46BDC83C}" srcOrd="1" destOrd="0" presId="urn:microsoft.com/office/officeart/2005/8/layout/chevronAccent+Icon"/>
    <dgm:cxn modelId="{BB844EE6-3AE4-4D88-AD4E-ED3DE75066B4}" type="presParOf" srcId="{02C0C254-85F1-4996-BDD5-0E425FBF4FC5}" destId="{B6568AD7-CEED-4DD2-A4BC-31882B70E3B9}" srcOrd="3" destOrd="0" presId="urn:microsoft.com/office/officeart/2005/8/layout/chevronAccent+Icon"/>
    <dgm:cxn modelId="{957F3C6C-71E6-4B5C-803C-67369F57CF4A}" type="presParOf" srcId="{02C0C254-85F1-4996-BDD5-0E425FBF4FC5}" destId="{9644891F-37C4-4E40-99C4-BB7337683B16}" srcOrd="4" destOrd="0" presId="urn:microsoft.com/office/officeart/2005/8/layout/chevronAccent+Icon"/>
    <dgm:cxn modelId="{B428BD85-49E0-45CA-849A-2139D4550AF6}" type="presParOf" srcId="{9644891F-37C4-4E40-99C4-BB7337683B16}" destId="{A045C0DD-1B33-4FE1-BB58-3B765E52B7F8}" srcOrd="0" destOrd="0" presId="urn:microsoft.com/office/officeart/2005/8/layout/chevronAccent+Icon"/>
    <dgm:cxn modelId="{D2536C8E-7F9D-4D1F-A536-EE09B518B753}" type="presParOf" srcId="{9644891F-37C4-4E40-99C4-BB7337683B16}" destId="{0ADA9CEE-1BDB-41A2-8AC7-7ACADBBD0C72}" srcOrd="1" destOrd="0" presId="urn:microsoft.com/office/officeart/2005/8/layout/chevronAccent+Icon"/>
    <dgm:cxn modelId="{0FFFC0CA-EE79-44DE-B3C3-572644D18ED1}" type="presParOf" srcId="{02C0C254-85F1-4996-BDD5-0E425FBF4FC5}" destId="{CAB145A4-0E2B-487B-8621-7136763B754A}" srcOrd="5" destOrd="0" presId="urn:microsoft.com/office/officeart/2005/8/layout/chevronAccent+Icon"/>
    <dgm:cxn modelId="{AE07DA6E-9FBA-4D14-BC1A-5F99CB5062FC}" type="presParOf" srcId="{02C0C254-85F1-4996-BDD5-0E425FBF4FC5}" destId="{FAF8822A-209F-4652-957A-990D22F93EE9}" srcOrd="6" destOrd="0" presId="urn:microsoft.com/office/officeart/2005/8/layout/chevronAccent+Icon"/>
    <dgm:cxn modelId="{2649A4AD-F417-471A-9900-D1359809AA44}" type="presParOf" srcId="{FAF8822A-209F-4652-957A-990D22F93EE9}" destId="{2118DDB4-C4C1-4E37-B1F6-97C9FC78880F}" srcOrd="0" destOrd="0" presId="urn:microsoft.com/office/officeart/2005/8/layout/chevronAccent+Icon"/>
    <dgm:cxn modelId="{25EB0C02-0FDB-41C0-B328-CBF2FD0E1DC8}" type="presParOf" srcId="{FAF8822A-209F-4652-957A-990D22F93EE9}" destId="{F38905A4-D9D2-4704-9645-C70A0918F1D8}" srcOrd="1" destOrd="0" presId="urn:microsoft.com/office/officeart/2005/8/layout/chevronAccent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1A194-C4FA-1128-3803-DF590FE9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279465-E081-72DE-0F1E-670C78A55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361D84-4BFF-A868-55D7-66046611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A9BD-AF17-4AD9-9B1B-662F7787372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43FB37-4619-95E5-92A7-AB01F44C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D0CE0F-4B21-46C4-427C-77CC2131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B11-DD05-4D8F-BAF7-A82FBA2F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3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86D6F0-F404-48ED-11D9-A6A168F4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539EF6-0C22-6D7E-FDBA-23A0459C8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F5040-F384-8328-0652-AC6E4329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A9BD-AF17-4AD9-9B1B-662F7787372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782F22-C483-B8AA-BEEF-CB5F266E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7DC1FF-0A14-3D5E-971E-C3B537B5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B11-DD05-4D8F-BAF7-A82FBA2F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0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49C737C-01FC-6838-912E-3858CDDF0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E2BA59-2D8E-2FD6-2F9C-EF99CE53E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AB1056-6BA2-6E35-3AEA-AF8E29FB6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A9BD-AF17-4AD9-9B1B-662F7787372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54E562-B253-3642-6C86-CE846CF4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D01473-A36E-C535-1348-DF805175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B11-DD05-4D8F-BAF7-A82FBA2F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2BF363-2989-E14D-84B3-7575A591E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dobe Garamond Pro Bold" panose="02020502060506020403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981B2C-098C-F949-BB84-28724E554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dobe Garamond Pro" panose="0202050206050602040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B423D4-9B0C-4E4C-8AE1-B8731EA7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C4CC-51A1-8347-96E2-CF6451DEDF6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41624-6E35-CD4E-BE51-677185CC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737FDE-D54A-EA46-9E5A-15DCF7FB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DE81-0D55-7545-A012-871C7612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37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DF3392-10C4-FC4E-89D1-77FBEC84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9F9026-DCE6-0441-BAD1-DC4A59F7C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99F0C-BC13-5545-AC39-473AF4A8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C4CC-51A1-8347-96E2-CF6451DEDF6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31BEC9-C8CA-3A45-8979-718C163E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DC6B50-3525-2941-B197-8B10B3C1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DE81-0D55-7545-A012-871C7612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92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633BE-C601-AF4F-81D2-8B41EAB3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298E1B-E072-3548-89E0-B40482CC5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ACC49F-0CD2-2549-B519-7B85EF0B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C4CC-51A1-8347-96E2-CF6451DEDF6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704A58-FDD8-F546-A05F-31762C3D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743647-E129-6641-B8D9-C2256E11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DE81-0D55-7545-A012-871C7612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6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F6EB0D-2411-A74C-BE5A-7051C2EA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923959-D34B-AE48-961C-9D6FA244A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75F6E5-2FD4-4A43-89AE-206D21EA1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4BDBE0-133C-464A-8CF4-ACF5548A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C4CC-51A1-8347-96E2-CF6451DEDF6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D30850-3894-B444-B62F-4A949A2A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73A717-F3C5-7144-8ABA-B56B8FE2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DE81-0D55-7545-A012-871C7612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29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EA5F0-6C11-F847-B81E-25986219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044B5D-6FD5-3943-9EFE-28839E99E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6F87F1-542F-D249-8262-25A155AA7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FE92981-8071-384F-9DFC-6CFC7F577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DE8B57-A415-234A-9A01-4F92D020B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CE2794C-19F8-9B4A-8D24-3523B3ED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C4CC-51A1-8347-96E2-CF6451DEDF6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D34830-4DB3-8442-9553-056147ED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840EC20-03A8-9743-B2D8-FEFA4F90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DE81-0D55-7545-A012-871C7612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695F5-FEDB-BC47-B483-A08D7370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B26497-B8C1-414D-84E5-F11B1F4C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C4CC-51A1-8347-96E2-CF6451DEDF6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93C901-6662-0D4D-93C5-88F4E4896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B9582E-57BF-4C49-86D9-AD6C80D4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DE81-0D55-7545-A012-871C7612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10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4DBB8D-5287-5E43-AF95-0E726DCD4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C4CC-51A1-8347-96E2-CF6451DEDF6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D150135-0788-FA4D-B85F-B2F5A61C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02E084-0980-AA4D-85D9-53CFF051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DE81-0D55-7545-A012-871C7612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81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DDB5B-9DCC-F141-82DA-D4D6F0F7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B5EFD4-328D-B540-8370-B897EB80C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FC37F6-8692-7040-8DB9-E36533102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AD2018-0432-374C-A6D8-672E9E8B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C4CC-51A1-8347-96E2-CF6451DEDF6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B9CE31-B32C-6F44-84A9-3D7E86F6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81EAC3-128B-FA44-B68A-A4F2BE0E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DE81-0D55-7545-A012-871C7612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3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5AEBA-0D3F-6643-36E9-AB131E33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20F39D-4A9E-175A-6C50-8BD06D1E6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A52856-FED8-C66C-2424-007CBBDA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A9BD-AF17-4AD9-9B1B-662F7787372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1A16F5-8009-EF56-B504-42098857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14427D-00FF-891C-56F0-6985C42D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B11-DD05-4D8F-BAF7-A82FBA2F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44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835D37-DE40-3247-930F-22B0EDB8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CE95EB-A2DA-B545-AE02-8AB847804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BF31F3-55B0-B542-9789-6B9BBD54C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455146-2FF8-BF44-A6E8-B5FFBCE6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C4CC-51A1-8347-96E2-CF6451DEDF6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A0A376-110A-5A4F-8ACC-E64011D1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D55A01-BE0B-1248-8012-60714192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DE81-0D55-7545-A012-871C7612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18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3E11B-63AC-4C4F-8480-98BBCB23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488AFC-A739-9D4D-A882-D13035ACB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334872-747C-4545-B05F-7252F19D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C4CC-51A1-8347-96E2-CF6451DEDF6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020CD6-0080-8148-BD3C-ED7D6C04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1099AF-E610-7241-A1B9-47615776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DE81-0D55-7545-A012-871C7612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3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B8F6FE-0276-1246-BE0C-05003F444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913AE7-3813-0E47-9ECB-3ABD68BC5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3A9360-B71E-BB47-85F2-C816C426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C4CC-51A1-8347-96E2-CF6451DEDF6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D75C99-E239-2F4D-902B-6ABF72E4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2870E1-EB11-4C42-8F40-80C5A9A8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DE81-0D55-7545-A012-871C7612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093C6-2FA7-A47C-1B44-24070E9A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B6BF62-E28F-7A7B-7647-B1E2B7423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A342E4-9284-0BFA-8B82-B18CA10F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A9BD-AF17-4AD9-9B1B-662F7787372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BAFF69-CC33-8004-70D9-28A2194D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92F56F-9205-FBF8-137C-D2CF04A8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B11-DD05-4D8F-BAF7-A82FBA2F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9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59A42-4925-16F4-76D6-5F4530C3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6CF5B8-4A26-0F11-B9D8-54BB087DB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F335B0-0F41-D8DD-1B8C-9E5AF9D0D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E6B397-ADF8-FDC6-49F5-B323AA8A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A9BD-AF17-4AD9-9B1B-662F7787372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BD2CC1-4AD8-9E2A-8B3D-2814B399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08BDFA-7AA9-B5A7-4163-3228FDAA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B11-DD05-4D8F-BAF7-A82FBA2F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6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06E4A2-2B3D-A818-C0DE-1F2BD992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DB9B28-8BA8-1E13-B17F-E2B3276A8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4F672B-D120-2A38-361B-8D6D13665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344603-1DA6-3C02-673E-A6FA91254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C36007-4DF0-1A60-AC63-31759B208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D9D7F10-DBD7-63AD-8F7F-A7DDC06A4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A9BD-AF17-4AD9-9B1B-662F7787372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9A18806-A39C-793D-4C50-BA6BA413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566F337-1737-AC59-72CA-C3FAF657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B11-DD05-4D8F-BAF7-A82FBA2F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87616C-247A-0EDB-F3AA-A9AAC8A8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2C78B2-515F-737A-446B-FFD489A42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A9BD-AF17-4AD9-9B1B-662F7787372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E0627D-AA7D-59CE-4C47-115ABC52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053283-EF73-7215-F126-EF2E475E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B11-DD05-4D8F-BAF7-A82FBA2F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2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614377-4E96-7BEB-24F5-8F1DF333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A9BD-AF17-4AD9-9B1B-662F7787372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D020CCF-13DF-5AD2-65CD-AC98EEE5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9734D7-B286-A4CA-033D-4D5AB730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B11-DD05-4D8F-BAF7-A82FBA2F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6DBDD-6057-3050-622B-38E88553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5A9BCC-2689-D646-B9D6-6AD19C1A8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3E8C3D-4A8C-3527-8D7F-1CCECF297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41B9FB-F5AD-2656-F70A-DBD71805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A9BD-AF17-4AD9-9B1B-662F7787372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7B5955-CB7D-035A-6F38-B8C22252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5B895E-13B3-E308-74E4-D9B1178E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B11-DD05-4D8F-BAF7-A82FBA2F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3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70FD1-8535-8E76-14B9-AA5B8C02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134FD4F-5F98-3AB2-10D6-435972D8F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C08DF2-CE5A-2050-520F-059074D56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758336-8166-2BBE-FE43-20BAD1D4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A9BD-AF17-4AD9-9B1B-662F7787372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46AAA1-F580-51AD-7C19-F7D5C0FB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9853B6-F917-6558-849B-1180E31B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B11-DD05-4D8F-BAF7-A82FBA2F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4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91A7EC-1755-E612-ED40-744E4C24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702D98-36BF-4867-2714-AAC93522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8E4F0D-1508-AEC6-AD04-6EB50D421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EA9BD-AF17-4AD9-9B1B-662F7787372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820E43-B1D3-62E3-25C2-4A29ACC20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DB97C9-DDC8-F6D2-AF2F-78A6173F8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9B11-DD05-4D8F-BAF7-A82FBA2F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3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D246638-FB43-634E-8D77-F71518FB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DB9854-EC6B-3F4D-BCE9-511534F0D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4CB4D2-0D85-CB4A-B307-30B675A16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C4CC-51A1-8347-96E2-CF6451DEDF6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3B42B2-67DD-EE4F-960D-20671BD63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EE0B03-C94D-6342-AF8E-02D4CB48A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DE81-0D55-7545-A012-871C7612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3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scan.com/KY/text/HB250/202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scan.com/KY/text/HB250/202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3359E2B-5E0A-DB47-8986-0ED1B36BA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E81D2B-993A-C04E-86A5-F9859BAF9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5" y="3631096"/>
            <a:ext cx="11025809" cy="1219295"/>
          </a:xfrm>
        </p:spPr>
        <p:txBody>
          <a:bodyPr>
            <a:noAutofit/>
          </a:bodyPr>
          <a:lstStyle/>
          <a:p>
            <a:r>
              <a:rPr lang="en-US" b="1" dirty="0">
                <a:latin typeface="+mj-lt"/>
              </a:rPr>
              <a:t/>
            </a:r>
            <a:br>
              <a:rPr lang="en-US" b="1" dirty="0">
                <a:latin typeface="+mj-lt"/>
              </a:rPr>
            </a:br>
            <a:r>
              <a:rPr lang="en-US" b="1" dirty="0">
                <a:latin typeface="+mj-lt"/>
              </a:rPr>
              <a:t> </a:t>
            </a:r>
            <a:br>
              <a:rPr lang="en-US" b="1" dirty="0">
                <a:latin typeface="+mj-lt"/>
              </a:rPr>
            </a:br>
            <a:r>
              <a:rPr lang="en-US" sz="3200" b="1" dirty="0">
                <a:latin typeface="+mj-lt"/>
              </a:rPr>
              <a:t>COMMISSION ON RACE AND ACCESS TO OPPORTUNITY </a:t>
            </a:r>
            <a:r>
              <a:rPr lang="en-US" b="1" dirty="0">
                <a:latin typeface="+mj-lt"/>
              </a:rPr>
              <a:t/>
            </a:r>
            <a:br>
              <a:rPr lang="en-US" b="1" dirty="0">
                <a:latin typeface="+mj-lt"/>
              </a:rPr>
            </a:br>
            <a:r>
              <a:rPr lang="en-US" sz="4800" b="1" dirty="0">
                <a:latin typeface="+mj-lt"/>
              </a:rPr>
              <a:t>Enabling</a:t>
            </a:r>
            <a:r>
              <a:rPr lang="en-US" sz="4800" b="1" dirty="0">
                <a:solidFill>
                  <a:srgbClr val="2F5D37"/>
                </a:solidFill>
                <a:latin typeface="+mj-lt"/>
              </a:rPr>
              <a:t> </a:t>
            </a:r>
            <a:r>
              <a:rPr lang="en-US" sz="4800" b="1" dirty="0">
                <a:latin typeface="+mj-lt"/>
              </a:rPr>
              <a:t>an</a:t>
            </a:r>
            <a:r>
              <a:rPr lang="en-US" sz="4800" b="1" dirty="0">
                <a:solidFill>
                  <a:srgbClr val="2F5D37"/>
                </a:solidFill>
                <a:latin typeface="+mj-lt"/>
              </a:rPr>
              <a:t> </a:t>
            </a:r>
            <a:r>
              <a:rPr lang="en-US" sz="4800" b="1" dirty="0">
                <a:latin typeface="+mj-lt"/>
              </a:rPr>
              <a:t>Intended</a:t>
            </a:r>
            <a:r>
              <a:rPr lang="en-US" sz="4800" b="1" dirty="0">
                <a:solidFill>
                  <a:srgbClr val="2F5D37"/>
                </a:solidFill>
                <a:latin typeface="+mj-lt"/>
              </a:rPr>
              <a:t> </a:t>
            </a:r>
            <a:r>
              <a:rPr lang="en-US" sz="4800" b="1" dirty="0">
                <a:latin typeface="+mj-lt"/>
              </a:rPr>
              <a:t>Future for KSU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9C7809-1C0A-EB43-B628-AAA6BE02A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0391"/>
            <a:ext cx="9144000" cy="876657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>Ronald A. Johnson, PhD</a:t>
            </a:r>
          </a:p>
          <a:p>
            <a:r>
              <a:rPr lang="en-US" sz="2000" dirty="0">
                <a:latin typeface="+mn-lt"/>
              </a:rPr>
              <a:t>Interim President</a:t>
            </a:r>
          </a:p>
          <a:p>
            <a:r>
              <a:rPr lang="en-US" sz="2000" dirty="0">
                <a:latin typeface="+mn-lt"/>
              </a:rPr>
              <a:t>Kentucky State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9F5C9F-4FC4-FD4E-B1EF-C2C118D53142}"/>
              </a:ext>
            </a:extLst>
          </p:cNvPr>
          <p:cNvSpPr txBox="1"/>
          <p:nvPr/>
        </p:nvSpPr>
        <p:spPr>
          <a:xfrm>
            <a:off x="1524000" y="596164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August 23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405649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D8D3F40A-7EE5-C04B-B89D-0D5DACEF3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DE2FBE71-CA82-A95F-1E15-D4AD55944800}"/>
              </a:ext>
            </a:extLst>
          </p:cNvPr>
          <p:cNvSpPr txBox="1">
            <a:spLocks/>
          </p:cNvSpPr>
          <p:nvPr/>
        </p:nvSpPr>
        <p:spPr>
          <a:xfrm>
            <a:off x="831850" y="1709739"/>
            <a:ext cx="10515600" cy="1616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F5D37"/>
                </a:solidFill>
                <a:effectLst/>
                <a:uLnTx/>
                <a:uFillTx/>
                <a:latin typeface="Adobe Garamond Pro Bold" panose="02020502060506020403" pitchFamily="18" charset="77"/>
                <a:ea typeface="+mj-ea"/>
                <a:cs typeface="+mj-cs"/>
              </a:rPr>
              <a:t>KSU’s Transformation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DDAAF9FB-35D0-80F6-F7B6-1DF533731159}"/>
              </a:ext>
            </a:extLst>
          </p:cNvPr>
          <p:cNvSpPr txBox="1">
            <a:spLocks/>
          </p:cNvSpPr>
          <p:nvPr/>
        </p:nvSpPr>
        <p:spPr>
          <a:xfrm>
            <a:off x="831850" y="4061686"/>
            <a:ext cx="10515600" cy="16165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D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 250: Section 1. (1)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D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 Transformation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D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Organizational Transformation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4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D8D3F40A-7EE5-C04B-B89D-0D5DACEF3A0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313F6C3-03A1-A184-2FBD-DA06604DD4A8}"/>
              </a:ext>
            </a:extLst>
          </p:cNvPr>
          <p:cNvSpPr txBox="1">
            <a:spLocks/>
          </p:cNvSpPr>
          <p:nvPr/>
        </p:nvSpPr>
        <p:spPr>
          <a:xfrm>
            <a:off x="838201" y="1198143"/>
            <a:ext cx="9810604" cy="322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20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5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Bembo"/>
              <a:ea typeface="Batang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5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Bembo"/>
              <a:ea typeface="Batang" panose="02030600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 Bold"/>
                <a:ea typeface="Batang" panose="02030600000101010101" pitchFamily="18" charset="-127"/>
                <a:cs typeface="Segoe UI" panose="020B0502040204020203" pitchFamily="34" charset="0"/>
              </a:rPr>
              <a:t>“If you want truly to understand something, try to change it”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Batang" panose="02030600000101010101" pitchFamily="18" charset="-127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  <a:ea typeface="Batang" panose="02030600000101010101" pitchFamily="18" charset="-127"/>
                <a:cs typeface="Segoe UI" panose="020B0502040204020203" pitchFamily="34" charset="0"/>
              </a:rPr>
              <a:t>Kurt Lewin</a:t>
            </a:r>
          </a:p>
        </p:txBody>
      </p:sp>
    </p:spTree>
    <p:extLst>
      <p:ext uri="{BB962C8B-B14F-4D97-AF65-F5344CB8AC3E}">
        <p14:creationId xmlns:p14="http://schemas.microsoft.com/office/powerpoint/2010/main" val="329527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D8D3F40A-7EE5-C04B-B89D-0D5DACEF3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EDF085-D51A-A241-BCBA-B21FD5EA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F5D37"/>
                </a:solidFill>
                <a:latin typeface="Adobe Garamond Pro Bold" panose="02020502060506020403" pitchFamily="18" charset="77"/>
              </a:rPr>
              <a:t>HB 250:  Section 1. (1)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2833F29-5A20-954E-8669-5E6583C80F72}"/>
              </a:ext>
            </a:extLst>
          </p:cNvPr>
          <p:cNvSpPr txBox="1"/>
          <p:nvPr/>
        </p:nvSpPr>
        <p:spPr>
          <a:xfrm>
            <a:off x="838200" y="1889076"/>
            <a:ext cx="947969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l"/>
            <a:r>
              <a:rPr lang="en-US" sz="2800" b="1" i="0" u="none" strike="noStrike" baseline="0" dirty="0"/>
              <a:t>Section 1. (1)  </a:t>
            </a:r>
            <a:r>
              <a:rPr lang="en-US" sz="2800" b="1" i="0" u="none" strike="noStrike" baseline="0" dirty="0">
                <a:solidFill>
                  <a:srgbClr val="2F5D37"/>
                </a:solidFill>
              </a:rPr>
              <a:t>The General Assembly hereby finds a significant lack of efficiency and effectiveness in the instructional and operational performance of Kentucky State University </a:t>
            </a:r>
            <a:r>
              <a:rPr lang="en-US" sz="2800" b="1" i="0" u="none" strike="noStrike" baseline="0" dirty="0"/>
              <a:t>and determines that immediate appropriate corrective action is warranted…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0D0D30-41C3-AAA1-C3FC-6CCB134ED1A1}"/>
              </a:ext>
            </a:extLst>
          </p:cNvPr>
          <p:cNvSpPr txBox="1"/>
          <p:nvPr/>
        </p:nvSpPr>
        <p:spPr>
          <a:xfrm>
            <a:off x="838200" y="5771743"/>
            <a:ext cx="638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>
                <a:hlinkClick r:id="rId3"/>
              </a:rPr>
              <a:t>https://legiscan.com/KY/text/HB250/2022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9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3BC4E4-B6BA-7302-3A9C-C04D2454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FAA95EF8-52BF-BA3A-9B3E-1E510E691E2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61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F5D37"/>
                </a:solidFill>
                <a:latin typeface="Adobe Garamond Pro Bold" panose="02020502060506020403" pitchFamily="18" charset="77"/>
              </a:rPr>
              <a:t>Leadership Transformation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29A587F-BF8C-1ACD-C9D0-E081E24911F6}"/>
              </a:ext>
            </a:extLst>
          </p:cNvPr>
          <p:cNvSpPr txBox="1">
            <a:spLocks/>
          </p:cNvSpPr>
          <p:nvPr/>
        </p:nvSpPr>
        <p:spPr>
          <a:xfrm>
            <a:off x="838199" y="1204026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“</a:t>
            </a:r>
            <a:r>
              <a:rPr lang="en-US" sz="3000" b="1" dirty="0"/>
              <a:t>Leaders need many qualities but underlying them all is </a:t>
            </a:r>
            <a:r>
              <a:rPr lang="en-US" sz="3000" b="1" dirty="0">
                <a:solidFill>
                  <a:srgbClr val="2F5D37"/>
                </a:solidFill>
              </a:rPr>
              <a:t>good judgment</a:t>
            </a:r>
            <a:r>
              <a:rPr lang="en-US" sz="3000" b="1" dirty="0"/>
              <a:t>. </a:t>
            </a:r>
          </a:p>
          <a:p>
            <a:endParaRPr lang="en-US" sz="1200" b="1" dirty="0"/>
          </a:p>
          <a:p>
            <a:r>
              <a:rPr lang="en-US" b="1" dirty="0"/>
              <a:t>…</a:t>
            </a:r>
            <a:r>
              <a:rPr lang="en-US" b="1" dirty="0">
                <a:solidFill>
                  <a:srgbClr val="FF0000"/>
                </a:solidFill>
              </a:rPr>
              <a:t>ambition </a:t>
            </a:r>
            <a:r>
              <a:rPr lang="en-US" b="1" dirty="0"/>
              <a:t>but no judgment </a:t>
            </a:r>
            <a:r>
              <a:rPr lang="en-US" b="1" dirty="0">
                <a:solidFill>
                  <a:srgbClr val="FF0000"/>
                </a:solidFill>
              </a:rPr>
              <a:t>run out of money</a:t>
            </a:r>
            <a:r>
              <a:rPr lang="en-US" b="1" dirty="0"/>
              <a:t>. </a:t>
            </a:r>
          </a:p>
          <a:p>
            <a:endParaRPr lang="en-US" sz="1200" b="1" dirty="0"/>
          </a:p>
          <a:p>
            <a:r>
              <a:rPr lang="en-US" b="1" dirty="0"/>
              <a:t>…</a:t>
            </a:r>
            <a:r>
              <a:rPr lang="en-US" b="1" dirty="0">
                <a:solidFill>
                  <a:srgbClr val="FF0000"/>
                </a:solidFill>
              </a:rPr>
              <a:t>charisma </a:t>
            </a:r>
            <a:r>
              <a:rPr lang="en-US" b="1" dirty="0"/>
              <a:t>but no judgment </a:t>
            </a:r>
            <a:r>
              <a:rPr lang="en-US" b="1" dirty="0">
                <a:solidFill>
                  <a:srgbClr val="FF0000"/>
                </a:solidFill>
              </a:rPr>
              <a:t>lead their followers in the wrong direction</a:t>
            </a:r>
            <a:r>
              <a:rPr lang="en-US" b="1" dirty="0"/>
              <a:t>. </a:t>
            </a:r>
          </a:p>
          <a:p>
            <a:endParaRPr lang="en-US" sz="1200" b="1" dirty="0"/>
          </a:p>
          <a:p>
            <a:r>
              <a:rPr lang="en-US" b="1" dirty="0"/>
              <a:t>…</a:t>
            </a:r>
            <a:r>
              <a:rPr lang="en-US" b="1" dirty="0">
                <a:solidFill>
                  <a:srgbClr val="FF0000"/>
                </a:solidFill>
              </a:rPr>
              <a:t>passion </a:t>
            </a:r>
            <a:r>
              <a:rPr lang="en-US" b="1" dirty="0"/>
              <a:t>but no judgment </a:t>
            </a:r>
            <a:r>
              <a:rPr lang="en-US" b="1" dirty="0">
                <a:solidFill>
                  <a:srgbClr val="FF0000"/>
                </a:solidFill>
              </a:rPr>
              <a:t>hurl themselves down the wrong paths</a:t>
            </a:r>
            <a:r>
              <a:rPr lang="en-US" b="1" dirty="0"/>
              <a:t>. </a:t>
            </a:r>
          </a:p>
          <a:p>
            <a:endParaRPr lang="en-US" sz="1200" b="1" dirty="0"/>
          </a:p>
          <a:p>
            <a:r>
              <a:rPr lang="en-US" b="1" dirty="0"/>
              <a:t>…</a:t>
            </a:r>
            <a:r>
              <a:rPr lang="en-US" b="1" dirty="0">
                <a:solidFill>
                  <a:srgbClr val="FF0000"/>
                </a:solidFill>
              </a:rPr>
              <a:t>drive </a:t>
            </a:r>
            <a:r>
              <a:rPr lang="en-US" b="1" dirty="0"/>
              <a:t>but no judgment </a:t>
            </a:r>
            <a:r>
              <a:rPr lang="en-US" b="1" dirty="0">
                <a:solidFill>
                  <a:srgbClr val="FF0000"/>
                </a:solidFill>
              </a:rPr>
              <a:t>get up very early to do the wrong things.</a:t>
            </a:r>
            <a:r>
              <a:rPr lang="en-US" b="1" dirty="0"/>
              <a:t> </a:t>
            </a:r>
          </a:p>
          <a:p>
            <a:endParaRPr lang="en-US" sz="1100" b="1" dirty="0"/>
          </a:p>
          <a:p>
            <a:r>
              <a:rPr lang="en-US" b="1" dirty="0">
                <a:solidFill>
                  <a:srgbClr val="FF0000"/>
                </a:solidFill>
              </a:rPr>
              <a:t>Sheer luck and factors beyond your control may determine your eventual success</a:t>
            </a:r>
            <a:r>
              <a:rPr lang="en-US" b="1" dirty="0"/>
              <a:t>, but good judgment will stack the cards in your favor.”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6D4DB3-6F7C-A3CD-9A3F-531AC9CEF707}"/>
              </a:ext>
            </a:extLst>
          </p:cNvPr>
          <p:cNvSpPr txBox="1"/>
          <p:nvPr/>
        </p:nvSpPr>
        <p:spPr>
          <a:xfrm>
            <a:off x="1192695" y="5812827"/>
            <a:ext cx="588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https://hbr.org/2020/01/the-elements-of-good-judgment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1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3BC4E4-B6BA-7302-3A9C-C04D2454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7B705AC-723D-7874-28B6-871AC20CF383}"/>
              </a:ext>
            </a:extLst>
          </p:cNvPr>
          <p:cNvSpPr txBox="1">
            <a:spLocks/>
          </p:cNvSpPr>
          <p:nvPr/>
        </p:nvSpPr>
        <p:spPr>
          <a:xfrm>
            <a:off x="838199" y="48861"/>
            <a:ext cx="10515600" cy="761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F5D37"/>
                </a:solidFill>
                <a:latin typeface="Adobe Garamond Pro Bold" panose="02020502060506020403" pitchFamily="18" charset="77"/>
              </a:rPr>
              <a:t>Organizational Transformation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1FF73E-F5BA-A151-4CFF-474645DF6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859032"/>
            <a:ext cx="10515600" cy="53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81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D8D3F40A-7EE5-C04B-B89D-0D5DACEF3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DE2FBE71-CA82-A95F-1E15-D4AD55944800}"/>
              </a:ext>
            </a:extLst>
          </p:cNvPr>
          <p:cNvSpPr txBox="1">
            <a:spLocks/>
          </p:cNvSpPr>
          <p:nvPr/>
        </p:nvSpPr>
        <p:spPr>
          <a:xfrm>
            <a:off x="831850" y="1709739"/>
            <a:ext cx="10515600" cy="1616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F5D37"/>
                </a:solidFill>
                <a:effectLst/>
                <a:uLnTx/>
                <a:uFillTx/>
                <a:latin typeface="Adobe Garamond Pro Bold" panose="02020502060506020403" pitchFamily="18" charset="77"/>
                <a:ea typeface="+mj-ea"/>
                <a:cs typeface="+mj-cs"/>
              </a:rPr>
              <a:t>Enabling an Intended Future for KSU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DDAAF9FB-35D0-80F6-F7B6-1DF533731159}"/>
              </a:ext>
            </a:extLst>
          </p:cNvPr>
          <p:cNvSpPr txBox="1">
            <a:spLocks/>
          </p:cNvSpPr>
          <p:nvPr/>
        </p:nvSpPr>
        <p:spPr>
          <a:xfrm>
            <a:off x="831850" y="4061686"/>
            <a:ext cx="10515600" cy="20475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304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D8D3F40A-7EE5-C04B-B89D-0D5DACEF3A0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313F6C3-03A1-A184-2FBD-DA06604DD4A8}"/>
              </a:ext>
            </a:extLst>
          </p:cNvPr>
          <p:cNvSpPr txBox="1">
            <a:spLocks/>
          </p:cNvSpPr>
          <p:nvPr/>
        </p:nvSpPr>
        <p:spPr>
          <a:xfrm>
            <a:off x="838201" y="1198143"/>
            <a:ext cx="9810604" cy="322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20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5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Bembo"/>
              <a:ea typeface="Batang" panose="02030600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 Bold"/>
                <a:ea typeface="Batang" panose="02030600000101010101" pitchFamily="18" charset="-127"/>
                <a:cs typeface="Segoe UI" panose="020B0502040204020203" pitchFamily="34" charset="0"/>
              </a:rPr>
              <a:t>“Perfection of means and confusion of ends seems to characterize our age”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Batang" panose="02030600000101010101" pitchFamily="18" charset="-127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  <a:ea typeface="Batang" panose="02030600000101010101" pitchFamily="18" charset="-127"/>
                <a:cs typeface="Segoe UI" panose="020B0502040204020203" pitchFamily="34" charset="0"/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35686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D8D3F40A-7EE5-C04B-B89D-0D5DACEF3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EDF085-D51A-A241-BCBA-B21FD5EA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769"/>
            <a:ext cx="10515600" cy="13255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F5D37"/>
                </a:solidFill>
                <a:effectLst/>
                <a:uLnTx/>
                <a:uFillTx/>
                <a:latin typeface="Adobe Garamond Pro Bold" panose="02020502060506020403" pitchFamily="18" charset="77"/>
                <a:ea typeface="+mn-ea"/>
                <a:cs typeface="+mn-cs"/>
              </a:rPr>
              <a:t>Our Three Phase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FA5289-8383-825D-AB87-07134AB3E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1" y="1139686"/>
            <a:ext cx="9525772" cy="510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D8D3F40A-7EE5-C04B-B89D-0D5DACEF3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DE2FBE71-CA82-A95F-1E15-D4AD55944800}"/>
              </a:ext>
            </a:extLst>
          </p:cNvPr>
          <p:cNvSpPr txBox="1">
            <a:spLocks/>
          </p:cNvSpPr>
          <p:nvPr/>
        </p:nvSpPr>
        <p:spPr>
          <a:xfrm>
            <a:off x="831850" y="1709739"/>
            <a:ext cx="10515600" cy="1616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F5D37"/>
                </a:solidFill>
                <a:effectLst/>
                <a:uLnTx/>
                <a:uFillTx/>
                <a:latin typeface="Adobe Garamond Pro Bold" panose="02020502060506020403" pitchFamily="18" charset="77"/>
                <a:ea typeface="+mj-ea"/>
                <a:cs typeface="+mj-cs"/>
              </a:rPr>
              <a:t>The Road Ahead…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DDAAF9FB-35D0-80F6-F7B6-1DF533731159}"/>
              </a:ext>
            </a:extLst>
          </p:cNvPr>
          <p:cNvSpPr txBox="1">
            <a:spLocks/>
          </p:cNvSpPr>
          <p:nvPr/>
        </p:nvSpPr>
        <p:spPr>
          <a:xfrm>
            <a:off x="831850" y="4061686"/>
            <a:ext cx="10515600" cy="20475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387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D8D3F40A-7EE5-C04B-B89D-0D5DACEF3A0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313F6C3-03A1-A184-2FBD-DA06604DD4A8}"/>
              </a:ext>
            </a:extLst>
          </p:cNvPr>
          <p:cNvSpPr txBox="1">
            <a:spLocks/>
          </p:cNvSpPr>
          <p:nvPr/>
        </p:nvSpPr>
        <p:spPr>
          <a:xfrm>
            <a:off x="838201" y="1198143"/>
            <a:ext cx="9810604" cy="3572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20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5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Bembo"/>
              <a:ea typeface="Batang" panose="02030600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 Bold"/>
                <a:ea typeface="Batang" panose="02030600000101010101" pitchFamily="18" charset="-127"/>
                <a:cs typeface="Segoe UI" panose="020B0502040204020203" pitchFamily="34" charset="0"/>
              </a:rPr>
              <a:t>“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aramond Pro Bold"/>
                <a:ea typeface="Batang" panose="02030600000101010101" pitchFamily="18" charset="-127"/>
                <a:cs typeface="Segoe UI" panose="020B0502040204020203" pitchFamily="34" charset="0"/>
              </a:rPr>
              <a:t>We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 Bold"/>
                <a:ea typeface="Batang" panose="02030600000101010101" pitchFamily="18" charset="-127"/>
                <a:cs typeface="Segoe UI" panose="020B0502040204020203" pitchFamily="34" charset="0"/>
              </a:rPr>
              <a:t> are committed to being “Good Shepherds” of KSU. It is a “Noble Institution” that matters even more today. Some hard decisions will need to be made but together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aramond Pro Bold"/>
                <a:ea typeface="Batang" panose="02030600000101010101" pitchFamily="18" charset="-127"/>
                <a:cs typeface="Segoe UI" panose="020B0502040204020203" pitchFamily="34" charset="0"/>
              </a:rPr>
              <a:t>we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 Bold"/>
                <a:ea typeface="Batang" panose="02030600000101010101" pitchFamily="18" charset="-127"/>
                <a:cs typeface="Segoe UI" panose="020B0502040204020203" pitchFamily="34" charset="0"/>
              </a:rPr>
              <a:t> can  enable an intended KSU future.”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 Bold"/>
              <a:ea typeface="Batang" panose="02030600000101010101" pitchFamily="18" charset="-127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Batang" panose="02030600000101010101" pitchFamily="18" charset="-127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  <a:ea typeface="Batang" panose="02030600000101010101" pitchFamily="18" charset="-127"/>
                <a:cs typeface="Segoe UI" panose="020B0502040204020203" pitchFamily="34" charset="0"/>
              </a:rPr>
              <a:t>Ronald A. Johnson, PhD</a:t>
            </a:r>
          </a:p>
        </p:txBody>
      </p:sp>
    </p:spTree>
    <p:extLst>
      <p:ext uri="{BB962C8B-B14F-4D97-AF65-F5344CB8AC3E}">
        <p14:creationId xmlns:p14="http://schemas.microsoft.com/office/powerpoint/2010/main" val="209774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D8D3F40A-7EE5-C04B-B89D-0D5DACEF3A0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313F6C3-03A1-A184-2FBD-DA06604DD4A8}"/>
              </a:ext>
            </a:extLst>
          </p:cNvPr>
          <p:cNvSpPr txBox="1">
            <a:spLocks/>
          </p:cNvSpPr>
          <p:nvPr/>
        </p:nvSpPr>
        <p:spPr>
          <a:xfrm>
            <a:off x="838201" y="1198143"/>
            <a:ext cx="9810604" cy="322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20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5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Bembo"/>
              <a:ea typeface="Batang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5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Bembo"/>
              <a:ea typeface="Batang" panose="02030600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 Bold"/>
                <a:ea typeface="Batang" panose="02030600000101010101" pitchFamily="18" charset="-127"/>
                <a:cs typeface="Segoe UI" panose="020B0502040204020203" pitchFamily="34" charset="0"/>
              </a:rPr>
              <a:t>“As for the future, your task is not to foresee it, but to enable it”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 Bold"/>
              <a:ea typeface="Batang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Batang" panose="02030600000101010101" pitchFamily="18" charset="-127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aramond Pro"/>
                <a:ea typeface="Batang" panose="02030600000101010101" pitchFamily="18" charset="-127"/>
                <a:cs typeface="Segoe UI" panose="020B0502040204020203" pitchFamily="34" charset="0"/>
              </a:rPr>
              <a:t>Antoine de Saint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aramond Pro"/>
                <a:ea typeface="Batang" panose="02030600000101010101" pitchFamily="18" charset="-127"/>
                <a:cs typeface="Segoe UI" panose="020B0502040204020203" pitchFamily="34" charset="0"/>
              </a:rPr>
              <a:t>Exupéry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aramond Pro"/>
              <a:ea typeface="Batang" panose="02030600000101010101" pitchFamily="18" charset="-127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7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D8D3F40A-7EE5-C04B-B89D-0D5DACEF3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EDF085-D51A-A241-BCBA-B21FD5EA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F5D37"/>
                </a:solidFill>
                <a:latin typeface="Adobe Garamond Pro Bold" panose="02020502060506020403" pitchFamily="18" charset="77"/>
              </a:rPr>
              <a:t>Today’s Remarks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2833F29-5A20-954E-8669-5E6583C80F72}"/>
              </a:ext>
            </a:extLst>
          </p:cNvPr>
          <p:cNvSpPr txBox="1"/>
          <p:nvPr/>
        </p:nvSpPr>
        <p:spPr>
          <a:xfrm>
            <a:off x="838200" y="1690688"/>
            <a:ext cx="100815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D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Restoring KSU’s Purpose and Financial Viability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D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1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D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KSU’s Transformation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D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1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D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Enabling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Intended Future for KSU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D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1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D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F5D37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Road Ahead…</a:t>
            </a:r>
          </a:p>
        </p:txBody>
      </p:sp>
    </p:spTree>
    <p:extLst>
      <p:ext uri="{BB962C8B-B14F-4D97-AF65-F5344CB8AC3E}">
        <p14:creationId xmlns:p14="http://schemas.microsoft.com/office/powerpoint/2010/main" val="18112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D8D3F40A-7EE5-C04B-B89D-0D5DACEF3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DE2FBE71-CA82-A95F-1E15-D4AD55944800}"/>
              </a:ext>
            </a:extLst>
          </p:cNvPr>
          <p:cNvSpPr txBox="1">
            <a:spLocks/>
          </p:cNvSpPr>
          <p:nvPr/>
        </p:nvSpPr>
        <p:spPr>
          <a:xfrm>
            <a:off x="831850" y="1709739"/>
            <a:ext cx="10515600" cy="1616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F5D37"/>
                </a:solidFill>
                <a:effectLst/>
                <a:uLnTx/>
                <a:uFillTx/>
                <a:latin typeface="Adobe Garamond Pro Bold" panose="02020502060506020403" pitchFamily="18" charset="77"/>
                <a:ea typeface="+mj-ea"/>
                <a:cs typeface="+mj-cs"/>
              </a:rPr>
              <a:t>Restoring KSU’s Purpose and Financial Viability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DDAAF9FB-35D0-80F6-F7B6-1DF533731159}"/>
              </a:ext>
            </a:extLst>
          </p:cNvPr>
          <p:cNvSpPr txBox="1">
            <a:spLocks/>
          </p:cNvSpPr>
          <p:nvPr/>
        </p:nvSpPr>
        <p:spPr>
          <a:xfrm>
            <a:off x="831850" y="3962401"/>
            <a:ext cx="10515600" cy="2127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F5D37"/>
              </a:buClr>
            </a:pPr>
            <a:r>
              <a:rPr lang="en-US" dirty="0"/>
              <a:t>HB 250:  Section 7.</a:t>
            </a:r>
          </a:p>
          <a:p>
            <a:pPr>
              <a:buClr>
                <a:srgbClr val="2F5D37"/>
              </a:buClr>
            </a:pPr>
            <a:r>
              <a:rPr lang="en-US" dirty="0"/>
              <a:t>KSU’s Mission Statement</a:t>
            </a:r>
          </a:p>
          <a:p>
            <a:pPr>
              <a:buClr>
                <a:srgbClr val="2F5D37"/>
              </a:buClr>
            </a:pPr>
            <a:r>
              <a:rPr lang="en-US" dirty="0"/>
              <a:t>KSU’s Purpose</a:t>
            </a:r>
          </a:p>
          <a:p>
            <a:pPr>
              <a:buClr>
                <a:srgbClr val="2F5D37"/>
              </a:buClr>
            </a:pPr>
            <a:r>
              <a:rPr lang="en-US" dirty="0"/>
              <a:t>KSU’s Impact and Financial Viability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D8D3F40A-7EE5-C04B-B89D-0D5DACEF3A0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313F6C3-03A1-A184-2FBD-DA06604DD4A8}"/>
              </a:ext>
            </a:extLst>
          </p:cNvPr>
          <p:cNvSpPr txBox="1">
            <a:spLocks/>
          </p:cNvSpPr>
          <p:nvPr/>
        </p:nvSpPr>
        <p:spPr>
          <a:xfrm>
            <a:off x="838201" y="1198143"/>
            <a:ext cx="9810604" cy="322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20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 spc="50" baseline="0">
                <a:solidFill>
                  <a:schemeClr val="tx1">
                    <a:tint val="7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5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Bembo"/>
              <a:ea typeface="Batang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5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Bembo"/>
              <a:ea typeface="Batang" panose="02030600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 Bold"/>
                <a:ea typeface="Batang" panose="02030600000101010101" pitchFamily="18" charset="-127"/>
                <a:cs typeface="Segoe UI" panose="020B0502040204020203" pitchFamily="34" charset="0"/>
              </a:rPr>
              <a:t>“The Journey Is the Reward”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Batang" panose="02030600000101010101" pitchFamily="18" charset="-127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/>
                <a:ea typeface="Batang" panose="02030600000101010101" pitchFamily="18" charset="-127"/>
                <a:cs typeface="Segoe UI" panose="020B0502040204020203" pitchFamily="34" charset="0"/>
              </a:rPr>
              <a:t>Steve Jobs</a:t>
            </a:r>
          </a:p>
        </p:txBody>
      </p:sp>
    </p:spTree>
    <p:extLst>
      <p:ext uri="{BB962C8B-B14F-4D97-AF65-F5344CB8AC3E}">
        <p14:creationId xmlns:p14="http://schemas.microsoft.com/office/powerpoint/2010/main" val="233453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D8D3F40A-7EE5-C04B-B89D-0D5DACEF3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EDF085-D51A-A241-BCBA-B21FD5EA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38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2F5D37"/>
                </a:solidFill>
                <a:latin typeface="Adobe Garamond Pro Bold" panose="02020502060506020403" pitchFamily="18" charset="77"/>
              </a:rPr>
              <a:t>HB 250:  Section 7.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2833F29-5A20-954E-8669-5E6583C80F72}"/>
              </a:ext>
            </a:extLst>
          </p:cNvPr>
          <p:cNvSpPr txBox="1"/>
          <p:nvPr/>
        </p:nvSpPr>
        <p:spPr>
          <a:xfrm>
            <a:off x="838200" y="1556951"/>
            <a:ext cx="947969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…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F5D37"/>
                </a:solidFill>
                <a:effectLst/>
                <a:uLnTx/>
                <a:uFillTx/>
                <a:latin typeface="Calibri" panose="020F0502020204030204"/>
              </a:rPr>
              <a:t>the financial health and success of Kentucky State University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, a comprehensive, historically Black land-grant university,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F5D37"/>
                </a:solidFill>
                <a:effectLst/>
                <a:uLnTx/>
                <a:uFillTx/>
                <a:latin typeface="Calibri" panose="020F0502020204030204"/>
              </a:rPr>
              <a:t>is vital to the well-being of Kentucky's postsecondary education system and the students it serves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an emergency is declared to exist, and this Act takes effect upon its passage and approval by the Governor or upon its otherwise becoming a law.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F5A144-F98A-7C9F-8E0A-96FC0001E689}"/>
              </a:ext>
            </a:extLst>
          </p:cNvPr>
          <p:cNvSpPr txBox="1"/>
          <p:nvPr/>
        </p:nvSpPr>
        <p:spPr>
          <a:xfrm>
            <a:off x="838200" y="5771743"/>
            <a:ext cx="638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https://legiscan.com/KY/text/HB250/2022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2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3BC4E4-B6BA-7302-3A9C-C04D2454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xmlns="" id="{C47B38A5-EC9C-D919-52B8-CD21A65E3C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344807"/>
              </p:ext>
            </p:extLst>
          </p:nvPr>
        </p:nvGraphicFramePr>
        <p:xfrm>
          <a:off x="481585" y="684636"/>
          <a:ext cx="11228830" cy="395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D94C37E-D605-524D-FC9D-F725ABDDE48B}"/>
              </a:ext>
            </a:extLst>
          </p:cNvPr>
          <p:cNvGrpSpPr>
            <a:grpSpLocks noChangeAspect="1"/>
          </p:cNvGrpSpPr>
          <p:nvPr/>
        </p:nvGrpSpPr>
        <p:grpSpPr>
          <a:xfrm>
            <a:off x="1569405" y="3949150"/>
            <a:ext cx="3996508" cy="1932672"/>
            <a:chOff x="757689" y="3996649"/>
            <a:chExt cx="2872212" cy="164738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973DEAE0-2641-29D1-7577-16F60725448C}"/>
                </a:ext>
              </a:extLst>
            </p:cNvPr>
            <p:cNvSpPr/>
            <p:nvPr/>
          </p:nvSpPr>
          <p:spPr>
            <a:xfrm>
              <a:off x="757689" y="3996649"/>
              <a:ext cx="2872212" cy="1647389"/>
            </a:xfrm>
            <a:prstGeom prst="ellipse">
              <a:avLst/>
            </a:prstGeom>
            <a:solidFill>
              <a:srgbClr val="2F5D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ndview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EF96E8D-540E-A29D-0E4E-4F4A926B1C07}"/>
                </a:ext>
              </a:extLst>
            </p:cNvPr>
            <p:cNvSpPr txBox="1"/>
            <p:nvPr/>
          </p:nvSpPr>
          <p:spPr>
            <a:xfrm>
              <a:off x="1202389" y="4442547"/>
              <a:ext cx="1982812" cy="813271"/>
            </a:xfrm>
            <a:prstGeom prst="rect">
              <a:avLst/>
            </a:prstGeom>
            <a:solidFill>
              <a:srgbClr val="2F5D37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9D61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History of Service…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009571-239D-E2D2-3A9A-B0E90D8D5779}"/>
              </a:ext>
            </a:extLst>
          </p:cNvPr>
          <p:cNvSpPr/>
          <p:nvPr/>
        </p:nvSpPr>
        <p:spPr>
          <a:xfrm>
            <a:off x="6628749" y="1376342"/>
            <a:ext cx="5165414" cy="4698355"/>
          </a:xfrm>
          <a:prstGeom prst="rect">
            <a:avLst/>
          </a:prstGeom>
          <a:noFill/>
          <a:ln w="76200">
            <a:solidFill>
              <a:srgbClr val="2F5D3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A438A1-4883-414C-1A07-7ED29E88EF29}"/>
              </a:ext>
            </a:extLst>
          </p:cNvPr>
          <p:cNvSpPr/>
          <p:nvPr/>
        </p:nvSpPr>
        <p:spPr>
          <a:xfrm>
            <a:off x="1027190" y="1426375"/>
            <a:ext cx="5165414" cy="4648322"/>
          </a:xfrm>
          <a:prstGeom prst="rect">
            <a:avLst/>
          </a:prstGeom>
          <a:noFill/>
          <a:ln w="76200">
            <a:solidFill>
              <a:srgbClr val="2F5D3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33F50F8-B3D5-415D-DD96-6D60A0E3999C}"/>
              </a:ext>
            </a:extLst>
          </p:cNvPr>
          <p:cNvGrpSpPr>
            <a:grpSpLocks noChangeAspect="1"/>
          </p:cNvGrpSpPr>
          <p:nvPr/>
        </p:nvGrpSpPr>
        <p:grpSpPr>
          <a:xfrm>
            <a:off x="7213202" y="3884617"/>
            <a:ext cx="3996508" cy="1932672"/>
            <a:chOff x="757689" y="3996649"/>
            <a:chExt cx="2872212" cy="164738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E313D07C-ED79-6C5C-77C9-7712B0C08E68}"/>
                </a:ext>
              </a:extLst>
            </p:cNvPr>
            <p:cNvSpPr/>
            <p:nvPr/>
          </p:nvSpPr>
          <p:spPr>
            <a:xfrm>
              <a:off x="757689" y="3996649"/>
              <a:ext cx="2872212" cy="1647389"/>
            </a:xfrm>
            <a:prstGeom prst="ellipse">
              <a:avLst/>
            </a:prstGeom>
            <a:solidFill>
              <a:srgbClr val="2F5D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ndview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825FF95-081B-13B4-49BA-A9FEE2492405}"/>
                </a:ext>
              </a:extLst>
            </p:cNvPr>
            <p:cNvSpPr txBox="1"/>
            <p:nvPr/>
          </p:nvSpPr>
          <p:spPr>
            <a:xfrm>
              <a:off x="1202389" y="4442547"/>
              <a:ext cx="1982812" cy="813271"/>
            </a:xfrm>
            <a:prstGeom prst="rect">
              <a:avLst/>
            </a:prstGeom>
            <a:solidFill>
              <a:srgbClr val="2F5D37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9D61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Dedicated to Empowerment…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6474D7F-DA1B-08C1-C0F0-FD022DA5228E}"/>
              </a:ext>
            </a:extLst>
          </p:cNvPr>
          <p:cNvSpPr txBox="1">
            <a:spLocks/>
          </p:cNvSpPr>
          <p:nvPr/>
        </p:nvSpPr>
        <p:spPr>
          <a:xfrm>
            <a:off x="838199" y="23836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F5D37"/>
                </a:solidFill>
                <a:latin typeface="Adobe Garamond Pro Bold" panose="02020502060506020403" pitchFamily="18" charset="77"/>
              </a:rPr>
              <a:t>KSU’s 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195348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D8D3F40A-7EE5-C04B-B89D-0D5DACEF3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EDF085-D51A-A241-BCBA-B21FD5EA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559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2F5D37"/>
                </a:solidFill>
                <a:latin typeface="Adobe Garamond Pro Bold" panose="02020502060506020403" pitchFamily="18" charset="77"/>
              </a:rPr>
              <a:t>KSU’s Purpose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8CBFBA2-D740-F03C-6DE9-F9DD9567375A}"/>
              </a:ext>
            </a:extLst>
          </p:cNvPr>
          <p:cNvSpPr/>
          <p:nvPr/>
        </p:nvSpPr>
        <p:spPr>
          <a:xfrm>
            <a:off x="9568070" y="4373217"/>
            <a:ext cx="2623930" cy="186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266CB40-92CC-26DA-6273-EA3B1AEA1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" y="895255"/>
            <a:ext cx="11675165" cy="53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5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3BC4E4-B6BA-7302-3A9C-C04D2454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BB68AB-3AEA-3657-D5BE-5ACE20B9E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15"/>
          <a:stretch/>
        </p:blipFill>
        <p:spPr>
          <a:xfrm>
            <a:off x="4134676" y="348601"/>
            <a:ext cx="6904385" cy="4749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83B755-EA41-A47E-950D-869C5F676852}"/>
              </a:ext>
            </a:extLst>
          </p:cNvPr>
          <p:cNvSpPr txBox="1"/>
          <p:nvPr/>
        </p:nvSpPr>
        <p:spPr>
          <a:xfrm>
            <a:off x="5274365" y="5538248"/>
            <a:ext cx="43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Financial Viability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FBC3EE-B9B3-7BA7-F177-FC3F551984CD}"/>
              </a:ext>
            </a:extLst>
          </p:cNvPr>
          <p:cNvSpPr txBox="1"/>
          <p:nvPr/>
        </p:nvSpPr>
        <p:spPr>
          <a:xfrm>
            <a:off x="5459896" y="5083287"/>
            <a:ext cx="78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4E0CE5-B7BE-6590-E836-9BE13D1DDF1A}"/>
              </a:ext>
            </a:extLst>
          </p:cNvPr>
          <p:cNvSpPr txBox="1"/>
          <p:nvPr/>
        </p:nvSpPr>
        <p:spPr>
          <a:xfrm>
            <a:off x="3352798" y="3738192"/>
            <a:ext cx="78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CBF584-0090-511B-0C48-606D8A427DEA}"/>
              </a:ext>
            </a:extLst>
          </p:cNvPr>
          <p:cNvSpPr txBox="1"/>
          <p:nvPr/>
        </p:nvSpPr>
        <p:spPr>
          <a:xfrm>
            <a:off x="3352798" y="818440"/>
            <a:ext cx="78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F5D37"/>
                </a:solidFill>
              </a:rPr>
              <a:t>High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7E662E-2CA6-A514-63DC-4C48E40E6E45}"/>
              </a:ext>
            </a:extLst>
          </p:cNvPr>
          <p:cNvSpPr txBox="1"/>
          <p:nvPr/>
        </p:nvSpPr>
        <p:spPr>
          <a:xfrm>
            <a:off x="8892209" y="5083287"/>
            <a:ext cx="78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F5D37"/>
                </a:solidFill>
              </a:rPr>
              <a:t>High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0A971F-6FF5-6B19-678D-FB0B7210E833}"/>
              </a:ext>
            </a:extLst>
          </p:cNvPr>
          <p:cNvSpPr txBox="1"/>
          <p:nvPr/>
        </p:nvSpPr>
        <p:spPr>
          <a:xfrm rot="16200000">
            <a:off x="949034" y="2399985"/>
            <a:ext cx="43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KSU’s Impact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C8E9233-116E-DF06-399F-B0834FCFED5B}"/>
              </a:ext>
            </a:extLst>
          </p:cNvPr>
          <p:cNvSpPr txBox="1">
            <a:spLocks/>
          </p:cNvSpPr>
          <p:nvPr/>
        </p:nvSpPr>
        <p:spPr>
          <a:xfrm>
            <a:off x="148254" y="1159306"/>
            <a:ext cx="2436743" cy="3127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F5D37"/>
                </a:solidFill>
                <a:latin typeface="Adobe Garamond Pro Bold" panose="02020502060506020403" pitchFamily="18" charset="77"/>
              </a:rPr>
              <a:t>KSU’s Impact and Financial Viability</a:t>
            </a:r>
          </a:p>
        </p:txBody>
      </p:sp>
    </p:spTree>
    <p:extLst>
      <p:ext uri="{BB962C8B-B14F-4D97-AF65-F5344CB8AC3E}">
        <p14:creationId xmlns:p14="http://schemas.microsoft.com/office/powerpoint/2010/main" val="2463740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Template" id="{0533EDF5-FE59-224F-86DD-9117281C6F50}" vid="{0532CAB4-312B-2744-B85E-B23D8848F5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14814</TotalTime>
  <Words>496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Adobe Garamond Pro</vt:lpstr>
      <vt:lpstr>Adobe Garamond Pro Bold</vt:lpstr>
      <vt:lpstr>Arial</vt:lpstr>
      <vt:lpstr>Batang</vt:lpstr>
      <vt:lpstr>Bembo</vt:lpstr>
      <vt:lpstr>Calibri</vt:lpstr>
      <vt:lpstr>Calibri Light</vt:lpstr>
      <vt:lpstr>Grandview</vt:lpstr>
      <vt:lpstr>Segoe UI</vt:lpstr>
      <vt:lpstr>Office Theme</vt:lpstr>
      <vt:lpstr>2_Office Theme</vt:lpstr>
      <vt:lpstr>   COMMISSION ON RACE AND ACCESS TO OPPORTUNITY  Enabling an Intended Future for KSU</vt:lpstr>
      <vt:lpstr>PowerPoint Presentation</vt:lpstr>
      <vt:lpstr>Today’s Remarks</vt:lpstr>
      <vt:lpstr>PowerPoint Presentation</vt:lpstr>
      <vt:lpstr>PowerPoint Presentation</vt:lpstr>
      <vt:lpstr>HB 250:  Section 7. </vt:lpstr>
      <vt:lpstr>PowerPoint Presentation</vt:lpstr>
      <vt:lpstr>KSU’s Purpose</vt:lpstr>
      <vt:lpstr>PowerPoint Presentation</vt:lpstr>
      <vt:lpstr>PowerPoint Presentation</vt:lpstr>
      <vt:lpstr>PowerPoint Presentation</vt:lpstr>
      <vt:lpstr>HB 250:  Section 1. (1)</vt:lpstr>
      <vt:lpstr>PowerPoint Presentation</vt:lpstr>
      <vt:lpstr>PowerPoint Presentation</vt:lpstr>
      <vt:lpstr>PowerPoint Presentation</vt:lpstr>
      <vt:lpstr>PowerPoint Presentation</vt:lpstr>
      <vt:lpstr>Our Three Phase Plan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 2022 Fall Opening Execution Plan &amp; Updates</dc:title>
  <dc:creator>Ronald Johnson</dc:creator>
  <cp:lastModifiedBy>Gillispie, Brett (LRC)</cp:lastModifiedBy>
  <cp:revision>15</cp:revision>
  <cp:lastPrinted>2022-08-15T14:16:55Z</cp:lastPrinted>
  <dcterms:created xsi:type="dcterms:W3CDTF">2022-08-05T22:41:13Z</dcterms:created>
  <dcterms:modified xsi:type="dcterms:W3CDTF">2022-08-23T12:11:08Z</dcterms:modified>
</cp:coreProperties>
</file>