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0" r:id="rId4"/>
  </p:sldMasterIdLst>
  <p:notesMasterIdLst>
    <p:notesMasterId r:id="rId51"/>
  </p:notesMasterIdLst>
  <p:sldIdLst>
    <p:sldId id="321" r:id="rId5"/>
    <p:sldId id="261" r:id="rId6"/>
    <p:sldId id="322" r:id="rId7"/>
    <p:sldId id="267" r:id="rId8"/>
    <p:sldId id="262" r:id="rId9"/>
    <p:sldId id="266" r:id="rId10"/>
    <p:sldId id="263" r:id="rId11"/>
    <p:sldId id="276" r:id="rId12"/>
    <p:sldId id="275" r:id="rId13"/>
    <p:sldId id="274" r:id="rId14"/>
    <p:sldId id="273" r:id="rId15"/>
    <p:sldId id="272" r:id="rId16"/>
    <p:sldId id="270" r:id="rId17"/>
    <p:sldId id="271" r:id="rId18"/>
    <p:sldId id="269" r:id="rId19"/>
    <p:sldId id="265" r:id="rId20"/>
    <p:sldId id="284" r:id="rId21"/>
    <p:sldId id="282" r:id="rId22"/>
    <p:sldId id="281" r:id="rId23"/>
    <p:sldId id="280" r:id="rId24"/>
    <p:sldId id="279" r:id="rId25"/>
    <p:sldId id="278" r:id="rId26"/>
    <p:sldId id="291" r:id="rId27"/>
    <p:sldId id="290" r:id="rId28"/>
    <p:sldId id="288" r:id="rId29"/>
    <p:sldId id="287" r:id="rId30"/>
    <p:sldId id="358" r:id="rId31"/>
    <p:sldId id="359" r:id="rId32"/>
    <p:sldId id="360" r:id="rId33"/>
    <p:sldId id="361" r:id="rId34"/>
    <p:sldId id="286" r:id="rId35"/>
    <p:sldId id="285" r:id="rId36"/>
    <p:sldId id="323" r:id="rId37"/>
    <p:sldId id="324" r:id="rId38"/>
    <p:sldId id="325" r:id="rId39"/>
    <p:sldId id="268" r:id="rId40"/>
    <p:sldId id="299" r:id="rId41"/>
    <p:sldId id="294" r:id="rId42"/>
    <p:sldId id="292" r:id="rId43"/>
    <p:sldId id="296" r:id="rId44"/>
    <p:sldId id="305" r:id="rId45"/>
    <p:sldId id="303" r:id="rId46"/>
    <p:sldId id="295" r:id="rId47"/>
    <p:sldId id="300" r:id="rId48"/>
    <p:sldId id="298" r:id="rId49"/>
    <p:sldId id="335"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67"/>
  </p:normalViewPr>
  <p:slideViewPr>
    <p:cSldViewPr snapToObjects="1">
      <p:cViewPr varScale="1">
        <p:scale>
          <a:sx n="124" d="100"/>
          <a:sy n="124" d="100"/>
        </p:scale>
        <p:origin x="1224" y="108"/>
      </p:cViewPr>
      <p:guideLst>
        <p:guide orient="horz" pos="2160"/>
        <p:guide pos="2880"/>
      </p:guideLst>
    </p:cSldViewPr>
  </p:slideViewPr>
  <p:outlineViewPr>
    <p:cViewPr>
      <p:scale>
        <a:sx n="33" d="100"/>
        <a:sy n="33" d="100"/>
      </p:scale>
      <p:origin x="336" y="3272"/>
    </p:cViewPr>
  </p:outlineViewPr>
  <p:notesTextViewPr>
    <p:cViewPr>
      <p:scale>
        <a:sx n="100" d="100"/>
        <a:sy n="100" d="100"/>
      </p:scale>
      <p:origin x="0" y="0"/>
    </p:cViewPr>
  </p:notesTextViewPr>
  <p:sorterViewPr>
    <p:cViewPr>
      <p:scale>
        <a:sx n="227" d="100"/>
        <a:sy n="22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2459983-A235-3D4A-A94C-258D018C66DF}" type="datetimeFigureOut">
              <a:rPr lang="en-US"/>
              <a:pPr>
                <a:defRPr/>
              </a:pPr>
              <a:t>10/27/2022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1466D46-4144-1A4F-8DDD-5507D8CCE013}" type="slidenum">
              <a:rPr lang="en-US"/>
              <a:pPr>
                <a:defRPr/>
              </a:pPr>
              <a:t>‹#›</a:t>
            </a:fld>
            <a:endParaRPr lang="en-US"/>
          </a:p>
        </p:txBody>
      </p:sp>
    </p:spTree>
    <p:extLst>
      <p:ext uri="{BB962C8B-B14F-4D97-AF65-F5344CB8AC3E}">
        <p14:creationId xmlns:p14="http://schemas.microsoft.com/office/powerpoint/2010/main" val="163860178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Possible pathways between segregation and health. SES, socioeconomic status.
</a:t>
            </a:r>
          </a:p>
          <a:p>
            <a:pPr marL="0" lvl="0" indent="0"/>
            <a:r>
              <a:rPr lang="en-US" altLang="en-US">
                <a:latin typeface="Arial" pitchFamily="34" charset="0"/>
                <a:ea typeface="Arial" pitchFamily="34" charset="0"/>
              </a:rPr>
              <a:t>Unless provided in the caption above, the following copyright applies to the content of this slide: Epidemiologic Reviews © The Author 2009. Published by the Johns Hopkins Bloomberg School of Public Health. All rights reserved. For permissions, please e-mail: journals.permissions@oxfordjournals.org.Epidemiologic Reviews © The Author 2009. Published by the Johns Hopkins Bloomberg School of Public Health. All rights reserved. For permissions, please e-mail: journals.permissions@oxfordjournals.org.</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BCAD65D5-B98F-4F31-95E6-D8D31369E1DA}"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25027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645FC1-22E5-F343-8382-BBCC0DA96378}" type="datetime1">
              <a:rPr lang="en-US"/>
              <a:pPr>
                <a:defRPr/>
              </a:pPr>
              <a:t>10/27/2022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D317FC-1535-1D4E-A0A0-D16D562A2418}" type="slidenum">
              <a:rPr lang="en-US"/>
              <a:pPr>
                <a:defRPr/>
              </a:pPr>
              <a:t>‹#›</a:t>
            </a:fld>
            <a:endParaRPr lang="en-US"/>
          </a:p>
        </p:txBody>
      </p:sp>
    </p:spTree>
    <p:extLst>
      <p:ext uri="{BB962C8B-B14F-4D97-AF65-F5344CB8AC3E}">
        <p14:creationId xmlns:p14="http://schemas.microsoft.com/office/powerpoint/2010/main" val="338639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55BA8A-AD2A-B846-B35C-F5C439EF186C}" type="datetime1">
              <a:rPr lang="en-US"/>
              <a:pPr>
                <a:defRPr/>
              </a:pPr>
              <a:t>10/27/2022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58F173-E40E-004B-AD61-69BD2DD2503E}" type="slidenum">
              <a:rPr lang="en-US"/>
              <a:pPr>
                <a:defRPr/>
              </a:pPr>
              <a:t>‹#›</a:t>
            </a:fld>
            <a:endParaRPr lang="en-US"/>
          </a:p>
        </p:txBody>
      </p:sp>
    </p:spTree>
    <p:extLst>
      <p:ext uri="{BB962C8B-B14F-4D97-AF65-F5344CB8AC3E}">
        <p14:creationId xmlns:p14="http://schemas.microsoft.com/office/powerpoint/2010/main" val="3371462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E8064D-CB3E-904B-BB83-AB474846AB92}" type="datetime1">
              <a:rPr lang="en-US"/>
              <a:pPr>
                <a:defRPr/>
              </a:pPr>
              <a:t>10/27/2022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370EE1-CDDE-574B-8A41-26AEC70428C4}" type="slidenum">
              <a:rPr lang="en-US"/>
              <a:pPr>
                <a:defRPr/>
              </a:pPr>
              <a:t>‹#›</a:t>
            </a:fld>
            <a:endParaRPr lang="en-US"/>
          </a:p>
        </p:txBody>
      </p:sp>
    </p:spTree>
    <p:extLst>
      <p:ext uri="{BB962C8B-B14F-4D97-AF65-F5344CB8AC3E}">
        <p14:creationId xmlns:p14="http://schemas.microsoft.com/office/powerpoint/2010/main" val="1001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1502A6-6CBC-47EA-B996-B742E19D28B0}"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4109761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1502A6-6CBC-47EA-B996-B742E19D28B0}"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381230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1502A6-6CBC-47EA-B996-B742E19D28B0}"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2690920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1502A6-6CBC-47EA-B996-B742E19D28B0}"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97921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1502A6-6CBC-47EA-B996-B742E19D28B0}"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1654241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1502A6-6CBC-47EA-B996-B742E19D28B0}"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3617687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1502A6-6CBC-47EA-B996-B742E19D28B0}"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4044596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A1502A6-6CBC-47EA-B996-B742E19D28B0}"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89115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11917D-1C6D-4942-8BB3-23C74CC5C2F4}" type="datetime1">
              <a:rPr lang="en-US"/>
              <a:pPr>
                <a:defRPr/>
              </a:pPr>
              <a:t>10/27/2022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2D5DCA-13D1-4045-BADF-BCA8F5F3C148}" type="slidenum">
              <a:rPr lang="en-US"/>
              <a:pPr>
                <a:defRPr/>
              </a:pPr>
              <a:t>‹#›</a:t>
            </a:fld>
            <a:endParaRPr lang="en-US"/>
          </a:p>
        </p:txBody>
      </p:sp>
    </p:spTree>
    <p:extLst>
      <p:ext uri="{BB962C8B-B14F-4D97-AF65-F5344CB8AC3E}">
        <p14:creationId xmlns:p14="http://schemas.microsoft.com/office/powerpoint/2010/main" val="3351123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A1502A6-6CBC-47EA-B996-B742E19D28B0}"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691903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1502A6-6CBC-47EA-B996-B742E19D28B0}"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1314938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1502A6-6CBC-47EA-B996-B742E19D28B0}"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78146-ADEF-489F-A0DC-DFED8D54CA95}" type="slidenum">
              <a:rPr lang="en-US" smtClean="0"/>
              <a:t>‹#›</a:t>
            </a:fld>
            <a:endParaRPr lang="en-US"/>
          </a:p>
        </p:txBody>
      </p:sp>
    </p:spTree>
    <p:extLst>
      <p:ext uri="{BB962C8B-B14F-4D97-AF65-F5344CB8AC3E}">
        <p14:creationId xmlns:p14="http://schemas.microsoft.com/office/powerpoint/2010/main" val="428446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239A525-71EA-5C41-9520-36F2D9A5F7D4}" type="datetime1">
              <a:rPr lang="en-US"/>
              <a:pPr>
                <a:defRPr/>
              </a:pPr>
              <a:t>10/27/2022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0D50EF-6E77-194C-B9D2-9CCD17D90797}" type="slidenum">
              <a:rPr lang="en-US"/>
              <a:pPr>
                <a:defRPr/>
              </a:pPr>
              <a:t>‹#›</a:t>
            </a:fld>
            <a:endParaRPr lang="en-US"/>
          </a:p>
        </p:txBody>
      </p:sp>
    </p:spTree>
    <p:extLst>
      <p:ext uri="{BB962C8B-B14F-4D97-AF65-F5344CB8AC3E}">
        <p14:creationId xmlns:p14="http://schemas.microsoft.com/office/powerpoint/2010/main" val="171512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BDF1B6-E804-0D49-BFDA-A5CB88EC957A}" type="datetime1">
              <a:rPr lang="en-US"/>
              <a:pPr>
                <a:defRPr/>
              </a:pPr>
              <a:t>10/27/2022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E3C6D-FF35-4E4B-8FC2-7D452AADD420}" type="slidenum">
              <a:rPr lang="en-US"/>
              <a:pPr>
                <a:defRPr/>
              </a:pPr>
              <a:t>‹#›</a:t>
            </a:fld>
            <a:endParaRPr lang="en-US"/>
          </a:p>
        </p:txBody>
      </p:sp>
    </p:spTree>
    <p:extLst>
      <p:ext uri="{BB962C8B-B14F-4D97-AF65-F5344CB8AC3E}">
        <p14:creationId xmlns:p14="http://schemas.microsoft.com/office/powerpoint/2010/main" val="110669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7F55805-0299-0A48-82F7-E0BBA7175373}" type="datetime1">
              <a:rPr lang="en-US"/>
              <a:pPr>
                <a:defRPr/>
              </a:pPr>
              <a:t>10/27/2022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30FEE8-1AC6-FC47-B66D-AA01ED7AB3BF}" type="slidenum">
              <a:rPr lang="en-US"/>
              <a:pPr>
                <a:defRPr/>
              </a:pPr>
              <a:t>‹#›</a:t>
            </a:fld>
            <a:endParaRPr lang="en-US"/>
          </a:p>
        </p:txBody>
      </p:sp>
    </p:spTree>
    <p:extLst>
      <p:ext uri="{BB962C8B-B14F-4D97-AF65-F5344CB8AC3E}">
        <p14:creationId xmlns:p14="http://schemas.microsoft.com/office/powerpoint/2010/main" val="129298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334031-6E15-BF43-A087-A9A9B9F5D335}" type="datetime1">
              <a:rPr lang="en-US"/>
              <a:pPr>
                <a:defRPr/>
              </a:pPr>
              <a:t>10/27/2022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D450A9-5C22-0148-BFF6-ACBA1B7DBDB4}" type="slidenum">
              <a:rPr lang="en-US"/>
              <a:pPr>
                <a:defRPr/>
              </a:pPr>
              <a:t>‹#›</a:t>
            </a:fld>
            <a:endParaRPr lang="en-US"/>
          </a:p>
        </p:txBody>
      </p:sp>
    </p:spTree>
    <p:extLst>
      <p:ext uri="{BB962C8B-B14F-4D97-AF65-F5344CB8AC3E}">
        <p14:creationId xmlns:p14="http://schemas.microsoft.com/office/powerpoint/2010/main" val="126247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B4CB6C-2A93-1A4B-8D23-1235D6903E83}" type="datetime1">
              <a:rPr lang="en-US"/>
              <a:pPr>
                <a:defRPr/>
              </a:pPr>
              <a:t>10/27/2022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6D86E8-3CD7-1D41-9B4E-98933A7ED3B5}" type="slidenum">
              <a:rPr lang="en-US"/>
              <a:pPr>
                <a:defRPr/>
              </a:pPr>
              <a:t>‹#›</a:t>
            </a:fld>
            <a:endParaRPr lang="en-US"/>
          </a:p>
        </p:txBody>
      </p:sp>
    </p:spTree>
    <p:extLst>
      <p:ext uri="{BB962C8B-B14F-4D97-AF65-F5344CB8AC3E}">
        <p14:creationId xmlns:p14="http://schemas.microsoft.com/office/powerpoint/2010/main" val="86289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B5E366-36BF-3944-9B93-A1AE5B24A7E2}" type="datetime1">
              <a:rPr lang="en-US"/>
              <a:pPr>
                <a:defRPr/>
              </a:pPr>
              <a:t>10/27/2022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14903A-3DE8-2442-9A0A-450B72143E7A}" type="slidenum">
              <a:rPr lang="en-US"/>
              <a:pPr>
                <a:defRPr/>
              </a:pPr>
              <a:t>‹#›</a:t>
            </a:fld>
            <a:endParaRPr lang="en-US"/>
          </a:p>
        </p:txBody>
      </p:sp>
    </p:spTree>
    <p:extLst>
      <p:ext uri="{BB962C8B-B14F-4D97-AF65-F5344CB8AC3E}">
        <p14:creationId xmlns:p14="http://schemas.microsoft.com/office/powerpoint/2010/main" val="254820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49D607-FA03-5145-8689-C51A83AC031A}" type="datetime1">
              <a:rPr lang="en-US"/>
              <a:pPr>
                <a:defRPr/>
              </a:pPr>
              <a:t>10/27/2022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EDE487-07C9-194F-A911-8D8DD0BA466F}" type="slidenum">
              <a:rPr lang="en-US"/>
              <a:pPr>
                <a:defRPr/>
              </a:pPr>
              <a:t>‹#›</a:t>
            </a:fld>
            <a:endParaRPr lang="en-US"/>
          </a:p>
        </p:txBody>
      </p:sp>
    </p:spTree>
    <p:extLst>
      <p:ext uri="{BB962C8B-B14F-4D97-AF65-F5344CB8AC3E}">
        <p14:creationId xmlns:p14="http://schemas.microsoft.com/office/powerpoint/2010/main" val="10782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E4A7182A-75FE-D048-AC33-10C637D6A008}" type="datetime1">
              <a:rPr lang="en-US"/>
              <a:pPr>
                <a:defRPr/>
              </a:pPr>
              <a:t>10/27/2022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39C66C29-6F68-0E44-93A8-8988F74B23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1502A6-6CBC-47EA-B996-B742E19D28B0}" type="datetimeFigureOut">
              <a:rPr lang="en-US" smtClean="0"/>
              <a:t>10/27/2022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8078146-ADEF-489F-A0DC-DFED8D54CA95}" type="slidenum">
              <a:rPr lang="en-US" smtClean="0"/>
              <a:t>‹#›</a:t>
            </a:fld>
            <a:endParaRPr lang="en-US"/>
          </a:p>
        </p:txBody>
      </p:sp>
    </p:spTree>
    <p:extLst>
      <p:ext uri="{BB962C8B-B14F-4D97-AF65-F5344CB8AC3E}">
        <p14:creationId xmlns:p14="http://schemas.microsoft.com/office/powerpoint/2010/main" val="2842275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93/epirev/mxp00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4800" y="1371600"/>
            <a:ext cx="8458200" cy="2311855"/>
          </a:xfrm>
          <a:prstGeom prst="rect">
            <a:avLst/>
          </a:prstGeom>
        </p:spPr>
      </p:pic>
    </p:spTree>
    <p:extLst>
      <p:ext uri="{BB962C8B-B14F-4D97-AF65-F5344CB8AC3E}">
        <p14:creationId xmlns:p14="http://schemas.microsoft.com/office/powerpoint/2010/main" val="3019203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52400"/>
            <a:ext cx="8534400" cy="5162175"/>
          </a:xfrm>
          <a:prstGeom prst="rect">
            <a:avLst/>
          </a:prstGeom>
        </p:spPr>
      </p:pic>
    </p:spTree>
    <p:extLst>
      <p:ext uri="{BB962C8B-B14F-4D97-AF65-F5344CB8AC3E}">
        <p14:creationId xmlns:p14="http://schemas.microsoft.com/office/powerpoint/2010/main" val="1593717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52400"/>
            <a:ext cx="8874885" cy="5025851"/>
          </a:xfrm>
          <a:prstGeom prst="rect">
            <a:avLst/>
          </a:prstGeom>
        </p:spPr>
      </p:pic>
      <p:sp>
        <p:nvSpPr>
          <p:cNvPr id="4" name="TextBox 3"/>
          <p:cNvSpPr txBox="1"/>
          <p:nvPr/>
        </p:nvSpPr>
        <p:spPr>
          <a:xfrm>
            <a:off x="0" y="5556683"/>
            <a:ext cx="5378395" cy="230832"/>
          </a:xfrm>
          <a:prstGeom prst="rect">
            <a:avLst/>
          </a:prstGeom>
          <a:noFill/>
        </p:spPr>
        <p:txBody>
          <a:bodyPr wrap="none" rtlCol="0">
            <a:spAutoFit/>
          </a:bodyPr>
          <a:lstStyle/>
          <a:p>
            <a:r>
              <a:rPr lang="en-US" sz="900" i="1" dirty="0" smtClean="0"/>
              <a:t>Source: How the GI Bill’s Promise was denied to a million black WWII, Erin Blakemore, June 21, 2019</a:t>
            </a:r>
            <a:endParaRPr lang="en-US" sz="900" i="1" dirty="0"/>
          </a:p>
        </p:txBody>
      </p:sp>
    </p:spTree>
    <p:extLst>
      <p:ext uri="{BB962C8B-B14F-4D97-AF65-F5344CB8AC3E}">
        <p14:creationId xmlns:p14="http://schemas.microsoft.com/office/powerpoint/2010/main" val="1475185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457200"/>
            <a:ext cx="8748771" cy="4788313"/>
          </a:xfrm>
          <a:prstGeom prst="rect">
            <a:avLst/>
          </a:prstGeom>
        </p:spPr>
      </p:pic>
    </p:spTree>
    <p:extLst>
      <p:ext uri="{BB962C8B-B14F-4D97-AF65-F5344CB8AC3E}">
        <p14:creationId xmlns:p14="http://schemas.microsoft.com/office/powerpoint/2010/main" val="872114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lstStyle/>
          <a:p>
            <a:r>
              <a:rPr lang="en-US" sz="2400" dirty="0" smtClean="0"/>
              <a:t>Urban Tree Canopy, Redlining, and Neighborhood Impacts</a:t>
            </a:r>
            <a:endParaRPr lang="en-US" sz="2400" dirty="0"/>
          </a:p>
        </p:txBody>
      </p:sp>
      <p:pic>
        <p:nvPicPr>
          <p:cNvPr id="4" name="Picture 3"/>
          <p:cNvPicPr>
            <a:picLocks noChangeAspect="1"/>
          </p:cNvPicPr>
          <p:nvPr/>
        </p:nvPicPr>
        <p:blipFill>
          <a:blip r:embed="rId2"/>
          <a:stretch>
            <a:fillRect/>
          </a:stretch>
        </p:blipFill>
        <p:spPr>
          <a:xfrm>
            <a:off x="457200" y="1066800"/>
            <a:ext cx="8264987" cy="4298858"/>
          </a:xfrm>
          <a:prstGeom prst="rect">
            <a:avLst/>
          </a:prstGeom>
        </p:spPr>
      </p:pic>
    </p:spTree>
    <p:extLst>
      <p:ext uri="{BB962C8B-B14F-4D97-AF65-F5344CB8AC3E}">
        <p14:creationId xmlns:p14="http://schemas.microsoft.com/office/powerpoint/2010/main" val="3259701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10" y="152400"/>
            <a:ext cx="8763000" cy="4911341"/>
          </a:xfrm>
          <a:prstGeom prst="rect">
            <a:avLst/>
          </a:prstGeom>
        </p:spPr>
      </p:pic>
      <p:sp>
        <p:nvSpPr>
          <p:cNvPr id="4" name="TextBox 3"/>
          <p:cNvSpPr txBox="1"/>
          <p:nvPr/>
        </p:nvSpPr>
        <p:spPr>
          <a:xfrm>
            <a:off x="304800" y="5606534"/>
            <a:ext cx="1415772" cy="230832"/>
          </a:xfrm>
          <a:prstGeom prst="rect">
            <a:avLst/>
          </a:prstGeom>
          <a:noFill/>
        </p:spPr>
        <p:txBody>
          <a:bodyPr wrap="none" rtlCol="0">
            <a:spAutoFit/>
          </a:bodyPr>
          <a:lstStyle/>
          <a:p>
            <a:r>
              <a:rPr lang="en-US" sz="900" i="1" dirty="0" smtClean="0"/>
              <a:t>Source: Louisville Metro</a:t>
            </a:r>
            <a:endParaRPr lang="en-US" sz="900" i="1" dirty="0"/>
          </a:p>
        </p:txBody>
      </p:sp>
    </p:spTree>
    <p:extLst>
      <p:ext uri="{BB962C8B-B14F-4D97-AF65-F5344CB8AC3E}">
        <p14:creationId xmlns:p14="http://schemas.microsoft.com/office/powerpoint/2010/main" val="4250179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20750"/>
          </a:xfrm>
        </p:spPr>
        <p:txBody>
          <a:bodyPr/>
          <a:lstStyle/>
          <a:p>
            <a:r>
              <a:rPr lang="en-US" sz="2400" dirty="0" smtClean="0"/>
              <a:t>“</a:t>
            </a:r>
            <a:r>
              <a:rPr lang="en-US" sz="2400" b="1" dirty="0" smtClean="0"/>
              <a:t>Environmental racism.” Communities of color aren't suffering by chance, they say.</a:t>
            </a:r>
            <a:br>
              <a:rPr lang="en-US" sz="2400" b="1" dirty="0" smtClean="0"/>
            </a:br>
            <a:endParaRPr lang="en-US" sz="2400" b="1" dirty="0"/>
          </a:p>
        </p:txBody>
      </p:sp>
      <p:sp>
        <p:nvSpPr>
          <p:cNvPr id="7" name="Text Placeholder 6"/>
          <p:cNvSpPr>
            <a:spLocks noGrp="1"/>
          </p:cNvSpPr>
          <p:nvPr>
            <p:ph type="body" idx="1"/>
          </p:nvPr>
        </p:nvSpPr>
        <p:spPr>
          <a:xfrm>
            <a:off x="228600" y="1535113"/>
            <a:ext cx="4040188" cy="639762"/>
          </a:xfrm>
        </p:spPr>
        <p:txBody>
          <a:bodyPr/>
          <a:lstStyle/>
          <a:p>
            <a:r>
              <a:rPr lang="en-US" sz="1600" dirty="0" smtClean="0"/>
              <a:t>Green Space 1%</a:t>
            </a:r>
          </a:p>
          <a:p>
            <a:r>
              <a:rPr lang="en-US" sz="1600" dirty="0" smtClean="0"/>
              <a:t>Commercial &amp; Industry 50%</a:t>
            </a:r>
            <a:endParaRPr lang="en-US" sz="1600" dirty="0"/>
          </a:p>
        </p:txBody>
      </p:sp>
      <p:sp>
        <p:nvSpPr>
          <p:cNvPr id="9" name="Text Placeholder 8"/>
          <p:cNvSpPr>
            <a:spLocks noGrp="1"/>
          </p:cNvSpPr>
          <p:nvPr>
            <p:ph type="body" sz="quarter" idx="3"/>
          </p:nvPr>
        </p:nvSpPr>
        <p:spPr/>
        <p:txBody>
          <a:bodyPr/>
          <a:lstStyle/>
          <a:p>
            <a:r>
              <a:rPr lang="en-US" sz="1600" dirty="0" smtClean="0"/>
              <a:t>Green Space 19%</a:t>
            </a:r>
          </a:p>
          <a:p>
            <a:r>
              <a:rPr lang="en-US" sz="1600" dirty="0" smtClean="0"/>
              <a:t>Commercial &amp; Industry 7%</a:t>
            </a:r>
            <a:endParaRPr lang="en-US" sz="1600" dirty="0"/>
          </a:p>
        </p:txBody>
      </p:sp>
      <p:pic>
        <p:nvPicPr>
          <p:cNvPr id="11" name="Picture 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28600" y="2514600"/>
            <a:ext cx="427323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72734" y="2456937"/>
            <a:ext cx="4041775" cy="316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651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b="1" dirty="0" smtClean="0"/>
              <a:t>Where You </a:t>
            </a:r>
            <a:r>
              <a:rPr lang="en-US" sz="3600" b="1" dirty="0"/>
              <a:t>L</a:t>
            </a:r>
            <a:r>
              <a:rPr lang="en-US" sz="3600" b="1" dirty="0" smtClean="0"/>
              <a:t>ive </a:t>
            </a:r>
            <a:r>
              <a:rPr lang="en-US" sz="3600" b="1" dirty="0"/>
              <a:t>A</a:t>
            </a:r>
            <a:r>
              <a:rPr lang="en-US" sz="3600" b="1" dirty="0" smtClean="0"/>
              <a:t>ffects </a:t>
            </a:r>
            <a:r>
              <a:rPr lang="en-US" sz="3600" b="1" dirty="0"/>
              <a:t>Y</a:t>
            </a:r>
            <a:r>
              <a:rPr lang="en-US" sz="3600" b="1" dirty="0" smtClean="0"/>
              <a:t>our Health</a:t>
            </a:r>
            <a:r>
              <a:rPr lang="en-US" sz="3600" dirty="0" smtClean="0"/>
              <a:t/>
            </a:r>
            <a:br>
              <a:rPr lang="en-US" sz="3600" dirty="0" smtClean="0"/>
            </a:br>
            <a:r>
              <a:rPr lang="en-US" sz="1800" i="1" dirty="0" smtClean="0">
                <a:solidFill>
                  <a:srgbClr val="00B0F0"/>
                </a:solidFill>
              </a:rPr>
              <a:t>A Tale of Two Cites  </a:t>
            </a:r>
            <a:endParaRPr lang="en-US" sz="1800" i="1" dirty="0">
              <a:solidFill>
                <a:srgbClr val="00B0F0"/>
              </a:solidFill>
            </a:endParaRPr>
          </a:p>
        </p:txBody>
      </p:sp>
      <p:pic>
        <p:nvPicPr>
          <p:cNvPr id="4" name="Picture 3"/>
          <p:cNvPicPr>
            <a:picLocks noChangeAspect="1"/>
          </p:cNvPicPr>
          <p:nvPr/>
        </p:nvPicPr>
        <p:blipFill>
          <a:blip r:embed="rId2"/>
          <a:stretch>
            <a:fillRect/>
          </a:stretch>
        </p:blipFill>
        <p:spPr>
          <a:xfrm>
            <a:off x="304800" y="1417638"/>
            <a:ext cx="8736204" cy="3676829"/>
          </a:xfrm>
          <a:prstGeom prst="rect">
            <a:avLst/>
          </a:prstGeom>
        </p:spPr>
      </p:pic>
    </p:spTree>
    <p:extLst>
      <p:ext uri="{BB962C8B-B14F-4D97-AF65-F5344CB8AC3E}">
        <p14:creationId xmlns:p14="http://schemas.microsoft.com/office/powerpoint/2010/main" val="3343516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7154" y="-76200"/>
            <a:ext cx="8649646" cy="2133600"/>
          </a:xfrm>
        </p:spPr>
        <p:txBody>
          <a:bodyPr/>
          <a:lstStyle/>
          <a:p>
            <a:r>
              <a:rPr lang="en-US" dirty="0" smtClean="0"/>
              <a:t>What we know……..</a:t>
            </a:r>
            <a:br>
              <a:rPr lang="en-US" dirty="0" smtClean="0"/>
            </a:br>
            <a:r>
              <a:rPr lang="en-US" dirty="0" smtClean="0"/>
              <a:t/>
            </a:r>
            <a:br>
              <a:rPr lang="en-US" dirty="0" smtClean="0"/>
            </a:br>
            <a:endParaRPr lang="en-US" dirty="0"/>
          </a:p>
        </p:txBody>
      </p:sp>
      <p:pic>
        <p:nvPicPr>
          <p:cNvPr id="11"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838200"/>
            <a:ext cx="4230045" cy="32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56754" y="838200"/>
            <a:ext cx="4267200" cy="316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52400" y="4101405"/>
            <a:ext cx="4800600" cy="1384995"/>
          </a:xfrm>
          <a:prstGeom prst="rect">
            <a:avLst/>
          </a:prstGeom>
          <a:ln w="38100">
            <a:solidFill>
              <a:schemeClr val="tx1"/>
            </a:solidFill>
          </a:ln>
        </p:spPr>
        <p:txBody>
          <a:bodyPr wrap="square">
            <a:spAutoFit/>
          </a:bodyPr>
          <a:lstStyle/>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70% Renters</a:t>
            </a:r>
          </a:p>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60% Female Head of household</a:t>
            </a:r>
          </a:p>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Median Income $22,000</a:t>
            </a:r>
          </a:p>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1 banker for every 1200 people</a:t>
            </a:r>
          </a:p>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2 Grocery stores in 3 mile radius</a:t>
            </a:r>
          </a:p>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Utility disconnection rate &gt;40%</a:t>
            </a:r>
          </a:p>
          <a:p>
            <a:pPr marL="171450" indent="-171450" eaLnBrk="1" fontAlgn="auto" hangingPunct="1">
              <a:spcBef>
                <a:spcPts val="0"/>
              </a:spcBef>
              <a:spcAft>
                <a:spcPts val="0"/>
              </a:spcAft>
              <a:buFont typeface="Arial" panose="020B0604020202020204" pitchFamily="34" charset="0"/>
              <a:buChar char="•"/>
              <a:defRPr/>
            </a:pPr>
            <a:r>
              <a:rPr lang="en-US" sz="1000" dirty="0">
                <a:solidFill>
                  <a:prstClr val="black"/>
                </a:solidFill>
                <a:latin typeface="Calibri" panose="020F0502020204030204"/>
              </a:rPr>
              <a:t>87% AA population</a:t>
            </a:r>
          </a:p>
          <a:p>
            <a:pPr eaLnBrk="1" fontAlgn="auto" hangingPunct="1">
              <a:spcBef>
                <a:spcPts val="0"/>
              </a:spcBef>
              <a:spcAft>
                <a:spcPts val="0"/>
              </a:spcAft>
              <a:defRPr/>
            </a:pP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276073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304800"/>
            <a:ext cx="9144000" cy="5270281"/>
          </a:xfrm>
          <a:prstGeom prst="rect">
            <a:avLst/>
          </a:prstGeom>
        </p:spPr>
      </p:pic>
    </p:spTree>
    <p:extLst>
      <p:ext uri="{BB962C8B-B14F-4D97-AF65-F5344CB8AC3E}">
        <p14:creationId xmlns:p14="http://schemas.microsoft.com/office/powerpoint/2010/main" val="2036190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7633"/>
            <a:ext cx="9144000" cy="4586912"/>
          </a:xfrm>
          <a:prstGeom prst="rect">
            <a:avLst/>
          </a:prstGeom>
        </p:spPr>
      </p:pic>
      <p:sp>
        <p:nvSpPr>
          <p:cNvPr id="4" name="TextBox 3"/>
          <p:cNvSpPr txBox="1"/>
          <p:nvPr/>
        </p:nvSpPr>
        <p:spPr>
          <a:xfrm>
            <a:off x="304800" y="5454134"/>
            <a:ext cx="4923143" cy="230832"/>
          </a:xfrm>
          <a:prstGeom prst="rect">
            <a:avLst/>
          </a:prstGeom>
          <a:noFill/>
        </p:spPr>
        <p:txBody>
          <a:bodyPr wrap="none" rtlCol="0">
            <a:spAutoFit/>
          </a:bodyPr>
          <a:lstStyle/>
          <a:p>
            <a:r>
              <a:rPr lang="en-US" sz="900" i="1" dirty="0" smtClean="0"/>
              <a:t>Source: percentage of population that is Black image taken from: Coastal Georgia Indicators </a:t>
            </a:r>
            <a:endParaRPr lang="en-US" sz="900" i="1" dirty="0"/>
          </a:p>
        </p:txBody>
      </p:sp>
    </p:spTree>
    <p:extLst>
      <p:ext uri="{BB962C8B-B14F-4D97-AF65-F5344CB8AC3E}">
        <p14:creationId xmlns:p14="http://schemas.microsoft.com/office/powerpoint/2010/main" val="965652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57200"/>
            <a:ext cx="8458200" cy="3385542"/>
          </a:xfrm>
          <a:prstGeom prst="rect">
            <a:avLst/>
          </a:prstGeom>
        </p:spPr>
        <p:txBody>
          <a:bodyPr wrap="square">
            <a:spAutoFit/>
          </a:bodyPr>
          <a:lstStyle/>
          <a:p>
            <a:r>
              <a:rPr lang="en-US" sz="1600" dirty="0" smtClean="0">
                <a:solidFill>
                  <a:srgbClr val="373839"/>
                </a:solidFill>
                <a:latin typeface="Neue Helvetica W02"/>
              </a:rPr>
              <a:t>“…..[it’s argued] the </a:t>
            </a:r>
            <a:r>
              <a:rPr lang="en-US" sz="1600" dirty="0">
                <a:solidFill>
                  <a:srgbClr val="373839"/>
                </a:solidFill>
                <a:latin typeface="Neue Helvetica W02"/>
              </a:rPr>
              <a:t>Negro is a criminal; you see he has the highest crime rate in any city." So the arguments go on ad infinitum. Those who use these arguments never say that if there are lagging standards in the Negro community—and there certainly are—they lag because of segregation and discrimination. They never go on to say that criminal responses are environmental, and not racial. Poverty, ignorance, economic deprivation, social isolation breed crime in any racial group. It is a tortuous logic to use the tragic results of segregation as an argument for the continuation of it. It is necessary to go to the causal root to deal with the problem</a:t>
            </a:r>
            <a:r>
              <a:rPr lang="en-US" sz="1600" dirty="0" smtClean="0">
                <a:solidFill>
                  <a:srgbClr val="373839"/>
                </a:solidFill>
                <a:latin typeface="Neue Helvetica W02"/>
              </a:rPr>
              <a:t>.</a:t>
            </a:r>
          </a:p>
          <a:p>
            <a:endParaRPr lang="en-US" sz="1600" dirty="0">
              <a:solidFill>
                <a:srgbClr val="373839"/>
              </a:solidFill>
              <a:latin typeface="Neue Helvetica W02"/>
            </a:endParaRPr>
          </a:p>
          <a:p>
            <a:endParaRPr lang="en-US" sz="1600" dirty="0" smtClean="0">
              <a:solidFill>
                <a:srgbClr val="373839"/>
              </a:solidFill>
              <a:latin typeface="Neue Helvetica W02"/>
            </a:endParaRPr>
          </a:p>
          <a:p>
            <a:endParaRPr lang="en-US" dirty="0">
              <a:solidFill>
                <a:srgbClr val="373839"/>
              </a:solidFill>
              <a:latin typeface="Neue Helvetica W02"/>
            </a:endParaRPr>
          </a:p>
          <a:p>
            <a:r>
              <a:rPr lang="en-US" sz="900" dirty="0">
                <a:solidFill>
                  <a:srgbClr val="373839"/>
                </a:solidFill>
                <a:latin typeface="Neue Helvetica W02"/>
              </a:rPr>
              <a:t>S</a:t>
            </a:r>
            <a:r>
              <a:rPr lang="en-US" sz="900" dirty="0" smtClean="0">
                <a:solidFill>
                  <a:srgbClr val="373839"/>
                </a:solidFill>
                <a:latin typeface="Neue Helvetica W02"/>
              </a:rPr>
              <a:t>ource: </a:t>
            </a:r>
            <a:r>
              <a:rPr lang="en-US" sz="900" i="1" dirty="0" smtClean="0"/>
              <a:t>Delivered by Dr. Martin Luther King. Jr.</a:t>
            </a:r>
            <a:br>
              <a:rPr lang="en-US" sz="900" i="1" dirty="0" smtClean="0"/>
            </a:br>
            <a:r>
              <a:rPr lang="en-US" sz="900" i="1" dirty="0" smtClean="0"/>
              <a:t>at the Unitarian Universalist Association </a:t>
            </a:r>
            <a:r>
              <a:rPr lang="en-US" sz="900" i="1" dirty="0"/>
              <a:t>General </a:t>
            </a:r>
            <a:r>
              <a:rPr lang="en-US" sz="900" i="1" dirty="0" smtClean="0"/>
              <a:t>Assembly                      </a:t>
            </a:r>
            <a:r>
              <a:rPr lang="en-US" sz="900" i="1" dirty="0"/>
              <a:t/>
            </a:r>
            <a:br>
              <a:rPr lang="en-US" sz="900" i="1" dirty="0"/>
            </a:br>
            <a:r>
              <a:rPr lang="en-US" sz="900" i="1" dirty="0"/>
              <a:t>Hollywood, </a:t>
            </a:r>
            <a:r>
              <a:rPr lang="en-US" sz="900" i="1" dirty="0" smtClean="0"/>
              <a:t>Florida</a:t>
            </a:r>
            <a:r>
              <a:rPr lang="en-US" sz="900" i="1" dirty="0"/>
              <a:t/>
            </a:r>
            <a:br>
              <a:rPr lang="en-US" sz="900" i="1" dirty="0"/>
            </a:br>
            <a:r>
              <a:rPr lang="en-US" sz="900" i="1" dirty="0"/>
              <a:t>May 18, 1966</a:t>
            </a:r>
            <a:endParaRPr lang="en-US" sz="900" dirty="0"/>
          </a:p>
        </p:txBody>
      </p:sp>
      <p:sp>
        <p:nvSpPr>
          <p:cNvPr id="6" name="Rectangle 5"/>
          <p:cNvSpPr/>
          <p:nvPr/>
        </p:nvSpPr>
        <p:spPr>
          <a:xfrm>
            <a:off x="533400" y="990600"/>
            <a:ext cx="4724400" cy="228600"/>
          </a:xfrm>
          <a:prstGeom prst="rect">
            <a:avLst/>
          </a:prstGeom>
          <a:noFill/>
          <a:ln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81400" y="1447800"/>
            <a:ext cx="5257800" cy="304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231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6532"/>
            <a:ext cx="6553200" cy="516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 y="5454134"/>
            <a:ext cx="4923143" cy="230832"/>
          </a:xfrm>
          <a:prstGeom prst="rect">
            <a:avLst/>
          </a:prstGeom>
          <a:noFill/>
        </p:spPr>
        <p:txBody>
          <a:bodyPr wrap="none" rtlCol="0">
            <a:spAutoFit/>
          </a:bodyPr>
          <a:lstStyle/>
          <a:p>
            <a:r>
              <a:rPr lang="en-US" sz="900" i="1" dirty="0" smtClean="0"/>
              <a:t>Source: percentage of population that is Black image taken from: Coastal Georgia Indicators </a:t>
            </a:r>
            <a:endParaRPr lang="en-US" sz="900" i="1" dirty="0"/>
          </a:p>
        </p:txBody>
      </p:sp>
    </p:spTree>
    <p:extLst>
      <p:ext uri="{BB962C8B-B14F-4D97-AF65-F5344CB8AC3E}">
        <p14:creationId xmlns:p14="http://schemas.microsoft.com/office/powerpoint/2010/main" val="2770936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5655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5454134"/>
            <a:ext cx="4923143" cy="230832"/>
          </a:xfrm>
          <a:prstGeom prst="rect">
            <a:avLst/>
          </a:prstGeom>
          <a:noFill/>
        </p:spPr>
        <p:txBody>
          <a:bodyPr wrap="none" rtlCol="0">
            <a:spAutoFit/>
          </a:bodyPr>
          <a:lstStyle/>
          <a:p>
            <a:r>
              <a:rPr lang="en-US" sz="900" i="1" dirty="0" smtClean="0"/>
              <a:t>Source: percentage of population that is Black image taken from: Coastal Georgia Indicators </a:t>
            </a:r>
            <a:endParaRPr lang="en-US" sz="900" i="1" dirty="0"/>
          </a:p>
        </p:txBody>
      </p:sp>
    </p:spTree>
    <p:extLst>
      <p:ext uri="{BB962C8B-B14F-4D97-AF65-F5344CB8AC3E}">
        <p14:creationId xmlns:p14="http://schemas.microsoft.com/office/powerpoint/2010/main" val="19596791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84285" y="723900"/>
            <a:ext cx="4192588" cy="838200"/>
          </a:xfrm>
        </p:spPr>
        <p:txBody>
          <a:bodyPr/>
          <a:lstStyle/>
          <a:p>
            <a:r>
              <a:rPr lang="en-US" sz="1800" dirty="0" smtClean="0"/>
              <a:t>Age adjusted Hospitalization Rate due to Hypertension (2019)</a:t>
            </a:r>
            <a:endParaRPr lang="en-US" sz="1800" dirty="0"/>
          </a:p>
        </p:txBody>
      </p:sp>
      <p:pic>
        <p:nvPicPr>
          <p:cNvPr id="8" name="Content Placeholder 7"/>
          <p:cNvPicPr>
            <a:picLocks noGrp="1" noChangeAspect="1"/>
          </p:cNvPicPr>
          <p:nvPr>
            <p:ph sz="half" idx="2"/>
          </p:nvPr>
        </p:nvPicPr>
        <p:blipFill>
          <a:blip r:embed="rId2"/>
          <a:stretch>
            <a:fillRect/>
          </a:stretch>
        </p:blipFill>
        <p:spPr>
          <a:xfrm>
            <a:off x="152400" y="1935162"/>
            <a:ext cx="4245764" cy="2484438"/>
          </a:xfrm>
          <a:prstGeom prst="rect">
            <a:avLst/>
          </a:prstGeom>
        </p:spPr>
      </p:pic>
      <p:sp>
        <p:nvSpPr>
          <p:cNvPr id="6" name="Text Placeholder 5"/>
          <p:cNvSpPr>
            <a:spLocks noGrp="1"/>
          </p:cNvSpPr>
          <p:nvPr>
            <p:ph type="body" sz="quarter" idx="3"/>
          </p:nvPr>
        </p:nvSpPr>
        <p:spPr>
          <a:xfrm>
            <a:off x="4753670" y="885322"/>
            <a:ext cx="4041775" cy="944561"/>
          </a:xfrm>
        </p:spPr>
        <p:txBody>
          <a:bodyPr/>
          <a:lstStyle/>
          <a:p>
            <a:r>
              <a:rPr lang="en-US" sz="1800" dirty="0" smtClean="0"/>
              <a:t>Life Expectancy in Years of Age for Chatham County by Race (2021) </a:t>
            </a:r>
          </a:p>
          <a:p>
            <a:endParaRPr lang="en-US" sz="1400" dirty="0"/>
          </a:p>
        </p:txBody>
      </p:sp>
      <p:sp>
        <p:nvSpPr>
          <p:cNvPr id="10" name="TextBox 9"/>
          <p:cNvSpPr txBox="1"/>
          <p:nvPr/>
        </p:nvSpPr>
        <p:spPr>
          <a:xfrm>
            <a:off x="396086" y="5486400"/>
            <a:ext cx="2332690" cy="230832"/>
          </a:xfrm>
          <a:prstGeom prst="rect">
            <a:avLst/>
          </a:prstGeom>
          <a:noFill/>
        </p:spPr>
        <p:txBody>
          <a:bodyPr wrap="none" rtlCol="0">
            <a:spAutoFit/>
          </a:bodyPr>
          <a:lstStyle/>
          <a:p>
            <a:r>
              <a:rPr lang="en-US" sz="900" i="1" dirty="0" smtClean="0"/>
              <a:t>Source: Georgia County Health Rankings </a:t>
            </a:r>
            <a:endParaRPr lang="en-US" sz="900" i="1" dirty="0"/>
          </a:p>
        </p:txBody>
      </p:sp>
      <p:pic>
        <p:nvPicPr>
          <p:cNvPr id="14" name="Content Placeholder 13"/>
          <p:cNvPicPr>
            <a:picLocks noGrp="1" noChangeAspect="1"/>
          </p:cNvPicPr>
          <p:nvPr>
            <p:ph sz="quarter" idx="4"/>
          </p:nvPr>
        </p:nvPicPr>
        <p:blipFill>
          <a:blip r:embed="rId3"/>
          <a:stretch>
            <a:fillRect/>
          </a:stretch>
        </p:blipFill>
        <p:spPr>
          <a:xfrm>
            <a:off x="4753670" y="1995873"/>
            <a:ext cx="3505201" cy="3085156"/>
          </a:xfrm>
          <a:prstGeom prst="rect">
            <a:avLst/>
          </a:prstGeom>
        </p:spPr>
      </p:pic>
    </p:spTree>
    <p:extLst>
      <p:ext uri="{BB962C8B-B14F-4D97-AF65-F5344CB8AC3E}">
        <p14:creationId xmlns:p14="http://schemas.microsoft.com/office/powerpoint/2010/main" val="1987510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19522"/>
            <a:ext cx="8648989" cy="4953000"/>
          </a:xfrm>
          <a:prstGeom prst="rect">
            <a:avLst/>
          </a:prstGeom>
        </p:spPr>
      </p:pic>
      <p:sp>
        <p:nvSpPr>
          <p:cNvPr id="5" name="TextBox 4"/>
          <p:cNvSpPr txBox="1"/>
          <p:nvPr/>
        </p:nvSpPr>
        <p:spPr>
          <a:xfrm>
            <a:off x="396086" y="5486400"/>
            <a:ext cx="2332690" cy="230832"/>
          </a:xfrm>
          <a:prstGeom prst="rect">
            <a:avLst/>
          </a:prstGeom>
          <a:noFill/>
        </p:spPr>
        <p:txBody>
          <a:bodyPr wrap="none" rtlCol="0">
            <a:spAutoFit/>
          </a:bodyPr>
          <a:lstStyle/>
          <a:p>
            <a:r>
              <a:rPr lang="en-US" sz="900" i="1" dirty="0" smtClean="0"/>
              <a:t>Source: Georgia County Health Rankings </a:t>
            </a:r>
            <a:endParaRPr lang="en-US" sz="900" i="1" dirty="0"/>
          </a:p>
        </p:txBody>
      </p:sp>
    </p:spTree>
    <p:extLst>
      <p:ext uri="{BB962C8B-B14F-4D97-AF65-F5344CB8AC3E}">
        <p14:creationId xmlns:p14="http://schemas.microsoft.com/office/powerpoint/2010/main" val="1432893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48" y="152400"/>
            <a:ext cx="8788041" cy="4495801"/>
          </a:xfrm>
          <a:prstGeom prst="rect">
            <a:avLst/>
          </a:prstGeom>
        </p:spPr>
      </p:pic>
      <p:sp>
        <p:nvSpPr>
          <p:cNvPr id="5" name="TextBox 4"/>
          <p:cNvSpPr txBox="1"/>
          <p:nvPr/>
        </p:nvSpPr>
        <p:spPr>
          <a:xfrm>
            <a:off x="396086" y="5486400"/>
            <a:ext cx="2332690" cy="230832"/>
          </a:xfrm>
          <a:prstGeom prst="rect">
            <a:avLst/>
          </a:prstGeom>
          <a:noFill/>
        </p:spPr>
        <p:txBody>
          <a:bodyPr wrap="none" rtlCol="0">
            <a:spAutoFit/>
          </a:bodyPr>
          <a:lstStyle/>
          <a:p>
            <a:r>
              <a:rPr lang="en-US" sz="900" i="1" dirty="0" smtClean="0"/>
              <a:t>Source: Georgia County Health Rankings </a:t>
            </a:r>
            <a:endParaRPr lang="en-US" sz="900" i="1" dirty="0"/>
          </a:p>
        </p:txBody>
      </p:sp>
    </p:spTree>
    <p:extLst>
      <p:ext uri="{BB962C8B-B14F-4D97-AF65-F5344CB8AC3E}">
        <p14:creationId xmlns:p14="http://schemas.microsoft.com/office/powerpoint/2010/main" val="998616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823" y="38100"/>
            <a:ext cx="8229600" cy="990600"/>
          </a:xfrm>
        </p:spPr>
        <p:txBody>
          <a:bodyPr/>
          <a:lstStyle/>
          <a:p>
            <a:r>
              <a:rPr lang="en-US" dirty="0" smtClean="0"/>
              <a:t>CVD and Workforce </a:t>
            </a:r>
            <a:endParaRPr lang="en-US" dirty="0"/>
          </a:p>
        </p:txBody>
      </p:sp>
      <p:pic>
        <p:nvPicPr>
          <p:cNvPr id="4" name="Picture 3"/>
          <p:cNvPicPr>
            <a:picLocks noChangeAspect="1"/>
          </p:cNvPicPr>
          <p:nvPr/>
        </p:nvPicPr>
        <p:blipFill>
          <a:blip r:embed="rId2"/>
          <a:stretch>
            <a:fillRect/>
          </a:stretch>
        </p:blipFill>
        <p:spPr>
          <a:xfrm>
            <a:off x="152400" y="2057400"/>
            <a:ext cx="8539123" cy="3089720"/>
          </a:xfrm>
          <a:prstGeom prst="rect">
            <a:avLst/>
          </a:prstGeom>
        </p:spPr>
      </p:pic>
      <p:sp>
        <p:nvSpPr>
          <p:cNvPr id="5" name="TextBox 4"/>
          <p:cNvSpPr txBox="1"/>
          <p:nvPr/>
        </p:nvSpPr>
        <p:spPr>
          <a:xfrm>
            <a:off x="76200" y="1143000"/>
            <a:ext cx="9105635" cy="430887"/>
          </a:xfrm>
          <a:prstGeom prst="rect">
            <a:avLst/>
          </a:prstGeom>
          <a:noFill/>
        </p:spPr>
        <p:txBody>
          <a:bodyPr wrap="square" rtlCol="0">
            <a:spAutoFit/>
          </a:bodyPr>
          <a:lstStyle/>
          <a:p>
            <a:r>
              <a:rPr lang="en-US" sz="1100" b="1" dirty="0" smtClean="0"/>
              <a:t>Age-Adjusted Cardiovascular Disease (CVD), Liver Cirrhosis, and Homicide Mortality Rates by Unemployment Level, U.S, Population Aged 25-64 Years, 2012-2016 </a:t>
            </a:r>
            <a:endParaRPr lang="en-US" sz="1100" b="1" dirty="0"/>
          </a:p>
        </p:txBody>
      </p:sp>
      <p:sp>
        <p:nvSpPr>
          <p:cNvPr id="6" name="TextBox 5"/>
          <p:cNvSpPr txBox="1"/>
          <p:nvPr/>
        </p:nvSpPr>
        <p:spPr>
          <a:xfrm>
            <a:off x="396086" y="5486400"/>
            <a:ext cx="2332690" cy="230832"/>
          </a:xfrm>
          <a:prstGeom prst="rect">
            <a:avLst/>
          </a:prstGeom>
          <a:noFill/>
        </p:spPr>
        <p:txBody>
          <a:bodyPr wrap="none" rtlCol="0">
            <a:spAutoFit/>
          </a:bodyPr>
          <a:lstStyle/>
          <a:p>
            <a:r>
              <a:rPr lang="en-US" sz="900" i="1" dirty="0" smtClean="0"/>
              <a:t>Source: Georgia County Health Rankings </a:t>
            </a:r>
            <a:endParaRPr lang="en-US" sz="900" i="1" dirty="0"/>
          </a:p>
        </p:txBody>
      </p:sp>
    </p:spTree>
    <p:extLst>
      <p:ext uri="{BB962C8B-B14F-4D97-AF65-F5344CB8AC3E}">
        <p14:creationId xmlns:p14="http://schemas.microsoft.com/office/powerpoint/2010/main" val="1200050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7" y="2083713"/>
            <a:ext cx="8795085" cy="3078163"/>
          </a:xfrm>
          <a:prstGeom prst="rect">
            <a:avLst/>
          </a:prstGeom>
        </p:spPr>
      </p:pic>
      <p:sp>
        <p:nvSpPr>
          <p:cNvPr id="3" name="Title 2"/>
          <p:cNvSpPr txBox="1">
            <a:spLocks/>
          </p:cNvSpPr>
          <p:nvPr/>
        </p:nvSpPr>
        <p:spPr>
          <a:xfrm>
            <a:off x="423193" y="152400"/>
            <a:ext cx="8229600" cy="9906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smtClean="0"/>
              <a:t>Homicide and Workforce </a:t>
            </a:r>
            <a:endParaRPr lang="en-US" dirty="0"/>
          </a:p>
        </p:txBody>
      </p:sp>
      <p:sp>
        <p:nvSpPr>
          <p:cNvPr id="4" name="TextBox 3"/>
          <p:cNvSpPr txBox="1"/>
          <p:nvPr/>
        </p:nvSpPr>
        <p:spPr>
          <a:xfrm>
            <a:off x="76200" y="1093113"/>
            <a:ext cx="8963360" cy="430887"/>
          </a:xfrm>
          <a:prstGeom prst="rect">
            <a:avLst/>
          </a:prstGeom>
          <a:noFill/>
        </p:spPr>
        <p:txBody>
          <a:bodyPr wrap="square" rtlCol="0">
            <a:spAutoFit/>
          </a:bodyPr>
          <a:lstStyle/>
          <a:p>
            <a:r>
              <a:rPr lang="en-US" sz="1100" b="1" dirty="0" smtClean="0"/>
              <a:t>Age-Adjusted Cardiovascular Disease (CVD), Liver Cirrhosis, and Homicide Mortality Rates by Unemployment Level, U.S, Population Aged 25-64 Years, 2012-2016 </a:t>
            </a:r>
            <a:endParaRPr lang="en-US" sz="1100" b="1" dirty="0"/>
          </a:p>
        </p:txBody>
      </p:sp>
      <p:sp>
        <p:nvSpPr>
          <p:cNvPr id="5" name="TextBox 4"/>
          <p:cNvSpPr txBox="1"/>
          <p:nvPr/>
        </p:nvSpPr>
        <p:spPr>
          <a:xfrm>
            <a:off x="396086" y="5486400"/>
            <a:ext cx="2332690" cy="230832"/>
          </a:xfrm>
          <a:prstGeom prst="rect">
            <a:avLst/>
          </a:prstGeom>
          <a:noFill/>
        </p:spPr>
        <p:txBody>
          <a:bodyPr wrap="none" rtlCol="0">
            <a:spAutoFit/>
          </a:bodyPr>
          <a:lstStyle/>
          <a:p>
            <a:r>
              <a:rPr lang="en-US" sz="900" i="1" dirty="0" smtClean="0"/>
              <a:t>Source: Georgia County Health Rankings </a:t>
            </a:r>
            <a:endParaRPr lang="en-US" sz="900" i="1" dirty="0"/>
          </a:p>
        </p:txBody>
      </p:sp>
    </p:spTree>
    <p:extLst>
      <p:ext uri="{BB962C8B-B14F-4D97-AF65-F5344CB8AC3E}">
        <p14:creationId xmlns:p14="http://schemas.microsoft.com/office/powerpoint/2010/main" val="1121608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a:ln>
                  <a:noFill/>
                </a:ln>
                <a:solidFill>
                  <a:srgbClr val="333333"/>
                </a:solidFill>
                <a:effectLst/>
                <a:uLnTx/>
                <a:uFillTx/>
                <a:latin typeface="Calibri"/>
                <a:ea typeface="+mn-ea"/>
                <a:cs typeface="+mn-cs"/>
              </a:rPr>
              <a:t>Epidemiol Rev</a:t>
            </a:r>
            <a:r>
              <a:rPr kumimoji="0" lang="en-US" altLang="en-US" sz="1000" b="0" i="0" u="none" strike="noStrike" kern="1200" cap="none" spc="0" normalizeH="0" baseline="0" noProof="0">
                <a:ln>
                  <a:noFill/>
                </a:ln>
                <a:solidFill>
                  <a:srgbClr val="333333"/>
                </a:solidFill>
                <a:effectLst/>
                <a:uLnTx/>
                <a:uFillTx/>
                <a:latin typeface="Calibri"/>
                <a:ea typeface="+mn-ea"/>
                <a:cs typeface="+mn-cs"/>
              </a:rPr>
              <a:t>, Volume 31, Issue 1, 1 November 2009, Pages 178–194, </a:t>
            </a:r>
            <a:r>
              <a:rPr kumimoji="0" lang="en-US" altLang="en-US" sz="1000" b="0" i="0" u="none" strike="noStrike" kern="1200" cap="none" spc="0" normalizeH="0" baseline="0" noProof="0">
                <a:ln>
                  <a:noFill/>
                </a:ln>
                <a:solidFill>
                  <a:srgbClr val="333333"/>
                </a:solidFill>
                <a:effectLst/>
                <a:uLnTx/>
                <a:uFillTx/>
                <a:latin typeface="Calibri"/>
                <a:ea typeface="+mn-ea"/>
                <a:cs typeface="+mn-cs"/>
                <a:hlinkClick r:id="rId3"/>
              </a:rPr>
              <a:t>https://doi.org/10.1093/epirev/mxp001</a:t>
            </a:r>
            <a:endParaRPr kumimoji="0" lang="en-US" altLang="en-US" sz="1000" b="0"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800" b="0" i="0" u="none" strike="noStrike" kern="1200" cap="none" spc="0" normalizeH="0" baseline="0" noProof="0">
                <a:ln>
                  <a:noFill/>
                </a:ln>
                <a:solidFill>
                  <a:srgbClr val="2A2A2A"/>
                </a:solidFill>
                <a:effectLst/>
                <a:uLnTx/>
                <a:uFillTx/>
                <a:latin typeface="Calibri"/>
                <a:ea typeface="+mn-ea"/>
                <a:cs typeface="+mn-cs"/>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Calibri"/>
              <a:ea typeface="+mn-ea"/>
              <a:cs typeface="+mn-cs"/>
            </a:endParaRPr>
          </a:p>
        </p:txBody>
      </p:sp>
      <p:sp>
        <p:nvSpPr>
          <p:cNvPr id="5123" name="Title 1"/>
          <p:cNvSpPr>
            <a:spLocks noGrp="1"/>
          </p:cNvSpPr>
          <p:nvPr>
            <p:ph type="title"/>
          </p:nvPr>
        </p:nvSpPr>
        <p:spPr>
          <a:xfrm>
            <a:off x="533400" y="152400"/>
            <a:ext cx="80772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Social capital has been defined as the </a:t>
            </a:r>
            <a:r>
              <a:rPr lang="en-US" altLang="en-US" dirty="0"/>
              <a:t>degree of social trust</a:t>
            </a:r>
            <a:r>
              <a:rPr lang="en-US" altLang="en-US" b="0" dirty="0"/>
              <a:t>, extent of </a:t>
            </a:r>
            <a:r>
              <a:rPr lang="en-US" altLang="en-US" dirty="0"/>
              <a:t>social networks</a:t>
            </a:r>
            <a:r>
              <a:rPr lang="en-US" altLang="en-US" b="0" dirty="0"/>
              <a:t>, and willingness to provide </a:t>
            </a:r>
            <a:r>
              <a:rPr lang="en-US" altLang="en-US" dirty="0"/>
              <a:t>mutual aid and reciprocity </a:t>
            </a:r>
            <a:r>
              <a:rPr lang="en-US" altLang="en-US" b="0" dirty="0"/>
              <a:t>between individuals in </a:t>
            </a:r>
            <a:r>
              <a:rPr lang="en-US" altLang="en-US" b="0" dirty="0" smtClean="0"/>
              <a:t>a </a:t>
            </a:r>
            <a:r>
              <a:rPr lang="en-US" altLang="en-US" b="0" dirty="0"/>
              <a:t>area </a:t>
            </a:r>
            <a:r>
              <a:rPr lang="en-US" altLang="en-US" b="0" dirty="0" smtClean="0"/>
              <a:t>.</a:t>
            </a:r>
            <a:r>
              <a:rPr lang="en-US" altLang="en-US" b="0" dirty="0"/>
              <a:t>
</a:t>
            </a:r>
          </a:p>
        </p:txBody>
      </p:sp>
      <p:pic>
        <p:nvPicPr>
          <p:cNvPr id="5125" name="New picture"/>
          <p:cNvPicPr/>
          <p:nvPr/>
        </p:nvPicPr>
        <p:blipFill>
          <a:blip r:embed="rId4"/>
          <a:stretch>
            <a:fillRect/>
          </a:stretch>
        </p:blipFill>
        <p:spPr>
          <a:xfrm>
            <a:off x="0" y="654173"/>
            <a:ext cx="7467600" cy="5486400"/>
          </a:xfrm>
          <a:prstGeom prst="rect">
            <a:avLst/>
          </a:prstGeom>
        </p:spPr>
      </p:pic>
      <p:sp>
        <p:nvSpPr>
          <p:cNvPr id="2" name="Rectangle 1"/>
          <p:cNvSpPr/>
          <p:nvPr/>
        </p:nvSpPr>
        <p:spPr bwMode="auto">
          <a:xfrm>
            <a:off x="2667000" y="3601915"/>
            <a:ext cx="2133600" cy="990600"/>
          </a:xfrm>
          <a:prstGeom prst="rect">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1326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2935" y="2421106"/>
            <a:ext cx="4742284" cy="3360353"/>
          </a:xfrm>
          <a:prstGeom prst="rect">
            <a:avLst/>
          </a:prstGeom>
        </p:spPr>
      </p:pic>
      <p:sp>
        <p:nvSpPr>
          <p:cNvPr id="5" name="Rectangle 4"/>
          <p:cNvSpPr/>
          <p:nvPr/>
        </p:nvSpPr>
        <p:spPr>
          <a:xfrm>
            <a:off x="210638" y="990750"/>
            <a:ext cx="4572000" cy="1384995"/>
          </a:xfrm>
          <a:prstGeom prst="rect">
            <a:avLst/>
          </a:prstGeom>
          <a:ln w="57150">
            <a:solidFill>
              <a:srgbClr val="FF0000"/>
            </a:solidFill>
          </a:ln>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4472C4"/>
                </a:solidFill>
                <a:effectLst/>
                <a:uLnTx/>
                <a:uFillTx/>
                <a:latin typeface="Calibri" panose="020F0502020204030204"/>
                <a:ea typeface="ＭＳ Ｐゴシック" charset="0"/>
                <a:cs typeface="+mn-cs"/>
              </a:rPr>
              <a:t>Punishing and toxic neighborhood environments</a:t>
            </a: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independently predict the intergenerational social mobility of black and white children</a:t>
            </a:r>
          </a:p>
        </p:txBody>
      </p:sp>
      <p:sp>
        <p:nvSpPr>
          <p:cNvPr id="6" name="Rectangle 5"/>
          <p:cNvSpPr/>
          <p:nvPr/>
        </p:nvSpPr>
        <p:spPr>
          <a:xfrm>
            <a:off x="-69980" y="5562169"/>
            <a:ext cx="7646670"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Robert </a:t>
            </a:r>
            <a:r>
              <a:rPr kumimoji="0" lang="en-US" sz="6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Manduca</a:t>
            </a:r>
            <a:r>
              <a:rPr kumimoji="0" lang="en-US" sz="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and Robert J. Sampson </a:t>
            </a:r>
            <a:r>
              <a:rPr kumimoji="0" lang="en-US" sz="600" b="0"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rsampson@wjh.harvard.eduAuthors</a:t>
            </a:r>
            <a:r>
              <a:rPr kumimoji="0" lang="en-US" sz="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Info &amp; Affiliations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Contributed by Robert J. Sampson, February 25, 2019 (sent for review December 4, 2018; reviewed by John M. MacDonald and Bruce Western)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April 1, 2019116 (16) 7772-7777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https://doi.org/10.1073/pnas.1820464116</a:t>
            </a:r>
          </a:p>
        </p:txBody>
      </p:sp>
    </p:spTree>
    <p:extLst>
      <p:ext uri="{BB962C8B-B14F-4D97-AF65-F5344CB8AC3E}">
        <p14:creationId xmlns:p14="http://schemas.microsoft.com/office/powerpoint/2010/main" val="18417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7483" y="930293"/>
            <a:ext cx="6530907" cy="4894109"/>
          </a:xfrm>
          <a:prstGeom prst="rect">
            <a:avLst/>
          </a:prstGeom>
        </p:spPr>
      </p:pic>
      <p:sp>
        <p:nvSpPr>
          <p:cNvPr id="3" name="Oval 2"/>
          <p:cNvSpPr/>
          <p:nvPr/>
        </p:nvSpPr>
        <p:spPr>
          <a:xfrm>
            <a:off x="6088224" y="4083309"/>
            <a:ext cx="1098679" cy="7627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600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838200"/>
          </a:xfrm>
        </p:spPr>
        <p:txBody>
          <a:bodyPr/>
          <a:lstStyle/>
          <a:p>
            <a:r>
              <a:rPr lang="en-US" sz="1200" dirty="0" smtClean="0"/>
              <a:t>……</a:t>
            </a:r>
            <a:r>
              <a:rPr lang="en-US" sz="1600" dirty="0" smtClean="0"/>
              <a:t>zoning reforms that will begin to dismantle unfair policies and help create more equitable, affordable city.</a:t>
            </a:r>
            <a:endParaRPr lang="en-US" sz="1600" dirty="0"/>
          </a:p>
        </p:txBody>
      </p:sp>
      <p:pic>
        <p:nvPicPr>
          <p:cNvPr id="8" name="Content Placeholder 7"/>
          <p:cNvPicPr>
            <a:picLocks noGrp="1" noChangeAspect="1"/>
          </p:cNvPicPr>
          <p:nvPr>
            <p:ph sz="half" idx="2"/>
          </p:nvPr>
        </p:nvPicPr>
        <p:blipFill>
          <a:blip r:embed="rId2"/>
          <a:stretch>
            <a:fillRect/>
          </a:stretch>
        </p:blipFill>
        <p:spPr>
          <a:xfrm>
            <a:off x="228600" y="1143000"/>
            <a:ext cx="4040188" cy="3077944"/>
          </a:xfrm>
          <a:prstGeom prst="rect">
            <a:avLst/>
          </a:prstGeom>
        </p:spPr>
      </p:pic>
      <p:pic>
        <p:nvPicPr>
          <p:cNvPr id="9" name="Content Placeholder 8"/>
          <p:cNvPicPr>
            <a:picLocks noGrp="1" noChangeAspect="1"/>
          </p:cNvPicPr>
          <p:nvPr>
            <p:ph sz="quarter" idx="4"/>
          </p:nvPr>
        </p:nvPicPr>
        <p:blipFill>
          <a:blip r:embed="rId3"/>
          <a:stretch>
            <a:fillRect/>
          </a:stretch>
        </p:blipFill>
        <p:spPr>
          <a:xfrm>
            <a:off x="4347808" y="1148038"/>
            <a:ext cx="4224641" cy="3072906"/>
          </a:xfrm>
          <a:prstGeom prst="rect">
            <a:avLst/>
          </a:prstGeom>
        </p:spPr>
      </p:pic>
      <p:sp>
        <p:nvSpPr>
          <p:cNvPr id="10" name="TextBox 9"/>
          <p:cNvSpPr txBox="1"/>
          <p:nvPr/>
        </p:nvSpPr>
        <p:spPr>
          <a:xfrm>
            <a:off x="685800" y="4495800"/>
            <a:ext cx="7772400" cy="1215717"/>
          </a:xfrm>
          <a:prstGeom prst="rect">
            <a:avLst/>
          </a:prstGeom>
          <a:noFill/>
        </p:spPr>
        <p:txBody>
          <a:bodyPr wrap="square" rtlCol="0">
            <a:spAutoFit/>
          </a:bodyPr>
          <a:lstStyle/>
          <a:p>
            <a:r>
              <a:rPr lang="en-US" sz="1400" dirty="0" smtClean="0"/>
              <a:t>On a recent life expectancy map of Louisville, the worst outcomes tend to align with neighborhoods “redlined” in a 1930s real estate map, illustrating the lasting effects of land use decisions. </a:t>
            </a:r>
          </a:p>
          <a:p>
            <a:endParaRPr lang="en-US" sz="1200" dirty="0"/>
          </a:p>
          <a:p>
            <a:endParaRPr lang="en-US" sz="1000" dirty="0" smtClean="0"/>
          </a:p>
          <a:p>
            <a:r>
              <a:rPr lang="en-US" sz="900" i="1" dirty="0" smtClean="0"/>
              <a:t>Source: Louisville Metro  </a:t>
            </a:r>
            <a:endParaRPr lang="en-US" sz="900" i="1" dirty="0"/>
          </a:p>
        </p:txBody>
      </p:sp>
    </p:spTree>
    <p:extLst>
      <p:ext uri="{BB962C8B-B14F-4D97-AF65-F5344CB8AC3E}">
        <p14:creationId xmlns:p14="http://schemas.microsoft.com/office/powerpoint/2010/main" val="480066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3320" y="1375099"/>
            <a:ext cx="8307998" cy="4044820"/>
          </a:xfrm>
          <a:prstGeom prst="rect">
            <a:avLst/>
          </a:prstGeom>
        </p:spPr>
      </p:pic>
      <p:sp>
        <p:nvSpPr>
          <p:cNvPr id="3" name="TextBox 2"/>
          <p:cNvSpPr txBox="1"/>
          <p:nvPr/>
        </p:nvSpPr>
        <p:spPr>
          <a:xfrm>
            <a:off x="454868" y="4076311"/>
            <a:ext cx="2204357" cy="300082"/>
          </a:xfrm>
          <a:prstGeom prst="rect">
            <a:avLst/>
          </a:prstGeom>
          <a:noFill/>
          <a:ln w="57150">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8472201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600" y="2667000"/>
            <a:ext cx="8763000" cy="3200400"/>
          </a:xfrm>
        </p:spPr>
        <p:txBody>
          <a:bodyPr/>
          <a:lstStyle/>
          <a:p>
            <a:pPr algn="l"/>
            <a:r>
              <a:rPr lang="en-US" b="1" dirty="0" smtClean="0">
                <a:solidFill>
                  <a:schemeClr val="tx1"/>
                </a:solidFill>
              </a:rPr>
              <a:t>Health care systems</a:t>
            </a:r>
            <a:r>
              <a:rPr lang="en-US" dirty="0" smtClean="0">
                <a:solidFill>
                  <a:schemeClr val="tx1"/>
                </a:solidFill>
              </a:rPr>
              <a:t> are uniquely positioned as leading employers and </a:t>
            </a:r>
            <a:r>
              <a:rPr lang="en-US" u="sng" dirty="0" smtClean="0">
                <a:solidFill>
                  <a:schemeClr val="tx1"/>
                </a:solidFill>
              </a:rPr>
              <a:t>Economic</a:t>
            </a:r>
            <a:r>
              <a:rPr lang="en-US" dirty="0" smtClean="0">
                <a:solidFill>
                  <a:schemeClr val="tx1"/>
                </a:solidFill>
              </a:rPr>
              <a:t> engines in their communities. </a:t>
            </a:r>
          </a:p>
          <a:p>
            <a:pPr algn="r"/>
            <a:r>
              <a:rPr lang="en-US" sz="2400" b="1" dirty="0" smtClean="0">
                <a:solidFill>
                  <a:schemeClr val="tx1"/>
                </a:solidFill>
              </a:rPr>
              <a:t>Provide quality healthcare – but leverage institutional resources</a:t>
            </a:r>
            <a:r>
              <a:rPr lang="en-US" sz="2400" dirty="0" smtClean="0">
                <a:solidFill>
                  <a:schemeClr val="tx1"/>
                </a:solidFill>
              </a:rPr>
              <a:t> to help address the economic, racial and environmental resource disparities that impact community health outcomes. </a:t>
            </a:r>
            <a:endParaRPr lang="en-US" sz="2400" dirty="0">
              <a:solidFill>
                <a:schemeClr val="tx1"/>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t="8742" b="10657"/>
          <a:stretch>
            <a:fillRect/>
          </a:stretch>
        </p:blipFill>
        <p:spPr bwMode="auto">
          <a:xfrm>
            <a:off x="76200" y="152400"/>
            <a:ext cx="671036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7934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0" y="228600"/>
            <a:ext cx="9144000" cy="1752600"/>
          </a:xfrm>
        </p:spPr>
        <p:txBody>
          <a:bodyPr/>
          <a:lstStyle/>
          <a:p>
            <a:pPr marL="0" indent="0" algn="ctr">
              <a:buNone/>
            </a:pPr>
            <a:r>
              <a:rPr lang="en-US" sz="5400" b="1" dirty="0" smtClean="0">
                <a:solidFill>
                  <a:schemeClr val="accent1">
                    <a:lumMod val="75000"/>
                  </a:schemeClr>
                </a:solidFill>
              </a:rPr>
              <a:t>Health needs in West Louisville</a:t>
            </a:r>
            <a:endParaRPr lang="en-US" sz="4400" b="1" dirty="0" smtClean="0">
              <a:solidFill>
                <a:schemeClr val="accent1">
                  <a:lumMod val="75000"/>
                </a:schemeClr>
              </a:solidFill>
            </a:endParaRPr>
          </a:p>
          <a:p>
            <a:pPr marL="0" indent="0" algn="ctr">
              <a:buNone/>
            </a:pPr>
            <a:r>
              <a:rPr lang="en-US" dirty="0"/>
              <a:t>I</a:t>
            </a:r>
            <a:r>
              <a:rPr lang="en-US" dirty="0" smtClean="0">
                <a:solidFill>
                  <a:schemeClr val="tx1"/>
                </a:solidFill>
              </a:rPr>
              <a:t>dentified by community members</a:t>
            </a:r>
            <a:endParaRPr lang="en-US" dirty="0">
              <a:solidFill>
                <a:schemeClr val="tx1"/>
              </a:solidFill>
            </a:endParaRPr>
          </a:p>
        </p:txBody>
      </p:sp>
      <p:sp>
        <p:nvSpPr>
          <p:cNvPr id="3" name="TextBox 2"/>
          <p:cNvSpPr txBox="1"/>
          <p:nvPr/>
        </p:nvSpPr>
        <p:spPr>
          <a:xfrm>
            <a:off x="457200" y="2286000"/>
            <a:ext cx="48006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Access to care</a:t>
            </a:r>
          </a:p>
          <a:p>
            <a:pPr marL="285750" indent="-285750">
              <a:buFont typeface="Arial" panose="020B0604020202020204" pitchFamily="34" charset="0"/>
              <a:buChar char="•"/>
            </a:pPr>
            <a:r>
              <a:rPr lang="en-US" sz="2800" dirty="0" smtClean="0"/>
              <a:t>Access to primary care</a:t>
            </a:r>
          </a:p>
          <a:p>
            <a:pPr marL="285750" indent="-285750">
              <a:buFont typeface="Arial" panose="020B0604020202020204" pitchFamily="34" charset="0"/>
              <a:buChar char="•"/>
            </a:pPr>
            <a:r>
              <a:rPr lang="en-US" sz="2800" dirty="0" smtClean="0"/>
              <a:t>Transportation assistance</a:t>
            </a:r>
          </a:p>
          <a:p>
            <a:pPr marL="285750" indent="-285750">
              <a:buFont typeface="Arial" panose="020B0604020202020204" pitchFamily="34" charset="0"/>
              <a:buChar char="•"/>
            </a:pPr>
            <a:r>
              <a:rPr lang="en-US" sz="2800" dirty="0" smtClean="0"/>
              <a:t>Lack of specialty providers</a:t>
            </a:r>
            <a:endParaRPr lang="en-US" sz="28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81200"/>
            <a:ext cx="38354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5562600"/>
            <a:ext cx="7848600" cy="230832"/>
          </a:xfrm>
          <a:prstGeom prst="rect">
            <a:avLst/>
          </a:prstGeom>
          <a:noFill/>
        </p:spPr>
        <p:txBody>
          <a:bodyPr wrap="square" rtlCol="0">
            <a:spAutoFit/>
          </a:bodyPr>
          <a:lstStyle/>
          <a:p>
            <a:r>
              <a:rPr lang="en-US" sz="900" i="1" dirty="0" smtClean="0"/>
              <a:t>Source: Norton Healthcare Community Health Needs Assessment Survey</a:t>
            </a:r>
            <a:endParaRPr lang="en-US" sz="900" i="1" dirty="0"/>
          </a:p>
        </p:txBody>
      </p:sp>
    </p:spTree>
    <p:extLst>
      <p:ext uri="{BB962C8B-B14F-4D97-AF65-F5344CB8AC3E}">
        <p14:creationId xmlns:p14="http://schemas.microsoft.com/office/powerpoint/2010/main" val="1841862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0" y="228600"/>
            <a:ext cx="9144000" cy="990600"/>
          </a:xfrm>
        </p:spPr>
        <p:txBody>
          <a:bodyPr/>
          <a:lstStyle/>
          <a:p>
            <a:pPr marL="0" indent="0">
              <a:buNone/>
            </a:pPr>
            <a:r>
              <a:rPr lang="en-US" sz="4400" dirty="0" smtClean="0"/>
              <a:t>Pressing Problems and Barriers</a:t>
            </a:r>
          </a:p>
          <a:p>
            <a:pPr marL="0" indent="0">
              <a:buNone/>
            </a:pPr>
            <a:r>
              <a:rPr lang="en-US" sz="1800" dirty="0" smtClean="0">
                <a:solidFill>
                  <a:schemeClr val="accent6">
                    <a:lumMod val="75000"/>
                  </a:schemeClr>
                </a:solidFill>
              </a:rPr>
              <a:t>Socio-Demographic</a:t>
            </a:r>
            <a:endParaRPr lang="en-US" sz="1400" dirty="0" smtClean="0">
              <a:solidFill>
                <a:schemeClr val="accent6">
                  <a:lumMod val="75000"/>
                </a:schemeClr>
              </a:solidFill>
            </a:endParaRPr>
          </a:p>
        </p:txBody>
      </p:sp>
      <p:sp>
        <p:nvSpPr>
          <p:cNvPr id="3" name="TextBox 2"/>
          <p:cNvSpPr txBox="1"/>
          <p:nvPr/>
        </p:nvSpPr>
        <p:spPr>
          <a:xfrm>
            <a:off x="76200" y="1524000"/>
            <a:ext cx="8915400" cy="2462213"/>
          </a:xfrm>
          <a:prstGeom prst="rect">
            <a:avLst/>
          </a:prstGeom>
          <a:noFill/>
        </p:spPr>
        <p:txBody>
          <a:bodyPr wrap="square" rtlCol="0">
            <a:spAutoFit/>
          </a:bodyPr>
          <a:lstStyle/>
          <a:p>
            <a:r>
              <a:rPr lang="en-US" b="1" u="sng" dirty="0" smtClean="0"/>
              <a:t>Health Literacy</a:t>
            </a:r>
            <a:r>
              <a:rPr lang="en-US" b="1" dirty="0" smtClean="0"/>
              <a:t>							</a:t>
            </a:r>
            <a:r>
              <a:rPr lang="en-US" b="1" u="sng" dirty="0" smtClean="0"/>
              <a:t>Trust</a:t>
            </a:r>
          </a:p>
          <a:p>
            <a:r>
              <a:rPr lang="en-US" dirty="0" smtClean="0"/>
              <a:t> - Healthy lifestyle							- Newly identified as a barrier to care</a:t>
            </a:r>
          </a:p>
          <a:p>
            <a:r>
              <a:rPr lang="en-US" dirty="0" smtClean="0"/>
              <a:t> - How to access healthcare				- Lack of trust in health systems</a:t>
            </a:r>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883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43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0" y="228600"/>
            <a:ext cx="9144000" cy="1401752"/>
          </a:xfrm>
        </p:spPr>
        <p:txBody>
          <a:bodyPr/>
          <a:lstStyle/>
          <a:p>
            <a:pPr marL="0" indent="0" algn="ctr">
              <a:buNone/>
            </a:pPr>
            <a:r>
              <a:rPr lang="en-US" sz="4800" b="1" dirty="0" smtClean="0">
                <a:solidFill>
                  <a:schemeClr val="accent1">
                    <a:lumMod val="75000"/>
                  </a:schemeClr>
                </a:solidFill>
              </a:rPr>
              <a:t>Health outcomes in West Louisville</a:t>
            </a:r>
            <a:endParaRPr lang="en-US" sz="4000" b="1" dirty="0" smtClean="0">
              <a:solidFill>
                <a:schemeClr val="accent1">
                  <a:lumMod val="75000"/>
                </a:schemeClr>
              </a:solidFill>
            </a:endParaRPr>
          </a:p>
          <a:p>
            <a:pPr marL="0" indent="0" algn="ctr">
              <a:buNone/>
            </a:pPr>
            <a:r>
              <a:rPr lang="en-US" dirty="0" smtClean="0">
                <a:solidFill>
                  <a:schemeClr val="tx1"/>
                </a:solidFill>
              </a:rPr>
              <a:t>Compared with the rest of Jefferson County</a:t>
            </a:r>
            <a:endParaRPr lang="en-US" dirty="0">
              <a:solidFill>
                <a:schemeClr val="tx1"/>
              </a:solidFill>
            </a:endParaRPr>
          </a:p>
        </p:txBody>
      </p:sp>
      <p:sp>
        <p:nvSpPr>
          <p:cNvPr id="5" name="TextBox 4"/>
          <p:cNvSpPr txBox="1"/>
          <p:nvPr/>
        </p:nvSpPr>
        <p:spPr>
          <a:xfrm>
            <a:off x="228600" y="5562600"/>
            <a:ext cx="7848600" cy="230832"/>
          </a:xfrm>
          <a:prstGeom prst="rect">
            <a:avLst/>
          </a:prstGeom>
          <a:noFill/>
        </p:spPr>
        <p:txBody>
          <a:bodyPr wrap="square" rtlCol="0">
            <a:spAutoFit/>
          </a:bodyPr>
          <a:lstStyle/>
          <a:p>
            <a:r>
              <a:rPr lang="en-US" sz="900" i="1" dirty="0" smtClean="0"/>
              <a:t>Source: Louisville Metro Health Equity Report 2017</a:t>
            </a:r>
            <a:endParaRPr lang="en-US" sz="900" i="1" dirty="0"/>
          </a:p>
        </p:txBody>
      </p:sp>
      <p:sp>
        <p:nvSpPr>
          <p:cNvPr id="8" name="TextBox 7"/>
          <p:cNvSpPr txBox="1"/>
          <p:nvPr/>
        </p:nvSpPr>
        <p:spPr>
          <a:xfrm>
            <a:off x="23446" y="1905000"/>
            <a:ext cx="9044354" cy="3046988"/>
          </a:xfrm>
          <a:prstGeom prst="rect">
            <a:avLst/>
          </a:prstGeom>
          <a:noFill/>
          <a:ln>
            <a:solidFill>
              <a:schemeClr val="tx1"/>
            </a:solidFill>
          </a:ln>
        </p:spPr>
        <p:txBody>
          <a:bodyPr wrap="square" rtlCol="0">
            <a:spAutoFit/>
          </a:bodyPr>
          <a:lstStyle/>
          <a:p>
            <a:r>
              <a:rPr lang="en-US" dirty="0" smtClean="0"/>
              <a:t>West Louisville has some of the highest death rates connected to:</a:t>
            </a:r>
          </a:p>
          <a:p>
            <a:endParaRPr lang="en-US" dirty="0" smtClean="0"/>
          </a:p>
          <a:p>
            <a:pPr marL="285750" indent="-285750">
              <a:buFont typeface="Arial" panose="020B0604020202020204" pitchFamily="34" charset="0"/>
              <a:buChar char="•"/>
            </a:pPr>
            <a:r>
              <a:rPr lang="en-US" sz="2800" dirty="0" smtClean="0"/>
              <a:t>Cancer</a:t>
            </a:r>
          </a:p>
          <a:p>
            <a:pPr marL="285750" indent="-285750">
              <a:buFont typeface="Arial" panose="020B0604020202020204" pitchFamily="34" charset="0"/>
              <a:buChar char="•"/>
            </a:pPr>
            <a:r>
              <a:rPr lang="en-US" sz="2800" dirty="0" smtClean="0"/>
              <a:t>Heart disease</a:t>
            </a:r>
          </a:p>
          <a:p>
            <a:pPr marL="285750" indent="-285750">
              <a:buFont typeface="Arial" panose="020B0604020202020204" pitchFamily="34" charset="0"/>
              <a:buChar char="•"/>
            </a:pPr>
            <a:r>
              <a:rPr lang="en-US" sz="2800" dirty="0" smtClean="0"/>
              <a:t>Stroke</a:t>
            </a:r>
          </a:p>
          <a:p>
            <a:endParaRPr lang="en-US" dirty="0" smtClean="0"/>
          </a:p>
          <a:p>
            <a:endParaRPr lang="en-US" dirty="0"/>
          </a:p>
          <a:p>
            <a:r>
              <a:rPr lang="en-US" dirty="0" smtClean="0"/>
              <a:t>Eastern Jefferson County has some of the lowest rates of death connected to these same health conditions. </a:t>
            </a:r>
            <a:endParaRPr lang="en-US" dirty="0"/>
          </a:p>
        </p:txBody>
      </p:sp>
    </p:spTree>
    <p:extLst>
      <p:ext uri="{BB962C8B-B14F-4D97-AF65-F5344CB8AC3E}">
        <p14:creationId xmlns:p14="http://schemas.microsoft.com/office/powerpoint/2010/main" val="2330094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body" idx="1"/>
          </p:nvPr>
        </p:nvSpPr>
        <p:spPr>
          <a:xfrm>
            <a:off x="304800" y="304800"/>
            <a:ext cx="4040188" cy="501406"/>
          </a:xfrm>
          <a:ln>
            <a:solidFill>
              <a:schemeClr val="tx1"/>
            </a:solidFill>
          </a:ln>
        </p:spPr>
        <p:txBody>
          <a:bodyPr/>
          <a:lstStyle/>
          <a:p>
            <a:r>
              <a:rPr lang="en-US" u="sng" dirty="0" smtClean="0">
                <a:solidFill>
                  <a:schemeClr val="tx2">
                    <a:lumMod val="60000"/>
                    <a:lumOff val="40000"/>
                  </a:schemeClr>
                </a:solidFill>
              </a:rPr>
              <a:t>Access to Care</a:t>
            </a:r>
            <a:r>
              <a:rPr lang="en-US" dirty="0" smtClean="0"/>
              <a:t>	</a:t>
            </a:r>
          </a:p>
        </p:txBody>
      </p:sp>
      <p:sp>
        <p:nvSpPr>
          <p:cNvPr id="5" name="Content Placeholder 4"/>
          <p:cNvSpPr>
            <a:spLocks noGrp="1"/>
          </p:cNvSpPr>
          <p:nvPr>
            <p:ph sz="half" idx="2"/>
          </p:nvPr>
        </p:nvSpPr>
        <p:spPr>
          <a:xfrm>
            <a:off x="304800" y="844550"/>
            <a:ext cx="4040188" cy="5022850"/>
          </a:xfrm>
          <a:ln>
            <a:solidFill>
              <a:schemeClr val="tx1"/>
            </a:solidFill>
          </a:ln>
        </p:spPr>
        <p:txBody>
          <a:bodyPr/>
          <a:lstStyle/>
          <a:p>
            <a:r>
              <a:rPr lang="en-US" dirty="0" smtClean="0"/>
              <a:t>Access options in the west and south sectors of Jefferson County</a:t>
            </a:r>
          </a:p>
          <a:p>
            <a:r>
              <a:rPr lang="en-US" dirty="0" smtClean="0"/>
              <a:t>Need to be aware of digital access limitations</a:t>
            </a:r>
          </a:p>
          <a:p>
            <a:r>
              <a:rPr lang="en-US" dirty="0" smtClean="0"/>
              <a:t>Specialty Care Access</a:t>
            </a:r>
          </a:p>
          <a:p>
            <a:pPr lvl="1"/>
            <a:r>
              <a:rPr lang="en-US" b="1" dirty="0" smtClean="0">
                <a:solidFill>
                  <a:schemeClr val="tx2">
                    <a:lumMod val="60000"/>
                    <a:lumOff val="40000"/>
                  </a:schemeClr>
                </a:solidFill>
              </a:rPr>
              <a:t>Mental Health</a:t>
            </a:r>
          </a:p>
          <a:p>
            <a:pPr lvl="1"/>
            <a:r>
              <a:rPr lang="en-US" b="1" dirty="0" smtClean="0">
                <a:solidFill>
                  <a:schemeClr val="tx2">
                    <a:lumMod val="60000"/>
                    <a:lumOff val="40000"/>
                  </a:schemeClr>
                </a:solidFill>
              </a:rPr>
              <a:t>Substance Use</a:t>
            </a:r>
          </a:p>
          <a:p>
            <a:pPr lvl="1"/>
            <a:r>
              <a:rPr lang="en-US" dirty="0" smtClean="0"/>
              <a:t>Medically assisted treatment options for addiction</a:t>
            </a:r>
          </a:p>
          <a:p>
            <a:pPr lvl="1"/>
            <a:r>
              <a:rPr lang="en-US" dirty="0" smtClean="0"/>
              <a:t>Pain management</a:t>
            </a:r>
          </a:p>
          <a:p>
            <a:pPr lvl="1"/>
            <a:r>
              <a:rPr lang="en-US" dirty="0" smtClean="0"/>
              <a:t>Pediatric specialties</a:t>
            </a:r>
            <a:endParaRPr lang="en-US" dirty="0"/>
          </a:p>
        </p:txBody>
      </p:sp>
      <p:sp>
        <p:nvSpPr>
          <p:cNvPr id="7" name="Text Placeholder 6"/>
          <p:cNvSpPr>
            <a:spLocks noGrp="1"/>
          </p:cNvSpPr>
          <p:nvPr>
            <p:ph type="body" sz="quarter" idx="3"/>
          </p:nvPr>
        </p:nvSpPr>
        <p:spPr>
          <a:xfrm>
            <a:off x="4497388" y="304800"/>
            <a:ext cx="4041774" cy="501406"/>
          </a:xfrm>
          <a:ln>
            <a:solidFill>
              <a:schemeClr val="tx1"/>
            </a:solidFill>
          </a:ln>
        </p:spPr>
        <p:txBody>
          <a:bodyPr/>
          <a:lstStyle/>
          <a:p>
            <a:r>
              <a:rPr lang="en-US" u="sng" dirty="0"/>
              <a:t>U</a:t>
            </a:r>
            <a:r>
              <a:rPr lang="en-US" u="sng" dirty="0" smtClean="0"/>
              <a:t>nmet healthcare needs</a:t>
            </a:r>
            <a:endParaRPr lang="en-US" u="sng" dirty="0"/>
          </a:p>
        </p:txBody>
      </p:sp>
      <p:sp>
        <p:nvSpPr>
          <p:cNvPr id="8" name="Content Placeholder 7"/>
          <p:cNvSpPr>
            <a:spLocks noGrp="1"/>
          </p:cNvSpPr>
          <p:nvPr>
            <p:ph sz="quarter" idx="4"/>
          </p:nvPr>
        </p:nvSpPr>
        <p:spPr>
          <a:xfrm>
            <a:off x="4497387" y="844550"/>
            <a:ext cx="4041775" cy="5022850"/>
          </a:xfrm>
          <a:ln>
            <a:solidFill>
              <a:schemeClr val="tx1"/>
            </a:solidFill>
          </a:ln>
        </p:spPr>
        <p:txBody>
          <a:bodyPr/>
          <a:lstStyle/>
          <a:p>
            <a:r>
              <a:rPr lang="en-US" dirty="0" smtClean="0"/>
              <a:t>Impoverished / Poor</a:t>
            </a:r>
          </a:p>
          <a:p>
            <a:r>
              <a:rPr lang="en-US" b="1" dirty="0" smtClean="0">
                <a:solidFill>
                  <a:schemeClr val="tx2">
                    <a:lumMod val="60000"/>
                    <a:lumOff val="40000"/>
                  </a:schemeClr>
                </a:solidFill>
              </a:rPr>
              <a:t>Mental Health / Substance Use</a:t>
            </a:r>
          </a:p>
          <a:p>
            <a:r>
              <a:rPr lang="en-US" dirty="0" smtClean="0"/>
              <a:t>Minorities</a:t>
            </a:r>
          </a:p>
          <a:p>
            <a:r>
              <a:rPr lang="en-US" dirty="0" smtClean="0"/>
              <a:t>Elderly</a:t>
            </a:r>
            <a:endParaRPr lang="en-US" dirty="0"/>
          </a:p>
        </p:txBody>
      </p:sp>
    </p:spTree>
    <p:extLst>
      <p:ext uri="{BB962C8B-B14F-4D97-AF65-F5344CB8AC3E}">
        <p14:creationId xmlns:p14="http://schemas.microsoft.com/office/powerpoint/2010/main" val="249245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28981"/>
            <a:ext cx="8610600" cy="49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5607295"/>
            <a:ext cx="7848600" cy="230832"/>
          </a:xfrm>
          <a:prstGeom prst="rect">
            <a:avLst/>
          </a:prstGeom>
          <a:noFill/>
        </p:spPr>
        <p:txBody>
          <a:bodyPr wrap="square" rtlCol="0">
            <a:spAutoFit/>
          </a:bodyPr>
          <a:lstStyle/>
          <a:p>
            <a:r>
              <a:rPr lang="en-US" sz="900" i="1" dirty="0" smtClean="0"/>
              <a:t>Source: Norton Healthcare Enterprise Analytics dashboards</a:t>
            </a:r>
            <a:endParaRPr lang="en-US" sz="900" i="1" dirty="0"/>
          </a:p>
        </p:txBody>
      </p:sp>
      <p:sp>
        <p:nvSpPr>
          <p:cNvPr id="5" name="TextBox 4"/>
          <p:cNvSpPr txBox="1"/>
          <p:nvPr/>
        </p:nvSpPr>
        <p:spPr>
          <a:xfrm>
            <a:off x="381000" y="76200"/>
            <a:ext cx="8382000" cy="369332"/>
          </a:xfrm>
          <a:prstGeom prst="rect">
            <a:avLst/>
          </a:prstGeom>
          <a:noFill/>
        </p:spPr>
        <p:txBody>
          <a:bodyPr wrap="square" rtlCol="0">
            <a:spAutoFit/>
          </a:bodyPr>
          <a:lstStyle/>
          <a:p>
            <a:r>
              <a:rPr lang="en-US" dirty="0" smtClean="0"/>
              <a:t>Patient Profile – West Louisville</a:t>
            </a:r>
            <a:endParaRPr lang="en-US" dirty="0"/>
          </a:p>
        </p:txBody>
      </p:sp>
    </p:spTree>
    <p:extLst>
      <p:ext uri="{BB962C8B-B14F-4D97-AF65-F5344CB8AC3E}">
        <p14:creationId xmlns:p14="http://schemas.microsoft.com/office/powerpoint/2010/main" val="324282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ChangeArrowheads="1"/>
          </p:cNvSpPr>
          <p:nvPr/>
        </p:nvSpPr>
        <p:spPr bwMode="auto">
          <a:xfrm>
            <a:off x="152400" y="609600"/>
            <a:ext cx="8915400" cy="132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ltLang="en-US" sz="4600" b="1"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The time for change is now </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914400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985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391025"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599"/>
            <a:ext cx="4391025"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34200" y="5410200"/>
            <a:ext cx="1905000"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34935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844" y="0"/>
            <a:ext cx="467995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88606" y="1219200"/>
            <a:ext cx="4367213"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000000"/>
                </a:solidFill>
              </a:rPr>
              <a:t>MOLO Village Community Development Corporation is a nonprofit organization founded in 2011 to engage residents of West Louisville’s historic Russell neighborhood in holistic approaches to community development.  MOLO focuses its work on individuals and </a:t>
            </a:r>
            <a:r>
              <a:rPr lang="en-US" altLang="en-US" sz="1400" b="1" dirty="0">
                <a:solidFill>
                  <a:srgbClr val="000000"/>
                </a:solidFill>
              </a:rPr>
              <a:t>families impacted by the high rate of poverty, incarceration, and recidivism by helping them transform themselves</a:t>
            </a:r>
            <a:r>
              <a:rPr lang="en-US" altLang="en-US" sz="1400" dirty="0">
                <a:solidFill>
                  <a:srgbClr val="000000"/>
                </a:solidFill>
              </a:rPr>
              <a:t> into positive citizens that benefit the entire community.  “MOLO” means "welcome” in </a:t>
            </a:r>
            <a:r>
              <a:rPr lang="en-US" altLang="en-US" sz="1400" dirty="0" err="1">
                <a:solidFill>
                  <a:srgbClr val="000000"/>
                </a:solidFill>
              </a:rPr>
              <a:t>Xhousa</a:t>
            </a:r>
            <a:r>
              <a:rPr lang="en-US" altLang="en-US" sz="1400" dirty="0">
                <a:solidFill>
                  <a:srgbClr val="000000"/>
                </a:solidFill>
              </a:rPr>
              <a:t> (a South African dialect) </a:t>
            </a:r>
            <a:r>
              <a:rPr lang="en-US" altLang="en-US" sz="1400" b="1" dirty="0">
                <a:solidFill>
                  <a:srgbClr val="000000"/>
                </a:solidFill>
              </a:rPr>
              <a:t>Plans to offer expanded youth programming and re-entry services.</a:t>
            </a:r>
            <a:r>
              <a:rPr lang="en-US" altLang="en-US" sz="1400" dirty="0">
                <a:solidFill>
                  <a:srgbClr val="000000"/>
                </a:solidFill>
              </a:rPr>
              <a:t> Prior to the pandemic, the organization served 800 - 1,000 residents per month. Currently the organization has pivoted by hosting a Jefferson County Public School education hub to support area children during non-traditional instruction. And, community outreach </a:t>
            </a:r>
            <a:r>
              <a:rPr lang="en-US" altLang="en-US" sz="1400" b="1" dirty="0">
                <a:solidFill>
                  <a:srgbClr val="000000"/>
                </a:solidFill>
              </a:rPr>
              <a:t>continues in partnership with St. Peters' United Church of Christ. </a:t>
            </a:r>
            <a:r>
              <a:rPr lang="en-US" altLang="en-US" sz="1400" dirty="0">
                <a:solidFill>
                  <a:srgbClr val="000000"/>
                </a:solidFill>
              </a:rPr>
              <a:t>Most notably is the operation of a </a:t>
            </a:r>
            <a:r>
              <a:rPr lang="en-US" altLang="en-US" sz="1400" dirty="0">
                <a:solidFill>
                  <a:srgbClr val="FF0000"/>
                </a:solidFill>
              </a:rPr>
              <a:t>Dare To Care Food </a:t>
            </a:r>
            <a:r>
              <a:rPr lang="en-US" altLang="en-US" sz="1400" dirty="0">
                <a:solidFill>
                  <a:srgbClr val="000000"/>
                </a:solidFill>
              </a:rPr>
              <a:t>Bank that serves hundreds through a weekly distribution event</a:t>
            </a:r>
            <a:r>
              <a:rPr lang="en-US" altLang="en-US" sz="1200" dirty="0">
                <a:solidFill>
                  <a:srgbClr val="000000"/>
                </a:solidFill>
              </a:rPr>
              <a:t>. </a:t>
            </a: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624" y="4142153"/>
            <a:ext cx="10541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295" y="4243753"/>
            <a:ext cx="28575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8560" y="3283316"/>
            <a:ext cx="265906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5794" y="2362566"/>
            <a:ext cx="15097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2682" y="2983338"/>
            <a:ext cx="11731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2682" y="1267192"/>
            <a:ext cx="12938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6574" y="2056178"/>
            <a:ext cx="19145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5794" y="1219567"/>
            <a:ext cx="22050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930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533401"/>
            <a:ext cx="7848600" cy="5232202"/>
          </a:xfrm>
          <a:prstGeom prst="rect">
            <a:avLst/>
          </a:prstGeom>
        </p:spPr>
        <p:txBody>
          <a:bodyPr wrap="square">
            <a:spAutoFit/>
          </a:bodyPr>
          <a:lstStyle/>
          <a:p>
            <a:r>
              <a:rPr lang="en-US" sz="2000" dirty="0"/>
              <a:t>Pioneered by Baltimore in 1910, racial zoning emerged </a:t>
            </a:r>
            <a:r>
              <a:rPr lang="en-US" sz="2000" dirty="0" smtClean="0"/>
              <a:t>as an </a:t>
            </a:r>
            <a:r>
              <a:rPr lang="en-US" sz="2000" dirty="0"/>
              <a:t>effective way to subjugate and segregate black </a:t>
            </a:r>
            <a:r>
              <a:rPr lang="en-US" sz="2000" dirty="0" smtClean="0"/>
              <a:t>folks. </a:t>
            </a:r>
            <a:r>
              <a:rPr lang="en-US" sz="2000" b="1" dirty="0" smtClean="0"/>
              <a:t>Baltimore's </a:t>
            </a:r>
            <a:r>
              <a:rPr lang="en-US" sz="2000" b="1" dirty="0"/>
              <a:t>then-mayor did not mince </a:t>
            </a:r>
            <a:r>
              <a:rPr lang="en-US" sz="2000" b="1" dirty="0" smtClean="0"/>
              <a:t>words</a:t>
            </a:r>
            <a:r>
              <a:rPr lang="en-US" sz="2000" dirty="0" smtClean="0"/>
              <a:t> when discussing </a:t>
            </a:r>
            <a:r>
              <a:rPr lang="en-US" sz="2000" dirty="0"/>
              <a:t>the motivation for such an </a:t>
            </a:r>
            <a:r>
              <a:rPr lang="en-US" sz="2000" dirty="0" smtClean="0"/>
              <a:t>ordinance: "</a:t>
            </a:r>
            <a:r>
              <a:rPr lang="en-US" sz="2000" b="1" dirty="0" smtClean="0"/>
              <a:t>Blacks </a:t>
            </a:r>
            <a:r>
              <a:rPr lang="en-US" sz="2000" b="1" dirty="0"/>
              <a:t>should be quarantined in isolated slums in </a:t>
            </a:r>
            <a:r>
              <a:rPr lang="en-US" sz="2000" b="1" dirty="0" smtClean="0"/>
              <a:t>order to </a:t>
            </a:r>
            <a:r>
              <a:rPr lang="en-US" sz="2000" b="1" dirty="0"/>
              <a:t>reduce the incidence of civil disturbance, to prevent </a:t>
            </a:r>
            <a:r>
              <a:rPr lang="en-US" sz="2000" b="1" dirty="0" smtClean="0"/>
              <a:t>the spread </a:t>
            </a:r>
            <a:r>
              <a:rPr lang="en-US" sz="2000" b="1" dirty="0"/>
              <a:t>of communicable disease into nearby </a:t>
            </a:r>
            <a:r>
              <a:rPr lang="en-US" sz="2000" b="1" dirty="0" smtClean="0"/>
              <a:t>white neighborhoods, </a:t>
            </a:r>
            <a:r>
              <a:rPr lang="en-US" sz="2000" dirty="0" smtClean="0"/>
              <a:t>and </a:t>
            </a:r>
            <a:r>
              <a:rPr lang="en-US" sz="2000" dirty="0"/>
              <a:t>to protect property values among </a:t>
            </a:r>
            <a:r>
              <a:rPr lang="en-US" sz="2000" dirty="0" smtClean="0"/>
              <a:t>the white </a:t>
            </a:r>
            <a:r>
              <a:rPr lang="en-US" sz="2000" dirty="0"/>
              <a:t>majority.” Soon, similar policies spread to </a:t>
            </a:r>
            <a:r>
              <a:rPr lang="en-US" sz="2000" dirty="0" smtClean="0"/>
              <a:t>other </a:t>
            </a:r>
            <a:r>
              <a:rPr lang="en-US" sz="2000" dirty="0"/>
              <a:t>cities including </a:t>
            </a:r>
            <a:r>
              <a:rPr lang="en-US" sz="2000" dirty="0">
                <a:solidFill>
                  <a:srgbClr val="FF0000"/>
                </a:solidFill>
              </a:rPr>
              <a:t>Atlanta, Birmingham, Dade County(Miami), Charleston, Dallas, </a:t>
            </a:r>
            <a:r>
              <a:rPr lang="en-US" sz="2000" dirty="0" smtClean="0">
                <a:solidFill>
                  <a:srgbClr val="FF0000"/>
                </a:solidFill>
              </a:rPr>
              <a:t>Louisville, </a:t>
            </a:r>
            <a:r>
              <a:rPr lang="en-US" sz="2000" dirty="0" smtClean="0"/>
              <a:t>New Orleans, Oklahoma </a:t>
            </a:r>
            <a:r>
              <a:rPr lang="en-US" sz="2000" dirty="0"/>
              <a:t>City, Richmond, St. Louis, and others</a:t>
            </a:r>
            <a:r>
              <a:rPr lang="en-US" sz="2000" dirty="0" smtClean="0"/>
              <a:t>.</a:t>
            </a:r>
          </a:p>
          <a:p>
            <a:endParaRPr lang="en-US" sz="2000" dirty="0" smtClean="0"/>
          </a:p>
          <a:p>
            <a:endParaRPr lang="en-US" sz="2000" dirty="0"/>
          </a:p>
          <a:p>
            <a:endParaRPr lang="en-US" sz="2000" dirty="0" smtClean="0"/>
          </a:p>
          <a:p>
            <a:endParaRPr lang="en-US" sz="2000" dirty="0"/>
          </a:p>
          <a:p>
            <a:endParaRPr lang="en-US" sz="2000" dirty="0" smtClean="0"/>
          </a:p>
          <a:p>
            <a:r>
              <a:rPr lang="en-US" sz="900" i="1" dirty="0" smtClean="0"/>
              <a:t>Source: The Stanford Review, Baltimore’s Legacy of Racial Discrimination, May 20, 2015</a:t>
            </a:r>
            <a:endParaRPr lang="en-US" sz="900" i="1" dirty="0"/>
          </a:p>
        </p:txBody>
      </p:sp>
    </p:spTree>
    <p:extLst>
      <p:ext uri="{BB962C8B-B14F-4D97-AF65-F5344CB8AC3E}">
        <p14:creationId xmlns:p14="http://schemas.microsoft.com/office/powerpoint/2010/main" val="3498835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72342"/>
            <a:ext cx="4495800" cy="4555093"/>
          </a:xfrm>
          <a:prstGeom prst="rect">
            <a:avLst/>
          </a:prstGeom>
          <a:noFill/>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Norton Healthcare’s investment in West Louisville includes </a:t>
            </a:r>
            <a:r>
              <a:rPr 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a primary care office at 18th Street and Broadway </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inside the Republic Bank Foundation YMCA.</a:t>
            </a:r>
          </a:p>
          <a:p>
            <a:pPr marL="285750" indent="-285750" eaLnBrk="1" fontAlgn="auto" hangingPunct="1">
              <a:spcBef>
                <a:spcPts val="0"/>
              </a:spcBef>
              <a:spcAft>
                <a:spcPts val="0"/>
              </a:spcAft>
              <a:buFont typeface="Arial" panose="020B0604020202020204" pitchFamily="34" charset="0"/>
              <a:buChar char="•"/>
              <a:defRPr/>
            </a:pP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sz="1600" b="1" dirty="0">
                <a:solidFill>
                  <a:prstClr val="black"/>
                </a:solidFill>
                <a:latin typeface="Verdana" panose="020B0604030504040204" pitchFamily="34" charset="0"/>
                <a:ea typeface="Verdana" panose="020B0604030504040204" pitchFamily="34" charset="0"/>
                <a:cs typeface="Verdana" panose="020B0604030504040204" pitchFamily="34" charset="0"/>
              </a:rPr>
              <a:t>Norton Healthcare Sports &amp; Learning Center </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is now attracting world-class athletes who are participating in indoor track races.</a:t>
            </a:r>
          </a:p>
          <a:p>
            <a:pPr marL="285750" indent="-285750" eaLnBrk="1" fontAlgn="auto" hangingPunct="1">
              <a:spcBef>
                <a:spcPts val="0"/>
              </a:spcBef>
              <a:spcAft>
                <a:spcPts val="0"/>
              </a:spcAft>
              <a:buFont typeface="Arial" panose="020B0604020202020204" pitchFamily="34" charset="0"/>
              <a:buChar char="•"/>
              <a:defRPr/>
            </a:pP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We developed partnerships with </a:t>
            </a:r>
            <a:r>
              <a:rPr lang="en-US" dirty="0">
                <a:solidFill>
                  <a:prstClr val="black"/>
                </a:solidFill>
                <a:latin typeface="Calibri" panose="020F0502020204030204"/>
              </a:rPr>
              <a:t>Louisville</a:t>
            </a:r>
            <a:r>
              <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 Urban League, St. Stephen Church and approximately 20 other churches in West Louisville for COVID-19 testing and vaccinations.</a:t>
            </a:r>
          </a:p>
          <a:p>
            <a:pPr marL="285750" indent="-285750" eaLnBrk="1" fontAlgn="auto" hangingPunct="1">
              <a:spcBef>
                <a:spcPts val="0"/>
              </a:spcBef>
              <a:spcAft>
                <a:spcPts val="0"/>
              </a:spcAft>
              <a:buFont typeface="Arial" panose="020B0604020202020204" pitchFamily="34" charset="0"/>
              <a:buChar char="•"/>
              <a:defRPr/>
            </a:pP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endParaRPr 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a:spLocks noChangeArrowheads="1"/>
          </p:cNvSpPr>
          <p:nvPr/>
        </p:nvSpPr>
        <p:spPr bwMode="auto">
          <a:xfrm>
            <a:off x="4343400" y="472342"/>
            <a:ext cx="457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Norton Healthcare continues to support </a:t>
            </a:r>
            <a:b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Simmons College of Kentucky.</a:t>
            </a:r>
          </a:p>
          <a:p>
            <a:pPr marL="0" indent="0" eaLnBrk="1" hangingPunct="1"/>
            <a:endParaRPr lang="en-US" altLang="en-US" dirty="0" smtClean="0">
              <a:solidFill>
                <a:srgbClr val="000000"/>
              </a:solidFill>
            </a:endParaRPr>
          </a:p>
          <a:p>
            <a:pPr eaLnBrk="1" hangingPunct="1">
              <a:buFont typeface="Arial" panose="020B0604020202020204" pitchFamily="34" charset="0"/>
              <a:buChar char="•"/>
            </a:pPr>
            <a:r>
              <a:rPr lang="en-US" altLang="en-US" dirty="0" smtClean="0">
                <a:solidFill>
                  <a:srgbClr val="000000"/>
                </a:solidFill>
              </a:rPr>
              <a:t>Norton </a:t>
            </a:r>
            <a:r>
              <a:rPr lang="en-US" altLang="en-US" dirty="0">
                <a:solidFill>
                  <a:srgbClr val="000000"/>
                </a:solidFill>
              </a:rPr>
              <a:t>Healthcare</a:t>
            </a:r>
            <a:r>
              <a:rPr lang="en-US"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also established a partnership with </a:t>
            </a:r>
            <a:r>
              <a:rPr lang="en-US" alt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Bates Community Development Corp.</a:t>
            </a:r>
          </a:p>
          <a:p>
            <a:pPr eaLnBrk="1" hangingPunct="1">
              <a:buFont typeface="Arial" panose="020B0604020202020204" pitchFamily="34" charset="0"/>
              <a:buChar char="•"/>
            </a:pPr>
            <a:endParaRPr lang="en-US"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buFont typeface="Arial" panose="020B0604020202020204" pitchFamily="34" charset="0"/>
              <a:buChar char="•"/>
            </a:pPr>
            <a:r>
              <a:rPr lang="en-US"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In November 2021, the Institute for Health Equity opened in The Village @ West Jefferson. This location is a part of MOLO Village.</a:t>
            </a:r>
          </a:p>
          <a:p>
            <a:pPr eaLnBrk="1" hangingPunct="1">
              <a:buFont typeface="Arial" panose="020B0604020202020204" pitchFamily="34" charset="0"/>
              <a:buChar char="•"/>
            </a:pPr>
            <a:endParaRPr lang="en-US"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buFont typeface="Arial" panose="020B0604020202020204" pitchFamily="34" charset="0"/>
              <a:buChar char="•"/>
            </a:pPr>
            <a:r>
              <a:rPr lang="en-US" alt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Through community relationships, Norton Healthcare is connecting more people to care.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9144000" cy="221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525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2399" y="152400"/>
            <a:ext cx="8839201"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marL="228600" indent="-228600" fontAlgn="auto">
              <a:spcBef>
                <a:spcPts val="1000"/>
              </a:spcBef>
              <a:spcAft>
                <a:spcPts val="0"/>
              </a:spcAft>
              <a:defRPr/>
            </a:pPr>
            <a:r>
              <a:rPr lang="en-US" sz="2700" dirty="0" smtClean="0">
                <a:solidFill>
                  <a:prstClr val="black"/>
                </a:solidFill>
                <a:latin typeface="Calibri" panose="020F0502020204030204"/>
                <a:ea typeface="+mn-ea"/>
                <a:cs typeface="+mn-cs"/>
              </a:rPr>
              <a:t>  </a:t>
            </a:r>
            <a:r>
              <a:rPr lang="en-US" sz="3100" dirty="0" smtClean="0">
                <a:solidFill>
                  <a:prstClr val="black"/>
                </a:solidFill>
                <a:latin typeface="Calibri" panose="020F0502020204030204"/>
                <a:ea typeface="+mn-ea"/>
                <a:cs typeface="+mn-cs"/>
              </a:rPr>
              <a:t>“</a:t>
            </a:r>
            <a:r>
              <a:rPr lang="en-US" sz="3100" b="1" dirty="0" smtClean="0">
                <a:solidFill>
                  <a:prstClr val="black"/>
                </a:solidFill>
                <a:latin typeface="Calibri" panose="020F0502020204030204"/>
                <a:ea typeface="+mn-ea"/>
                <a:cs typeface="+mn-cs"/>
              </a:rPr>
              <a:t>Health Equity </a:t>
            </a:r>
            <a:r>
              <a:rPr lang="en-US" sz="3100" dirty="0" smtClean="0">
                <a:solidFill>
                  <a:prstClr val="black"/>
                </a:solidFill>
                <a:latin typeface="Calibri" panose="020F0502020204030204"/>
                <a:ea typeface="+mn-ea"/>
                <a:cs typeface="+mn-cs"/>
              </a:rPr>
              <a:t>is not about treating all patients the same.</a:t>
            </a:r>
            <a:br>
              <a:rPr lang="en-US" sz="3100" dirty="0" smtClean="0">
                <a:solidFill>
                  <a:prstClr val="black"/>
                </a:solidFill>
                <a:latin typeface="Calibri" panose="020F0502020204030204"/>
                <a:ea typeface="+mn-ea"/>
                <a:cs typeface="+mn-cs"/>
              </a:rPr>
            </a:br>
            <a:r>
              <a:rPr lang="en-US" sz="3100" dirty="0" smtClean="0">
                <a:solidFill>
                  <a:prstClr val="black"/>
                </a:solidFill>
                <a:latin typeface="Calibri" panose="020F0502020204030204"/>
                <a:ea typeface="+mn-ea"/>
                <a:cs typeface="+mn-cs"/>
              </a:rPr>
              <a:t>It’s about identifying and overcoming the differences that may prevent us from achieving the same </a:t>
            </a:r>
          </a:p>
          <a:p>
            <a:pPr marL="228600" indent="-228600" fontAlgn="auto">
              <a:spcBef>
                <a:spcPts val="1000"/>
              </a:spcBef>
              <a:spcAft>
                <a:spcPts val="0"/>
              </a:spcAft>
              <a:defRPr/>
            </a:pPr>
            <a:r>
              <a:rPr lang="en-US" sz="3100" b="1" dirty="0" smtClean="0">
                <a:solidFill>
                  <a:prstClr val="black"/>
                </a:solidFill>
                <a:latin typeface="Calibri" panose="020F0502020204030204"/>
                <a:ea typeface="+mn-ea"/>
                <a:cs typeface="+mn-cs"/>
              </a:rPr>
              <a:t>desired outcome</a:t>
            </a:r>
            <a:r>
              <a:rPr lang="en-US" sz="2700" dirty="0" smtClean="0">
                <a:solidFill>
                  <a:prstClr val="black"/>
                </a:solidFill>
                <a:latin typeface="Calibri" panose="020F0502020204030204"/>
                <a:ea typeface="+mn-ea"/>
                <a:cs typeface="+mn-cs"/>
              </a:rPr>
              <a:t>”</a:t>
            </a:r>
            <a:r>
              <a:rPr lang="en-US" sz="2800" dirty="0" smtClean="0">
                <a:solidFill>
                  <a:prstClr val="black"/>
                </a:solidFill>
                <a:latin typeface="Calibri" panose="020F0502020204030204"/>
                <a:ea typeface="+mn-ea"/>
                <a:cs typeface="+mn-cs"/>
              </a:rPr>
              <a:t/>
            </a:r>
            <a:br>
              <a:rPr lang="en-US" sz="2800" dirty="0" smtClean="0">
                <a:solidFill>
                  <a:prstClr val="black"/>
                </a:solidFill>
                <a:latin typeface="Calibri" panose="020F0502020204030204"/>
                <a:ea typeface="+mn-ea"/>
                <a:cs typeface="+mn-cs"/>
              </a:rPr>
            </a:br>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79793"/>
            <a:ext cx="3748579"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723" y="2267744"/>
            <a:ext cx="4495799" cy="322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59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EIB &amp; IHE</a:t>
            </a:r>
            <a:endParaRPr lang="en-US" dirty="0"/>
          </a:p>
        </p:txBody>
      </p:sp>
      <p:sp>
        <p:nvSpPr>
          <p:cNvPr id="7" name="Text Placeholder 6"/>
          <p:cNvSpPr>
            <a:spLocks noGrp="1"/>
          </p:cNvSpPr>
          <p:nvPr>
            <p:ph type="body" idx="1"/>
          </p:nvPr>
        </p:nvSpPr>
        <p:spPr>
          <a:xfrm>
            <a:off x="442546" y="1417638"/>
            <a:ext cx="4040188" cy="411162"/>
          </a:xfrm>
          <a:ln>
            <a:solidFill>
              <a:schemeClr val="tx1"/>
            </a:solidFill>
          </a:ln>
        </p:spPr>
        <p:txBody>
          <a:bodyPr/>
          <a:lstStyle/>
          <a:p>
            <a:pPr algn="ctr"/>
            <a:r>
              <a:rPr lang="en-US" sz="2000" dirty="0" smtClean="0"/>
              <a:t>Equity, Inclusion and Belonging</a:t>
            </a:r>
            <a:endParaRPr lang="en-US" sz="2000" dirty="0"/>
          </a:p>
        </p:txBody>
      </p:sp>
      <p:sp>
        <p:nvSpPr>
          <p:cNvPr id="8" name="Content Placeholder 7"/>
          <p:cNvSpPr>
            <a:spLocks noGrp="1"/>
          </p:cNvSpPr>
          <p:nvPr>
            <p:ph sz="half" idx="2"/>
          </p:nvPr>
        </p:nvSpPr>
        <p:spPr>
          <a:xfrm>
            <a:off x="442546" y="1905000"/>
            <a:ext cx="4040188" cy="2514600"/>
          </a:xfrm>
          <a:ln>
            <a:solidFill>
              <a:schemeClr val="tx1"/>
            </a:solidFill>
          </a:ln>
        </p:spPr>
        <p:txBody>
          <a:bodyPr/>
          <a:lstStyle/>
          <a:p>
            <a:pPr marL="0" indent="0">
              <a:buNone/>
            </a:pPr>
            <a:r>
              <a:rPr lang="en-US" sz="2000" dirty="0" smtClean="0"/>
              <a:t>Internal focus on employees</a:t>
            </a:r>
          </a:p>
          <a:p>
            <a:pPr marL="0" indent="0">
              <a:buNone/>
            </a:pPr>
            <a:r>
              <a:rPr lang="en-US" sz="2000" dirty="0" smtClean="0"/>
              <a:t>Social determinants of health from an employment lens</a:t>
            </a:r>
          </a:p>
          <a:p>
            <a:pPr marL="0" indent="0">
              <a:buNone/>
            </a:pPr>
            <a:r>
              <a:rPr lang="en-US" sz="2000" dirty="0" smtClean="0"/>
              <a:t>Minority recruiting</a:t>
            </a:r>
          </a:p>
          <a:p>
            <a:pPr marL="0" indent="0">
              <a:buNone/>
            </a:pPr>
            <a:r>
              <a:rPr lang="en-US" sz="2000" dirty="0" smtClean="0"/>
              <a:t>Ally education</a:t>
            </a:r>
          </a:p>
          <a:p>
            <a:pPr marL="0" indent="0">
              <a:buNone/>
            </a:pPr>
            <a:r>
              <a:rPr lang="en-US" sz="2000" dirty="0" smtClean="0"/>
              <a:t>Pipeline creation</a:t>
            </a:r>
            <a:endParaRPr lang="en-US" sz="2000" dirty="0"/>
          </a:p>
        </p:txBody>
      </p:sp>
      <p:sp>
        <p:nvSpPr>
          <p:cNvPr id="9" name="Text Placeholder 8"/>
          <p:cNvSpPr>
            <a:spLocks noGrp="1"/>
          </p:cNvSpPr>
          <p:nvPr>
            <p:ph type="body" sz="quarter" idx="3"/>
          </p:nvPr>
        </p:nvSpPr>
        <p:spPr>
          <a:xfrm>
            <a:off x="4645025" y="1417638"/>
            <a:ext cx="4041775" cy="411162"/>
          </a:xfrm>
          <a:noFill/>
          <a:ln>
            <a:solidFill>
              <a:schemeClr val="tx1"/>
            </a:solidFill>
          </a:ln>
        </p:spPr>
        <p:txBody>
          <a:bodyPr/>
          <a:lstStyle/>
          <a:p>
            <a:pPr algn="ctr"/>
            <a:r>
              <a:rPr lang="en-US" sz="2000" dirty="0" smtClean="0"/>
              <a:t>Institute for Health Equity</a:t>
            </a:r>
            <a:endParaRPr lang="en-US" sz="2000" dirty="0"/>
          </a:p>
        </p:txBody>
      </p:sp>
      <p:sp>
        <p:nvSpPr>
          <p:cNvPr id="10" name="Content Placeholder 9"/>
          <p:cNvSpPr>
            <a:spLocks noGrp="1"/>
          </p:cNvSpPr>
          <p:nvPr>
            <p:ph sz="quarter" idx="4"/>
          </p:nvPr>
        </p:nvSpPr>
        <p:spPr>
          <a:xfrm>
            <a:off x="4645024" y="1905000"/>
            <a:ext cx="4041775" cy="2514600"/>
          </a:xfrm>
          <a:ln>
            <a:solidFill>
              <a:schemeClr val="tx1"/>
            </a:solidFill>
          </a:ln>
        </p:spPr>
        <p:txBody>
          <a:bodyPr/>
          <a:lstStyle/>
          <a:p>
            <a:pPr marL="0" indent="0">
              <a:buNone/>
            </a:pPr>
            <a:r>
              <a:rPr lang="en-US" sz="2000" dirty="0" smtClean="0"/>
              <a:t>External focus on community</a:t>
            </a:r>
          </a:p>
          <a:p>
            <a:pPr marL="0" indent="0">
              <a:buNone/>
            </a:pPr>
            <a:r>
              <a:rPr lang="en-US" sz="2000" b="1" dirty="0" smtClean="0"/>
              <a:t>Social determinants of health from a social services lens</a:t>
            </a:r>
          </a:p>
          <a:p>
            <a:pPr marL="0" indent="0">
              <a:buNone/>
            </a:pPr>
            <a:r>
              <a:rPr lang="en-US" sz="2000" dirty="0" smtClean="0"/>
              <a:t>Minority business and university partnerships</a:t>
            </a:r>
          </a:p>
          <a:p>
            <a:pPr marL="0" indent="0">
              <a:buNone/>
            </a:pPr>
            <a:r>
              <a:rPr lang="en-US" sz="2000" dirty="0" smtClean="0"/>
              <a:t>Patient education and advocacy</a:t>
            </a:r>
          </a:p>
          <a:p>
            <a:pPr marL="0" indent="0">
              <a:buNone/>
            </a:pPr>
            <a:r>
              <a:rPr lang="en-US" sz="2000" dirty="0" smtClean="0"/>
              <a:t>Access expansion</a:t>
            </a:r>
            <a:endParaRPr lang="en-US" sz="2000" dirty="0"/>
          </a:p>
        </p:txBody>
      </p:sp>
      <p:sp>
        <p:nvSpPr>
          <p:cNvPr id="11" name="TextBox 10"/>
          <p:cNvSpPr txBox="1"/>
          <p:nvPr/>
        </p:nvSpPr>
        <p:spPr>
          <a:xfrm>
            <a:off x="422031" y="4724400"/>
            <a:ext cx="8396654" cy="1046440"/>
          </a:xfrm>
          <a:prstGeom prst="rect">
            <a:avLst/>
          </a:prstGeom>
          <a:noFill/>
        </p:spPr>
        <p:txBody>
          <a:bodyPr wrap="square" rtlCol="0">
            <a:spAutoFit/>
          </a:bodyPr>
          <a:lstStyle/>
          <a:p>
            <a:r>
              <a:rPr lang="en-US" sz="1600" b="1" dirty="0" smtClean="0">
                <a:solidFill>
                  <a:schemeClr val="accent1">
                    <a:lumMod val="75000"/>
                  </a:schemeClr>
                </a:solidFill>
              </a:rPr>
              <a:t>Our community’s experience will never exceed that our of employee’s experience.</a:t>
            </a:r>
          </a:p>
          <a:p>
            <a:pPr marL="285750" indent="-285750">
              <a:buFont typeface="Arial" panose="020B0604020202020204" pitchFamily="34" charset="0"/>
              <a:buChar char="•"/>
            </a:pPr>
            <a:r>
              <a:rPr lang="en-US" sz="1600" dirty="0" smtClean="0"/>
              <a:t>Must be aligned an in-sync.</a:t>
            </a:r>
          </a:p>
          <a:p>
            <a:pPr marL="285750" indent="-285750">
              <a:buFont typeface="Arial" panose="020B0604020202020204" pitchFamily="34" charset="0"/>
              <a:buChar char="•"/>
            </a:pPr>
            <a:r>
              <a:rPr lang="en-US" sz="1600" dirty="0" smtClean="0"/>
              <a:t>Works from a joint strategic plan that combines the community and employee initiatives.</a:t>
            </a:r>
          </a:p>
          <a:p>
            <a:r>
              <a:rPr lang="en-US" sz="1400" b="1" dirty="0" smtClean="0">
                <a:solidFill>
                  <a:schemeClr val="accent1">
                    <a:lumMod val="75000"/>
                  </a:schemeClr>
                </a:solidFill>
              </a:rPr>
              <a:t> </a:t>
            </a:r>
            <a:endParaRPr lang="en-US" sz="1400" b="1" dirty="0">
              <a:solidFill>
                <a:schemeClr val="accent1">
                  <a:lumMod val="75000"/>
                </a:schemeClr>
              </a:solidFill>
            </a:endParaRPr>
          </a:p>
        </p:txBody>
      </p:sp>
    </p:spTree>
    <p:extLst>
      <p:ext uri="{BB962C8B-B14F-4D97-AF65-F5344CB8AC3E}">
        <p14:creationId xmlns:p14="http://schemas.microsoft.com/office/powerpoint/2010/main" val="24968636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0" y="0"/>
            <a:ext cx="9144000" cy="1730375"/>
          </a:xfrm>
        </p:spPr>
        <p:txBody>
          <a:bodyPr rtlCol="0">
            <a:normAutofit/>
          </a:bodyPr>
          <a:lstStyle/>
          <a:p>
            <a:pPr fontAlgn="auto">
              <a:spcAft>
                <a:spcPts val="0"/>
              </a:spcAft>
              <a:defRPr/>
            </a:pPr>
            <a:r>
              <a:rPr lang="en-US" dirty="0">
                <a:latin typeface="Verdana" panose="020B0604030504040204" pitchFamily="34" charset="0"/>
                <a:ea typeface="Verdana" panose="020B0604030504040204" pitchFamily="34" charset="0"/>
                <a:cs typeface="Verdana" panose="020B0604030504040204" pitchFamily="34" charset="0"/>
              </a:rPr>
              <a:t>Norton Healthcare </a:t>
            </a:r>
            <a:br>
              <a:rPr lang="en-US"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West Louisville Hospital</a:t>
            </a:r>
          </a:p>
        </p:txBody>
      </p:sp>
      <p:sp>
        <p:nvSpPr>
          <p:cNvPr id="4" name="Subtitle 2"/>
          <p:cNvSpPr txBox="1">
            <a:spLocks noChangeArrowheads="1"/>
          </p:cNvSpPr>
          <p:nvPr/>
        </p:nvSpPr>
        <p:spPr bwMode="auto">
          <a:xfrm>
            <a:off x="0" y="1577182"/>
            <a:ext cx="9144000"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Increasing Access, Removing Barriers </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598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943600"/>
          </a:xfrm>
          <a:prstGeom prst="rect">
            <a:avLst/>
          </a:prstGeom>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t="17113" b="17824"/>
          <a:stretch>
            <a:fillRect/>
          </a:stretch>
        </p:blipFill>
        <p:spPr bwMode="auto">
          <a:xfrm>
            <a:off x="3360335" y="381000"/>
            <a:ext cx="242332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392906" y="2209800"/>
            <a:ext cx="8358188" cy="36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450" b="1" dirty="0">
                <a:solidFill>
                  <a:srgbClr val="1F4E79"/>
                </a:solidFill>
                <a:latin typeface="Verdana" panose="020B0604030504040204" pitchFamily="34" charset="0"/>
                <a:ea typeface="Verdana" panose="020B0604030504040204" pitchFamily="34" charset="0"/>
                <a:cs typeface="Verdana" panose="020B0604030504040204" pitchFamily="34" charset="0"/>
              </a:rPr>
              <a:t>Hospital history</a:t>
            </a:r>
          </a:p>
          <a:p>
            <a:pPr algn="ctr" eaLnBrk="1" hangingPunct="1"/>
            <a:endPar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The last hospital built in West Louisville was in 1845.</a:t>
            </a:r>
          </a:p>
          <a:p>
            <a:pPr algn="ctr" eaLnBrk="1" hangingPunct="1"/>
            <a:endPar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The United States Marine Hospital opened in 1852 </a:t>
            </a:r>
            <a:b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in the Portland neighborhood.</a:t>
            </a:r>
          </a:p>
          <a:p>
            <a:pPr algn="ctr" eaLnBrk="1" hangingPunct="1"/>
            <a:endPar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That hospital closed in 1933.</a:t>
            </a:r>
          </a:p>
          <a:p>
            <a:pPr algn="ctr" eaLnBrk="1" hangingPunct="1"/>
            <a:endPar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This will be the first hospital to be built in West Louisville </a:t>
            </a:r>
            <a:b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in more than 150 years.</a:t>
            </a:r>
          </a:p>
          <a:p>
            <a:pPr algn="ctr" eaLnBrk="1" hangingPunct="1"/>
            <a:endPar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19648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0" y="457200"/>
            <a:ext cx="83439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Verdana" panose="020B0604030504040204" pitchFamily="34" charset="0"/>
                <a:ea typeface="Verdana" panose="020B0604030504040204" pitchFamily="34" charset="0"/>
                <a:cs typeface="Verdana" panose="020B0604030504040204" pitchFamily="34" charset="0"/>
              </a:rPr>
              <a:t>In partnership with Goodwill Industries of Kentucky, </a:t>
            </a:r>
            <a:br>
              <a:rPr lang="en-US" altLang="en-US" sz="2000" dirty="0">
                <a:solidFill>
                  <a:srgbClr val="1F4E79"/>
                </a:solidFill>
                <a:latin typeface="Verdana" panose="020B0604030504040204" pitchFamily="34" charset="0"/>
                <a:ea typeface="Verdana" panose="020B0604030504040204" pitchFamily="34" charset="0"/>
                <a:cs typeface="Verdana" panose="020B0604030504040204" pitchFamily="34" charset="0"/>
              </a:rPr>
            </a:br>
            <a:r>
              <a:rPr lang="en-US" altLang="en-US" sz="2000" b="1" dirty="0">
                <a:solidFill>
                  <a:srgbClr val="1F4E79"/>
                </a:solidFill>
                <a:latin typeface="Verdana" panose="020B0604030504040204" pitchFamily="34" charset="0"/>
                <a:ea typeface="Verdana" panose="020B0604030504040204" pitchFamily="34" charset="0"/>
                <a:cs typeface="Verdana" panose="020B0604030504040204" pitchFamily="34" charset="0"/>
              </a:rPr>
              <a:t>Norton Healthcare is building a $70 million hospital</a:t>
            </a:r>
            <a:r>
              <a:rPr lang="en-US" altLang="en-US" sz="2000" dirty="0">
                <a:solidFill>
                  <a:srgbClr val="1F4E79"/>
                </a:solidFill>
                <a:latin typeface="Verdana" panose="020B0604030504040204" pitchFamily="34" charset="0"/>
                <a:ea typeface="Verdana" panose="020B0604030504040204" pitchFamily="34" charset="0"/>
                <a:cs typeface="Verdana" panose="020B0604030504040204" pitchFamily="34" charset="0"/>
              </a:rPr>
              <a:t> at </a:t>
            </a:r>
            <a:br>
              <a:rPr lang="en-US" altLang="en-US" sz="2000" dirty="0">
                <a:solidFill>
                  <a:srgbClr val="1F4E79"/>
                </a:solidFill>
                <a:latin typeface="Verdana" panose="020B0604030504040204" pitchFamily="34" charset="0"/>
                <a:ea typeface="Verdana" panose="020B0604030504040204" pitchFamily="34" charset="0"/>
                <a:cs typeface="Verdana" panose="020B0604030504040204" pitchFamily="34" charset="0"/>
              </a:rPr>
            </a:br>
            <a:r>
              <a:rPr lang="en-US" altLang="en-US" sz="2000" dirty="0">
                <a:solidFill>
                  <a:srgbClr val="1F4E79"/>
                </a:solidFill>
                <a:latin typeface="Verdana" panose="020B0604030504040204" pitchFamily="34" charset="0"/>
                <a:ea typeface="Verdana" panose="020B0604030504040204" pitchFamily="34" charset="0"/>
                <a:cs typeface="Verdana" panose="020B0604030504040204" pitchFamily="34" charset="0"/>
              </a:rPr>
              <a:t>28th Street and Broadway on the new “Opportunity Campus.”</a:t>
            </a:r>
          </a:p>
          <a:p>
            <a:pPr eaLnBrk="1" hangingPunct="1"/>
            <a:endParaRPr lang="en-US" altLang="en-US"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20 inpatient beds</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Emergency department</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Adult and pediatric </a:t>
            </a:r>
            <a:b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primary care</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Outpatient procedures</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Imaging (X-rays, CT scans)</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Women’s health</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Cardiology</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Neurology</a:t>
            </a:r>
          </a:p>
          <a:p>
            <a:pPr lvl="1" eaLnBrk="1" hangingPunct="1">
              <a:buFont typeface="Arial" panose="020B0604020202020204" pitchFamily="34" charset="0"/>
              <a:buChar char="•"/>
            </a:pPr>
            <a:r>
              <a:rPr lang="en-US" altLang="en-US" dirty="0">
                <a:solidFill>
                  <a:srgbClr val="000000"/>
                </a:solidFill>
                <a:latin typeface="Verdana" panose="020B0604030504040204" pitchFamily="34" charset="0"/>
                <a:ea typeface="Verdana" panose="020B0604030504040204" pitchFamily="34" charset="0"/>
                <a:cs typeface="Verdana" panose="020B0604030504040204" pitchFamily="34" charset="0"/>
              </a:rPr>
              <a:t>Endocrinology</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676401"/>
            <a:ext cx="4959350" cy="33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8325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4381" y="4507476"/>
            <a:ext cx="4719484" cy="415498"/>
          </a:xfrm>
          <a:prstGeom prst="rect">
            <a:avLst/>
          </a:prstGeom>
          <a:noFill/>
        </p:spPr>
        <p:txBody>
          <a:bodyPr wrap="square" rtlCol="0">
            <a:spAutoFit/>
          </a:bodyPr>
          <a:lstStyle/>
          <a:p>
            <a:pPr algn="ctr" defTabSz="685800" fontAlgn="auto">
              <a:spcBef>
                <a:spcPts val="0"/>
              </a:spcBef>
              <a:spcAft>
                <a:spcPts val="0"/>
              </a:spcAft>
              <a:defRPr/>
            </a:pPr>
            <a:endParaRPr lang="en-US" sz="2100" dirty="0">
              <a:solidFill>
                <a:prstClr val="black"/>
              </a:solidFill>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2234381" y="1317101"/>
            <a:ext cx="4943475" cy="964406"/>
          </a:xfrm>
          <a:prstGeom prst="rect">
            <a:avLst/>
          </a:prstGeom>
        </p:spPr>
      </p:pic>
      <p:pic>
        <p:nvPicPr>
          <p:cNvPr id="2" name="Picture 1"/>
          <p:cNvPicPr>
            <a:picLocks noChangeAspect="1"/>
          </p:cNvPicPr>
          <p:nvPr/>
        </p:nvPicPr>
        <p:blipFill>
          <a:blip r:embed="rId3"/>
          <a:stretch>
            <a:fillRect/>
          </a:stretch>
        </p:blipFill>
        <p:spPr>
          <a:xfrm>
            <a:off x="658483" y="3029191"/>
            <a:ext cx="4591944" cy="1397147"/>
          </a:xfrm>
          <a:prstGeom prst="rect">
            <a:avLst/>
          </a:prstGeom>
        </p:spPr>
      </p:pic>
      <p:pic>
        <p:nvPicPr>
          <p:cNvPr id="6" name="Picture 5"/>
          <p:cNvPicPr>
            <a:picLocks noChangeAspect="1"/>
          </p:cNvPicPr>
          <p:nvPr/>
        </p:nvPicPr>
        <p:blipFill>
          <a:blip r:embed="rId4"/>
          <a:stretch>
            <a:fillRect/>
          </a:stretch>
        </p:blipFill>
        <p:spPr>
          <a:xfrm>
            <a:off x="6797509" y="2293920"/>
            <a:ext cx="1871662" cy="2605971"/>
          </a:xfrm>
          <a:prstGeom prst="rect">
            <a:avLst/>
          </a:prstGeom>
        </p:spPr>
      </p:pic>
      <p:pic>
        <p:nvPicPr>
          <p:cNvPr id="7" name="Picture 6"/>
          <p:cNvPicPr>
            <a:picLocks noChangeAspect="1"/>
          </p:cNvPicPr>
          <p:nvPr/>
        </p:nvPicPr>
        <p:blipFill>
          <a:blip r:embed="rId5"/>
          <a:stretch>
            <a:fillRect/>
          </a:stretch>
        </p:blipFill>
        <p:spPr>
          <a:xfrm>
            <a:off x="5434248" y="3204737"/>
            <a:ext cx="1743608" cy="2443204"/>
          </a:xfrm>
          <a:prstGeom prst="rect">
            <a:avLst/>
          </a:prstGeom>
        </p:spPr>
      </p:pic>
    </p:spTree>
    <p:extLst>
      <p:ext uri="{BB962C8B-B14F-4D97-AF65-F5344CB8AC3E}">
        <p14:creationId xmlns:p14="http://schemas.microsoft.com/office/powerpoint/2010/main" val="451455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304800"/>
            <a:ext cx="8899656" cy="5004462"/>
          </a:xfrm>
          <a:prstGeom prst="rect">
            <a:avLst/>
          </a:prstGeom>
        </p:spPr>
      </p:pic>
    </p:spTree>
    <p:extLst>
      <p:ext uri="{BB962C8B-B14F-4D97-AF65-F5344CB8AC3E}">
        <p14:creationId xmlns:p14="http://schemas.microsoft.com/office/powerpoint/2010/main" val="4275076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114" y="381001"/>
            <a:ext cx="8749527" cy="4572000"/>
          </a:xfrm>
          <a:prstGeom prst="rect">
            <a:avLst/>
          </a:prstGeom>
        </p:spPr>
      </p:pic>
      <p:sp>
        <p:nvSpPr>
          <p:cNvPr id="4" name="TextBox 3"/>
          <p:cNvSpPr txBox="1"/>
          <p:nvPr/>
        </p:nvSpPr>
        <p:spPr>
          <a:xfrm>
            <a:off x="-5862" y="5562600"/>
            <a:ext cx="5500224" cy="230832"/>
          </a:xfrm>
          <a:prstGeom prst="rect">
            <a:avLst/>
          </a:prstGeom>
          <a:noFill/>
        </p:spPr>
        <p:txBody>
          <a:bodyPr wrap="none" rtlCol="0">
            <a:spAutoFit/>
          </a:bodyPr>
          <a:lstStyle/>
          <a:p>
            <a:r>
              <a:rPr lang="en-US" sz="900" i="1" dirty="0" smtClean="0"/>
              <a:t>Source: Michael H. Wilson, Racial Zoning - The </a:t>
            </a:r>
            <a:r>
              <a:rPr lang="en-US" sz="900" i="1" dirty="0"/>
              <a:t>C</a:t>
            </a:r>
            <a:r>
              <a:rPr lang="en-US" sz="900" i="1" dirty="0" smtClean="0"/>
              <a:t>olor of Law: A Forgotten History of How, May 21, 2019</a:t>
            </a:r>
            <a:endParaRPr lang="en-US" sz="900" i="1" dirty="0"/>
          </a:p>
        </p:txBody>
      </p:sp>
    </p:spTree>
    <p:extLst>
      <p:ext uri="{BB962C8B-B14F-4D97-AF65-F5344CB8AC3E}">
        <p14:creationId xmlns:p14="http://schemas.microsoft.com/office/powerpoint/2010/main" val="2107767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76200"/>
            <a:ext cx="8153400" cy="895753"/>
          </a:xfrm>
        </p:spPr>
        <p:txBody>
          <a:bodyPr/>
          <a:lstStyle/>
          <a:p>
            <a:r>
              <a:rPr lang="en-US" sz="3200" dirty="0" smtClean="0"/>
              <a:t>Planning Activities Conducted </a:t>
            </a:r>
            <a:endParaRPr lang="en-US" sz="3200" dirty="0"/>
          </a:p>
        </p:txBody>
      </p:sp>
      <p:pic>
        <p:nvPicPr>
          <p:cNvPr id="6" name="Content Placeholder 5"/>
          <p:cNvPicPr>
            <a:picLocks noGrp="1" noChangeAspect="1"/>
          </p:cNvPicPr>
          <p:nvPr>
            <p:ph sz="half" idx="1"/>
          </p:nvPr>
        </p:nvPicPr>
        <p:blipFill>
          <a:blip r:embed="rId2"/>
          <a:stretch>
            <a:fillRect/>
          </a:stretch>
        </p:blipFill>
        <p:spPr>
          <a:xfrm>
            <a:off x="261347" y="1143000"/>
            <a:ext cx="4038600" cy="3460427"/>
          </a:xfrm>
          <a:prstGeom prst="rect">
            <a:avLst/>
          </a:prstGeom>
        </p:spPr>
      </p:pic>
      <p:pic>
        <p:nvPicPr>
          <p:cNvPr id="10" name="Content Placeholder 9"/>
          <p:cNvPicPr>
            <a:picLocks noGrp="1" noChangeAspect="1"/>
          </p:cNvPicPr>
          <p:nvPr>
            <p:ph sz="half" idx="2"/>
          </p:nvPr>
        </p:nvPicPr>
        <p:blipFill>
          <a:blip r:embed="rId3"/>
          <a:stretch>
            <a:fillRect/>
          </a:stretch>
        </p:blipFill>
        <p:spPr>
          <a:xfrm>
            <a:off x="4299946" y="1143000"/>
            <a:ext cx="4692205" cy="3657600"/>
          </a:xfrm>
          <a:prstGeom prst="rect">
            <a:avLst/>
          </a:prstGeom>
        </p:spPr>
      </p:pic>
    </p:spTree>
    <p:extLst>
      <p:ext uri="{BB962C8B-B14F-4D97-AF65-F5344CB8AC3E}">
        <p14:creationId xmlns:p14="http://schemas.microsoft.com/office/powerpoint/2010/main" val="924764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8763000" cy="4117306"/>
          </a:xfrm>
          <a:prstGeom prst="rect">
            <a:avLst/>
          </a:prstGeom>
        </p:spPr>
      </p:pic>
      <p:sp>
        <p:nvSpPr>
          <p:cNvPr id="4" name="TextBox 3"/>
          <p:cNvSpPr txBox="1"/>
          <p:nvPr/>
        </p:nvSpPr>
        <p:spPr>
          <a:xfrm>
            <a:off x="-17585" y="5562600"/>
            <a:ext cx="5705408" cy="230832"/>
          </a:xfrm>
          <a:prstGeom prst="rect">
            <a:avLst/>
          </a:prstGeom>
          <a:noFill/>
        </p:spPr>
        <p:txBody>
          <a:bodyPr wrap="none" rtlCol="0">
            <a:spAutoFit/>
          </a:bodyPr>
          <a:lstStyle/>
          <a:p>
            <a:r>
              <a:rPr lang="en-US" sz="900" i="1" dirty="0" smtClean="0"/>
              <a:t>Source: Harland Bartholomew: Destroyer of the Urban Fabric of St. Louis by Nathan Jackson, April 10, 2021</a:t>
            </a:r>
            <a:endParaRPr lang="en-US" sz="900" i="1" dirty="0"/>
          </a:p>
        </p:txBody>
      </p:sp>
    </p:spTree>
    <p:extLst>
      <p:ext uri="{BB962C8B-B14F-4D97-AF65-F5344CB8AC3E}">
        <p14:creationId xmlns:p14="http://schemas.microsoft.com/office/powerpoint/2010/main" val="2477766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38200"/>
          </a:xfrm>
        </p:spPr>
        <p:txBody>
          <a:bodyPr/>
          <a:lstStyle/>
          <a:p>
            <a:r>
              <a:rPr lang="en-US" dirty="0" smtClean="0"/>
              <a:t>Sister Cities of Louisville </a:t>
            </a:r>
            <a:endParaRPr lang="en-US" dirty="0"/>
          </a:p>
        </p:txBody>
      </p:sp>
      <p:pic>
        <p:nvPicPr>
          <p:cNvPr id="6" name="Content Placeholder 5"/>
          <p:cNvPicPr>
            <a:picLocks noGrp="1" noChangeAspect="1"/>
          </p:cNvPicPr>
          <p:nvPr>
            <p:ph sz="half" idx="1"/>
          </p:nvPr>
        </p:nvPicPr>
        <p:blipFill>
          <a:blip r:embed="rId2"/>
          <a:stretch>
            <a:fillRect/>
          </a:stretch>
        </p:blipFill>
        <p:spPr>
          <a:xfrm>
            <a:off x="142324" y="821826"/>
            <a:ext cx="3820618" cy="4525963"/>
          </a:xfrm>
          <a:prstGeom prst="rect">
            <a:avLst/>
          </a:prstGeom>
        </p:spPr>
      </p:pic>
      <p:pic>
        <p:nvPicPr>
          <p:cNvPr id="7" name="Content Placeholder 6"/>
          <p:cNvPicPr>
            <a:picLocks noGrp="1" noChangeAspect="1"/>
          </p:cNvPicPr>
          <p:nvPr>
            <p:ph sz="half" idx="2"/>
          </p:nvPr>
        </p:nvPicPr>
        <p:blipFill>
          <a:blip r:embed="rId3"/>
          <a:stretch>
            <a:fillRect/>
          </a:stretch>
        </p:blipFill>
        <p:spPr>
          <a:xfrm>
            <a:off x="4325093" y="838200"/>
            <a:ext cx="4164208" cy="4509589"/>
          </a:xfrm>
          <a:prstGeom prst="rect">
            <a:avLst/>
          </a:prstGeom>
        </p:spPr>
      </p:pic>
      <p:sp>
        <p:nvSpPr>
          <p:cNvPr id="8" name="TextBox 7"/>
          <p:cNvSpPr txBox="1"/>
          <p:nvPr/>
        </p:nvSpPr>
        <p:spPr>
          <a:xfrm>
            <a:off x="228600" y="5548745"/>
            <a:ext cx="7620000" cy="230832"/>
          </a:xfrm>
          <a:prstGeom prst="rect">
            <a:avLst/>
          </a:prstGeom>
          <a:noFill/>
        </p:spPr>
        <p:txBody>
          <a:bodyPr wrap="square" rtlCol="0">
            <a:spAutoFit/>
          </a:bodyPr>
          <a:lstStyle/>
          <a:p>
            <a:r>
              <a:rPr lang="en-US" sz="900" i="1" dirty="0" smtClean="0"/>
              <a:t>Source: David Rumsey Map Collection, The City of Louisville Kentucky. (with) The City of New Orleans Louisiana. Colton, G.W. 1856</a:t>
            </a:r>
            <a:endParaRPr lang="en-US" sz="900" i="1" dirty="0"/>
          </a:p>
        </p:txBody>
      </p:sp>
    </p:spTree>
    <p:extLst>
      <p:ext uri="{BB962C8B-B14F-4D97-AF65-F5344CB8AC3E}">
        <p14:creationId xmlns:p14="http://schemas.microsoft.com/office/powerpoint/2010/main" val="1863524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5B05C069DD874798C2C184BA8CDA2C" ma:contentTypeVersion="0" ma:contentTypeDescription="Create a new document." ma:contentTypeScope="" ma:versionID="ea09771264da283393833331f517f57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794D56D-793D-45B4-A05E-39CBA8EAB245}">
  <ds:schemaRefs>
    <ds:schemaRef ds:uri="http://schemas.microsoft.com/sharepoint/v3/contenttype/forms"/>
  </ds:schemaRefs>
</ds:datastoreItem>
</file>

<file path=customXml/itemProps2.xml><?xml version="1.0" encoding="utf-8"?>
<ds:datastoreItem xmlns:ds="http://schemas.openxmlformats.org/officeDocument/2006/customXml" ds:itemID="{7C0CF546-3D20-4A28-97F7-1B77959DB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15444</TotalTime>
  <Words>1713</Words>
  <Application>Microsoft Office PowerPoint</Application>
  <PresentationFormat>On-screen Show (4:3)</PresentationFormat>
  <Paragraphs>163</Paragraphs>
  <Slides>46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ＭＳ Ｐゴシック</vt:lpstr>
      <vt:lpstr>Arial</vt:lpstr>
      <vt:lpstr>Calibri</vt:lpstr>
      <vt:lpstr>Calibri Light</vt:lpstr>
      <vt:lpstr>Neue Helvetica W02</vt:lpstr>
      <vt:lpstr>Verdana</vt:lpstr>
      <vt:lpstr>Office Theme</vt:lpstr>
      <vt:lpstr>1_Office Theme</vt:lpstr>
      <vt:lpstr>PowerPoint Presentation</vt:lpstr>
      <vt:lpstr>PowerPoint Presentation</vt:lpstr>
      <vt:lpstr>……zoning reforms that will begin to dismantle unfair policies and help create more equitable, affordable city.</vt:lpstr>
      <vt:lpstr>PowerPoint Presentation</vt:lpstr>
      <vt:lpstr>PowerPoint Presentation</vt:lpstr>
      <vt:lpstr>PowerPoint Presentation</vt:lpstr>
      <vt:lpstr>Planning Activities Conducted </vt:lpstr>
      <vt:lpstr>PowerPoint Presentation</vt:lpstr>
      <vt:lpstr>Sister Cities of Louisville </vt:lpstr>
      <vt:lpstr>PowerPoint Presentation</vt:lpstr>
      <vt:lpstr>PowerPoint Presentation</vt:lpstr>
      <vt:lpstr>PowerPoint Presentation</vt:lpstr>
      <vt:lpstr>Urban Tree Canopy, Redlining, and Neighborhood Impacts</vt:lpstr>
      <vt:lpstr>PowerPoint Presentation</vt:lpstr>
      <vt:lpstr>“Environmental racism.” Communities of color aren't suffering by chance, they say. </vt:lpstr>
      <vt:lpstr>Where You Live Affects Your Health A Tale of Two Cites  </vt:lpstr>
      <vt:lpstr>What we know……..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CVD and Workforce </vt:lpstr>
      <vt:lpstr>PowerPoint Presentation</vt:lpstr>
      <vt:lpstr>Social capital has been defined as the degree of social trust, extent of social networks, and willingness to provide mutual aid and reciprocity between individuals in a area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EIB &amp; IHE</vt:lpstr>
      <vt:lpstr>Norton Healthcare  West Louisville Hospital</vt:lpstr>
      <vt:lpstr>PowerPoint Presentation</vt:lpstr>
      <vt:lpstr>PowerPoint Presentation</vt:lpstr>
      <vt:lpstr>PowerPoint Presentation</vt:lpstr>
    </vt:vector>
  </TitlesOfParts>
  <Company>Norton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Bayless</dc:creator>
  <cp:lastModifiedBy>McCants, Kelly C.</cp:lastModifiedBy>
  <cp:revision>272</cp:revision>
  <cp:lastPrinted>2013-04-24T13:07:11Z</cp:lastPrinted>
  <dcterms:created xsi:type="dcterms:W3CDTF">2009-10-12T13:25:21Z</dcterms:created>
  <dcterms:modified xsi:type="dcterms:W3CDTF">2022-10-27T13:44:58Z</dcterms:modified>
</cp:coreProperties>
</file>