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400" r:id="rId4"/>
    <p:sldId id="401" r:id="rId5"/>
    <p:sldId id="398" r:id="rId6"/>
    <p:sldId id="259" r:id="rId7"/>
    <p:sldId id="260" r:id="rId8"/>
    <p:sldId id="261" r:id="rId9"/>
    <p:sldId id="262" r:id="rId10"/>
    <p:sldId id="263" r:id="rId11"/>
    <p:sldId id="265" r:id="rId12"/>
    <p:sldId id="268" r:id="rId13"/>
    <p:sldId id="264" r:id="rId14"/>
    <p:sldId id="266" r:id="rId15"/>
    <p:sldId id="267" r:id="rId16"/>
    <p:sldId id="269" r:id="rId17"/>
    <p:sldId id="270" r:id="rId18"/>
    <p:sldId id="271" r:id="rId19"/>
    <p:sldId id="272" r:id="rId20"/>
    <p:sldId id="274" r:id="rId21"/>
    <p:sldId id="399" r:id="rId22"/>
    <p:sldId id="40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201" autoAdjust="0"/>
  </p:normalViewPr>
  <p:slideViewPr>
    <p:cSldViewPr snapToGrid="0">
      <p:cViewPr varScale="1">
        <p:scale>
          <a:sx n="80" d="100"/>
          <a:sy n="80" d="100"/>
        </p:scale>
        <p:origin x="120"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54654061659201"/>
          <c:y val="2.3162298707145899E-2"/>
          <c:w val="0.70670223287306477"/>
          <c:h val="0.922767263036675"/>
        </c:manualLayout>
      </c:layout>
      <c:barChart>
        <c:barDir val="bar"/>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7665-2346-A960-596DE8355D68}"/>
              </c:ext>
            </c:extLst>
          </c:dPt>
          <c:dPt>
            <c:idx val="1"/>
            <c:invertIfNegative val="0"/>
            <c:bubble3D val="0"/>
            <c:spPr>
              <a:solidFill>
                <a:srgbClr val="FFFF00"/>
              </a:solidFill>
              <a:ln w="19050">
                <a:solidFill>
                  <a:schemeClr val="lt1"/>
                </a:solidFill>
              </a:ln>
              <a:effectLst/>
            </c:spPr>
            <c:extLst xmlns:c16r2="http://schemas.microsoft.com/office/drawing/2015/06/chart">
              <c:ext xmlns:c16="http://schemas.microsoft.com/office/drawing/2014/chart" uri="{C3380CC4-5D6E-409C-BE32-E72D297353CC}">
                <c16:uniqueId val="{00000003-7665-2346-A960-596DE8355D68}"/>
              </c:ext>
            </c:extLst>
          </c:dPt>
          <c:dPt>
            <c:idx val="2"/>
            <c:invertIfNegative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5-7665-2346-A960-596DE8355D68}"/>
              </c:ext>
            </c:extLst>
          </c:dPt>
          <c:dPt>
            <c:idx val="3"/>
            <c:invertIfNegative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7-7665-2346-A960-596DE8355D68}"/>
              </c:ext>
            </c:extLst>
          </c:dPt>
          <c:dPt>
            <c:idx val="4"/>
            <c:invertIfNegative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9-7665-2346-A960-596DE8355D68}"/>
              </c:ext>
            </c:extLst>
          </c:dPt>
          <c:dPt>
            <c:idx val="5"/>
            <c:invertIfNegative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B-7665-2346-A960-596DE8355D68}"/>
              </c:ext>
            </c:extLst>
          </c:dPt>
          <c:dPt>
            <c:idx val="6"/>
            <c:invertIfNegative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D-7665-2346-A960-596DE8355D68}"/>
              </c:ext>
            </c:extLst>
          </c:dPt>
          <c:cat>
            <c:strRef>
              <c:f>Sheet1!$A$2:$A$8</c:f>
              <c:strCache>
                <c:ptCount val="7"/>
                <c:pt idx="0">
                  <c:v>Homicide</c:v>
                </c:pt>
                <c:pt idx="1">
                  <c:v>Heart Disease</c:v>
                </c:pt>
                <c:pt idx="2">
                  <c:v>Cancer</c:v>
                </c:pt>
                <c:pt idx="3">
                  <c:v>Stroke</c:v>
                </c:pt>
                <c:pt idx="4">
                  <c:v>Kidney Disease</c:v>
                </c:pt>
                <c:pt idx="5">
                  <c:v>Septicemia</c:v>
                </c:pt>
                <c:pt idx="6">
                  <c:v>Other</c:v>
                </c:pt>
              </c:strCache>
            </c:strRef>
          </c:cat>
          <c:val>
            <c:numRef>
              <c:f>Sheet1!$B$2:$B$8</c:f>
            </c:numRef>
          </c:val>
          <c:extLst xmlns:c16r2="http://schemas.microsoft.com/office/drawing/2015/06/chart">
            <c:ext xmlns:c16="http://schemas.microsoft.com/office/drawing/2014/chart" uri="{C3380CC4-5D6E-409C-BE32-E72D297353CC}">
              <c16:uniqueId val="{0000000E-7665-2346-A960-596DE8355D68}"/>
            </c:ext>
          </c:extLst>
        </c:ser>
        <c:ser>
          <c:idx val="1"/>
          <c:order val="1"/>
          <c:tx>
            <c:strRef>
              <c:f>Sheet1!$C$1</c:f>
              <c:strCache>
                <c:ptCount val="1"/>
                <c:pt idx="0">
                  <c:v>Months</c:v>
                </c:pt>
              </c:strCache>
            </c:strRef>
          </c:tx>
          <c:spPr>
            <a:solidFill>
              <a:schemeClr val="accent1"/>
            </a:solidFill>
            <a:ln w="19050">
              <a:solidFill>
                <a:schemeClr val="lt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Homicide</c:v>
                </c:pt>
                <c:pt idx="1">
                  <c:v>Heart Disease</c:v>
                </c:pt>
                <c:pt idx="2">
                  <c:v>Cancer</c:v>
                </c:pt>
                <c:pt idx="3">
                  <c:v>Stroke</c:v>
                </c:pt>
                <c:pt idx="4">
                  <c:v>Kidney Disease</c:v>
                </c:pt>
                <c:pt idx="5">
                  <c:v>Septicemia</c:v>
                </c:pt>
                <c:pt idx="6">
                  <c:v>Other</c:v>
                </c:pt>
              </c:strCache>
            </c:strRef>
          </c:cat>
          <c:val>
            <c:numRef>
              <c:f>Sheet1!$C$2:$C$8</c:f>
              <c:numCache>
                <c:formatCode>0.00</c:formatCode>
                <c:ptCount val="7"/>
                <c:pt idx="0">
                  <c:v>5.8800000000000008</c:v>
                </c:pt>
                <c:pt idx="1">
                  <c:v>13.44</c:v>
                </c:pt>
                <c:pt idx="2">
                  <c:v>7.56</c:v>
                </c:pt>
                <c:pt idx="3">
                  <c:v>5.04</c:v>
                </c:pt>
                <c:pt idx="4">
                  <c:v>4.62</c:v>
                </c:pt>
                <c:pt idx="5">
                  <c:v>2.9400000000000004</c:v>
                </c:pt>
                <c:pt idx="6">
                  <c:v>2.52</c:v>
                </c:pt>
              </c:numCache>
            </c:numRef>
          </c:val>
          <c:extLst xmlns:c16r2="http://schemas.microsoft.com/office/drawing/2015/06/chart">
            <c:ext xmlns:c16="http://schemas.microsoft.com/office/drawing/2014/chart" uri="{C3380CC4-5D6E-409C-BE32-E72D297353CC}">
              <c16:uniqueId val="{0000000E-5618-4D48-B0FA-748C5735E52E}"/>
            </c:ext>
          </c:extLst>
        </c:ser>
        <c:dLbls>
          <c:showLegendKey val="0"/>
          <c:showVal val="0"/>
          <c:showCatName val="0"/>
          <c:showSerName val="0"/>
          <c:showPercent val="0"/>
          <c:showBubbleSize val="0"/>
        </c:dLbls>
        <c:gapWidth val="40"/>
        <c:axId val="294513120"/>
        <c:axId val="234449896"/>
      </c:barChart>
      <c:valAx>
        <c:axId val="234449896"/>
        <c:scaling>
          <c:orientation val="minMax"/>
          <c:max val="14"/>
          <c:min val="0"/>
        </c:scaling>
        <c:delete val="0"/>
        <c:axPos val="b"/>
        <c:numFmt formatCode="0" sourceLinked="0"/>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294513120"/>
        <c:crosses val="autoZero"/>
        <c:crossBetween val="between"/>
        <c:majorUnit val="5"/>
      </c:valAx>
      <c:catAx>
        <c:axId val="29451312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23444989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74AD8D-A242-4513-97E9-94AF306EB72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02098E0-7E22-4206-BA43-E212153903C8}">
      <dgm:prSet/>
      <dgm:spPr/>
      <dgm:t>
        <a:bodyPr/>
        <a:lstStyle/>
        <a:p>
          <a:r>
            <a:rPr lang="en-US" b="1" i="1" dirty="0"/>
            <a:t>Pregnancy-associated death:</a:t>
          </a:r>
          <a:r>
            <a:rPr lang="en-US" b="0" i="0" dirty="0"/>
            <a:t> Death while pregnant or within one year of the end of the pregnancy, irrespective of cause.</a:t>
          </a:r>
          <a:endParaRPr lang="en-US" dirty="0"/>
        </a:p>
      </dgm:t>
    </dgm:pt>
    <dgm:pt modelId="{F47871FA-EE3B-4CBB-A487-E4024C24E30F}" type="parTrans" cxnId="{D9BC78C5-8E55-4D72-816B-183F40FA6A56}">
      <dgm:prSet/>
      <dgm:spPr/>
      <dgm:t>
        <a:bodyPr/>
        <a:lstStyle/>
        <a:p>
          <a:endParaRPr lang="en-US"/>
        </a:p>
      </dgm:t>
    </dgm:pt>
    <dgm:pt modelId="{512DC612-760B-4CBB-BF6B-F8FE00C1ABD1}" type="sibTrans" cxnId="{D9BC78C5-8E55-4D72-816B-183F40FA6A56}">
      <dgm:prSet/>
      <dgm:spPr/>
      <dgm:t>
        <a:bodyPr/>
        <a:lstStyle/>
        <a:p>
          <a:endParaRPr lang="en-US"/>
        </a:p>
      </dgm:t>
    </dgm:pt>
    <dgm:pt modelId="{CC1E3993-950D-4DE8-A85A-3B72C1768099}">
      <dgm:prSet/>
      <dgm:spPr/>
      <dgm:t>
        <a:bodyPr/>
        <a:lstStyle/>
        <a:p>
          <a:r>
            <a:rPr lang="en-US" b="1" i="1" dirty="0"/>
            <a:t>Pregnancy-related death:</a:t>
          </a:r>
          <a:r>
            <a:rPr lang="en-US" b="0" i="0" dirty="0"/>
            <a:t> Death during pregnancy or within one year of the end of pregnancy from a pregnancy complication, a chain of events initiated by pregnancy, or the aggravation of an unrelated condition by the physiologic effects of pregnancy. </a:t>
          </a:r>
          <a:endParaRPr lang="en-US" dirty="0"/>
        </a:p>
      </dgm:t>
    </dgm:pt>
    <dgm:pt modelId="{1AC4E6CA-79D4-439D-BB58-2AD33CFDD783}" type="parTrans" cxnId="{828624B8-2116-4885-AE98-A3EBCD9AA770}">
      <dgm:prSet/>
      <dgm:spPr/>
      <dgm:t>
        <a:bodyPr/>
        <a:lstStyle/>
        <a:p>
          <a:endParaRPr lang="en-US"/>
        </a:p>
      </dgm:t>
    </dgm:pt>
    <dgm:pt modelId="{4A594ADF-B895-48C2-83B5-7C3797BC5181}" type="sibTrans" cxnId="{828624B8-2116-4885-AE98-A3EBCD9AA770}">
      <dgm:prSet/>
      <dgm:spPr/>
      <dgm:t>
        <a:bodyPr/>
        <a:lstStyle/>
        <a:p>
          <a:endParaRPr lang="en-US"/>
        </a:p>
      </dgm:t>
    </dgm:pt>
    <dgm:pt modelId="{0A3B2F17-84C7-4EC6-828A-2DF0AE83C928}">
      <dgm:prSet/>
      <dgm:spPr/>
      <dgm:t>
        <a:bodyPr/>
        <a:lstStyle/>
        <a:p>
          <a:r>
            <a:rPr lang="en-US" b="1" i="1" dirty="0"/>
            <a:t>Maternal mortality:</a:t>
          </a:r>
          <a:r>
            <a:rPr lang="en-US" b="0" i="0" dirty="0"/>
            <a:t> Death while pregnant or within 42 days of the end of pregnancy, irrespective of the duration and site of the pregnancy, from any cause related to or aggravated by the pregnancy or its management, but not from accidental or incidental causes. </a:t>
          </a:r>
          <a:endParaRPr lang="en-US" dirty="0"/>
        </a:p>
      </dgm:t>
    </dgm:pt>
    <dgm:pt modelId="{E6646BD0-6FA0-4FCB-8417-7D6E1E6F63A0}" type="parTrans" cxnId="{50140041-D457-4D60-8628-4B8EEE165242}">
      <dgm:prSet/>
      <dgm:spPr/>
      <dgm:t>
        <a:bodyPr/>
        <a:lstStyle/>
        <a:p>
          <a:endParaRPr lang="en-US"/>
        </a:p>
      </dgm:t>
    </dgm:pt>
    <dgm:pt modelId="{0B5B4407-30FC-498B-B83F-EFFCA96FEA98}" type="sibTrans" cxnId="{50140041-D457-4D60-8628-4B8EEE165242}">
      <dgm:prSet/>
      <dgm:spPr/>
      <dgm:t>
        <a:bodyPr/>
        <a:lstStyle/>
        <a:p>
          <a:endParaRPr lang="en-US"/>
        </a:p>
      </dgm:t>
    </dgm:pt>
    <dgm:pt modelId="{7C7394B2-C357-4576-9F59-807728064189}" type="pres">
      <dgm:prSet presAssocID="{8274AD8D-A242-4513-97E9-94AF306EB729}" presName="linear" presStyleCnt="0">
        <dgm:presLayoutVars>
          <dgm:animLvl val="lvl"/>
          <dgm:resizeHandles val="exact"/>
        </dgm:presLayoutVars>
      </dgm:prSet>
      <dgm:spPr/>
      <dgm:t>
        <a:bodyPr/>
        <a:lstStyle/>
        <a:p>
          <a:endParaRPr lang="en-US"/>
        </a:p>
      </dgm:t>
    </dgm:pt>
    <dgm:pt modelId="{ADB38464-91E4-4CD2-BE32-5E57595005EA}" type="pres">
      <dgm:prSet presAssocID="{402098E0-7E22-4206-BA43-E212153903C8}" presName="parentText" presStyleLbl="node1" presStyleIdx="0" presStyleCnt="3">
        <dgm:presLayoutVars>
          <dgm:chMax val="0"/>
          <dgm:bulletEnabled val="1"/>
        </dgm:presLayoutVars>
      </dgm:prSet>
      <dgm:spPr/>
      <dgm:t>
        <a:bodyPr/>
        <a:lstStyle/>
        <a:p>
          <a:endParaRPr lang="en-US"/>
        </a:p>
      </dgm:t>
    </dgm:pt>
    <dgm:pt modelId="{5C8770F8-B609-46E1-988B-7A3A4B29012F}" type="pres">
      <dgm:prSet presAssocID="{512DC612-760B-4CBB-BF6B-F8FE00C1ABD1}" presName="spacer" presStyleCnt="0"/>
      <dgm:spPr/>
    </dgm:pt>
    <dgm:pt modelId="{8AF79E27-48CE-4EE8-93F1-FBDF332E4CA7}" type="pres">
      <dgm:prSet presAssocID="{CC1E3993-950D-4DE8-A85A-3B72C1768099}" presName="parentText" presStyleLbl="node1" presStyleIdx="1" presStyleCnt="3">
        <dgm:presLayoutVars>
          <dgm:chMax val="0"/>
          <dgm:bulletEnabled val="1"/>
        </dgm:presLayoutVars>
      </dgm:prSet>
      <dgm:spPr/>
      <dgm:t>
        <a:bodyPr/>
        <a:lstStyle/>
        <a:p>
          <a:endParaRPr lang="en-US"/>
        </a:p>
      </dgm:t>
    </dgm:pt>
    <dgm:pt modelId="{21D7488D-C5C6-40A9-A3A7-9A31B8F19014}" type="pres">
      <dgm:prSet presAssocID="{4A594ADF-B895-48C2-83B5-7C3797BC5181}" presName="spacer" presStyleCnt="0"/>
      <dgm:spPr/>
    </dgm:pt>
    <dgm:pt modelId="{F130C22A-1F56-4FAE-A7D8-08B3D3DA9234}" type="pres">
      <dgm:prSet presAssocID="{0A3B2F17-84C7-4EC6-828A-2DF0AE83C928}" presName="parentText" presStyleLbl="node1" presStyleIdx="2" presStyleCnt="3">
        <dgm:presLayoutVars>
          <dgm:chMax val="0"/>
          <dgm:bulletEnabled val="1"/>
        </dgm:presLayoutVars>
      </dgm:prSet>
      <dgm:spPr/>
      <dgm:t>
        <a:bodyPr/>
        <a:lstStyle/>
        <a:p>
          <a:endParaRPr lang="en-US"/>
        </a:p>
      </dgm:t>
    </dgm:pt>
  </dgm:ptLst>
  <dgm:cxnLst>
    <dgm:cxn modelId="{27A41AD7-2CE0-48B6-8D1F-B9E352133397}" type="presOf" srcId="{0A3B2F17-84C7-4EC6-828A-2DF0AE83C928}" destId="{F130C22A-1F56-4FAE-A7D8-08B3D3DA9234}" srcOrd="0" destOrd="0" presId="urn:microsoft.com/office/officeart/2005/8/layout/vList2"/>
    <dgm:cxn modelId="{828624B8-2116-4885-AE98-A3EBCD9AA770}" srcId="{8274AD8D-A242-4513-97E9-94AF306EB729}" destId="{CC1E3993-950D-4DE8-A85A-3B72C1768099}" srcOrd="1" destOrd="0" parTransId="{1AC4E6CA-79D4-439D-BB58-2AD33CFDD783}" sibTransId="{4A594ADF-B895-48C2-83B5-7C3797BC5181}"/>
    <dgm:cxn modelId="{CB044198-2555-468D-9885-EA5DD3577258}" type="presOf" srcId="{8274AD8D-A242-4513-97E9-94AF306EB729}" destId="{7C7394B2-C357-4576-9F59-807728064189}" srcOrd="0" destOrd="0" presId="urn:microsoft.com/office/officeart/2005/8/layout/vList2"/>
    <dgm:cxn modelId="{82D515C9-8ADF-4C5C-AFD8-93676A5AAA84}" type="presOf" srcId="{CC1E3993-950D-4DE8-A85A-3B72C1768099}" destId="{8AF79E27-48CE-4EE8-93F1-FBDF332E4CA7}" srcOrd="0" destOrd="0" presId="urn:microsoft.com/office/officeart/2005/8/layout/vList2"/>
    <dgm:cxn modelId="{50140041-D457-4D60-8628-4B8EEE165242}" srcId="{8274AD8D-A242-4513-97E9-94AF306EB729}" destId="{0A3B2F17-84C7-4EC6-828A-2DF0AE83C928}" srcOrd="2" destOrd="0" parTransId="{E6646BD0-6FA0-4FCB-8417-7D6E1E6F63A0}" sibTransId="{0B5B4407-30FC-498B-B83F-EFFCA96FEA98}"/>
    <dgm:cxn modelId="{AB811AB2-4131-45CC-828B-FA3950FA406C}" type="presOf" srcId="{402098E0-7E22-4206-BA43-E212153903C8}" destId="{ADB38464-91E4-4CD2-BE32-5E57595005EA}" srcOrd="0" destOrd="0" presId="urn:microsoft.com/office/officeart/2005/8/layout/vList2"/>
    <dgm:cxn modelId="{D9BC78C5-8E55-4D72-816B-183F40FA6A56}" srcId="{8274AD8D-A242-4513-97E9-94AF306EB729}" destId="{402098E0-7E22-4206-BA43-E212153903C8}" srcOrd="0" destOrd="0" parTransId="{F47871FA-EE3B-4CBB-A487-E4024C24E30F}" sibTransId="{512DC612-760B-4CBB-BF6B-F8FE00C1ABD1}"/>
    <dgm:cxn modelId="{964F4864-7B7A-4501-9910-F6863FAD1A85}" type="presParOf" srcId="{7C7394B2-C357-4576-9F59-807728064189}" destId="{ADB38464-91E4-4CD2-BE32-5E57595005EA}" srcOrd="0" destOrd="0" presId="urn:microsoft.com/office/officeart/2005/8/layout/vList2"/>
    <dgm:cxn modelId="{274AB9F4-ECA9-45FE-BA82-345CE72B0409}" type="presParOf" srcId="{7C7394B2-C357-4576-9F59-807728064189}" destId="{5C8770F8-B609-46E1-988B-7A3A4B29012F}" srcOrd="1" destOrd="0" presId="urn:microsoft.com/office/officeart/2005/8/layout/vList2"/>
    <dgm:cxn modelId="{122385E1-CBAF-457B-9C63-5A80F62C52ED}" type="presParOf" srcId="{7C7394B2-C357-4576-9F59-807728064189}" destId="{8AF79E27-48CE-4EE8-93F1-FBDF332E4CA7}" srcOrd="2" destOrd="0" presId="urn:microsoft.com/office/officeart/2005/8/layout/vList2"/>
    <dgm:cxn modelId="{EC9B13DB-C9AB-4BEF-9F2E-AC1E1D3422F6}" type="presParOf" srcId="{7C7394B2-C357-4576-9F59-807728064189}" destId="{21D7488D-C5C6-40A9-A3A7-9A31B8F19014}" srcOrd="3" destOrd="0" presId="urn:microsoft.com/office/officeart/2005/8/layout/vList2"/>
    <dgm:cxn modelId="{0A33F380-C761-48AF-9142-E769CE006259}" type="presParOf" srcId="{7C7394B2-C357-4576-9F59-807728064189}" destId="{F130C22A-1F56-4FAE-A7D8-08B3D3DA923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55091-FCE6-441D-AD91-AF41A1F856C4}" type="datetimeFigureOut">
              <a:rPr lang="en-US" smtClean="0"/>
              <a:t>10/27/2022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70134E-0406-4927-A3BB-B30AD5D4D9AA}" type="slidenum">
              <a:rPr lang="en-US" smtClean="0"/>
              <a:t>‹#›</a:t>
            </a:fld>
            <a:endParaRPr lang="en-US" dirty="0"/>
          </a:p>
        </p:txBody>
      </p:sp>
    </p:spTree>
    <p:extLst>
      <p:ext uri="{BB962C8B-B14F-4D97-AF65-F5344CB8AC3E}">
        <p14:creationId xmlns:p14="http://schemas.microsoft.com/office/powerpoint/2010/main" val="3860253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70134E-0406-4927-A3BB-B30AD5D4D9AA}" type="slidenum">
              <a:rPr lang="en-US" smtClean="0"/>
              <a:t>2</a:t>
            </a:fld>
            <a:endParaRPr lang="en-US" dirty="0"/>
          </a:p>
        </p:txBody>
      </p:sp>
    </p:spTree>
    <p:extLst>
      <p:ext uri="{BB962C8B-B14F-4D97-AF65-F5344CB8AC3E}">
        <p14:creationId xmlns:p14="http://schemas.microsoft.com/office/powerpoint/2010/main" val="1158135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Government accountability office just a few weeks ago released their analysis of the CDC’s maternal mortality data.  They found that maternal deaths increased during the COVID-19 pandemic.  Further data showed that COVID-19 was a contributing factor in 25% of all maternal deaths in 2020 and 2021 combined.  Note from this graph however that the number of maternal deaths not due to COVID 19 were still increased in comparison to the prior year. </a:t>
            </a:r>
          </a:p>
        </p:txBody>
      </p:sp>
      <p:sp>
        <p:nvSpPr>
          <p:cNvPr id="4" name="Slide Number Placeholder 3"/>
          <p:cNvSpPr>
            <a:spLocks noGrp="1"/>
          </p:cNvSpPr>
          <p:nvPr>
            <p:ph type="sldNum" sz="quarter" idx="5"/>
          </p:nvPr>
        </p:nvSpPr>
        <p:spPr/>
        <p:txBody>
          <a:bodyPr/>
          <a:lstStyle/>
          <a:p>
            <a:fld id="{D270134E-0406-4927-A3BB-B30AD5D4D9AA}" type="slidenum">
              <a:rPr lang="en-US" smtClean="0"/>
              <a:t>15</a:t>
            </a:fld>
            <a:endParaRPr lang="en-US" dirty="0"/>
          </a:p>
        </p:txBody>
      </p:sp>
    </p:spTree>
    <p:extLst>
      <p:ext uri="{BB962C8B-B14F-4D97-AF65-F5344CB8AC3E}">
        <p14:creationId xmlns:p14="http://schemas.microsoft.com/office/powerpoint/2010/main" val="2495655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E2E2E"/>
                </a:solidFill>
                <a:effectLst/>
                <a:latin typeface="Lato" panose="020F0502020204030203" pitchFamily="34" charset="0"/>
              </a:rPr>
              <a:t>Disparities in other adverse outcomes, such as preterm and low birthweight births, persisted for Black or African-American (not Hispanic or Latina) women, according to GAO analysis of CDC data.</a:t>
            </a:r>
          </a:p>
          <a:p>
            <a:endParaRPr lang="en-US" b="0" i="0" dirty="0">
              <a:solidFill>
                <a:srgbClr val="2E2E2E"/>
              </a:solidFill>
              <a:effectLst/>
              <a:latin typeface="Lato" panose="020F0502020204030203" pitchFamily="34" charset="0"/>
            </a:endParaRPr>
          </a:p>
          <a:p>
            <a:endParaRPr lang="en-US" dirty="0"/>
          </a:p>
        </p:txBody>
      </p:sp>
      <p:sp>
        <p:nvSpPr>
          <p:cNvPr id="4" name="Slide Number Placeholder 3"/>
          <p:cNvSpPr>
            <a:spLocks noGrp="1"/>
          </p:cNvSpPr>
          <p:nvPr>
            <p:ph type="sldNum" sz="quarter" idx="5"/>
          </p:nvPr>
        </p:nvSpPr>
        <p:spPr/>
        <p:txBody>
          <a:bodyPr/>
          <a:lstStyle/>
          <a:p>
            <a:fld id="{D270134E-0406-4927-A3BB-B30AD5D4D9AA}" type="slidenum">
              <a:rPr lang="en-US" smtClean="0"/>
              <a:t>16</a:t>
            </a:fld>
            <a:endParaRPr lang="en-US" dirty="0"/>
          </a:p>
        </p:txBody>
      </p:sp>
    </p:spTree>
    <p:extLst>
      <p:ext uri="{BB962C8B-B14F-4D97-AF65-F5344CB8AC3E}">
        <p14:creationId xmlns:p14="http://schemas.microsoft.com/office/powerpoint/2010/main" val="2635465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E2E2E"/>
              </a:solidFill>
              <a:effectLst/>
              <a:latin typeface="Lato" panose="020F0502020204030203" pitchFamily="34" charset="0"/>
            </a:endParaRPr>
          </a:p>
          <a:p>
            <a:r>
              <a:rPr lang="en-US" dirty="0"/>
              <a:t>Preterm and low birthweight births. According to our analysis of CDC data, the rates of preterm and low birthweight births for all women remained substantially unchanged from 2016 through 2020, and then increased from 2020 to 2021. Existing disparities in rates of preterm and low birthweight births for Black women, which were higher compared with other races and ethnicities and the national average, also continued into 2020 and 2021. (See figs. 4 and 5</a:t>
            </a:r>
          </a:p>
          <a:p>
            <a:endParaRPr lang="en-US" b="0" i="0" dirty="0">
              <a:solidFill>
                <a:srgbClr val="2E2E2E"/>
              </a:solidFill>
              <a:effectLst/>
              <a:latin typeface="Lato" panose="020F0502020204030203" pitchFamily="34" charset="0"/>
            </a:endParaRPr>
          </a:p>
          <a:p>
            <a:r>
              <a:rPr lang="en-US" b="0" i="0" dirty="0">
                <a:solidFill>
                  <a:srgbClr val="2E2E2E"/>
                </a:solidFill>
                <a:effectLst/>
                <a:latin typeface="Lato" panose="020F0502020204030203" pitchFamily="34" charset="0"/>
              </a:rPr>
              <a:t>In addition to these increased rates of preterm birth, other disparities were highlighted during COVID.  The rates of low birth and very low birthweight infants rose among black women, the rates of NICU admission also rose among black women, </a:t>
            </a:r>
          </a:p>
          <a:p>
            <a:endParaRPr lang="en-US" dirty="0"/>
          </a:p>
        </p:txBody>
      </p:sp>
      <p:sp>
        <p:nvSpPr>
          <p:cNvPr id="4" name="Slide Number Placeholder 3"/>
          <p:cNvSpPr>
            <a:spLocks noGrp="1"/>
          </p:cNvSpPr>
          <p:nvPr>
            <p:ph type="sldNum" sz="quarter" idx="5"/>
          </p:nvPr>
        </p:nvSpPr>
        <p:spPr/>
        <p:txBody>
          <a:bodyPr/>
          <a:lstStyle/>
          <a:p>
            <a:fld id="{D270134E-0406-4927-A3BB-B30AD5D4D9AA}" type="slidenum">
              <a:rPr lang="en-US" smtClean="0"/>
              <a:t>17</a:t>
            </a:fld>
            <a:endParaRPr lang="en-US" dirty="0"/>
          </a:p>
        </p:txBody>
      </p:sp>
    </p:spTree>
    <p:extLst>
      <p:ext uri="{BB962C8B-B14F-4D97-AF65-F5344CB8AC3E}">
        <p14:creationId xmlns:p14="http://schemas.microsoft.com/office/powerpoint/2010/main" val="4065946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A1A1A"/>
                </a:solidFill>
                <a:effectLst/>
                <a:latin typeface="Berlingske Serif Text"/>
              </a:rPr>
              <a:t>There are three commonly used measures of maternal deaths in the United States. While they all capture some aspect of maternal deaths, they are not equivalent.</a:t>
            </a:r>
          </a:p>
          <a:p>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D270134E-0406-4927-A3BB-B30AD5D4D9AA}" type="slidenum">
              <a:rPr lang="en-US" smtClean="0"/>
              <a:t>6</a:t>
            </a:fld>
            <a:endParaRPr lang="en-US" dirty="0"/>
          </a:p>
        </p:txBody>
      </p:sp>
    </p:spTree>
    <p:extLst>
      <p:ext uri="{BB962C8B-B14F-4D97-AF65-F5344CB8AC3E}">
        <p14:creationId xmlns:p14="http://schemas.microsoft.com/office/powerpoint/2010/main" val="194314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70134E-0406-4927-A3BB-B30AD5D4D9AA}" type="slidenum">
              <a:rPr lang="en-US" smtClean="0"/>
              <a:t>7</a:t>
            </a:fld>
            <a:endParaRPr lang="en-US" dirty="0"/>
          </a:p>
        </p:txBody>
      </p:sp>
    </p:spTree>
    <p:extLst>
      <p:ext uri="{BB962C8B-B14F-4D97-AF65-F5344CB8AC3E}">
        <p14:creationId xmlns:p14="http://schemas.microsoft.com/office/powerpoint/2010/main" val="2826180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1" dirty="0">
                <a:solidFill>
                  <a:srgbClr val="424242"/>
                </a:solidFill>
                <a:effectLst/>
                <a:latin typeface="Graphik Web"/>
              </a:rPr>
              <a:t>America’s Health Rankings® </a:t>
            </a:r>
            <a:r>
              <a:rPr lang="en-US" b="0" i="0" dirty="0">
                <a:solidFill>
                  <a:srgbClr val="424242"/>
                </a:solidFill>
                <a:effectLst/>
                <a:latin typeface="Graphik Web"/>
              </a:rPr>
              <a:t>is built upon the World Health Organization's definition of health: “Health is a state of complete physical, mental, and social well-being and not merely the absence of disease or infirmity.”</a:t>
            </a:r>
          </a:p>
          <a:p>
            <a:pPr algn="l"/>
            <a:r>
              <a:rPr lang="en-US" b="0" i="0" dirty="0">
                <a:solidFill>
                  <a:srgbClr val="424242"/>
                </a:solidFill>
                <a:effectLst/>
                <a:latin typeface="Graphik Web"/>
              </a:rPr>
              <a:t>The America’s Health Rankings model, shown below, includes four drivers, or determinants of health: social and economic factors, physical environment, clinical care and behaviors all of which influence the fifth model category, health outcomes.</a:t>
            </a:r>
          </a:p>
          <a:p>
            <a:endParaRPr lang="en-US" dirty="0"/>
          </a:p>
        </p:txBody>
      </p:sp>
      <p:sp>
        <p:nvSpPr>
          <p:cNvPr id="4" name="Slide Number Placeholder 3"/>
          <p:cNvSpPr>
            <a:spLocks noGrp="1"/>
          </p:cNvSpPr>
          <p:nvPr>
            <p:ph type="sldNum" sz="quarter" idx="5"/>
          </p:nvPr>
        </p:nvSpPr>
        <p:spPr/>
        <p:txBody>
          <a:bodyPr/>
          <a:lstStyle/>
          <a:p>
            <a:fld id="{D270134E-0406-4927-A3BB-B30AD5D4D9AA}" type="slidenum">
              <a:rPr lang="en-US" smtClean="0"/>
              <a:t>8</a:t>
            </a:fld>
            <a:endParaRPr lang="en-US" dirty="0"/>
          </a:p>
        </p:txBody>
      </p:sp>
    </p:spTree>
    <p:extLst>
      <p:ext uri="{BB962C8B-B14F-4D97-AF65-F5344CB8AC3E}">
        <p14:creationId xmlns:p14="http://schemas.microsoft.com/office/powerpoint/2010/main" val="1419458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70134E-0406-4927-A3BB-B30AD5D4D9AA}" type="slidenum">
              <a:rPr lang="en-US" smtClean="0"/>
              <a:t>10</a:t>
            </a:fld>
            <a:endParaRPr lang="en-US" dirty="0"/>
          </a:p>
        </p:txBody>
      </p:sp>
    </p:spTree>
    <p:extLst>
      <p:ext uri="{BB962C8B-B14F-4D97-AF65-F5344CB8AC3E}">
        <p14:creationId xmlns:p14="http://schemas.microsoft.com/office/powerpoint/2010/main" val="1707588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MMRC uses death certificate data to categorize cause of maternal death as natural, accidental, homicide, or suicide. A significant contributor to maternal deaths in Kentucky is substance use, which is categorized as “accidental.” Substance use was the cause of 54.5% and 51.6% of accidental maternal mortalities in 2017 and 2018, respectively. </a:t>
            </a:r>
          </a:p>
          <a:p>
            <a:endParaRPr lang="en-US" dirty="0"/>
          </a:p>
          <a:p>
            <a:r>
              <a:rPr lang="en-US" dirty="0"/>
              <a:t>4 In 2017, the Kentucky MMRC found that mental health conditions, including depression, were a contributing factor in 39% of maternal deaths and a probable contributor in 15% of deaths</a:t>
            </a:r>
          </a:p>
        </p:txBody>
      </p:sp>
      <p:sp>
        <p:nvSpPr>
          <p:cNvPr id="4" name="Slide Number Placeholder 3"/>
          <p:cNvSpPr>
            <a:spLocks noGrp="1"/>
          </p:cNvSpPr>
          <p:nvPr>
            <p:ph type="sldNum" sz="quarter" idx="5"/>
          </p:nvPr>
        </p:nvSpPr>
        <p:spPr/>
        <p:txBody>
          <a:bodyPr/>
          <a:lstStyle/>
          <a:p>
            <a:fld id="{D270134E-0406-4927-A3BB-B30AD5D4D9AA}" type="slidenum">
              <a:rPr lang="en-US" smtClean="0"/>
              <a:t>11</a:t>
            </a:fld>
            <a:endParaRPr lang="en-US" dirty="0"/>
          </a:p>
        </p:txBody>
      </p:sp>
    </p:spTree>
    <p:extLst>
      <p:ext uri="{BB962C8B-B14F-4D97-AF65-F5344CB8AC3E}">
        <p14:creationId xmlns:p14="http://schemas.microsoft.com/office/powerpoint/2010/main" val="3519869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MMRC reviewed the cases of maternal death and in 2018 it was found that drug use contributed to more than half of cases of accidental death.  </a:t>
            </a:r>
          </a:p>
          <a:p>
            <a:endParaRPr lang="en-US" dirty="0"/>
          </a:p>
          <a:p>
            <a:r>
              <a:rPr lang="en-US" dirty="0"/>
              <a:t>  It is beneficial to learn if early identification and treatment for substance use have been undertaken for mothers throughout Kentucky. If depression screening was completed, it is necessary to understand if women were subsequently referred to community services that could help prevent accidental death. Psychosocial and environmental risk factors associated with maternal health conditions such as social inequality, lack of access, homelessness, chronic disease management, substance use, and food insecurity are pertinent to address</a:t>
            </a:r>
          </a:p>
          <a:p>
            <a:endParaRPr lang="en-US" dirty="0"/>
          </a:p>
          <a:p>
            <a:r>
              <a:rPr lang="en-US" dirty="0"/>
              <a:t> </a:t>
            </a:r>
          </a:p>
        </p:txBody>
      </p:sp>
      <p:sp>
        <p:nvSpPr>
          <p:cNvPr id="4" name="Slide Number Placeholder 3"/>
          <p:cNvSpPr>
            <a:spLocks noGrp="1"/>
          </p:cNvSpPr>
          <p:nvPr>
            <p:ph type="sldNum" sz="quarter" idx="5"/>
          </p:nvPr>
        </p:nvSpPr>
        <p:spPr/>
        <p:txBody>
          <a:bodyPr/>
          <a:lstStyle/>
          <a:p>
            <a:fld id="{D270134E-0406-4927-A3BB-B30AD5D4D9AA}" type="slidenum">
              <a:rPr lang="en-US" smtClean="0"/>
              <a:t>12</a:t>
            </a:fld>
            <a:endParaRPr lang="en-US" dirty="0"/>
          </a:p>
        </p:txBody>
      </p:sp>
    </p:spTree>
    <p:extLst>
      <p:ext uri="{BB962C8B-B14F-4D97-AF65-F5344CB8AC3E}">
        <p14:creationId xmlns:p14="http://schemas.microsoft.com/office/powerpoint/2010/main" val="1863763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evidence of significant racial disparities in maternal mortality in Kentucky, reflecting national trends. While Black individuals comprise only 8% of the total population of the state, they are disproportionally impacted by maternal mortality with a rate more than double that of White Kentuckians. </a:t>
            </a:r>
          </a:p>
          <a:p>
            <a:endParaRPr lang="en-US" dirty="0"/>
          </a:p>
          <a:p>
            <a:r>
              <a:rPr lang="en-US" dirty="0"/>
              <a:t>78% of maternal deaths were identified as preventable in Kentucky compared to 60% at the national level.</a:t>
            </a:r>
          </a:p>
        </p:txBody>
      </p:sp>
      <p:sp>
        <p:nvSpPr>
          <p:cNvPr id="4" name="Slide Number Placeholder 3"/>
          <p:cNvSpPr>
            <a:spLocks noGrp="1"/>
          </p:cNvSpPr>
          <p:nvPr>
            <p:ph type="sldNum" sz="quarter" idx="5"/>
          </p:nvPr>
        </p:nvSpPr>
        <p:spPr/>
        <p:txBody>
          <a:bodyPr/>
          <a:lstStyle/>
          <a:p>
            <a:fld id="{D270134E-0406-4927-A3BB-B30AD5D4D9AA}" type="slidenum">
              <a:rPr lang="en-US" smtClean="0"/>
              <a:t>13</a:t>
            </a:fld>
            <a:endParaRPr lang="en-US" dirty="0"/>
          </a:p>
        </p:txBody>
      </p:sp>
    </p:spTree>
    <p:extLst>
      <p:ext uri="{BB962C8B-B14F-4D97-AF65-F5344CB8AC3E}">
        <p14:creationId xmlns:p14="http://schemas.microsoft.com/office/powerpoint/2010/main" val="3244684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National data points to stark racial disparities in rural communities, a particular concern in Kentucky given the geographic context. One national study found that Black women in rural areas experienced a rate of maternal mortality of 59.3 deaths per 100,000 live births, compared with 19.7 deaths per 100,000 live births among non-Hispanic white women. Additionally, between 2011-2016, pregnancy-related mortality was 14.6 deaths per 100,000 live births in large metropolitan areas, compared to 23.8 deaths per 100,000 live births in rural counties.28 </a:t>
            </a:r>
          </a:p>
          <a:p>
            <a:endParaRPr lang="en-US" dirty="0"/>
          </a:p>
        </p:txBody>
      </p:sp>
      <p:sp>
        <p:nvSpPr>
          <p:cNvPr id="4" name="Slide Number Placeholder 3"/>
          <p:cNvSpPr>
            <a:spLocks noGrp="1"/>
          </p:cNvSpPr>
          <p:nvPr>
            <p:ph type="sldNum" sz="quarter" idx="5"/>
          </p:nvPr>
        </p:nvSpPr>
        <p:spPr/>
        <p:txBody>
          <a:bodyPr/>
          <a:lstStyle/>
          <a:p>
            <a:fld id="{D270134E-0406-4927-A3BB-B30AD5D4D9AA}" type="slidenum">
              <a:rPr lang="en-US" smtClean="0"/>
              <a:t>14</a:t>
            </a:fld>
            <a:endParaRPr lang="en-US" dirty="0"/>
          </a:p>
        </p:txBody>
      </p:sp>
    </p:spTree>
    <p:extLst>
      <p:ext uri="{BB962C8B-B14F-4D97-AF65-F5344CB8AC3E}">
        <p14:creationId xmlns:p14="http://schemas.microsoft.com/office/powerpoint/2010/main" val="346553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54DBC4-A35A-0F98-67D7-9B44014055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955587D-CEA2-4022-9C61-C491506A1D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A5CA41F-1E1C-9FEF-E29B-C5F91E29938A}"/>
              </a:ext>
            </a:extLst>
          </p:cNvPr>
          <p:cNvSpPr>
            <a:spLocks noGrp="1"/>
          </p:cNvSpPr>
          <p:nvPr>
            <p:ph type="dt" sz="half" idx="10"/>
          </p:nvPr>
        </p:nvSpPr>
        <p:spPr/>
        <p:txBody>
          <a:bodyPr/>
          <a:lstStyle/>
          <a:p>
            <a:fld id="{3A4BB127-35CD-4AA0-95BB-2B8933B376ED}" type="datetimeFigureOut">
              <a:rPr lang="en-US" smtClean="0"/>
              <a:t>10/27/2022</a:t>
            </a:fld>
            <a:endParaRPr lang="en-US" dirty="0"/>
          </a:p>
        </p:txBody>
      </p:sp>
      <p:sp>
        <p:nvSpPr>
          <p:cNvPr id="5" name="Footer Placeholder 4">
            <a:extLst>
              <a:ext uri="{FF2B5EF4-FFF2-40B4-BE49-F238E27FC236}">
                <a16:creationId xmlns:a16="http://schemas.microsoft.com/office/drawing/2014/main" xmlns="" id="{DCCC5A0E-3558-683C-074E-B9BCD79458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07A56BC1-439B-79E6-8125-0903CC34EEF0}"/>
              </a:ext>
            </a:extLst>
          </p:cNvPr>
          <p:cNvSpPr>
            <a:spLocks noGrp="1"/>
          </p:cNvSpPr>
          <p:nvPr>
            <p:ph type="sldNum" sz="quarter" idx="12"/>
          </p:nvPr>
        </p:nvSpPr>
        <p:spPr/>
        <p:txBody>
          <a:bodyPr/>
          <a:lstStyle/>
          <a:p>
            <a:fld id="{EB7A5748-29F1-4FF2-B69B-5DE6FDA97332}" type="slidenum">
              <a:rPr lang="en-US" smtClean="0"/>
              <a:t>‹#›</a:t>
            </a:fld>
            <a:endParaRPr lang="en-US" dirty="0"/>
          </a:p>
        </p:txBody>
      </p:sp>
    </p:spTree>
    <p:extLst>
      <p:ext uri="{BB962C8B-B14F-4D97-AF65-F5344CB8AC3E}">
        <p14:creationId xmlns:p14="http://schemas.microsoft.com/office/powerpoint/2010/main" val="221739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EA69C3-AED3-0101-1C9F-D9EE52F7A9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ACBE6A3-F486-B611-0CD2-A204369090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ABD340A-9E63-EA12-1EAB-79A7D0438345}"/>
              </a:ext>
            </a:extLst>
          </p:cNvPr>
          <p:cNvSpPr>
            <a:spLocks noGrp="1"/>
          </p:cNvSpPr>
          <p:nvPr>
            <p:ph type="dt" sz="half" idx="10"/>
          </p:nvPr>
        </p:nvSpPr>
        <p:spPr/>
        <p:txBody>
          <a:bodyPr/>
          <a:lstStyle/>
          <a:p>
            <a:fld id="{3A4BB127-35CD-4AA0-95BB-2B8933B376ED}" type="datetimeFigureOut">
              <a:rPr lang="en-US" smtClean="0"/>
              <a:t>10/27/2022</a:t>
            </a:fld>
            <a:endParaRPr lang="en-US" dirty="0"/>
          </a:p>
        </p:txBody>
      </p:sp>
      <p:sp>
        <p:nvSpPr>
          <p:cNvPr id="5" name="Footer Placeholder 4">
            <a:extLst>
              <a:ext uri="{FF2B5EF4-FFF2-40B4-BE49-F238E27FC236}">
                <a16:creationId xmlns:a16="http://schemas.microsoft.com/office/drawing/2014/main" xmlns="" id="{43F2C81D-3990-9861-3F95-3F11FFB250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39726CA-E90D-09D9-877F-2174E4CF79C1}"/>
              </a:ext>
            </a:extLst>
          </p:cNvPr>
          <p:cNvSpPr>
            <a:spLocks noGrp="1"/>
          </p:cNvSpPr>
          <p:nvPr>
            <p:ph type="sldNum" sz="quarter" idx="12"/>
          </p:nvPr>
        </p:nvSpPr>
        <p:spPr/>
        <p:txBody>
          <a:bodyPr/>
          <a:lstStyle/>
          <a:p>
            <a:fld id="{EB7A5748-29F1-4FF2-B69B-5DE6FDA97332}" type="slidenum">
              <a:rPr lang="en-US" smtClean="0"/>
              <a:t>‹#›</a:t>
            </a:fld>
            <a:endParaRPr lang="en-US" dirty="0"/>
          </a:p>
        </p:txBody>
      </p:sp>
    </p:spTree>
    <p:extLst>
      <p:ext uri="{BB962C8B-B14F-4D97-AF65-F5344CB8AC3E}">
        <p14:creationId xmlns:p14="http://schemas.microsoft.com/office/powerpoint/2010/main" val="1480114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6CABFED-E900-6BE2-4F8A-0D2C96CB2B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2371B30-D5F0-9635-548C-7F4FD01362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89C4E5-A493-2232-6158-D91907EC1274}"/>
              </a:ext>
            </a:extLst>
          </p:cNvPr>
          <p:cNvSpPr>
            <a:spLocks noGrp="1"/>
          </p:cNvSpPr>
          <p:nvPr>
            <p:ph type="dt" sz="half" idx="10"/>
          </p:nvPr>
        </p:nvSpPr>
        <p:spPr/>
        <p:txBody>
          <a:bodyPr/>
          <a:lstStyle/>
          <a:p>
            <a:fld id="{3A4BB127-35CD-4AA0-95BB-2B8933B376ED}" type="datetimeFigureOut">
              <a:rPr lang="en-US" smtClean="0"/>
              <a:t>10/27/2022</a:t>
            </a:fld>
            <a:endParaRPr lang="en-US" dirty="0"/>
          </a:p>
        </p:txBody>
      </p:sp>
      <p:sp>
        <p:nvSpPr>
          <p:cNvPr id="5" name="Footer Placeholder 4">
            <a:extLst>
              <a:ext uri="{FF2B5EF4-FFF2-40B4-BE49-F238E27FC236}">
                <a16:creationId xmlns:a16="http://schemas.microsoft.com/office/drawing/2014/main" xmlns="" id="{3135FC49-7A95-A65D-209A-9193F29865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D90D4B6-445A-0F72-DA62-A1F80CBE6560}"/>
              </a:ext>
            </a:extLst>
          </p:cNvPr>
          <p:cNvSpPr>
            <a:spLocks noGrp="1"/>
          </p:cNvSpPr>
          <p:nvPr>
            <p:ph type="sldNum" sz="quarter" idx="12"/>
          </p:nvPr>
        </p:nvSpPr>
        <p:spPr/>
        <p:txBody>
          <a:bodyPr/>
          <a:lstStyle/>
          <a:p>
            <a:fld id="{EB7A5748-29F1-4FF2-B69B-5DE6FDA97332}" type="slidenum">
              <a:rPr lang="en-US" smtClean="0"/>
              <a:t>‹#›</a:t>
            </a:fld>
            <a:endParaRPr lang="en-US" dirty="0"/>
          </a:p>
        </p:txBody>
      </p:sp>
    </p:spTree>
    <p:extLst>
      <p:ext uri="{BB962C8B-B14F-4D97-AF65-F5344CB8AC3E}">
        <p14:creationId xmlns:p14="http://schemas.microsoft.com/office/powerpoint/2010/main" val="726486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472956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B47DE6-CBCA-E33C-47A1-05002356CB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A303CDE-93D0-5FA7-58FA-DB8759B0A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C45248-B38C-A33B-9C47-F894731E01D5}"/>
              </a:ext>
            </a:extLst>
          </p:cNvPr>
          <p:cNvSpPr>
            <a:spLocks noGrp="1"/>
          </p:cNvSpPr>
          <p:nvPr>
            <p:ph type="dt" sz="half" idx="10"/>
          </p:nvPr>
        </p:nvSpPr>
        <p:spPr/>
        <p:txBody>
          <a:bodyPr/>
          <a:lstStyle/>
          <a:p>
            <a:fld id="{3A4BB127-35CD-4AA0-95BB-2B8933B376ED}" type="datetimeFigureOut">
              <a:rPr lang="en-US" smtClean="0"/>
              <a:t>10/27/2022</a:t>
            </a:fld>
            <a:endParaRPr lang="en-US" dirty="0"/>
          </a:p>
        </p:txBody>
      </p:sp>
      <p:sp>
        <p:nvSpPr>
          <p:cNvPr id="5" name="Footer Placeholder 4">
            <a:extLst>
              <a:ext uri="{FF2B5EF4-FFF2-40B4-BE49-F238E27FC236}">
                <a16:creationId xmlns:a16="http://schemas.microsoft.com/office/drawing/2014/main" xmlns="" id="{E3D2E613-ADC0-1C62-95A7-5134BA5501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F72C6B6-9225-52D1-CC9F-223DE6DFA340}"/>
              </a:ext>
            </a:extLst>
          </p:cNvPr>
          <p:cNvSpPr>
            <a:spLocks noGrp="1"/>
          </p:cNvSpPr>
          <p:nvPr>
            <p:ph type="sldNum" sz="quarter" idx="12"/>
          </p:nvPr>
        </p:nvSpPr>
        <p:spPr/>
        <p:txBody>
          <a:bodyPr/>
          <a:lstStyle/>
          <a:p>
            <a:fld id="{EB7A5748-29F1-4FF2-B69B-5DE6FDA97332}" type="slidenum">
              <a:rPr lang="en-US" smtClean="0"/>
              <a:t>‹#›</a:t>
            </a:fld>
            <a:endParaRPr lang="en-US" dirty="0"/>
          </a:p>
        </p:txBody>
      </p:sp>
    </p:spTree>
    <p:extLst>
      <p:ext uri="{BB962C8B-B14F-4D97-AF65-F5344CB8AC3E}">
        <p14:creationId xmlns:p14="http://schemas.microsoft.com/office/powerpoint/2010/main" val="368608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8BF8F7-3D6F-CA24-72B6-B926786E3D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7A0A640-0A6B-DBAE-6162-15E9FD3C20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D1C6559-59F0-FC23-A4C7-C3C48DE5D7CA}"/>
              </a:ext>
            </a:extLst>
          </p:cNvPr>
          <p:cNvSpPr>
            <a:spLocks noGrp="1"/>
          </p:cNvSpPr>
          <p:nvPr>
            <p:ph type="dt" sz="half" idx="10"/>
          </p:nvPr>
        </p:nvSpPr>
        <p:spPr/>
        <p:txBody>
          <a:bodyPr/>
          <a:lstStyle/>
          <a:p>
            <a:fld id="{3A4BB127-35CD-4AA0-95BB-2B8933B376ED}" type="datetimeFigureOut">
              <a:rPr lang="en-US" smtClean="0"/>
              <a:t>10/27/2022</a:t>
            </a:fld>
            <a:endParaRPr lang="en-US" dirty="0"/>
          </a:p>
        </p:txBody>
      </p:sp>
      <p:sp>
        <p:nvSpPr>
          <p:cNvPr id="5" name="Footer Placeholder 4">
            <a:extLst>
              <a:ext uri="{FF2B5EF4-FFF2-40B4-BE49-F238E27FC236}">
                <a16:creationId xmlns:a16="http://schemas.microsoft.com/office/drawing/2014/main" xmlns="" id="{CC9086F4-14A1-2737-28D8-A7F13B04C5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2D3C245-0D8B-57DF-4F31-90E5F045A35B}"/>
              </a:ext>
            </a:extLst>
          </p:cNvPr>
          <p:cNvSpPr>
            <a:spLocks noGrp="1"/>
          </p:cNvSpPr>
          <p:nvPr>
            <p:ph type="sldNum" sz="quarter" idx="12"/>
          </p:nvPr>
        </p:nvSpPr>
        <p:spPr/>
        <p:txBody>
          <a:bodyPr/>
          <a:lstStyle/>
          <a:p>
            <a:fld id="{EB7A5748-29F1-4FF2-B69B-5DE6FDA97332}" type="slidenum">
              <a:rPr lang="en-US" smtClean="0"/>
              <a:t>‹#›</a:t>
            </a:fld>
            <a:endParaRPr lang="en-US" dirty="0"/>
          </a:p>
        </p:txBody>
      </p:sp>
    </p:spTree>
    <p:extLst>
      <p:ext uri="{BB962C8B-B14F-4D97-AF65-F5344CB8AC3E}">
        <p14:creationId xmlns:p14="http://schemas.microsoft.com/office/powerpoint/2010/main" val="259394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C0C617-9F41-C6A7-6E61-2872AC18D1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5E1E683-BE18-0F16-9D74-84C490A55B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0941283-A2D3-25C9-B1F5-B0D30FC03C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E32E6DA-806E-C250-C310-924BF4190F93}"/>
              </a:ext>
            </a:extLst>
          </p:cNvPr>
          <p:cNvSpPr>
            <a:spLocks noGrp="1"/>
          </p:cNvSpPr>
          <p:nvPr>
            <p:ph type="dt" sz="half" idx="10"/>
          </p:nvPr>
        </p:nvSpPr>
        <p:spPr/>
        <p:txBody>
          <a:bodyPr/>
          <a:lstStyle/>
          <a:p>
            <a:fld id="{3A4BB127-35CD-4AA0-95BB-2B8933B376ED}" type="datetimeFigureOut">
              <a:rPr lang="en-US" smtClean="0"/>
              <a:t>10/27/2022</a:t>
            </a:fld>
            <a:endParaRPr lang="en-US" dirty="0"/>
          </a:p>
        </p:txBody>
      </p:sp>
      <p:sp>
        <p:nvSpPr>
          <p:cNvPr id="6" name="Footer Placeholder 5">
            <a:extLst>
              <a:ext uri="{FF2B5EF4-FFF2-40B4-BE49-F238E27FC236}">
                <a16:creationId xmlns:a16="http://schemas.microsoft.com/office/drawing/2014/main" xmlns="" id="{CECD5B87-C4B6-D072-CB98-CD01D84839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C9B25865-EB8B-4969-CE1A-8311C439F139}"/>
              </a:ext>
            </a:extLst>
          </p:cNvPr>
          <p:cNvSpPr>
            <a:spLocks noGrp="1"/>
          </p:cNvSpPr>
          <p:nvPr>
            <p:ph type="sldNum" sz="quarter" idx="12"/>
          </p:nvPr>
        </p:nvSpPr>
        <p:spPr/>
        <p:txBody>
          <a:bodyPr/>
          <a:lstStyle/>
          <a:p>
            <a:fld id="{EB7A5748-29F1-4FF2-B69B-5DE6FDA97332}" type="slidenum">
              <a:rPr lang="en-US" smtClean="0"/>
              <a:t>‹#›</a:t>
            </a:fld>
            <a:endParaRPr lang="en-US" dirty="0"/>
          </a:p>
        </p:txBody>
      </p:sp>
    </p:spTree>
    <p:extLst>
      <p:ext uri="{BB962C8B-B14F-4D97-AF65-F5344CB8AC3E}">
        <p14:creationId xmlns:p14="http://schemas.microsoft.com/office/powerpoint/2010/main" val="1327100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4541BF-A3DA-3747-E4C0-170490F72A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06FA2BF-B87D-8A44-30AE-3D5D47AFC8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FAFB62D-485D-116E-740D-5680C89795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D47EEE2-E22A-3367-494A-8440AA8D6A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FE07A3C-3154-9824-6CB2-35252665B0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F21F544-19A1-88D8-050F-113602B668CE}"/>
              </a:ext>
            </a:extLst>
          </p:cNvPr>
          <p:cNvSpPr>
            <a:spLocks noGrp="1"/>
          </p:cNvSpPr>
          <p:nvPr>
            <p:ph type="dt" sz="half" idx="10"/>
          </p:nvPr>
        </p:nvSpPr>
        <p:spPr/>
        <p:txBody>
          <a:bodyPr/>
          <a:lstStyle/>
          <a:p>
            <a:fld id="{3A4BB127-35CD-4AA0-95BB-2B8933B376ED}" type="datetimeFigureOut">
              <a:rPr lang="en-US" smtClean="0"/>
              <a:t>10/27/2022</a:t>
            </a:fld>
            <a:endParaRPr lang="en-US" dirty="0"/>
          </a:p>
        </p:txBody>
      </p:sp>
      <p:sp>
        <p:nvSpPr>
          <p:cNvPr id="8" name="Footer Placeholder 7">
            <a:extLst>
              <a:ext uri="{FF2B5EF4-FFF2-40B4-BE49-F238E27FC236}">
                <a16:creationId xmlns:a16="http://schemas.microsoft.com/office/drawing/2014/main" xmlns="" id="{F59350B1-837A-8078-08A8-AD04163923D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C528194E-B1E1-B3BE-3DA0-8CBF03D4A303}"/>
              </a:ext>
            </a:extLst>
          </p:cNvPr>
          <p:cNvSpPr>
            <a:spLocks noGrp="1"/>
          </p:cNvSpPr>
          <p:nvPr>
            <p:ph type="sldNum" sz="quarter" idx="12"/>
          </p:nvPr>
        </p:nvSpPr>
        <p:spPr/>
        <p:txBody>
          <a:bodyPr/>
          <a:lstStyle/>
          <a:p>
            <a:fld id="{EB7A5748-29F1-4FF2-B69B-5DE6FDA97332}" type="slidenum">
              <a:rPr lang="en-US" smtClean="0"/>
              <a:t>‹#›</a:t>
            </a:fld>
            <a:endParaRPr lang="en-US" dirty="0"/>
          </a:p>
        </p:txBody>
      </p:sp>
    </p:spTree>
    <p:extLst>
      <p:ext uri="{BB962C8B-B14F-4D97-AF65-F5344CB8AC3E}">
        <p14:creationId xmlns:p14="http://schemas.microsoft.com/office/powerpoint/2010/main" val="2351147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04FCE6-BB51-9AFA-54E8-0952D9E5D4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E3F0E20-2B75-EFDB-B19A-6AEAFDC40793}"/>
              </a:ext>
            </a:extLst>
          </p:cNvPr>
          <p:cNvSpPr>
            <a:spLocks noGrp="1"/>
          </p:cNvSpPr>
          <p:nvPr>
            <p:ph type="dt" sz="half" idx="10"/>
          </p:nvPr>
        </p:nvSpPr>
        <p:spPr/>
        <p:txBody>
          <a:bodyPr/>
          <a:lstStyle/>
          <a:p>
            <a:fld id="{3A4BB127-35CD-4AA0-95BB-2B8933B376ED}" type="datetimeFigureOut">
              <a:rPr lang="en-US" smtClean="0"/>
              <a:t>10/27/2022</a:t>
            </a:fld>
            <a:endParaRPr lang="en-US" dirty="0"/>
          </a:p>
        </p:txBody>
      </p:sp>
      <p:sp>
        <p:nvSpPr>
          <p:cNvPr id="4" name="Footer Placeholder 3">
            <a:extLst>
              <a:ext uri="{FF2B5EF4-FFF2-40B4-BE49-F238E27FC236}">
                <a16:creationId xmlns:a16="http://schemas.microsoft.com/office/drawing/2014/main" xmlns="" id="{31DEA369-0BAF-44BC-203E-1A9E7882A80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8BD3286E-FF57-0CF1-DED6-A4B7EEA99BC5}"/>
              </a:ext>
            </a:extLst>
          </p:cNvPr>
          <p:cNvSpPr>
            <a:spLocks noGrp="1"/>
          </p:cNvSpPr>
          <p:nvPr>
            <p:ph type="sldNum" sz="quarter" idx="12"/>
          </p:nvPr>
        </p:nvSpPr>
        <p:spPr/>
        <p:txBody>
          <a:bodyPr/>
          <a:lstStyle/>
          <a:p>
            <a:fld id="{EB7A5748-29F1-4FF2-B69B-5DE6FDA97332}" type="slidenum">
              <a:rPr lang="en-US" smtClean="0"/>
              <a:t>‹#›</a:t>
            </a:fld>
            <a:endParaRPr lang="en-US" dirty="0"/>
          </a:p>
        </p:txBody>
      </p:sp>
    </p:spTree>
    <p:extLst>
      <p:ext uri="{BB962C8B-B14F-4D97-AF65-F5344CB8AC3E}">
        <p14:creationId xmlns:p14="http://schemas.microsoft.com/office/powerpoint/2010/main" val="4105548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04C732A-76DA-5D7C-A93C-D922EE961B87}"/>
              </a:ext>
            </a:extLst>
          </p:cNvPr>
          <p:cNvSpPr>
            <a:spLocks noGrp="1"/>
          </p:cNvSpPr>
          <p:nvPr>
            <p:ph type="dt" sz="half" idx="10"/>
          </p:nvPr>
        </p:nvSpPr>
        <p:spPr/>
        <p:txBody>
          <a:bodyPr/>
          <a:lstStyle/>
          <a:p>
            <a:fld id="{3A4BB127-35CD-4AA0-95BB-2B8933B376ED}" type="datetimeFigureOut">
              <a:rPr lang="en-US" smtClean="0"/>
              <a:t>10/27/2022</a:t>
            </a:fld>
            <a:endParaRPr lang="en-US" dirty="0"/>
          </a:p>
        </p:txBody>
      </p:sp>
      <p:sp>
        <p:nvSpPr>
          <p:cNvPr id="3" name="Footer Placeholder 2">
            <a:extLst>
              <a:ext uri="{FF2B5EF4-FFF2-40B4-BE49-F238E27FC236}">
                <a16:creationId xmlns:a16="http://schemas.microsoft.com/office/drawing/2014/main" xmlns="" id="{EB5941B1-4DCC-DEDF-B9C7-18A47254D80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6A328695-A740-1E2A-FF4C-5F366D468B68}"/>
              </a:ext>
            </a:extLst>
          </p:cNvPr>
          <p:cNvSpPr>
            <a:spLocks noGrp="1"/>
          </p:cNvSpPr>
          <p:nvPr>
            <p:ph type="sldNum" sz="quarter" idx="12"/>
          </p:nvPr>
        </p:nvSpPr>
        <p:spPr/>
        <p:txBody>
          <a:bodyPr/>
          <a:lstStyle/>
          <a:p>
            <a:fld id="{EB7A5748-29F1-4FF2-B69B-5DE6FDA97332}" type="slidenum">
              <a:rPr lang="en-US" smtClean="0"/>
              <a:t>‹#›</a:t>
            </a:fld>
            <a:endParaRPr lang="en-US" dirty="0"/>
          </a:p>
        </p:txBody>
      </p:sp>
    </p:spTree>
    <p:extLst>
      <p:ext uri="{BB962C8B-B14F-4D97-AF65-F5344CB8AC3E}">
        <p14:creationId xmlns:p14="http://schemas.microsoft.com/office/powerpoint/2010/main" val="797777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675036-B048-EA01-05C9-4E7554FF4D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59D14A6-0EB3-A082-947C-4C67B7319C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F892345-D2B4-4D0C-A7E2-82D61AE754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EF0E650-9A43-D769-1B64-6C5B7A2FA4E2}"/>
              </a:ext>
            </a:extLst>
          </p:cNvPr>
          <p:cNvSpPr>
            <a:spLocks noGrp="1"/>
          </p:cNvSpPr>
          <p:nvPr>
            <p:ph type="dt" sz="half" idx="10"/>
          </p:nvPr>
        </p:nvSpPr>
        <p:spPr/>
        <p:txBody>
          <a:bodyPr/>
          <a:lstStyle/>
          <a:p>
            <a:fld id="{3A4BB127-35CD-4AA0-95BB-2B8933B376ED}" type="datetimeFigureOut">
              <a:rPr lang="en-US" smtClean="0"/>
              <a:t>10/27/2022</a:t>
            </a:fld>
            <a:endParaRPr lang="en-US" dirty="0"/>
          </a:p>
        </p:txBody>
      </p:sp>
      <p:sp>
        <p:nvSpPr>
          <p:cNvPr id="6" name="Footer Placeholder 5">
            <a:extLst>
              <a:ext uri="{FF2B5EF4-FFF2-40B4-BE49-F238E27FC236}">
                <a16:creationId xmlns:a16="http://schemas.microsoft.com/office/drawing/2014/main" xmlns="" id="{C8C0625C-CF34-E90A-9392-0E7475C70CE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A5964E89-A70A-6B22-E4B5-50B0697D537E}"/>
              </a:ext>
            </a:extLst>
          </p:cNvPr>
          <p:cNvSpPr>
            <a:spLocks noGrp="1"/>
          </p:cNvSpPr>
          <p:nvPr>
            <p:ph type="sldNum" sz="quarter" idx="12"/>
          </p:nvPr>
        </p:nvSpPr>
        <p:spPr/>
        <p:txBody>
          <a:bodyPr/>
          <a:lstStyle/>
          <a:p>
            <a:fld id="{EB7A5748-29F1-4FF2-B69B-5DE6FDA97332}" type="slidenum">
              <a:rPr lang="en-US" smtClean="0"/>
              <a:t>‹#›</a:t>
            </a:fld>
            <a:endParaRPr lang="en-US" dirty="0"/>
          </a:p>
        </p:txBody>
      </p:sp>
    </p:spTree>
    <p:extLst>
      <p:ext uri="{BB962C8B-B14F-4D97-AF65-F5344CB8AC3E}">
        <p14:creationId xmlns:p14="http://schemas.microsoft.com/office/powerpoint/2010/main" val="165583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8FEFA2-2AE9-0449-3109-00F7210628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D77F522-3C60-E73F-7943-F321AA378E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2DC9DBF2-8AF4-7F2D-2400-8CC346A21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5449A63-1F36-7C35-5FBC-AEA7D40D65D5}"/>
              </a:ext>
            </a:extLst>
          </p:cNvPr>
          <p:cNvSpPr>
            <a:spLocks noGrp="1"/>
          </p:cNvSpPr>
          <p:nvPr>
            <p:ph type="dt" sz="half" idx="10"/>
          </p:nvPr>
        </p:nvSpPr>
        <p:spPr/>
        <p:txBody>
          <a:bodyPr/>
          <a:lstStyle/>
          <a:p>
            <a:fld id="{3A4BB127-35CD-4AA0-95BB-2B8933B376ED}" type="datetimeFigureOut">
              <a:rPr lang="en-US" smtClean="0"/>
              <a:t>10/27/2022</a:t>
            </a:fld>
            <a:endParaRPr lang="en-US" dirty="0"/>
          </a:p>
        </p:txBody>
      </p:sp>
      <p:sp>
        <p:nvSpPr>
          <p:cNvPr id="6" name="Footer Placeholder 5">
            <a:extLst>
              <a:ext uri="{FF2B5EF4-FFF2-40B4-BE49-F238E27FC236}">
                <a16:creationId xmlns:a16="http://schemas.microsoft.com/office/drawing/2014/main" xmlns="" id="{C7435BFD-3B11-9501-DAB2-88A6A24FE6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9A3C3D16-C940-7229-0784-C95D941BB58E}"/>
              </a:ext>
            </a:extLst>
          </p:cNvPr>
          <p:cNvSpPr>
            <a:spLocks noGrp="1"/>
          </p:cNvSpPr>
          <p:nvPr>
            <p:ph type="sldNum" sz="quarter" idx="12"/>
          </p:nvPr>
        </p:nvSpPr>
        <p:spPr/>
        <p:txBody>
          <a:bodyPr/>
          <a:lstStyle/>
          <a:p>
            <a:fld id="{EB7A5748-29F1-4FF2-B69B-5DE6FDA97332}" type="slidenum">
              <a:rPr lang="en-US" smtClean="0"/>
              <a:t>‹#›</a:t>
            </a:fld>
            <a:endParaRPr lang="en-US" dirty="0"/>
          </a:p>
        </p:txBody>
      </p:sp>
    </p:spTree>
    <p:extLst>
      <p:ext uri="{BB962C8B-B14F-4D97-AF65-F5344CB8AC3E}">
        <p14:creationId xmlns:p14="http://schemas.microsoft.com/office/powerpoint/2010/main" val="880133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12B7299-F0BE-24F2-D581-D97D306BE1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A69DA3F-77D2-94E1-4109-E624A9B096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1509D95-226E-0C2B-4103-732694D786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4BB127-35CD-4AA0-95BB-2B8933B376ED}" type="datetimeFigureOut">
              <a:rPr lang="en-US" smtClean="0"/>
              <a:t>10/27/2022</a:t>
            </a:fld>
            <a:endParaRPr lang="en-US" dirty="0"/>
          </a:p>
        </p:txBody>
      </p:sp>
      <p:sp>
        <p:nvSpPr>
          <p:cNvPr id="5" name="Footer Placeholder 4">
            <a:extLst>
              <a:ext uri="{FF2B5EF4-FFF2-40B4-BE49-F238E27FC236}">
                <a16:creationId xmlns:a16="http://schemas.microsoft.com/office/drawing/2014/main" xmlns="" id="{CF35F7F4-D8FC-FD55-DF77-C9BD3BA65F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5AD9BBE9-667A-850A-8DC1-6E68FF54EB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A5748-29F1-4FF2-B69B-5DE6FDA97332}" type="slidenum">
              <a:rPr lang="en-US" smtClean="0"/>
              <a:t>‹#›</a:t>
            </a:fld>
            <a:endParaRPr lang="en-US" dirty="0"/>
          </a:p>
        </p:txBody>
      </p:sp>
    </p:spTree>
    <p:extLst>
      <p:ext uri="{BB962C8B-B14F-4D97-AF65-F5344CB8AC3E}">
        <p14:creationId xmlns:p14="http://schemas.microsoft.com/office/powerpoint/2010/main" val="181667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E30439A-8A5B-46EC-8283-9B6B031D40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5CEAD642-85CF-4750-8432-7C80C901F0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FA33EEAE-15D5-4119-8C1E-89D943F911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30D8B3B-9B80-4025-B934-26DC7D7CD2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B5A1B09C-1565-46F8-B70F-621C5EB48A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0C91099-BDA3-E099-DF33-61114801E0BD}"/>
              </a:ext>
            </a:extLst>
          </p:cNvPr>
          <p:cNvSpPr>
            <a:spLocks noGrp="1"/>
          </p:cNvSpPr>
          <p:nvPr>
            <p:ph type="ctrTitle"/>
          </p:nvPr>
        </p:nvSpPr>
        <p:spPr>
          <a:xfrm>
            <a:off x="1386865" y="818984"/>
            <a:ext cx="6596245" cy="3268520"/>
          </a:xfrm>
        </p:spPr>
        <p:txBody>
          <a:bodyPr>
            <a:normAutofit/>
          </a:bodyPr>
          <a:lstStyle/>
          <a:p>
            <a:pPr algn="r"/>
            <a:r>
              <a:rPr lang="en-US" sz="4800">
                <a:solidFill>
                  <a:srgbClr val="FFFFFF"/>
                </a:solidFill>
              </a:rPr>
              <a:t>The State of Maternal Health in Kentucky	</a:t>
            </a:r>
          </a:p>
        </p:txBody>
      </p:sp>
      <p:sp>
        <p:nvSpPr>
          <p:cNvPr id="18" name="Rectangle 17">
            <a:extLst>
              <a:ext uri="{FF2B5EF4-FFF2-40B4-BE49-F238E27FC236}">
                <a16:creationId xmlns:a16="http://schemas.microsoft.com/office/drawing/2014/main" xmlns="" id="{8C516CC8-80AC-446C-A56E-9F54B72104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xmlns="" id="{D084160D-AB43-E541-63F9-FA9433E0ED4C}"/>
              </a:ext>
            </a:extLst>
          </p:cNvPr>
          <p:cNvSpPr>
            <a:spLocks noGrp="1"/>
          </p:cNvSpPr>
          <p:nvPr>
            <p:ph type="subTitle" idx="1"/>
          </p:nvPr>
        </p:nvSpPr>
        <p:spPr>
          <a:xfrm>
            <a:off x="1931874" y="4797188"/>
            <a:ext cx="6051236" cy="1241828"/>
          </a:xfrm>
        </p:spPr>
        <p:txBody>
          <a:bodyPr>
            <a:normAutofit/>
          </a:bodyPr>
          <a:lstStyle/>
          <a:p>
            <a:pPr algn="r"/>
            <a:r>
              <a:rPr lang="en-US" sz="2000">
                <a:solidFill>
                  <a:srgbClr val="FFFFFF"/>
                </a:solidFill>
              </a:rPr>
              <a:t>Edward Miller MD</a:t>
            </a:r>
          </a:p>
          <a:p>
            <a:pPr algn="r"/>
            <a:r>
              <a:rPr lang="en-US" sz="2000">
                <a:solidFill>
                  <a:srgbClr val="FFFFFF"/>
                </a:solidFill>
              </a:rPr>
              <a:t>Division Director Maternal Fetal Medicine</a:t>
            </a:r>
          </a:p>
          <a:p>
            <a:pPr algn="r"/>
            <a:r>
              <a:rPr lang="en-US" sz="2000">
                <a:solidFill>
                  <a:srgbClr val="FFFFFF"/>
                </a:solidFill>
              </a:rPr>
              <a:t>Chief Diversity Officer UofL Health</a:t>
            </a:r>
          </a:p>
        </p:txBody>
      </p:sp>
      <p:sp>
        <p:nvSpPr>
          <p:cNvPr id="20" name="Rectangle 19">
            <a:extLst>
              <a:ext uri="{FF2B5EF4-FFF2-40B4-BE49-F238E27FC236}">
                <a16:creationId xmlns:a16="http://schemas.microsoft.com/office/drawing/2014/main" xmlns="" id="{53947E58-F088-49F1-A3D1-DEA690192E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574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xmlns="" id="{99AE2756-0FC4-4155-83E7-58AAAB63E75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247AB924-1B87-43FC-B7C7-B112D5C51A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C01090C-8C33-53FF-076D-7517BEB4D348}"/>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endParaRPr lang="en-US" sz="5400" dirty="0">
              <a:solidFill>
                <a:srgbClr val="FFFFFF"/>
              </a:solidFill>
            </a:endParaRPr>
          </a:p>
        </p:txBody>
      </p:sp>
      <p:pic>
        <p:nvPicPr>
          <p:cNvPr id="9" name="Picture 8" descr="Table&#10;&#10;Description automatically generated">
            <a:extLst>
              <a:ext uri="{FF2B5EF4-FFF2-40B4-BE49-F238E27FC236}">
                <a16:creationId xmlns:a16="http://schemas.microsoft.com/office/drawing/2014/main" xmlns="" id="{C723BFD3-3A66-15C4-25F9-3AE486A8C7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068" y="754911"/>
            <a:ext cx="3425609" cy="3262615"/>
          </a:xfrm>
          <a:prstGeom prst="rect">
            <a:avLst/>
          </a:prstGeom>
        </p:spPr>
      </p:pic>
      <p:pic>
        <p:nvPicPr>
          <p:cNvPr id="7" name="Picture 6" descr="Table&#10;&#10;Description automatically generated">
            <a:extLst>
              <a:ext uri="{FF2B5EF4-FFF2-40B4-BE49-F238E27FC236}">
                <a16:creationId xmlns:a16="http://schemas.microsoft.com/office/drawing/2014/main" xmlns="" id="{E8CC5F39-865F-2FE8-1E33-81D79035A8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5729" y="754912"/>
            <a:ext cx="3433324" cy="3262615"/>
          </a:xfrm>
          <a:prstGeom prst="rect">
            <a:avLst/>
          </a:prstGeom>
        </p:spPr>
      </p:pic>
      <p:cxnSp>
        <p:nvCxnSpPr>
          <p:cNvPr id="18" name="Straight Connector 17">
            <a:extLst>
              <a:ext uri="{FF2B5EF4-FFF2-40B4-BE49-F238E27FC236}">
                <a16:creationId xmlns:a16="http://schemas.microsoft.com/office/drawing/2014/main" xmlns="" id="{818DC98F-4057-4645-B948-F604F39A9CF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Table&#10;&#10;Description automatically generated">
            <a:extLst>
              <a:ext uri="{FF2B5EF4-FFF2-40B4-BE49-F238E27FC236}">
                <a16:creationId xmlns:a16="http://schemas.microsoft.com/office/drawing/2014/main" xmlns="" id="{B5086C6D-A63F-FD9B-61DC-E260445873D6}"/>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8449724" y="754911"/>
            <a:ext cx="3423916" cy="3262615"/>
          </a:xfrm>
          <a:prstGeom prst="rect">
            <a:avLst/>
          </a:prstGeom>
        </p:spPr>
      </p:pic>
      <p:cxnSp>
        <p:nvCxnSpPr>
          <p:cNvPr id="20" name="Straight Connector 19">
            <a:extLst>
              <a:ext uri="{FF2B5EF4-FFF2-40B4-BE49-F238E27FC236}">
                <a16:creationId xmlns:a16="http://schemas.microsoft.com/office/drawing/2014/main" xmlns="" id="{DAD2B705-4A9B-408D-AA80-4F41045E09D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51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91E5A9A7-95C6-4F4F-B00E-C82E07FE62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D07DD2DE-F619-49DD-B5E7-03A290FF4E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85149191-5F60-4A28-AAFF-039F96B0F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F8260ED5-17F7-4158-B241-D51DD4CF1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75FD19C4-4C3D-4D6A-11CD-1D147E4BDA1B}"/>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Causes of Maternal Death in Kentucky</a:t>
            </a:r>
          </a:p>
        </p:txBody>
      </p:sp>
      <p:pic>
        <p:nvPicPr>
          <p:cNvPr id="5" name="Content Placeholder 4" descr="Chart, pie chart&#10;&#10;Description automatically generated">
            <a:extLst>
              <a:ext uri="{FF2B5EF4-FFF2-40B4-BE49-F238E27FC236}">
                <a16:creationId xmlns:a16="http://schemas.microsoft.com/office/drawing/2014/main" xmlns="" id="{9E1DBDE1-75B7-3E64-8D19-3372FCD8A9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50130" y="467208"/>
            <a:ext cx="4330344" cy="5923584"/>
          </a:xfrm>
          <a:prstGeom prst="rect">
            <a:avLst/>
          </a:prstGeom>
        </p:spPr>
      </p:pic>
    </p:spTree>
    <p:extLst>
      <p:ext uri="{BB962C8B-B14F-4D97-AF65-F5344CB8AC3E}">
        <p14:creationId xmlns:p14="http://schemas.microsoft.com/office/powerpoint/2010/main" val="1424560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05494DE-B078-4D87-BB01-C84320618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9A0576B0-CD8C-4661-95C8-A9F2CE7CD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xmlns="" id="{3FF60E2B-3919-423C-B1FF-56CDE66811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C1677EAE-E17C-4A49-C753-32B8C42DBA2E}"/>
              </a:ext>
            </a:extLst>
          </p:cNvPr>
          <p:cNvSpPr>
            <a:spLocks noGrp="1"/>
          </p:cNvSpPr>
          <p:nvPr>
            <p:ph type="title"/>
          </p:nvPr>
        </p:nvSpPr>
        <p:spPr>
          <a:xfrm>
            <a:off x="804672" y="1122363"/>
            <a:ext cx="3308130" cy="2387600"/>
          </a:xfrm>
        </p:spPr>
        <p:txBody>
          <a:bodyPr vert="horz" lIns="91440" tIns="45720" rIns="91440" bIns="45720" rtlCol="0" anchor="b">
            <a:normAutofit/>
          </a:bodyPr>
          <a:lstStyle/>
          <a:p>
            <a:r>
              <a:rPr lang="en-US" sz="3400" kern="1200" dirty="0">
                <a:solidFill>
                  <a:srgbClr val="FFFFFF"/>
                </a:solidFill>
                <a:latin typeface="+mj-lt"/>
                <a:ea typeface="+mj-ea"/>
                <a:cs typeface="+mj-cs"/>
              </a:rPr>
              <a:t>Drugs are a leading cause of “accidental” death in Kentucky</a:t>
            </a:r>
          </a:p>
        </p:txBody>
      </p:sp>
      <p:pic>
        <p:nvPicPr>
          <p:cNvPr id="5" name="Content Placeholder 4" descr="Chart, bar chart&#10;&#10;Description automatically generated">
            <a:extLst>
              <a:ext uri="{FF2B5EF4-FFF2-40B4-BE49-F238E27FC236}">
                <a16:creationId xmlns:a16="http://schemas.microsoft.com/office/drawing/2014/main" xmlns="" id="{EB0D2F83-8AE1-F8BC-DAD6-26DB195A56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20996" y="1719254"/>
            <a:ext cx="6274296" cy="3419491"/>
          </a:xfrm>
          <a:prstGeom prst="rect">
            <a:avLst/>
          </a:prstGeom>
        </p:spPr>
      </p:pic>
    </p:spTree>
    <p:extLst>
      <p:ext uri="{BB962C8B-B14F-4D97-AF65-F5344CB8AC3E}">
        <p14:creationId xmlns:p14="http://schemas.microsoft.com/office/powerpoint/2010/main" val="734858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lowchart: Document 23">
            <a:extLst>
              <a:ext uri="{FF2B5EF4-FFF2-40B4-BE49-F238E27FC236}">
                <a16:creationId xmlns:a16="http://schemas.microsoft.com/office/drawing/2014/main" xmlns="" id="{D12DDE76-C203-4047-9998-63900085B5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175" y="0"/>
            <a:ext cx="3248025" cy="3400426"/>
          </a:xfrm>
          <a:prstGeom prst="flowChartDocument">
            <a:avLst/>
          </a:prstGeom>
          <a:solidFill>
            <a:srgbClr val="30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Chart, bar chart&#10;&#10;Description automatically generated">
            <a:extLst>
              <a:ext uri="{FF2B5EF4-FFF2-40B4-BE49-F238E27FC236}">
                <a16:creationId xmlns:a16="http://schemas.microsoft.com/office/drawing/2014/main" xmlns="" id="{52BFB987-E254-434C-1B0E-1A05F20238B4}"/>
              </a:ext>
            </a:extLst>
          </p:cNvPr>
          <p:cNvPicPr>
            <a:picLocks noChangeAspect="1"/>
          </p:cNvPicPr>
          <p:nvPr/>
        </p:nvPicPr>
        <p:blipFill rotWithShape="1">
          <a:blip r:embed="rId3">
            <a:extLst>
              <a:ext uri="{28A0092B-C50C-407E-A947-70E740481C1C}">
                <a14:useLocalDpi xmlns:a14="http://schemas.microsoft.com/office/drawing/2010/main" val="0"/>
              </a:ext>
            </a:extLst>
          </a:blip>
          <a:srcRect t="9897" r="1" b="1617"/>
          <a:stretch/>
        </p:blipFill>
        <p:spPr>
          <a:xfrm>
            <a:off x="4206875" y="641350"/>
            <a:ext cx="7346950" cy="4251325"/>
          </a:xfrm>
          <a:prstGeom prst="rect">
            <a:avLst/>
          </a:prstGeom>
        </p:spPr>
      </p:pic>
      <p:pic>
        <p:nvPicPr>
          <p:cNvPr id="13" name="Content Placeholder 12" descr="Text&#10;&#10;Description automatically generated">
            <a:extLst>
              <a:ext uri="{FF2B5EF4-FFF2-40B4-BE49-F238E27FC236}">
                <a16:creationId xmlns:a16="http://schemas.microsoft.com/office/drawing/2014/main" xmlns="" id="{1D5D9A1F-C6AB-E86C-80CF-103649EAE9E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206875" y="4960938"/>
            <a:ext cx="7346950" cy="1257300"/>
          </a:xfrm>
        </p:spPr>
      </p:pic>
      <p:sp>
        <p:nvSpPr>
          <p:cNvPr id="2" name="Title 1">
            <a:extLst>
              <a:ext uri="{FF2B5EF4-FFF2-40B4-BE49-F238E27FC236}">
                <a16:creationId xmlns:a16="http://schemas.microsoft.com/office/drawing/2014/main" xmlns="" id="{DA4E2489-621C-1388-6809-8458D31B4890}"/>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2700" kern="1200" dirty="0">
                <a:solidFill>
                  <a:srgbClr val="FFFFFF"/>
                </a:solidFill>
                <a:latin typeface="+mj-lt"/>
                <a:ea typeface="+mj-ea"/>
                <a:cs typeface="+mj-cs"/>
              </a:rPr>
              <a:t>Black women are twice as likely to experience maternal death than white women in Kentucky</a:t>
            </a:r>
          </a:p>
        </p:txBody>
      </p:sp>
    </p:spTree>
    <p:extLst>
      <p:ext uri="{BB962C8B-B14F-4D97-AF65-F5344CB8AC3E}">
        <p14:creationId xmlns:p14="http://schemas.microsoft.com/office/powerpoint/2010/main" val="1229789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91E5A9A7-95C6-4F4F-B00E-C82E07FE62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xmlns="" id="{D07DD2DE-F619-49DD-B5E7-03A290FF4E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xmlns="" id="{85149191-5F60-4A28-AAFF-039F96B0F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xmlns="" id="{F8260ED5-17F7-4158-B241-D51DD4CF1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62A40240-2C75-797E-4E35-8BD8839E261A}"/>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2800" kern="1200" dirty="0">
                <a:solidFill>
                  <a:srgbClr val="FFFFFF"/>
                </a:solidFill>
                <a:latin typeface="+mj-lt"/>
                <a:ea typeface="+mj-ea"/>
                <a:cs typeface="+mj-cs"/>
              </a:rPr>
              <a:t>Rural women are disproportionately impacted</a:t>
            </a:r>
          </a:p>
        </p:txBody>
      </p:sp>
      <p:pic>
        <p:nvPicPr>
          <p:cNvPr id="9" name="Content Placeholder 8" descr="A picture containing diagram&#10;&#10;Description automatically generated">
            <a:extLst>
              <a:ext uri="{FF2B5EF4-FFF2-40B4-BE49-F238E27FC236}">
                <a16:creationId xmlns:a16="http://schemas.microsoft.com/office/drawing/2014/main" xmlns="" id="{133856DB-E82B-DC77-93B0-34AD5065E1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2428" y="680484"/>
            <a:ext cx="7225748" cy="6042400"/>
          </a:xfrm>
          <a:prstGeom prst="rect">
            <a:avLst/>
          </a:prstGeom>
        </p:spPr>
      </p:pic>
    </p:spTree>
    <p:extLst>
      <p:ext uri="{BB962C8B-B14F-4D97-AF65-F5344CB8AC3E}">
        <p14:creationId xmlns:p14="http://schemas.microsoft.com/office/powerpoint/2010/main" val="1755159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91E5A9A7-95C6-4F4F-B00E-C82E07FE62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D07DD2DE-F619-49DD-B5E7-03A290FF4E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85149191-5F60-4A28-AAFF-039F96B0F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F8260ED5-17F7-4158-B241-D51DD4CF1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F3C27832-71F3-67D8-4B47-CAD45A77200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COVID-19 Exacerbated these Disparities</a:t>
            </a:r>
          </a:p>
        </p:txBody>
      </p:sp>
      <p:pic>
        <p:nvPicPr>
          <p:cNvPr id="5" name="Content Placeholder 4" descr="Chart, bar chart&#10;&#10;Description automatically generated">
            <a:extLst>
              <a:ext uri="{FF2B5EF4-FFF2-40B4-BE49-F238E27FC236}">
                <a16:creationId xmlns:a16="http://schemas.microsoft.com/office/drawing/2014/main" xmlns="" id="{3479EFCF-C1E4-B027-B19A-470CD8E00F2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2428" y="1414823"/>
            <a:ext cx="7225748" cy="4028353"/>
          </a:xfrm>
          <a:prstGeom prst="rect">
            <a:avLst/>
          </a:prstGeom>
        </p:spPr>
      </p:pic>
    </p:spTree>
    <p:extLst>
      <p:ext uri="{BB962C8B-B14F-4D97-AF65-F5344CB8AC3E}">
        <p14:creationId xmlns:p14="http://schemas.microsoft.com/office/powerpoint/2010/main" val="3338612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BD55E05-51A2-4173-A7FA-869DE4F71A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FF4C08DA-B47D-3504-AE55-D25BBE281499}"/>
              </a:ext>
            </a:extLst>
          </p:cNvPr>
          <p:cNvSpPr>
            <a:spLocks noGrp="1"/>
          </p:cNvSpPr>
          <p:nvPr>
            <p:ph type="title"/>
          </p:nvPr>
        </p:nvSpPr>
        <p:spPr>
          <a:xfrm>
            <a:off x="838200" y="621792"/>
            <a:ext cx="4795157" cy="5413248"/>
          </a:xfrm>
        </p:spPr>
        <p:txBody>
          <a:bodyPr>
            <a:normAutofit/>
          </a:bodyPr>
          <a:lstStyle/>
          <a:p>
            <a:r>
              <a:rPr lang="en-US" sz="5200" dirty="0">
                <a:solidFill>
                  <a:schemeClr val="bg1"/>
                </a:solidFill>
              </a:rPr>
              <a:t>Outcomes Worsened and Disparities Persisted During the Pandemic</a:t>
            </a:r>
          </a:p>
        </p:txBody>
      </p:sp>
      <p:sp>
        <p:nvSpPr>
          <p:cNvPr id="3" name="Content Placeholder 2">
            <a:extLst>
              <a:ext uri="{FF2B5EF4-FFF2-40B4-BE49-F238E27FC236}">
                <a16:creationId xmlns:a16="http://schemas.microsoft.com/office/drawing/2014/main" xmlns="" id="{A7EE7A51-94A2-1D5C-597C-CDE7E34D1322}"/>
              </a:ext>
            </a:extLst>
          </p:cNvPr>
          <p:cNvSpPr>
            <a:spLocks noGrp="1"/>
          </p:cNvSpPr>
          <p:nvPr>
            <p:ph idx="1"/>
          </p:nvPr>
        </p:nvSpPr>
        <p:spPr>
          <a:xfrm>
            <a:off x="6521450" y="621792"/>
            <a:ext cx="4832349" cy="5413248"/>
          </a:xfrm>
        </p:spPr>
        <p:txBody>
          <a:bodyPr anchor="ctr">
            <a:normAutofit/>
          </a:bodyPr>
          <a:lstStyle/>
          <a:p>
            <a:pPr marL="0" indent="0">
              <a:buNone/>
            </a:pPr>
            <a:r>
              <a:rPr lang="en-US" sz="2400" b="0" i="0" dirty="0">
                <a:effectLst/>
                <a:latin typeface="Lato" panose="020B0604020202020204" pitchFamily="34" charset="0"/>
              </a:rPr>
              <a:t>The maternal death rate for Black or African-American (not Hispanic or Latina) women was 44.0 per 100,000 live births in 2019, then increased to 55.3 in 2020, and 68.9 in 2021. In contrast, White (not Hispanic or Latina) women had death rates of 17.9, 19.1, and 26.1, respectively.</a:t>
            </a:r>
          </a:p>
          <a:p>
            <a:endParaRPr lang="en-US" sz="2400" dirty="0"/>
          </a:p>
          <a:p>
            <a:endParaRPr lang="en-US" sz="2400" dirty="0"/>
          </a:p>
          <a:p>
            <a:endParaRPr lang="en-US" sz="2400" dirty="0"/>
          </a:p>
        </p:txBody>
      </p:sp>
    </p:spTree>
    <p:extLst>
      <p:ext uri="{BB962C8B-B14F-4D97-AF65-F5344CB8AC3E}">
        <p14:creationId xmlns:p14="http://schemas.microsoft.com/office/powerpoint/2010/main" val="693381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91E5A9A7-95C6-4F4F-B00E-C82E07FE62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D07DD2DE-F619-49DD-B5E7-03A290FF4E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85149191-5F60-4A28-AAFF-039F96B0F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F8260ED5-17F7-4158-B241-D51DD4CF1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4C0AB8C9-EE3D-209B-7830-6B055B481132}"/>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Preterm Birth Rates in Kentucky</a:t>
            </a:r>
          </a:p>
        </p:txBody>
      </p:sp>
      <p:pic>
        <p:nvPicPr>
          <p:cNvPr id="5" name="Content Placeholder 4" descr="Graphical user interface&#10;&#10;Description automatically generated">
            <a:extLst>
              <a:ext uri="{FF2B5EF4-FFF2-40B4-BE49-F238E27FC236}">
                <a16:creationId xmlns:a16="http://schemas.microsoft.com/office/drawing/2014/main" xmlns="" id="{A344A3B6-2142-425F-E25C-E991E64CDF4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2428" y="1315469"/>
            <a:ext cx="7225748" cy="4227062"/>
          </a:xfrm>
          <a:prstGeom prst="rect">
            <a:avLst/>
          </a:prstGeom>
        </p:spPr>
      </p:pic>
    </p:spTree>
    <p:extLst>
      <p:ext uri="{BB962C8B-B14F-4D97-AF65-F5344CB8AC3E}">
        <p14:creationId xmlns:p14="http://schemas.microsoft.com/office/powerpoint/2010/main" val="535960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D2E961F1-4A28-4A5F-BBD4-6E400E5E6C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7F57BEA8-497D-4AA8-8A18-BDCD696B25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016ED300-1F02-FCA1-30B5-EDED45291965}"/>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dirty="0">
                <a:solidFill>
                  <a:schemeClr val="bg1"/>
                </a:solidFill>
                <a:latin typeface="+mj-lt"/>
                <a:ea typeface="+mj-ea"/>
                <a:cs typeface="+mj-cs"/>
              </a:rPr>
              <a:t>Not Making the Grade</a:t>
            </a:r>
          </a:p>
        </p:txBody>
      </p:sp>
      <p:cxnSp>
        <p:nvCxnSpPr>
          <p:cNvPr id="14" name="Straight Connector 13">
            <a:extLst>
              <a:ext uri="{FF2B5EF4-FFF2-40B4-BE49-F238E27FC236}">
                <a16:creationId xmlns:a16="http://schemas.microsoft.com/office/drawing/2014/main" xmlns="" id="{A82415D3-DDE5-4D63-8CB3-23A5EC581B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D7193FB-6AE6-4B3B-8F89-56B55DD63B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Graphical user interface, text, application&#10;&#10;Description automatically generated">
            <a:extLst>
              <a:ext uri="{FF2B5EF4-FFF2-40B4-BE49-F238E27FC236}">
                <a16:creationId xmlns:a16="http://schemas.microsoft.com/office/drawing/2014/main" xmlns="" id="{59FACBC2-2E7B-1F2C-70E4-0D53DE2717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6715" y="2427541"/>
            <a:ext cx="10383471" cy="3997637"/>
          </a:xfrm>
          <a:prstGeom prst="rect">
            <a:avLst/>
          </a:prstGeom>
        </p:spPr>
      </p:pic>
    </p:spTree>
    <p:extLst>
      <p:ext uri="{BB962C8B-B14F-4D97-AF65-F5344CB8AC3E}">
        <p14:creationId xmlns:p14="http://schemas.microsoft.com/office/powerpoint/2010/main" val="3595581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 name="Rectangle 160">
            <a:extLst>
              <a:ext uri="{FF2B5EF4-FFF2-40B4-BE49-F238E27FC236}">
                <a16:creationId xmlns:a16="http://schemas.microsoft.com/office/drawing/2014/main" xmlns="" id="{86FF76B9-219D-4469-AF87-0236D2903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3" name="Group 162">
            <a:extLst>
              <a:ext uri="{FF2B5EF4-FFF2-40B4-BE49-F238E27FC236}">
                <a16:creationId xmlns:a16="http://schemas.microsoft.com/office/drawing/2014/main" xmlns="" id="{DB88BD78-87E1-424D-B479-C37D8E41B12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10964637" y="2358"/>
            <a:ext cx="1876653" cy="1766008"/>
            <a:chOff x="-648769" y="2358"/>
            <a:chExt cx="1876653" cy="1766008"/>
          </a:xfrm>
        </p:grpSpPr>
        <p:sp>
          <p:nvSpPr>
            <p:cNvPr id="164" name="Freeform: Shape 163">
              <a:extLst>
                <a:ext uri="{FF2B5EF4-FFF2-40B4-BE49-F238E27FC236}">
                  <a16:creationId xmlns:a16="http://schemas.microsoft.com/office/drawing/2014/main" xmlns="" id="{C05EB894-9410-4B20-95E4-7A25101AB8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Rectangle 164">
              <a:extLst>
                <a:ext uri="{FF2B5EF4-FFF2-40B4-BE49-F238E27FC236}">
                  <a16:creationId xmlns:a16="http://schemas.microsoft.com/office/drawing/2014/main" xmlns="" id="{166E38B6-B050-4340-8E8F-3A971DADC0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7" name="Rectangle 166">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Isosceles Triangle 168">
            <a:extLst>
              <a:ext uri="{FF2B5EF4-FFF2-40B4-BE49-F238E27FC236}">
                <a16:creationId xmlns:a16="http://schemas.microsoft.com/office/drawing/2014/main" xmlns="" id="{633C5E46-DAC5-4661-9C87-22B08E2A51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Shape 155"/>
          <p:cNvSpPr/>
          <p:nvPr/>
        </p:nvSpPr>
        <p:spPr>
          <a:xfrm>
            <a:off x="642938" y="642938"/>
            <a:ext cx="6559550" cy="557053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nchor="t">
            <a:normAutofit/>
          </a:bodyPr>
          <a:lstStyle/>
          <a:p>
            <a:pPr marL="509588" lvl="0" indent="-446088">
              <a:spcAft>
                <a:spcPts val="600"/>
              </a:spcAft>
              <a:buSzPct val="100000"/>
              <a:buFont typeface="Helvetica"/>
              <a:buChar char="•"/>
            </a:pPr>
            <a:r>
              <a:rPr sz="2800" dirty="0">
                <a:latin typeface="Tw Cen MT"/>
                <a:ea typeface="Calibri Light"/>
                <a:cs typeface="Calibri Light"/>
                <a:sym typeface="Calibri Light"/>
              </a:rPr>
              <a:t>Black women are less likely to enter prenatal care in the first trimester</a:t>
            </a:r>
          </a:p>
          <a:p>
            <a:pPr marL="509588" lvl="0" indent="-446088">
              <a:spcAft>
                <a:spcPts val="600"/>
              </a:spcAft>
              <a:buSzPct val="100000"/>
              <a:buFont typeface="Helvetica"/>
              <a:buChar char="•"/>
            </a:pPr>
            <a:endParaRPr sz="2800" dirty="0">
              <a:latin typeface="Tw Cen MT"/>
              <a:ea typeface="Calibri Light"/>
              <a:cs typeface="Calibri Light"/>
              <a:sym typeface="Calibri Light"/>
            </a:endParaRPr>
          </a:p>
          <a:p>
            <a:pPr marL="509588" lvl="0" indent="-446088">
              <a:lnSpc>
                <a:spcPct val="90000"/>
              </a:lnSpc>
              <a:spcAft>
                <a:spcPts val="600"/>
              </a:spcAft>
              <a:buSzPct val="100000"/>
              <a:buFont typeface="Helvetica"/>
              <a:buChar char="•"/>
            </a:pPr>
            <a:r>
              <a:rPr sz="2800" dirty="0">
                <a:latin typeface="Tw Cen MT"/>
                <a:ea typeface="Calibri Light"/>
                <a:cs typeface="Calibri Light"/>
                <a:sym typeface="Calibri Light"/>
              </a:rPr>
              <a:t>They are less likely to receive adequate care </a:t>
            </a:r>
          </a:p>
          <a:p>
            <a:pPr marL="509588" lvl="0" indent="-446088">
              <a:lnSpc>
                <a:spcPct val="90000"/>
              </a:lnSpc>
              <a:spcAft>
                <a:spcPts val="600"/>
              </a:spcAft>
              <a:buSzPct val="100000"/>
              <a:buFont typeface="Helvetica"/>
              <a:buChar char="•"/>
            </a:pPr>
            <a:endParaRPr sz="2800" dirty="0">
              <a:latin typeface="Tw Cen MT"/>
              <a:ea typeface="Calibri Light"/>
              <a:cs typeface="Calibri Light"/>
              <a:sym typeface="Calibri Light"/>
            </a:endParaRPr>
          </a:p>
          <a:p>
            <a:pPr marL="509588" lvl="0" indent="-446088">
              <a:lnSpc>
                <a:spcPct val="90000"/>
              </a:lnSpc>
              <a:spcAft>
                <a:spcPts val="600"/>
              </a:spcAft>
              <a:buSzPct val="100000"/>
              <a:buFont typeface="Helvetica"/>
              <a:buChar char="•"/>
            </a:pPr>
            <a:r>
              <a:rPr sz="2800" dirty="0">
                <a:latin typeface="Tw Cen MT"/>
                <a:ea typeface="Calibri Light"/>
                <a:cs typeface="Calibri Light"/>
                <a:sym typeface="Calibri Light"/>
              </a:rPr>
              <a:t>Minority patients generally receive lower quality care even with equal access to care and insurance coverage </a:t>
            </a:r>
          </a:p>
        </p:txBody>
      </p:sp>
      <p:sp>
        <p:nvSpPr>
          <p:cNvPr id="156" name="Shape 156"/>
          <p:cNvSpPr/>
          <p:nvPr/>
        </p:nvSpPr>
        <p:spPr>
          <a:xfrm>
            <a:off x="642938" y="5238566"/>
            <a:ext cx="4270375" cy="1949820"/>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nchor="t">
            <a:normAutofit/>
          </a:bodyPr>
          <a:lstStyle/>
          <a:p>
            <a:pPr lvl="0">
              <a:spcAft>
                <a:spcPts val="600"/>
              </a:spcAft>
            </a:pPr>
            <a:r>
              <a:rPr sz="1100" dirty="0">
                <a:latin typeface="+mj-lt"/>
                <a:ea typeface="+mj-ea"/>
                <a:cs typeface="+mj-cs"/>
                <a:sym typeface="Helvetica Neue"/>
              </a:rPr>
              <a:t>Alexander et. al.  Racial differences in prenatal care use in the U.S.</a:t>
            </a:r>
          </a:p>
          <a:p>
            <a:pPr lvl="0">
              <a:spcAft>
                <a:spcPts val="600"/>
              </a:spcAft>
            </a:pPr>
            <a:r>
              <a:rPr sz="1100" dirty="0">
                <a:latin typeface="+mj-lt"/>
                <a:ea typeface="+mj-ea"/>
                <a:cs typeface="+mj-cs"/>
                <a:sym typeface="Helvetica Neue"/>
              </a:rPr>
              <a:t>IOM Unequal Treatment: Confronting Racial and Ethnic Disparities in Healthcare</a:t>
            </a:r>
          </a:p>
        </p:txBody>
      </p:sp>
      <p:sp>
        <p:nvSpPr>
          <p:cNvPr id="154" name="Shape 154"/>
          <p:cNvSpPr>
            <a:spLocks noGrp="1"/>
          </p:cNvSpPr>
          <p:nvPr>
            <p:ph type="sldNum" sz="quarter" idx="2"/>
          </p:nvPr>
        </p:nvSpPr>
        <p:spPr>
          <a:xfrm>
            <a:off x="8805333" y="6356350"/>
            <a:ext cx="2743200" cy="365125"/>
          </a:xfrm>
          <a:prstGeom prst="rect">
            <a:avLst/>
          </a:prstGeom>
          <a:extLst>
            <a:ext uri="{C572A759-6A51-4108-AA02-DFA0A04FC94B}">
              <ma14:wrappingTextBoxFlag xmlns="" xmlns:ma14="http://schemas.microsoft.com/office/mac/drawingml/2011/main" val="1"/>
            </a:ext>
          </a:extLst>
        </p:spPr>
        <p:txBody>
          <a:bodyPr vert="horz" lIns="91440" tIns="45720" rIns="91440" bIns="45720" rtlCol="0" anchor="ctr">
            <a:normAutofit/>
          </a:bodyPr>
          <a:lstStyle>
            <a:lvl1pPr algn="r">
              <a:defRPr sz="1200">
                <a:solidFill>
                  <a:srgbClr val="888888"/>
                </a:solidFill>
                <a:latin typeface="Calibri"/>
                <a:ea typeface="Calibri"/>
                <a:cs typeface="Calibri"/>
                <a:sym typeface="Calibri"/>
              </a:defRPr>
            </a:lvl1pPr>
            <a:lvl2pPr>
              <a:defRPr>
                <a:latin typeface="+mn-lt"/>
                <a:ea typeface="+mn-ea"/>
                <a:cs typeface="+mn-cs"/>
                <a:sym typeface="Helvetica"/>
              </a:defRPr>
            </a:lvl2pPr>
            <a:lvl3pPr>
              <a:defRPr>
                <a:latin typeface="+mn-lt"/>
                <a:ea typeface="+mn-ea"/>
                <a:cs typeface="+mn-cs"/>
                <a:sym typeface="Helvetica"/>
              </a:defRPr>
            </a:lvl3pPr>
            <a:lvl4pPr>
              <a:defRPr>
                <a:latin typeface="+mn-lt"/>
                <a:ea typeface="+mn-ea"/>
                <a:cs typeface="+mn-cs"/>
                <a:sym typeface="Helvetica"/>
              </a:defRPr>
            </a:lvl4pPr>
            <a:lvl5pPr>
              <a:defRPr>
                <a:latin typeface="+mn-lt"/>
                <a:ea typeface="+mn-ea"/>
                <a:cs typeface="+mn-cs"/>
                <a:sym typeface="Helvetica"/>
              </a:defRPr>
            </a:lvl5pPr>
            <a:lvl6pPr>
              <a:defRPr>
                <a:latin typeface="+mn-lt"/>
                <a:ea typeface="+mn-ea"/>
                <a:cs typeface="+mn-cs"/>
                <a:sym typeface="Helvetica"/>
              </a:defRPr>
            </a:lvl6pPr>
            <a:lvl7pPr>
              <a:defRPr>
                <a:latin typeface="+mn-lt"/>
                <a:ea typeface="+mn-ea"/>
                <a:cs typeface="+mn-cs"/>
                <a:sym typeface="Helvetica"/>
              </a:defRPr>
            </a:lvl7pPr>
            <a:lvl8pPr>
              <a:defRPr>
                <a:latin typeface="+mn-lt"/>
                <a:ea typeface="+mn-ea"/>
                <a:cs typeface="+mn-cs"/>
                <a:sym typeface="Helvetica"/>
              </a:defRPr>
            </a:lvl8pPr>
            <a:lvl9pPr>
              <a:defRPr>
                <a:latin typeface="+mn-lt"/>
                <a:ea typeface="+mn-ea"/>
                <a:cs typeface="+mn-cs"/>
                <a:sym typeface="Helvetica"/>
              </a:defRPr>
            </a:lvl9pPr>
          </a:lstStyle>
          <a:p>
            <a:pPr lvl="0">
              <a:lnSpc>
                <a:spcPct val="90000"/>
              </a:lnSpc>
              <a:spcAft>
                <a:spcPts val="600"/>
              </a:spcAft>
              <a:defRPr sz="1800">
                <a:solidFill>
                  <a:srgbClr val="000000"/>
                </a:solidFill>
              </a:defRPr>
            </a:pPr>
            <a:fld id="{86CB4B4D-7CA3-9044-876B-883B54F8677D}" type="slidenum">
              <a:rPr lang="en-US" sz="1800" smtClean="0">
                <a:solidFill>
                  <a:schemeClr val="tx1">
                    <a:tint val="75000"/>
                  </a:schemeClr>
                </a:solidFill>
                <a:latin typeface="+mn-lt"/>
                <a:ea typeface="+mn-ea"/>
                <a:cs typeface="+mn-cs"/>
              </a:rPr>
              <a:pPr lvl="0">
                <a:lnSpc>
                  <a:spcPct val="90000"/>
                </a:lnSpc>
                <a:spcAft>
                  <a:spcPts val="600"/>
                </a:spcAft>
                <a:defRPr sz="1800">
                  <a:solidFill>
                    <a:srgbClr val="000000"/>
                  </a:solidFill>
                </a:defRPr>
              </a:pPr>
              <a:t>19</a:t>
            </a:fld>
            <a:endParaRPr lang="en-US" sz="1800" dirty="0">
              <a:solidFill>
                <a:schemeClr val="tx1">
                  <a:tint val="75000"/>
                </a:schemeClr>
              </a:solidFill>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A4E37431-20F0-4DD6-84A9-ED2B644943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0AE98B72-66C6-4AB4-AF0D-BA830DE863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407EAFC6-733F-403D-BB4D-05A3A2874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17A36730-4CB0-4F61-AD11-A44C97658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C69C79E1-F916-4929-A4F3-DE763D4BFA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xmlns="" id="{767334AB-16BD-4EC7-8C6B-4B51716009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8691269-23DC-B2FE-FBB6-2997C7C23858}"/>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Health Outcomes are Multifactorial</a:t>
            </a:r>
          </a:p>
        </p:txBody>
      </p:sp>
      <p:pic>
        <p:nvPicPr>
          <p:cNvPr id="5" name="Content Placeholder 4" descr="A picture containing shape&#10;&#10;Description automatically generated">
            <a:extLst>
              <a:ext uri="{FF2B5EF4-FFF2-40B4-BE49-F238E27FC236}">
                <a16:creationId xmlns:a16="http://schemas.microsoft.com/office/drawing/2014/main" xmlns="" id="{9935319C-6C6D-8DAB-4E46-D32699F4CC2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0" y="602615"/>
            <a:ext cx="5608320" cy="5608320"/>
          </a:xfrm>
          <a:prstGeom prst="rect">
            <a:avLst/>
          </a:prstGeom>
        </p:spPr>
      </p:pic>
    </p:spTree>
    <p:extLst>
      <p:ext uri="{BB962C8B-B14F-4D97-AF65-F5344CB8AC3E}">
        <p14:creationId xmlns:p14="http://schemas.microsoft.com/office/powerpoint/2010/main" val="1158470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01F06A07-0B39-D740-2ADF-3A1F78C52261}"/>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marL="509588" indent="-228600">
              <a:lnSpc>
                <a:spcPct val="90000"/>
              </a:lnSpc>
              <a:spcBef>
                <a:spcPts val="0"/>
              </a:spcBef>
              <a:spcAft>
                <a:spcPts val="600"/>
              </a:spcAft>
              <a:buSzPct val="100000"/>
              <a:buFont typeface="Arial" panose="020B0604020202020204" pitchFamily="34" charset="0"/>
              <a:buChar char="•"/>
              <a:tabLst>
                <a:tab pos="11603038" algn="l"/>
              </a:tabLst>
              <a:defRPr sz="1800"/>
            </a:pPr>
            <a:r>
              <a:rPr lang="en-US" sz="2000" dirty="0">
                <a:sym typeface="Helvetica"/>
              </a:rPr>
              <a:t>Black - White Maternal Mortality disparity is the largest among all conventional perinatal health disparities</a:t>
            </a:r>
          </a:p>
          <a:p>
            <a:pPr marL="509588" indent="-228600">
              <a:lnSpc>
                <a:spcPct val="90000"/>
              </a:lnSpc>
              <a:spcBef>
                <a:spcPts val="0"/>
              </a:spcBef>
              <a:spcAft>
                <a:spcPts val="600"/>
              </a:spcAft>
              <a:buSzPct val="100000"/>
              <a:buFont typeface="Arial" panose="020B0604020202020204" pitchFamily="34" charset="0"/>
              <a:buChar char="•"/>
              <a:tabLst>
                <a:tab pos="11603038" algn="l"/>
              </a:tabLst>
              <a:defRPr sz="1800"/>
            </a:pPr>
            <a:endParaRPr lang="en-US" sz="2000" dirty="0">
              <a:sym typeface="Helvetica"/>
            </a:endParaRPr>
          </a:p>
          <a:p>
            <a:pPr marL="509588" indent="-228600">
              <a:lnSpc>
                <a:spcPct val="90000"/>
              </a:lnSpc>
              <a:spcBef>
                <a:spcPts val="0"/>
              </a:spcBef>
              <a:spcAft>
                <a:spcPts val="600"/>
              </a:spcAft>
              <a:buSzPct val="100000"/>
              <a:buFont typeface="Arial" panose="020B0604020202020204" pitchFamily="34" charset="0"/>
              <a:buChar char="•"/>
              <a:tabLst>
                <a:tab pos="11603038" algn="l"/>
              </a:tabLst>
              <a:defRPr sz="1800"/>
            </a:pPr>
            <a:r>
              <a:rPr lang="en-US" sz="2000" dirty="0">
                <a:sym typeface="Helvetica"/>
              </a:rPr>
              <a:t>Black women consistently experience 4X greater risk of pregnancy related death than white women</a:t>
            </a:r>
          </a:p>
          <a:p>
            <a:pPr marL="509588" indent="-228600">
              <a:lnSpc>
                <a:spcPct val="90000"/>
              </a:lnSpc>
              <a:spcBef>
                <a:spcPts val="0"/>
              </a:spcBef>
              <a:spcAft>
                <a:spcPts val="600"/>
              </a:spcAft>
              <a:buSzPct val="100000"/>
              <a:buFont typeface="Arial" panose="020B0604020202020204" pitchFamily="34" charset="0"/>
              <a:buChar char="•"/>
              <a:tabLst>
                <a:tab pos="11603038" algn="l"/>
              </a:tabLst>
              <a:defRPr sz="1800"/>
            </a:pPr>
            <a:endParaRPr lang="en-US" sz="2000" dirty="0">
              <a:sym typeface="Helvetica"/>
            </a:endParaRPr>
          </a:p>
          <a:p>
            <a:pPr marL="509588" indent="-228600">
              <a:lnSpc>
                <a:spcPct val="90000"/>
              </a:lnSpc>
              <a:spcBef>
                <a:spcPts val="0"/>
              </a:spcBef>
              <a:spcAft>
                <a:spcPts val="600"/>
              </a:spcAft>
              <a:buSzPct val="100000"/>
              <a:buFont typeface="Arial" panose="020B0604020202020204" pitchFamily="34" charset="0"/>
              <a:buChar char="•"/>
              <a:tabLst>
                <a:tab pos="11603038" algn="l"/>
              </a:tabLst>
              <a:defRPr sz="1800"/>
            </a:pPr>
            <a:r>
              <a:rPr lang="en-US" sz="2000" dirty="0">
                <a:sym typeface="Helvetica"/>
              </a:rPr>
              <a:t>This is independent of age, parity or education</a:t>
            </a:r>
          </a:p>
          <a:p>
            <a:pPr marL="509588" indent="-228600">
              <a:lnSpc>
                <a:spcPct val="90000"/>
              </a:lnSpc>
              <a:spcBef>
                <a:spcPts val="0"/>
              </a:spcBef>
              <a:spcAft>
                <a:spcPts val="600"/>
              </a:spcAft>
              <a:buSzPct val="100000"/>
              <a:buFont typeface="Arial" panose="020B0604020202020204" pitchFamily="34" charset="0"/>
              <a:buChar char="•"/>
              <a:tabLst>
                <a:tab pos="11603038" algn="l"/>
              </a:tabLst>
              <a:defRPr sz="1800"/>
            </a:pPr>
            <a:endParaRPr lang="en-US" sz="2000" dirty="0">
              <a:sym typeface="Helvetica"/>
            </a:endParaRPr>
          </a:p>
          <a:p>
            <a:pPr marL="509588" indent="-228600">
              <a:lnSpc>
                <a:spcPct val="90000"/>
              </a:lnSpc>
              <a:spcBef>
                <a:spcPts val="0"/>
              </a:spcBef>
              <a:spcAft>
                <a:spcPts val="600"/>
              </a:spcAft>
              <a:buSzPct val="100000"/>
              <a:buFont typeface="Arial" panose="020B0604020202020204" pitchFamily="34" charset="0"/>
              <a:buChar char="•"/>
              <a:tabLst>
                <a:tab pos="11603038" algn="l"/>
              </a:tabLst>
              <a:defRPr sz="1800"/>
            </a:pPr>
            <a:r>
              <a:rPr lang="en-US" sz="2000" dirty="0">
                <a:sym typeface="Helvetica"/>
              </a:rPr>
              <a:t>Black women are more likely to die from complications of hemorrhage, hypertensive disorders and cardiomyopathy</a:t>
            </a:r>
          </a:p>
          <a:p>
            <a:pPr marL="509588" indent="-228600">
              <a:lnSpc>
                <a:spcPct val="90000"/>
              </a:lnSpc>
              <a:spcBef>
                <a:spcPts val="0"/>
              </a:spcBef>
              <a:spcAft>
                <a:spcPts val="600"/>
              </a:spcAft>
              <a:buSzPct val="100000"/>
              <a:buFont typeface="Arial" panose="020B0604020202020204" pitchFamily="34" charset="0"/>
              <a:buChar char="•"/>
              <a:tabLst>
                <a:tab pos="11603038" algn="l"/>
              </a:tabLst>
              <a:defRPr sz="1800"/>
            </a:pPr>
            <a:endParaRPr lang="en-US" sz="2000" dirty="0">
              <a:sym typeface="Helvetica"/>
            </a:endParaRPr>
          </a:p>
          <a:p>
            <a:pPr marL="509588" indent="-228600">
              <a:lnSpc>
                <a:spcPct val="90000"/>
              </a:lnSpc>
              <a:spcBef>
                <a:spcPts val="0"/>
              </a:spcBef>
              <a:spcAft>
                <a:spcPts val="600"/>
              </a:spcAft>
              <a:buSzPct val="100000"/>
              <a:buFont typeface="Arial" panose="020B0604020202020204" pitchFamily="34" charset="0"/>
              <a:buChar char="•"/>
              <a:tabLst>
                <a:tab pos="11603038" algn="l"/>
              </a:tabLst>
              <a:defRPr sz="1800"/>
            </a:pPr>
            <a:r>
              <a:rPr lang="en-US" sz="2000" dirty="0">
                <a:sym typeface="Helvetica"/>
              </a:rPr>
              <a:t>National data set revealed Black women did not have statistically significant greater prevalence of pre-eclampsia, eclampsia, placental abruption or previa than white women but were 2-3X more likely to die from these conditions</a:t>
            </a:r>
          </a:p>
        </p:txBody>
      </p:sp>
    </p:spTree>
    <p:extLst>
      <p:ext uri="{BB962C8B-B14F-4D97-AF65-F5344CB8AC3E}">
        <p14:creationId xmlns:p14="http://schemas.microsoft.com/office/powerpoint/2010/main" val="940466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EB41C5C-0F34-4DDA-9D7C-5E717F35F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E5DA635-6F43-A604-3E34-F21288ADFB92}"/>
              </a:ext>
            </a:extLst>
          </p:cNvPr>
          <p:cNvSpPr>
            <a:spLocks noGrp="1"/>
          </p:cNvSpPr>
          <p:nvPr>
            <p:ph type="title"/>
          </p:nvPr>
        </p:nvSpPr>
        <p:spPr>
          <a:xfrm>
            <a:off x="594360" y="640263"/>
            <a:ext cx="3822192" cy="1344975"/>
          </a:xfrm>
        </p:spPr>
        <p:txBody>
          <a:bodyPr>
            <a:normAutofit/>
          </a:bodyPr>
          <a:lstStyle/>
          <a:p>
            <a:endParaRPr lang="en-US" sz="3600" dirty="0">
              <a:solidFill>
                <a:schemeClr val="bg1"/>
              </a:solidFill>
            </a:endParaRPr>
          </a:p>
        </p:txBody>
      </p:sp>
      <p:cxnSp>
        <p:nvCxnSpPr>
          <p:cNvPr id="12" name="Straight Connector 11">
            <a:extLst>
              <a:ext uri="{FF2B5EF4-FFF2-40B4-BE49-F238E27FC236}">
                <a16:creationId xmlns:a16="http://schemas.microsoft.com/office/drawing/2014/main" xmlns="" id="{57E1E5E6-F385-4E9C-B201-BA5BDE5CAD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4D21120A-EE07-CAD3-A368-8A97C862441D}"/>
              </a:ext>
            </a:extLst>
          </p:cNvPr>
          <p:cNvSpPr>
            <a:spLocks noGrp="1"/>
          </p:cNvSpPr>
          <p:nvPr>
            <p:ph idx="1"/>
          </p:nvPr>
        </p:nvSpPr>
        <p:spPr>
          <a:xfrm>
            <a:off x="484632" y="2121763"/>
            <a:ext cx="3931170" cy="3773010"/>
          </a:xfrm>
        </p:spPr>
        <p:txBody>
          <a:bodyPr>
            <a:normAutofit/>
          </a:bodyPr>
          <a:lstStyle/>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r>
              <a:rPr lang="en-US" sz="2000" dirty="0">
                <a:solidFill>
                  <a:schemeClr val="bg1"/>
                </a:solidFill>
              </a:rPr>
              <a:t>“Of all the forms of inequality, injustice in health care is the most shocking and inhumane.”</a:t>
            </a:r>
          </a:p>
          <a:p>
            <a:pPr marL="0" indent="0">
              <a:buNone/>
            </a:pPr>
            <a:endParaRPr lang="en-US" sz="2000" dirty="0">
              <a:solidFill>
                <a:schemeClr val="bg1"/>
              </a:solidFill>
            </a:endParaRPr>
          </a:p>
          <a:p>
            <a:pPr marL="0" indent="0">
              <a:buNone/>
            </a:pPr>
            <a:r>
              <a:rPr lang="en-US" sz="2000" dirty="0">
                <a:solidFill>
                  <a:schemeClr val="bg1"/>
                </a:solidFill>
              </a:rPr>
              <a:t>				</a:t>
            </a:r>
            <a:r>
              <a:rPr lang="en-US" sz="2000">
                <a:solidFill>
                  <a:schemeClr val="bg1"/>
                </a:solidFill>
              </a:rPr>
              <a:t>	Dr</a:t>
            </a:r>
            <a:r>
              <a:rPr lang="en-US" sz="2000" dirty="0">
                <a:solidFill>
                  <a:schemeClr val="bg1"/>
                </a:solidFill>
              </a:rPr>
              <a:t>. Martin Luther King Jr</a:t>
            </a:r>
          </a:p>
        </p:txBody>
      </p:sp>
      <p:pic>
        <p:nvPicPr>
          <p:cNvPr id="5" name="Picture 4" descr="A picture containing text&#10;&#10;Description automatically generated">
            <a:extLst>
              <a:ext uri="{FF2B5EF4-FFF2-40B4-BE49-F238E27FC236}">
                <a16:creationId xmlns:a16="http://schemas.microsoft.com/office/drawing/2014/main" xmlns="" id="{104AFF6B-5837-D3F2-0A07-B3A7A6F6B8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0716" y="877531"/>
            <a:ext cx="6596652" cy="4947488"/>
          </a:xfrm>
          <a:prstGeom prst="rect">
            <a:avLst/>
          </a:prstGeom>
        </p:spPr>
      </p:pic>
    </p:spTree>
    <p:extLst>
      <p:ext uri="{BB962C8B-B14F-4D97-AF65-F5344CB8AC3E}">
        <p14:creationId xmlns:p14="http://schemas.microsoft.com/office/powerpoint/2010/main" val="1655603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Text, letter&#10;&#10;Description automatically generated">
            <a:extLst>
              <a:ext uri="{FF2B5EF4-FFF2-40B4-BE49-F238E27FC236}">
                <a16:creationId xmlns:a16="http://schemas.microsoft.com/office/drawing/2014/main" xmlns="" id="{0AA3CB85-863E-272A-E5F4-F8DFABB69D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2256" y="457200"/>
            <a:ext cx="11267488" cy="5943600"/>
          </a:xfrm>
          <a:prstGeom prst="rect">
            <a:avLst/>
          </a:prstGeom>
        </p:spPr>
      </p:pic>
    </p:spTree>
    <p:extLst>
      <p:ext uri="{BB962C8B-B14F-4D97-AF65-F5344CB8AC3E}">
        <p14:creationId xmlns:p14="http://schemas.microsoft.com/office/powerpoint/2010/main" val="266068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3C8160-E080-FFDA-069E-46A119EBDFC0}"/>
              </a:ext>
            </a:extLst>
          </p:cNvPr>
          <p:cNvSpPr>
            <a:spLocks noGrp="1"/>
          </p:cNvSpPr>
          <p:nvPr>
            <p:ph type="title"/>
          </p:nvPr>
        </p:nvSpPr>
        <p:spPr/>
        <p:txBody>
          <a:bodyPr/>
          <a:lstStyle/>
          <a:p>
            <a:endParaRPr lang="en-US" dirty="0"/>
          </a:p>
        </p:txBody>
      </p:sp>
      <p:pic>
        <p:nvPicPr>
          <p:cNvPr id="5" name="Content Placeholder 4" descr="Diagram&#10;&#10;Description automatically generated with medium confidence">
            <a:extLst>
              <a:ext uri="{FF2B5EF4-FFF2-40B4-BE49-F238E27FC236}">
                <a16:creationId xmlns:a16="http://schemas.microsoft.com/office/drawing/2014/main" xmlns="" id="{2CF5DE9E-F508-2B36-9C56-22A16BFDE8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7464" y="1825625"/>
            <a:ext cx="9537072" cy="4351338"/>
          </a:xfrm>
        </p:spPr>
      </p:pic>
    </p:spTree>
    <p:extLst>
      <p:ext uri="{BB962C8B-B14F-4D97-AF65-F5344CB8AC3E}">
        <p14:creationId xmlns:p14="http://schemas.microsoft.com/office/powerpoint/2010/main" val="3492303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E5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1">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Graphical user interface&#10;&#10;Description automatically generated with medium confidence">
            <a:extLst>
              <a:ext uri="{FF2B5EF4-FFF2-40B4-BE49-F238E27FC236}">
                <a16:creationId xmlns:a16="http://schemas.microsoft.com/office/drawing/2014/main" xmlns="" id="{CB57DAB7-A6CD-70DA-E2C2-E79598793E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866310"/>
            <a:ext cx="10905066" cy="5125380"/>
          </a:xfrm>
          <a:prstGeom prst="rect">
            <a:avLst/>
          </a:prstGeom>
        </p:spPr>
      </p:pic>
    </p:spTree>
    <p:extLst>
      <p:ext uri="{BB962C8B-B14F-4D97-AF65-F5344CB8AC3E}">
        <p14:creationId xmlns:p14="http://schemas.microsoft.com/office/powerpoint/2010/main" val="2426650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DD9EEBA1-75C8-494D-98E9-90DC9AE659EE}"/>
              </a:ext>
            </a:extLst>
          </p:cNvPr>
          <p:cNvSpPr/>
          <p:nvPr/>
        </p:nvSpPr>
        <p:spPr>
          <a:xfrm>
            <a:off x="253042" y="1157902"/>
            <a:ext cx="10741023" cy="3871298"/>
          </a:xfrm>
          <a:prstGeom prst="rect">
            <a:avLst/>
          </a:prstGeom>
          <a:solidFill>
            <a:schemeClr val="accent2"/>
          </a:solid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5669280" tIns="91440" rIns="91440" rtlCol="0" anchor="t" anchorCtr="0"/>
          <a:lstStyle/>
          <a:p>
            <a:pPr algn="r"/>
            <a:r>
              <a:rPr lang="en-US" sz="3200" dirty="0">
                <a:solidFill>
                  <a:schemeClr val="bg1"/>
                </a:solidFill>
                <a:effectLst>
                  <a:outerShdw blurRad="50800" dist="38100" dir="2700000" algn="tl" rotWithShape="0">
                    <a:prstClr val="black">
                      <a:alpha val="40000"/>
                    </a:prstClr>
                  </a:outerShdw>
                </a:effectLst>
              </a:rPr>
              <a:t>Medical prevention and treatment would help </a:t>
            </a:r>
          </a:p>
          <a:p>
            <a:pPr algn="r"/>
            <a:r>
              <a:rPr lang="en-US" sz="3200" b="1" dirty="0">
                <a:solidFill>
                  <a:srgbClr val="FFFF00"/>
                </a:solidFill>
                <a:effectLst>
                  <a:outerShdw blurRad="50800" dist="38100" dir="2700000" algn="tl" rotWithShape="0">
                    <a:prstClr val="black">
                      <a:alpha val="40000"/>
                    </a:prstClr>
                  </a:outerShdw>
                </a:effectLst>
              </a:rPr>
              <a:t>86% of the difference </a:t>
            </a:r>
          </a:p>
          <a:p>
            <a:pPr algn="r"/>
            <a:r>
              <a:rPr lang="en-US" sz="3200" dirty="0">
                <a:solidFill>
                  <a:schemeClr val="bg1"/>
                </a:solidFill>
                <a:effectLst>
                  <a:outerShdw blurRad="50800" dist="38100" dir="2700000" algn="tl" rotWithShape="0">
                    <a:prstClr val="black">
                      <a:alpha val="40000"/>
                    </a:prstClr>
                  </a:outerShdw>
                </a:effectLst>
              </a:rPr>
              <a:t>in life expectancy</a:t>
            </a:r>
          </a:p>
        </p:txBody>
      </p:sp>
      <p:sp>
        <p:nvSpPr>
          <p:cNvPr id="2" name="Title 1"/>
          <p:cNvSpPr>
            <a:spLocks noGrp="1"/>
          </p:cNvSpPr>
          <p:nvPr>
            <p:ph type="title"/>
          </p:nvPr>
        </p:nvSpPr>
        <p:spPr>
          <a:xfrm>
            <a:off x="838200" y="113828"/>
            <a:ext cx="11100758" cy="1325563"/>
          </a:xfrm>
        </p:spPr>
        <p:txBody>
          <a:bodyPr/>
          <a:lstStyle/>
          <a:p>
            <a:r>
              <a:rPr lang="en-US" dirty="0"/>
              <a:t>Medical Conditions Shorten Black Lives</a:t>
            </a:r>
          </a:p>
        </p:txBody>
      </p:sp>
      <p:sp>
        <p:nvSpPr>
          <p:cNvPr id="3" name="Text Placeholder 2"/>
          <p:cNvSpPr>
            <a:spLocks noGrp="1"/>
          </p:cNvSpPr>
          <p:nvPr>
            <p:ph type="body" idx="10"/>
          </p:nvPr>
        </p:nvSpPr>
        <p:spPr/>
        <p:txBody>
          <a:bodyPr>
            <a:normAutofit fontScale="92500" lnSpcReduction="10000"/>
          </a:bodyPr>
          <a:lstStyle/>
          <a:p>
            <a:pPr>
              <a:lnSpc>
                <a:spcPct val="120000"/>
              </a:lnSpc>
              <a:spcBef>
                <a:spcPts val="0"/>
              </a:spcBef>
            </a:pPr>
            <a:r>
              <a:rPr lang="en-US" dirty="0"/>
              <a:t>Ratios from MMWR May 2, 2017</a:t>
            </a:r>
          </a:p>
          <a:p>
            <a:pPr>
              <a:lnSpc>
                <a:spcPct val="120000"/>
              </a:lnSpc>
              <a:spcBef>
                <a:spcPts val="0"/>
              </a:spcBef>
            </a:pPr>
            <a:r>
              <a:rPr lang="en-US" dirty="0"/>
              <a:t>Years assume a 3.5-year total difference for adults</a:t>
            </a:r>
          </a:p>
          <a:p>
            <a:pPr>
              <a:lnSpc>
                <a:spcPct val="120000"/>
              </a:lnSpc>
              <a:spcBef>
                <a:spcPts val="0"/>
              </a:spcBef>
            </a:pPr>
            <a:r>
              <a:rPr lang="en-US" dirty="0"/>
              <a:t>Note: “Other” includes conditions (e.g., diabetes) for which Black death rates are higher and some (e.g., COPD, cirrhosis) for which Black death rates are lower.</a:t>
            </a:r>
          </a:p>
        </p:txBody>
      </p:sp>
      <p:graphicFrame>
        <p:nvGraphicFramePr>
          <p:cNvPr id="4" name="Chart 3"/>
          <p:cNvGraphicFramePr/>
          <p:nvPr>
            <p:extLst>
              <p:ext uri="{D42A27DB-BD31-4B8C-83A1-F6EECF244321}">
                <p14:modId xmlns:p14="http://schemas.microsoft.com/office/powerpoint/2010/main" val="411161380"/>
              </p:ext>
            </p:extLst>
          </p:nvPr>
        </p:nvGraphicFramePr>
        <p:xfrm>
          <a:off x="931653" y="1157902"/>
          <a:ext cx="10515600" cy="400593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xmlns="" id="{81D06689-47C1-324F-9B26-6797DAA2F8A5}"/>
              </a:ext>
            </a:extLst>
          </p:cNvPr>
          <p:cNvSpPr txBox="1"/>
          <p:nvPr/>
        </p:nvSpPr>
        <p:spPr>
          <a:xfrm>
            <a:off x="1606964" y="5431967"/>
            <a:ext cx="8265917" cy="523220"/>
          </a:xfrm>
          <a:prstGeom prst="rect">
            <a:avLst/>
          </a:prstGeom>
          <a:noFill/>
        </p:spPr>
        <p:txBody>
          <a:bodyPr wrap="none" rtlCol="0">
            <a:spAutoFit/>
          </a:bodyPr>
          <a:lstStyle/>
          <a:p>
            <a:pPr>
              <a:spcAft>
                <a:spcPts val="1200"/>
              </a:spcAft>
            </a:pPr>
            <a:r>
              <a:rPr lang="en-US" sz="2800" b="1" dirty="0">
                <a:solidFill>
                  <a:schemeClr val="bg2">
                    <a:lumMod val="10000"/>
                  </a:schemeClr>
                </a:solidFill>
              </a:rPr>
              <a:t>Years of Adult Black Lives Lost as Compared to Whites </a:t>
            </a:r>
          </a:p>
        </p:txBody>
      </p:sp>
    </p:spTree>
    <p:extLst>
      <p:ext uri="{BB962C8B-B14F-4D97-AF65-F5344CB8AC3E}">
        <p14:creationId xmlns:p14="http://schemas.microsoft.com/office/powerpoint/2010/main" val="42801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0" categoryIdx="0" bldStep="ptInSeries"/>
                                            </p:graphicEl>
                                          </p:spTgt>
                                        </p:tgtEl>
                                        <p:attrNameLst>
                                          <p:attrName>style.visibility</p:attrName>
                                        </p:attrNameLst>
                                      </p:cBhvr>
                                      <p:to>
                                        <p:strVal val="visible"/>
                                      </p:to>
                                    </p:set>
                                    <p:animEffect transition="in" filter="fade">
                                      <p:cBhvr>
                                        <p:cTn id="7" dur="500"/>
                                        <p:tgtEl>
                                          <p:spTgt spid="4">
                                            <p:graphicEl>
                                              <a:chart seriesIdx="0" categoryIdx="0" bldStep="ptIn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chart seriesIdx="0" categoryIdx="1" bldStep="ptInSeries"/>
                                            </p:graphicEl>
                                          </p:spTgt>
                                        </p:tgtEl>
                                        <p:attrNameLst>
                                          <p:attrName>style.visibility</p:attrName>
                                        </p:attrNameLst>
                                      </p:cBhvr>
                                      <p:to>
                                        <p:strVal val="visible"/>
                                      </p:to>
                                    </p:set>
                                    <p:animEffect transition="in" filter="fade">
                                      <p:cBhvr>
                                        <p:cTn id="12" dur="500"/>
                                        <p:tgtEl>
                                          <p:spTgt spid="4">
                                            <p:graphicEl>
                                              <a:chart seriesIdx="0" categoryIdx="1" bldStep="ptIn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chart seriesIdx="0" categoryIdx="2" bldStep="ptInSeries"/>
                                            </p:graphicEl>
                                          </p:spTgt>
                                        </p:tgtEl>
                                        <p:attrNameLst>
                                          <p:attrName>style.visibility</p:attrName>
                                        </p:attrNameLst>
                                      </p:cBhvr>
                                      <p:to>
                                        <p:strVal val="visible"/>
                                      </p:to>
                                    </p:set>
                                    <p:animEffect transition="in" filter="fade">
                                      <p:cBhvr>
                                        <p:cTn id="17" dur="500"/>
                                        <p:tgtEl>
                                          <p:spTgt spid="4">
                                            <p:graphicEl>
                                              <a:chart seriesIdx="0" categoryIdx="2" bldStep="ptInSeries"/>
                                            </p:graphic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
                                            <p:graphicEl>
                                              <a:chart seriesIdx="0" categoryIdx="3" bldStep="ptInSeries"/>
                                            </p:graphicEl>
                                          </p:spTgt>
                                        </p:tgtEl>
                                        <p:attrNameLst>
                                          <p:attrName>style.visibility</p:attrName>
                                        </p:attrNameLst>
                                      </p:cBhvr>
                                      <p:to>
                                        <p:strVal val="visible"/>
                                      </p:to>
                                    </p:set>
                                    <p:animEffect transition="in" filter="fade">
                                      <p:cBhvr>
                                        <p:cTn id="21" dur="500"/>
                                        <p:tgtEl>
                                          <p:spTgt spid="4">
                                            <p:graphicEl>
                                              <a:chart seriesIdx="0" categoryIdx="3" bldStep="ptInSeries"/>
                                            </p:graphic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4">
                                            <p:graphicEl>
                                              <a:chart seriesIdx="0" categoryIdx="4" bldStep="ptInSeries"/>
                                            </p:graphicEl>
                                          </p:spTgt>
                                        </p:tgtEl>
                                        <p:attrNameLst>
                                          <p:attrName>style.visibility</p:attrName>
                                        </p:attrNameLst>
                                      </p:cBhvr>
                                      <p:to>
                                        <p:strVal val="visible"/>
                                      </p:to>
                                    </p:set>
                                    <p:animEffect transition="in" filter="fade">
                                      <p:cBhvr>
                                        <p:cTn id="25" dur="500"/>
                                        <p:tgtEl>
                                          <p:spTgt spid="4">
                                            <p:graphicEl>
                                              <a:chart seriesIdx="0" categoryIdx="4" bldStep="ptInSeries"/>
                                            </p:graphicEl>
                                          </p:spTgt>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4">
                                            <p:graphicEl>
                                              <a:chart seriesIdx="0" categoryIdx="5" bldStep="ptInSeries"/>
                                            </p:graphicEl>
                                          </p:spTgt>
                                        </p:tgtEl>
                                        <p:attrNameLst>
                                          <p:attrName>style.visibility</p:attrName>
                                        </p:attrNameLst>
                                      </p:cBhvr>
                                      <p:to>
                                        <p:strVal val="visible"/>
                                      </p:to>
                                    </p:set>
                                    <p:animEffect transition="in" filter="fade">
                                      <p:cBhvr>
                                        <p:cTn id="29" dur="500"/>
                                        <p:tgtEl>
                                          <p:spTgt spid="4">
                                            <p:graphicEl>
                                              <a:chart seriesIdx="0" categoryIdx="5" bldStep="ptInSeries"/>
                                            </p:graphicEl>
                                          </p:spTgt>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4">
                                            <p:graphicEl>
                                              <a:chart seriesIdx="0" categoryIdx="6" bldStep="ptInSeries"/>
                                            </p:graphicEl>
                                          </p:spTgt>
                                        </p:tgtEl>
                                        <p:attrNameLst>
                                          <p:attrName>style.visibility</p:attrName>
                                        </p:attrNameLst>
                                      </p:cBhvr>
                                      <p:to>
                                        <p:strVal val="visible"/>
                                      </p:to>
                                    </p:set>
                                    <p:animEffect transition="in" filter="fade">
                                      <p:cBhvr>
                                        <p:cTn id="33" dur="500"/>
                                        <p:tgtEl>
                                          <p:spTgt spid="4">
                                            <p:graphicEl>
                                              <a:chart seriesIdx="0" categoryIdx="6" bldStep="ptInSeries"/>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4" grpId="0" uiExpand="1">
        <p:bldSub>
          <a:bldChart bld="seriesEl" animBg="0"/>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8CAF0D8E-551C-CB58-74DF-EECA65E5B843}"/>
              </a:ext>
            </a:extLst>
          </p:cNvPr>
          <p:cNvSpPr>
            <a:spLocks noGrp="1"/>
          </p:cNvSpPr>
          <p:nvPr>
            <p:ph type="title"/>
          </p:nvPr>
        </p:nvSpPr>
        <p:spPr>
          <a:xfrm>
            <a:off x="524741" y="620392"/>
            <a:ext cx="3808268" cy="5504688"/>
          </a:xfrm>
        </p:spPr>
        <p:txBody>
          <a:bodyPr>
            <a:normAutofit/>
          </a:bodyPr>
          <a:lstStyle/>
          <a:p>
            <a:r>
              <a:rPr lang="en-US" sz="6000" dirty="0">
                <a:solidFill>
                  <a:schemeClr val="bg1"/>
                </a:solidFill>
              </a:rPr>
              <a:t>Key Terms</a:t>
            </a:r>
          </a:p>
        </p:txBody>
      </p:sp>
      <p:graphicFrame>
        <p:nvGraphicFramePr>
          <p:cNvPr id="5" name="Content Placeholder 2">
            <a:extLst>
              <a:ext uri="{FF2B5EF4-FFF2-40B4-BE49-F238E27FC236}">
                <a16:creationId xmlns:a16="http://schemas.microsoft.com/office/drawing/2014/main" xmlns="" id="{B04C2C17-B5FB-3B91-CBFA-37F91A621B7F}"/>
              </a:ext>
            </a:extLst>
          </p:cNvPr>
          <p:cNvGraphicFramePr>
            <a:graphicFrameLocks noGrp="1"/>
          </p:cNvGraphicFramePr>
          <p:nvPr>
            <p:ph idx="1"/>
            <p:extLst>
              <p:ext uri="{D42A27DB-BD31-4B8C-83A1-F6EECF244321}">
                <p14:modId xmlns:p14="http://schemas.microsoft.com/office/powerpoint/2010/main" val="83519337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5364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xmlns=""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012DA0F-1589-F00D-87DA-394D04E5E2A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dirty="0">
                <a:solidFill>
                  <a:srgbClr val="FFFFFF"/>
                </a:solidFill>
                <a:latin typeface="+mj-lt"/>
                <a:ea typeface="+mj-ea"/>
                <a:cs typeface="+mj-cs"/>
              </a:rPr>
              <a:t>Maternal Mortality Rates in the United States </a:t>
            </a:r>
          </a:p>
        </p:txBody>
      </p:sp>
      <p:pic>
        <p:nvPicPr>
          <p:cNvPr id="5" name="Content Placeholder 4" descr="Chart, bar chart&#10;&#10;Description automatically generated">
            <a:extLst>
              <a:ext uri="{FF2B5EF4-FFF2-40B4-BE49-F238E27FC236}">
                <a16:creationId xmlns:a16="http://schemas.microsoft.com/office/drawing/2014/main" xmlns="" id="{AD3C973B-4691-E7B3-A17C-7BC195AD457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77316" y="1157512"/>
            <a:ext cx="6780700" cy="4540647"/>
          </a:xfrm>
          <a:prstGeom prst="rect">
            <a:avLst/>
          </a:prstGeom>
        </p:spPr>
      </p:pic>
    </p:spTree>
    <p:extLst>
      <p:ext uri="{BB962C8B-B14F-4D97-AF65-F5344CB8AC3E}">
        <p14:creationId xmlns:p14="http://schemas.microsoft.com/office/powerpoint/2010/main" val="275227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91E5A9A7-95C6-4F4F-B00E-C82E07FE62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D07DD2DE-F619-49DD-B5E7-03A290FF4E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85149191-5F60-4A28-AAFF-039F96B0F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F8260ED5-17F7-4158-B241-D51DD4CF1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62CCB9C0-AE70-59C8-6EA5-F028B3A22181}"/>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How are we doing in Kentucky?</a:t>
            </a:r>
          </a:p>
        </p:txBody>
      </p:sp>
      <p:pic>
        <p:nvPicPr>
          <p:cNvPr id="5" name="Content Placeholder 4" descr="A picture containing shape&#10;&#10;Description automatically generated">
            <a:extLst>
              <a:ext uri="{FF2B5EF4-FFF2-40B4-BE49-F238E27FC236}">
                <a16:creationId xmlns:a16="http://schemas.microsoft.com/office/drawing/2014/main" xmlns="" id="{481AA1DA-0F17-0CDA-429C-C97D59D09DA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53510" y="467208"/>
            <a:ext cx="5923584" cy="5923584"/>
          </a:xfrm>
          <a:prstGeom prst="rect">
            <a:avLst/>
          </a:prstGeom>
        </p:spPr>
      </p:pic>
    </p:spTree>
    <p:extLst>
      <p:ext uri="{BB962C8B-B14F-4D97-AF65-F5344CB8AC3E}">
        <p14:creationId xmlns:p14="http://schemas.microsoft.com/office/powerpoint/2010/main" val="3240949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xmlns="" id="{D12DDE76-C203-4047-9998-63900085B5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175" y="0"/>
            <a:ext cx="3248025" cy="3400426"/>
          </a:xfrm>
          <a:prstGeom prst="flowChartDocument">
            <a:avLst/>
          </a:prstGeom>
          <a:solidFill>
            <a:srgbClr val="413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C95007FC-69E7-75F5-84DE-AE79B4D09BBC}"/>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Social and Economic Status Among Women in Kentucky</a:t>
            </a:r>
          </a:p>
        </p:txBody>
      </p:sp>
      <p:pic>
        <p:nvPicPr>
          <p:cNvPr id="5" name="Content Placeholder 4" descr="Table">
            <a:extLst>
              <a:ext uri="{FF2B5EF4-FFF2-40B4-BE49-F238E27FC236}">
                <a16:creationId xmlns:a16="http://schemas.microsoft.com/office/drawing/2014/main" xmlns="" id="{EFED6319-ED22-CD97-A951-6C9017339E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9349" y="640080"/>
            <a:ext cx="6524705" cy="5578816"/>
          </a:xfrm>
          <a:prstGeom prst="rect">
            <a:avLst/>
          </a:prstGeom>
        </p:spPr>
      </p:pic>
    </p:spTree>
    <p:extLst>
      <p:ext uri="{BB962C8B-B14F-4D97-AF65-F5344CB8AC3E}">
        <p14:creationId xmlns:p14="http://schemas.microsoft.com/office/powerpoint/2010/main" val="2306253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TotalTime>
  <Words>1158</Words>
  <Application>Microsoft Office PowerPoint</Application>
  <PresentationFormat>Widescreen</PresentationFormat>
  <Paragraphs>88</Paragraphs>
  <Slides>22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Berlingske Serif Text</vt:lpstr>
      <vt:lpstr>Calibri</vt:lpstr>
      <vt:lpstr>Calibri Light</vt:lpstr>
      <vt:lpstr>Graphik Web</vt:lpstr>
      <vt:lpstr>Helvetica</vt:lpstr>
      <vt:lpstr>Helvetica Neue</vt:lpstr>
      <vt:lpstr>Lato</vt:lpstr>
      <vt:lpstr>Tw Cen MT</vt:lpstr>
      <vt:lpstr>Office Theme</vt:lpstr>
      <vt:lpstr>The State of Maternal Health in Kentucky </vt:lpstr>
      <vt:lpstr>Health Outcomes are Multifactorial</vt:lpstr>
      <vt:lpstr>PowerPoint Presentation</vt:lpstr>
      <vt:lpstr>PowerPoint Presentation</vt:lpstr>
      <vt:lpstr>Medical Conditions Shorten Black Lives</vt:lpstr>
      <vt:lpstr>Key Terms</vt:lpstr>
      <vt:lpstr>Maternal Mortality Rates in the United States </vt:lpstr>
      <vt:lpstr>How are we doing in Kentucky?</vt:lpstr>
      <vt:lpstr>Social and Economic Status Among Women in Kentucky</vt:lpstr>
      <vt:lpstr>PowerPoint Presentation</vt:lpstr>
      <vt:lpstr>Causes of Maternal Death in Kentucky</vt:lpstr>
      <vt:lpstr>Drugs are a leading cause of “accidental” death in Kentucky</vt:lpstr>
      <vt:lpstr>Black women are twice as likely to experience maternal death than white women in Kentucky</vt:lpstr>
      <vt:lpstr>Rural women are disproportionately impacted</vt:lpstr>
      <vt:lpstr>COVID-19 Exacerbated these Disparities</vt:lpstr>
      <vt:lpstr>Outcomes Worsened and Disparities Persisted During the Pandemic</vt:lpstr>
      <vt:lpstr>Preterm Birth Rates in Kentucky</vt:lpstr>
      <vt:lpstr>Not Making the Grade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of Maternal Health in Kentucky</dc:title>
  <dc:creator>Miller, Edward</dc:creator>
  <cp:lastModifiedBy>Gillispie, Brett (LRC)</cp:lastModifiedBy>
  <cp:revision>3</cp:revision>
  <dcterms:created xsi:type="dcterms:W3CDTF">2022-10-27T01:25:09Z</dcterms:created>
  <dcterms:modified xsi:type="dcterms:W3CDTF">2022-10-27T12:54:03Z</dcterms:modified>
</cp:coreProperties>
</file>