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9" r:id="rId3"/>
    <p:sldId id="266" r:id="rId4"/>
    <p:sldId id="273" r:id="rId5"/>
    <p:sldId id="271" r:id="rId6"/>
    <p:sldId id="265" r:id="rId7"/>
    <p:sldId id="275" r:id="rId8"/>
    <p:sldId id="276" r:id="rId9"/>
    <p:sldId id="274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/>
    <p:restoredTop sz="94694"/>
  </p:normalViewPr>
  <p:slideViewPr>
    <p:cSldViewPr snapToGrid="0">
      <p:cViewPr varScale="1">
        <p:scale>
          <a:sx n="117" d="100"/>
          <a:sy n="117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Students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% Asian</c:v>
                </c:pt>
                <c:pt idx="1">
                  <c:v>% Not Listed</c:v>
                </c:pt>
                <c:pt idx="2">
                  <c:v>% Hispanic/Latino</c:v>
                </c:pt>
                <c:pt idx="3">
                  <c:v>% African American</c:v>
                </c:pt>
                <c:pt idx="4">
                  <c:v>% Female</c:v>
                </c:pt>
                <c:pt idx="5">
                  <c:v>% White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1.9880332827060361</c:v>
                </c:pt>
                <c:pt idx="1">
                  <c:v>5.2112558925359025</c:v>
                </c:pt>
                <c:pt idx="2">
                  <c:v>7.4583556679963481</c:v>
                </c:pt>
                <c:pt idx="3">
                  <c:v>10.79601576303507</c:v>
                </c:pt>
                <c:pt idx="4">
                  <c:v>48.372412646027655</c:v>
                </c:pt>
                <c:pt idx="5">
                  <c:v>73.458165365968242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D-9A44-B515-648F1C4045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 Taking a CS Course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% Asian</c:v>
                </c:pt>
                <c:pt idx="1">
                  <c:v>% Not Listed</c:v>
                </c:pt>
                <c:pt idx="2">
                  <c:v>% Hispanic/Latino</c:v>
                </c:pt>
                <c:pt idx="3">
                  <c:v>% African American</c:v>
                </c:pt>
                <c:pt idx="4">
                  <c:v>% Female</c:v>
                </c:pt>
                <c:pt idx="5">
                  <c:v>% White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3.7810358131723483</c:v>
                </c:pt>
                <c:pt idx="1">
                  <c:v>4.0079887431346739</c:v>
                </c:pt>
                <c:pt idx="2">
                  <c:v>6.9538377740456623</c:v>
                </c:pt>
                <c:pt idx="3">
                  <c:v>10.580545594843629</c:v>
                </c:pt>
                <c:pt idx="4">
                  <c:v>34.047478552948121</c:v>
                </c:pt>
                <c:pt idx="5">
                  <c:v>74.672053016204444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D-9A44-B515-648F1C40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809941040"/>
        <c:axId val="1867424255"/>
      </c:barChart>
      <c:catAx>
        <c:axId val="80994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424255"/>
        <c:crosses val="autoZero"/>
        <c:auto val="1"/>
        <c:lblAlgn val="ctr"/>
        <c:lblOffset val="100"/>
        <c:noMultiLvlLbl val="0"/>
      </c:catAx>
      <c:valAx>
        <c:axId val="1867424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94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Comprehensive Schools (55)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5-8D4C-AAB2-CBE031AE38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785-8D4C-AAB2-CBE031AE38D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785-8D4C-AAB2-CBE031AE38D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52941176470587"/>
                      <c:h val="0.178037192238341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785-8D4C-AAB2-CBE031AE3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% White</c:v>
                </c:pt>
                <c:pt idx="1">
                  <c:v>% Non White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5-8D4C-AAB2-CBE031AE38D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Area Technology Centers (9)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4-4844-93EC-9E55CF2E5EEF}"/>
              </c:ext>
            </c:extLst>
          </c:dPt>
          <c:dLbls>
            <c:dLbl>
              <c:idx val="1"/>
              <c:layout>
                <c:manualLayout>
                  <c:x val="0.12074610159024239"/>
                  <c:y val="0.166796281971200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4-4844-93EC-9E55CF2E5E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% White</c:v>
                </c:pt>
                <c:pt idx="1">
                  <c:v>% Non White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4-4844-93EC-9E55CF2E5EE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0.7038</cdr:x>
      <cdr:y>0.5705</cdr:y>
    </cdr:from>
    <cdr:to>
      <cdr:x>0.72651</cdr:x>
      <cdr:y>0.61773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0558A50-6FA0-A2B5-369D-3952AB2B23E6}"/>
            </a:ext>
          </a:extLst>
        </cdr:cNvPr>
        <cdr:cNvSpPr/>
      </cdr:nvSpPr>
      <cdr:spPr>
        <a:xfrm xmlns:a="http://schemas.openxmlformats.org/drawingml/2006/main">
          <a:off x="7422315" y="2761790"/>
          <a:ext cx="239486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60436-075E-B947-A07E-DB6D3D289F5A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C557-1B2F-544D-ACBA-71C8B762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C557-1B2F-544D-ACBA-71C8B762A7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1639 AP CSP enrollments, 641 AP CS A enrollments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C557-1B2F-544D-ACBA-71C8B762A7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0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includes American Indian or Alaskan Native, Native Hawaiian or Other Pacific Islander, and Two or More Races.  Data from Kentucky K-12 Annual CS Report 2022 by Dr. Sean Jackson.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C557-1B2F-544D-ACBA-71C8B762A7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9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C557-1B2F-544D-ACBA-71C8B762A7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C557-1B2F-544D-ACBA-71C8B762A7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4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student showcase, plenary speaker, awards and recognitions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C557-1B2F-544D-ACBA-71C8B762A7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4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B047-10A3-2A59-8D42-F4D135D45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PT Serif" panose="020A0603040505020204" pitchFamily="18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1E28F-0038-E135-DF05-6593A2949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3E879-184F-0FFB-6D21-01CE5247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6C9E6-35A2-CFA0-79F5-DD19CB4F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26D0-4087-F7BC-694D-7C7D3A2A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0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D01A-0626-6E62-EE4F-0A176462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740A0-08B1-BAD9-7339-A90D52E8F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77E38-100B-0D94-B2A2-6E2173B92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64FB0-04DA-E06D-8E7A-0EF1D4A0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2B12A-A7BE-CA70-D8DE-8BA0A418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8287F-D8DB-7A24-A6CC-AAC1AC181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702B6-8C52-4958-32F0-6F8697433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B537E-0B12-0A76-31C6-632EDC21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C130A-497F-D9C5-A2A2-E406AC61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E9A7B-1814-3030-4C82-86A8484A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2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974C8-B4C7-0F6D-2997-BACEA190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C2CF0-464E-7CCD-FB68-BD24369BF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E4724-6A50-07D0-5881-3EB772EC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C5AE-852E-98BD-E012-64A2DA47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BF993-0873-A0A7-AAA3-758DC261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7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0701-0BA7-7300-1BF5-63DE1808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78F7F-BE85-2F70-84ED-D6C5FE33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19C01-5888-6DC5-92F3-19DE567D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5B36F-43A3-AB4E-9408-18BE2FF6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DA5E0-31BF-2027-1F28-BDBE789C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052D-3487-3BEA-D566-57516AD6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4C7E4-D4B4-85F0-944F-551B0CCFD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F4FBC-2A92-8CE9-ACDB-1A7C47654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F5939-5C59-7CCD-957D-D56DCD2F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6D462-3BBB-7BDF-A425-982C56A0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5704D-D2F1-0556-E7FC-007036E4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3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2229-078D-6395-2AE1-C2048E24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EEDE7-8E2F-0E98-A49D-12E8E495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6B327-D60F-8ED5-C1A2-E4E3A03E4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E13B1-3758-E73C-AEDD-819C118CF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639D1-BA21-FFD5-52E0-4149CB974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EDA1E-D03A-430D-6313-A8189D72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4CD16-3B58-930F-1194-0838AA0E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B3BB2F-B8F9-D8CF-951A-5F2CE753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3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613A-1D39-6E03-4EA1-F5F7CEF05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1F99F-885A-93D1-1209-C5859B8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1495E-AD1E-3F3A-08A4-662A3E60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57D4C-C354-9AE9-5DAF-D3DF1D56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2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5D71E-F3FB-59E9-EFC9-48113BA0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8F3F2-A36D-8866-B2D2-2757B242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C2F74-00F8-6F88-3F75-34E46FA4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9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2E58-CD0C-3A32-80CE-983CB8DA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FFF8F-FCB8-4825-384C-562CD58EE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0F939-9160-BB1F-E3D4-7A7017A85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526D7-6929-D6CD-0E67-45C1A152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56884-50B2-F2AC-EFA0-99A0BD9B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F1CFF-E256-4402-61FA-AD36451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1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C934-A75D-362A-9580-4A21616B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FEE1E-E7EF-8280-B3DE-A64EE3548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26DF9-1EEC-1353-162C-EDE06DC05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E4FFD-3501-9080-6D67-D2F227C4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48456-9258-1C73-91C3-C753546F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9E6FD-DCEF-CCBA-B4E0-FC2E84D9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8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2956E-2B29-5D10-A2A7-9A368AB5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CC6CA-85BE-FE27-3DE6-DBB0916E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42484-F0B0-DE12-C4D0-24EF2AF1D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8154B-85BE-3E4A-8708-453344E439D2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9E5CA-DAE8-8F5A-0385-C6423B8AE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738C2-3D34-7534-262B-553D7D857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3EB49-86C4-AB46-98C4-894EED2260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EECFEAE4-A2AB-272F-979C-E9E769ED396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415280" y="6289314"/>
            <a:ext cx="1361440" cy="499195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CD9FB73-A993-E9F2-2E03-0125088EDF2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200" y="6307455"/>
            <a:ext cx="828040" cy="414020"/>
          </a:xfrm>
          <a:prstGeom prst="rect">
            <a:avLst/>
          </a:prstGeom>
        </p:spPr>
      </p:pic>
      <p:pic>
        <p:nvPicPr>
          <p:cNvPr id="9" name="Picture 8" descr="A purple and white logo&#10;&#10;Description automatically generated">
            <a:extLst>
              <a:ext uri="{FF2B5EF4-FFF2-40B4-BE49-F238E27FC236}">
                <a16:creationId xmlns:a16="http://schemas.microsoft.com/office/drawing/2014/main" id="{7DC717D1-3CE9-5ABE-D628-EC011680528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458960" y="6301238"/>
            <a:ext cx="1894840" cy="4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6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schoolreportcard.com/home?year=2022" TargetMode="External"/><Relationship Id="rId2" Type="http://schemas.openxmlformats.org/officeDocument/2006/relationships/hyperlink" Target="https://advocacy.code.org/stateof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9E8B-8F7E-134B-4FF4-085525DD6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5413"/>
            <a:ext cx="9144000" cy="1764549"/>
          </a:xfrm>
        </p:spPr>
        <p:txBody>
          <a:bodyPr>
            <a:normAutofit/>
          </a:bodyPr>
          <a:lstStyle/>
          <a:p>
            <a:r>
              <a:rPr lang="en-US" sz="5400" dirty="0"/>
              <a:t>Computer Science Education in Kentucky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EFD68-85D2-945E-3FC6-5AD4CC171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Presentation before the Commission on Race &amp; Access to Opportunity</a:t>
            </a:r>
          </a:p>
          <a:p>
            <a:r>
              <a:rPr lang="en-US" dirty="0"/>
              <a:t>July 24, 2023</a:t>
            </a:r>
          </a:p>
          <a:p>
            <a:r>
              <a:rPr lang="en-US" dirty="0"/>
              <a:t>Monique M. Rice, Program Director, AdvanceKentucky CS Initiatives</a:t>
            </a:r>
          </a:p>
          <a:p>
            <a:r>
              <a:rPr lang="en-US" dirty="0"/>
              <a:t>Dr. Sheri McGuffin, STEM Coordinator, AdvanceKentucky</a:t>
            </a:r>
          </a:p>
          <a:p>
            <a:r>
              <a:rPr lang="en-US" dirty="0"/>
              <a:t>Terry Samuel, President &amp; CEO, Kentucky Science &amp; Technology Corporation</a:t>
            </a:r>
          </a:p>
        </p:txBody>
      </p:sp>
      <p:pic>
        <p:nvPicPr>
          <p:cNvPr id="7" name="Picture 6" descr="A computer screen with a cursor pointing to a blue green and black circle&#10;&#10;Description automatically generated">
            <a:extLst>
              <a:ext uri="{FF2B5EF4-FFF2-40B4-BE49-F238E27FC236}">
                <a16:creationId xmlns:a16="http://schemas.microsoft.com/office/drawing/2014/main" id="{09129CFB-A992-8912-5E65-18BB3648F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0" y="499312"/>
            <a:ext cx="2451100" cy="124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7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A04C-0B2F-E6DA-342B-93C9220F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E8F3B-871F-D652-6074-9D43A9461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2 - </a:t>
            </a:r>
            <a:r>
              <a:rPr lang="en-US" dirty="0">
                <a:hlinkClick r:id="rId2"/>
              </a:rPr>
              <a:t>https://advocacy.code.org/stateofcs</a:t>
            </a:r>
            <a:r>
              <a:rPr lang="en-US" dirty="0"/>
              <a:t>, Kentucky State Handout</a:t>
            </a:r>
          </a:p>
          <a:p>
            <a:r>
              <a:rPr lang="en-US" dirty="0"/>
              <a:t>Slide 2 – Number of AP CS Students, Kentucky K-12 Computer Science Report 2022</a:t>
            </a:r>
          </a:p>
          <a:p>
            <a:r>
              <a:rPr lang="en-US" dirty="0"/>
              <a:t>Slide 3 – Kentucky K-12 Computer Science Report 2022</a:t>
            </a:r>
          </a:p>
          <a:p>
            <a:r>
              <a:rPr lang="en-US" dirty="0"/>
              <a:t>Slide 4 – School Demographic Data, </a:t>
            </a:r>
            <a:r>
              <a:rPr lang="en-US" dirty="0">
                <a:hlinkClick r:id="rId3"/>
              </a:rPr>
              <a:t>https://www.kyschoolreportcard.com/home?year=2022</a:t>
            </a:r>
            <a:endParaRPr lang="en-US" dirty="0"/>
          </a:p>
          <a:p>
            <a:r>
              <a:rPr lang="en-US" dirty="0"/>
              <a:t>Slide 6 - Kentucky K-12 Computer Science Report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9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69B9-950C-5385-FB4F-0805E496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Computer Science?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7F48EF-E2EC-D840-E82B-E42A35511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145841"/>
              </p:ext>
            </p:extLst>
          </p:nvPr>
        </p:nvGraphicFramePr>
        <p:xfrm>
          <a:off x="838200" y="1572768"/>
          <a:ext cx="10515600" cy="4472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910428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925180549"/>
                    </a:ext>
                  </a:extLst>
                </a:gridCol>
              </a:tblGrid>
              <a:tr h="2035307">
                <a:tc>
                  <a:txBody>
                    <a:bodyPr/>
                    <a:lstStyle/>
                    <a:p>
                      <a:pPr algn="ctr"/>
                      <a:r>
                        <a:rPr lang="en-US" sz="5400" b="1" i="0" dirty="0">
                          <a:latin typeface="Avenir Black" panose="02000503020000020003" pitchFamily="2" charset="0"/>
                        </a:rPr>
                        <a:t>5,088 computing jobs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i="0" dirty="0">
                          <a:latin typeface="Avenir Black" panose="02000503020000020003" pitchFamily="2" charset="0"/>
                        </a:rPr>
                        <a:t>$74,833 average salary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285578"/>
                  </a:ext>
                </a:extLst>
              </a:tr>
              <a:tr h="2437226">
                <a:tc>
                  <a:txBody>
                    <a:bodyPr/>
                    <a:lstStyle/>
                    <a:p>
                      <a:pPr algn="ctr"/>
                      <a:r>
                        <a:rPr lang="en-US" sz="6000" b="1" i="0" dirty="0">
                          <a:solidFill>
                            <a:schemeClr val="bg1"/>
                          </a:solidFill>
                          <a:latin typeface="Avenir Black" panose="02000503020000020003" pitchFamily="2" charset="0"/>
                        </a:rPr>
                        <a:t>706 CS graduates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i="0" dirty="0">
                          <a:solidFill>
                            <a:schemeClr val="bg1"/>
                          </a:solidFill>
                          <a:latin typeface="Avenir Black" panose="02000503020000020003" pitchFamily="2" charset="0"/>
                        </a:rPr>
                        <a:t>2280 AP CS students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0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87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BA32CB-9555-FEFD-84F0-94D657367999}"/>
              </a:ext>
            </a:extLst>
          </p:cNvPr>
          <p:cNvSpPr/>
          <p:nvPr/>
        </p:nvSpPr>
        <p:spPr>
          <a:xfrm>
            <a:off x="829056" y="6270171"/>
            <a:ext cx="10533888" cy="446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E0BD19-B7FB-4ADE-3BA8-63C277575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210051"/>
              </p:ext>
            </p:extLst>
          </p:nvPr>
        </p:nvGraphicFramePr>
        <p:xfrm>
          <a:off x="829056" y="1545771"/>
          <a:ext cx="10546080" cy="484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B139EEA-E304-4D02-7C02-5C603374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Demographics of Students Taking a CS Course vs Statewide Representation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4432E-AE31-0F3F-C764-0599E332C704}"/>
              </a:ext>
            </a:extLst>
          </p:cNvPr>
          <p:cNvSpPr txBox="1"/>
          <p:nvPr/>
        </p:nvSpPr>
        <p:spPr>
          <a:xfrm>
            <a:off x="8490857" y="3853543"/>
            <a:ext cx="195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students</a:t>
            </a:r>
          </a:p>
          <a:p>
            <a:r>
              <a:rPr lang="en-US" dirty="0"/>
              <a:t>Students taking a CS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58A50-6FA0-A2B5-369D-3952AB2B23E6}"/>
              </a:ext>
            </a:extLst>
          </p:cNvPr>
          <p:cNvSpPr/>
          <p:nvPr/>
        </p:nvSpPr>
        <p:spPr>
          <a:xfrm>
            <a:off x="8251371" y="3966252"/>
            <a:ext cx="239486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7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2402-C694-88F9-4FDF-86F26223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Demographics of CSI Participant Teachers 2022-23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A1450F-C438-C8BA-B0BD-875E6AC178B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973457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77DD532-DE21-1E5A-7C1C-CB0760CCE8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174458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341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1ACC731-D80D-25AB-07F4-600C33213C0A}"/>
              </a:ext>
            </a:extLst>
          </p:cNvPr>
          <p:cNvSpPr/>
          <p:nvPr/>
        </p:nvSpPr>
        <p:spPr>
          <a:xfrm>
            <a:off x="829056" y="6270171"/>
            <a:ext cx="10533888" cy="446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8F767-A84C-697C-0463-807E28858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59"/>
            <a:ext cx="10515600" cy="761298"/>
          </a:xfrm>
        </p:spPr>
        <p:txBody>
          <a:bodyPr/>
          <a:lstStyle/>
          <a:p>
            <a:r>
              <a:rPr lang="en-US" dirty="0"/>
              <a:t>AdvanceKentucky’s CS Initiatives (CSI)…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CB240-2CC7-B296-A824-1CFCD9F1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134"/>
            <a:ext cx="10795561" cy="2150600"/>
          </a:xfrm>
        </p:spPr>
        <p:txBody>
          <a:bodyPr>
            <a:normAutofit/>
          </a:bodyPr>
          <a:lstStyle/>
          <a:p>
            <a:r>
              <a:rPr lang="en-US" sz="2400" dirty="0"/>
              <a:t>Pathways for teachers to receive the Approval for Computer Science (ACS)</a:t>
            </a:r>
          </a:p>
          <a:p>
            <a:pPr lvl="1"/>
            <a:r>
              <a:rPr lang="en-US" sz="2000" dirty="0"/>
              <a:t>Approval for any certified teacher to teach any computer science or IT course</a:t>
            </a:r>
          </a:p>
          <a:p>
            <a:r>
              <a:rPr lang="en-US" sz="2400" dirty="0"/>
              <a:t>Professional learning for teachers in grades K-12 through our partnerships</a:t>
            </a:r>
          </a:p>
          <a:p>
            <a:r>
              <a:rPr lang="en-US" sz="2400" dirty="0"/>
              <a:t>Assist Districts in developing a comprehensive K-12 CS plan</a:t>
            </a:r>
          </a:p>
          <a:p>
            <a:pPr lvl="1"/>
            <a:r>
              <a:rPr lang="en-US" sz="2000" dirty="0"/>
              <a:t>Through </a:t>
            </a:r>
            <a:r>
              <a:rPr lang="en-US" sz="2000" dirty="0" err="1"/>
              <a:t>CSforALL</a:t>
            </a:r>
            <a:r>
              <a:rPr lang="en-US" sz="2000" dirty="0"/>
              <a:t> SCRIPT workshops</a:t>
            </a:r>
          </a:p>
        </p:txBody>
      </p:sp>
      <p:pic>
        <p:nvPicPr>
          <p:cNvPr id="4" name="Picture 3" descr="Code.org Regional Partner logo">
            <a:extLst>
              <a:ext uri="{FF2B5EF4-FFF2-40B4-BE49-F238E27FC236}">
                <a16:creationId xmlns:a16="http://schemas.microsoft.com/office/drawing/2014/main" id="{407DD91C-392C-1F1D-188C-E87F114A1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47" y="4551542"/>
            <a:ext cx="3295389" cy="10038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FF2DF28-4404-F7DF-29B2-793FEBE21E88}"/>
              </a:ext>
            </a:extLst>
          </p:cNvPr>
          <p:cNvGrpSpPr/>
          <p:nvPr/>
        </p:nvGrpSpPr>
        <p:grpSpPr>
          <a:xfrm>
            <a:off x="972113" y="3657594"/>
            <a:ext cx="2678310" cy="2557349"/>
            <a:chOff x="761999" y="1849932"/>
            <a:chExt cx="2844452" cy="2591550"/>
          </a:xfrm>
        </p:grpSpPr>
        <p:pic>
          <p:nvPicPr>
            <p:cNvPr id="6" name="Picture 5" descr="Kentucky Department of Education Logo">
              <a:extLst>
                <a:ext uri="{FF2B5EF4-FFF2-40B4-BE49-F238E27FC236}">
                  <a16:creationId xmlns:a16="http://schemas.microsoft.com/office/drawing/2014/main" id="{C62B26D8-64EF-703A-C800-9E5745A80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1197"/>
            <a:stretch/>
          </p:blipFill>
          <p:spPr>
            <a:xfrm>
              <a:off x="761999" y="1849932"/>
              <a:ext cx="2844452" cy="12629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E257D4-0305-DC71-66A1-FEFD7A0BEEBD}"/>
                </a:ext>
              </a:extLst>
            </p:cNvPr>
            <p:cNvSpPr txBox="1"/>
            <p:nvPr/>
          </p:nvSpPr>
          <p:spPr>
            <a:xfrm>
              <a:off x="1024896" y="3037964"/>
              <a:ext cx="2318658" cy="1403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Computer Science/IT Academy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B0939A-FC64-1E0F-EF5D-E4324686A5EB}"/>
              </a:ext>
            </a:extLst>
          </p:cNvPr>
          <p:cNvSpPr txBox="1"/>
          <p:nvPr/>
        </p:nvSpPr>
        <p:spPr>
          <a:xfrm>
            <a:off x="1937657" y="3515694"/>
            <a:ext cx="251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PT Serif" panose="020A0603040505020204" pitchFamily="18" charset="77"/>
              </a:rPr>
              <a:t>Major Partners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40FCA2-A28E-EAAC-620E-D38491D3B299}"/>
              </a:ext>
            </a:extLst>
          </p:cNvPr>
          <p:cNvGrpSpPr/>
          <p:nvPr/>
        </p:nvGrpSpPr>
        <p:grpSpPr>
          <a:xfrm>
            <a:off x="7738674" y="3515694"/>
            <a:ext cx="3697365" cy="2841564"/>
            <a:chOff x="7738674" y="3515694"/>
            <a:chExt cx="3697365" cy="2841564"/>
          </a:xfrm>
        </p:grpSpPr>
        <p:pic>
          <p:nvPicPr>
            <p:cNvPr id="8" name="Picture 7" descr="A colorful text on a black background&#10;&#10;Description automatically generated">
              <a:extLst>
                <a:ext uri="{FF2B5EF4-FFF2-40B4-BE49-F238E27FC236}">
                  <a16:creationId xmlns:a16="http://schemas.microsoft.com/office/drawing/2014/main" id="{688F34E9-2BC4-16C9-8E87-5098F9BDD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397" t="37074" r="27896" b="34407"/>
            <a:stretch/>
          </p:blipFill>
          <p:spPr>
            <a:xfrm>
              <a:off x="7738674" y="4159796"/>
              <a:ext cx="1549930" cy="513774"/>
            </a:xfrm>
            <a:prstGeom prst="rect">
              <a:avLst/>
            </a:prstGeom>
          </p:spPr>
        </p:pic>
        <p:pic>
          <p:nvPicPr>
            <p:cNvPr id="9" name="Picture 8" descr="A logo with a sun and text&#10;&#10;Description automatically generated">
              <a:extLst>
                <a:ext uri="{FF2B5EF4-FFF2-40B4-BE49-F238E27FC236}">
                  <a16:creationId xmlns:a16="http://schemas.microsoft.com/office/drawing/2014/main" id="{1C706655-562A-ACB9-C07C-30CE3CC3F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9917" b="18280"/>
            <a:stretch/>
          </p:blipFill>
          <p:spPr>
            <a:xfrm>
              <a:off x="7903346" y="4864220"/>
              <a:ext cx="1220585" cy="710688"/>
            </a:xfrm>
            <a:prstGeom prst="rect">
              <a:avLst/>
            </a:prstGeom>
          </p:spPr>
        </p:pic>
        <p:pic>
          <p:nvPicPr>
            <p:cNvPr id="10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id="{09192EEF-66B3-357C-A36D-D0E094CE8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31385" y="4905063"/>
              <a:ext cx="1688617" cy="629002"/>
            </a:xfrm>
            <a:prstGeom prst="rect">
              <a:avLst/>
            </a:prstGeom>
          </p:spPr>
        </p:pic>
        <p:pic>
          <p:nvPicPr>
            <p:cNvPr id="11" name="Picture 10" descr="A computer screen with a blue screen and red text&#10;&#10;Description automatically generated">
              <a:extLst>
                <a:ext uri="{FF2B5EF4-FFF2-40B4-BE49-F238E27FC236}">
                  <a16:creationId xmlns:a16="http://schemas.microsoft.com/office/drawing/2014/main" id="{DF3F422B-D899-4A95-B31E-127135419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867" t="38696" r="8754" b="34398"/>
            <a:stretch/>
          </p:blipFill>
          <p:spPr>
            <a:xfrm>
              <a:off x="9515349" y="4131754"/>
              <a:ext cx="1920690" cy="569857"/>
            </a:xfrm>
            <a:prstGeom prst="rect">
              <a:avLst/>
            </a:prstGeom>
          </p:spPr>
        </p:pic>
        <p:pic>
          <p:nvPicPr>
            <p:cNvPr id="12" name="Picture 11" descr="A black background with a black square&#10;&#10;Description automatically generated">
              <a:extLst>
                <a:ext uri="{FF2B5EF4-FFF2-40B4-BE49-F238E27FC236}">
                  <a16:creationId xmlns:a16="http://schemas.microsoft.com/office/drawing/2014/main" id="{A8EF6945-ED70-A29D-1FF4-4EA60B458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60189" y="5878869"/>
              <a:ext cx="3436953" cy="47838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E486A3-B3CB-796B-0941-BA8CE6A8626B}"/>
                </a:ext>
              </a:extLst>
            </p:cNvPr>
            <p:cNvSpPr txBox="1"/>
            <p:nvPr/>
          </p:nvSpPr>
          <p:spPr>
            <a:xfrm>
              <a:off x="8257513" y="3515694"/>
              <a:ext cx="2515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>
                  <a:solidFill>
                    <a:srgbClr val="FF0000"/>
                  </a:solidFill>
                  <a:latin typeface="PT Serif" panose="020A0603040505020204" pitchFamily="18" charset="77"/>
                </a:rPr>
                <a:t>Other Partners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5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2584-CF6C-7EA2-A74C-4EA468E8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Kentucky’s Progress on </a:t>
            </a:r>
            <a:r>
              <a:rPr lang="en-US" sz="3600" dirty="0" err="1"/>
              <a:t>Code.org’s</a:t>
            </a:r>
            <a:r>
              <a:rPr lang="en-US" sz="3600" dirty="0"/>
              <a:t> Nine Policies to Make Computer Science Fundamental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1058955-C156-C5DD-8A18-9D304B621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489671"/>
              </p:ext>
            </p:extLst>
          </p:nvPr>
        </p:nvGraphicFramePr>
        <p:xfrm>
          <a:off x="838200" y="1825625"/>
          <a:ext cx="10515600" cy="3745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78254306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06577479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4221220978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895630868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032137837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791395230"/>
                    </a:ext>
                  </a:extLst>
                </a:gridCol>
              </a:tblGrid>
              <a:tr h="133162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Establish rigorous K-12 computer science standards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Create programs at institutions of higher education to offer computer science to preservice teachers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NO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Allow computer science to satisfy a core graduation requirement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YES (district choice)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28110"/>
                  </a:ext>
                </a:extLst>
              </a:tr>
              <a:tr h="108194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Create a state plan for K-12 computer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Implement clear certification pathways for computer science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Require that all secondary schools offer computer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NO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089242"/>
                  </a:ext>
                </a:extLst>
              </a:tr>
              <a:tr h="133162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Allocate funding for teacher professional learning and support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Establish a dedicated computer science positions in state and local education agencies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Allow computer science to satisfy an admission requirement at institutions of higher education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Avenir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21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2E156D-E9D9-248B-B9EA-8EFF7D5A3254}"/>
              </a:ext>
            </a:extLst>
          </p:cNvPr>
          <p:cNvSpPr txBox="1"/>
          <p:nvPr/>
        </p:nvSpPr>
        <p:spPr>
          <a:xfrm>
            <a:off x="838200" y="5570806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venir" panose="02000503020000020003" pitchFamily="2" charset="0"/>
              </a:rPr>
              <a:t>Code.org</a:t>
            </a:r>
            <a:r>
              <a:rPr lang="en-US" sz="1600" dirty="0">
                <a:latin typeface="Avenir" panose="02000503020000020003" pitchFamily="2" charset="0"/>
              </a:rPr>
              <a:t> has recently updated its policy recommendations to include a requirement for every student to take computer science to receive a high school diploma.</a:t>
            </a:r>
          </a:p>
        </p:txBody>
      </p:sp>
    </p:spTree>
    <p:extLst>
      <p:ext uri="{BB962C8B-B14F-4D97-AF65-F5344CB8AC3E}">
        <p14:creationId xmlns:p14="http://schemas.microsoft.com/office/powerpoint/2010/main" val="95560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B764-B398-5E49-3819-12CD8FD2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ADE5-453B-9F6F-F5A7-3630FD915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Demographics of students taking CS courses is comparable to all state students, although there is work to be done on reaching gender equity</a:t>
            </a:r>
          </a:p>
          <a:p>
            <a:r>
              <a:rPr lang="en-US" dirty="0"/>
              <a:t>Demographics of Area Technology Centers, where most CTE pathways (including CS) are taught are not comparable to all state students</a:t>
            </a:r>
          </a:p>
          <a:p>
            <a:r>
              <a:rPr lang="en-US" dirty="0"/>
              <a:t>Kentucky has achieved 7 of the 9 policies to make computer science fundamental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8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E427-D375-F70E-1E3E-20A7C7FA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E7CB7-F226-071B-A6C1-02D405B93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Kentucky should continue its work to make computer science foundational by</a:t>
            </a:r>
          </a:p>
          <a:p>
            <a:pPr lvl="1"/>
            <a:r>
              <a:rPr lang="en-US" dirty="0"/>
              <a:t>Offering computer science education to preservice teachers</a:t>
            </a:r>
          </a:p>
          <a:p>
            <a:pPr lvl="1"/>
            <a:r>
              <a:rPr lang="en-US" dirty="0"/>
              <a:t>Developing a plan to make computer science a requirement for high school graduation</a:t>
            </a:r>
          </a:p>
          <a:p>
            <a:r>
              <a:rPr lang="en-US" dirty="0"/>
              <a:t>Kentucky should encourage students from underrepresented groups to participate and complete CTE CS pathways by</a:t>
            </a:r>
          </a:p>
          <a:p>
            <a:pPr lvl="1"/>
            <a:r>
              <a:rPr lang="en-US" dirty="0"/>
              <a:t>Continuing to modernize and develop CS pathways to make them more attractive to students</a:t>
            </a:r>
          </a:p>
          <a:p>
            <a:pPr lvl="1"/>
            <a:r>
              <a:rPr lang="en-US" dirty="0"/>
              <a:t>Recognizing Area Technology Centers (ATCs) that offer CS pathways and encouraging more ATCs to offer them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8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DAF455-74E8-4A87-BCF8-947C1F1BA02F}"/>
              </a:ext>
            </a:extLst>
          </p:cNvPr>
          <p:cNvSpPr/>
          <p:nvPr/>
        </p:nvSpPr>
        <p:spPr>
          <a:xfrm>
            <a:off x="2108978" y="965577"/>
            <a:ext cx="7974042" cy="32108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Zapfino" panose="03030300040707070C03" pitchFamily="66" charset="77"/>
              </a:rPr>
              <a:t>Save the 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FC617-F7E8-6864-8B5A-6ECE120A4CFC}"/>
              </a:ext>
            </a:extLst>
          </p:cNvPr>
          <p:cNvSpPr/>
          <p:nvPr/>
        </p:nvSpPr>
        <p:spPr>
          <a:xfrm>
            <a:off x="1882442" y="2824235"/>
            <a:ext cx="8427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Tuesday, September 19,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7D565-89AD-1E98-BC4D-1ABB456F8B43}"/>
              </a:ext>
            </a:extLst>
          </p:cNvPr>
          <p:cNvSpPr/>
          <p:nvPr/>
        </p:nvSpPr>
        <p:spPr>
          <a:xfrm>
            <a:off x="773074" y="3747565"/>
            <a:ext cx="106458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PT Serif" panose="020A0603040505020204" pitchFamily="18" charset="77"/>
              </a:rPr>
              <a:t>Coding </a:t>
            </a:r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T Serif" panose="020A0603040505020204" pitchFamily="18" charset="77"/>
              </a:rPr>
              <a:t>a</a:t>
            </a:r>
            <a:r>
              <a:rPr 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PT Serif" panose="020A0603040505020204" pitchFamily="18" charset="77"/>
              </a:rPr>
              <a:t>t the Capitol</a:t>
            </a:r>
          </a:p>
        </p:txBody>
      </p:sp>
    </p:spTree>
    <p:extLst>
      <p:ext uri="{BB962C8B-B14F-4D97-AF65-F5344CB8AC3E}">
        <p14:creationId xmlns:p14="http://schemas.microsoft.com/office/powerpoint/2010/main" val="181899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599</Words>
  <Application>Microsoft Macintosh PowerPoint</Application>
  <PresentationFormat>Widescreen</PresentationFormat>
  <Paragraphs>77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</vt:lpstr>
      <vt:lpstr>Avenir Black</vt:lpstr>
      <vt:lpstr>Calibri</vt:lpstr>
      <vt:lpstr>PT Serif</vt:lpstr>
      <vt:lpstr>Zapfino</vt:lpstr>
      <vt:lpstr>Office Theme</vt:lpstr>
      <vt:lpstr>Computer Science Education in Kentucky</vt:lpstr>
      <vt:lpstr>Why Computer Science?</vt:lpstr>
      <vt:lpstr>Demographics of Students Taking a CS Course vs Statewide Representation</vt:lpstr>
      <vt:lpstr>School Demographics of CSI Participant Teachers 2022-23</vt:lpstr>
      <vt:lpstr>AdvanceKentucky’s CS Initiatives (CSI)…</vt:lpstr>
      <vt:lpstr>Kentucky’s Progress on Code.org’s Nine Policies to Make Computer Science Fundamental</vt:lpstr>
      <vt:lpstr>Key Takeaways</vt:lpstr>
      <vt:lpstr>Recommendations</vt:lpstr>
      <vt:lpstr>PowerPoint Presentation</vt:lpstr>
      <vt:lpstr>Data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Education in Kentucky</dc:title>
  <dc:creator>Monique Rice</dc:creator>
  <cp:lastModifiedBy>Monique Rice</cp:lastModifiedBy>
  <cp:revision>9</cp:revision>
  <dcterms:created xsi:type="dcterms:W3CDTF">2023-07-17T14:01:14Z</dcterms:created>
  <dcterms:modified xsi:type="dcterms:W3CDTF">2023-07-20T18:00:37Z</dcterms:modified>
</cp:coreProperties>
</file>