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489" r:id="rId3"/>
    <p:sldId id="490" r:id="rId4"/>
    <p:sldId id="498" r:id="rId5"/>
    <p:sldId id="502" r:id="rId6"/>
    <p:sldId id="504" r:id="rId7"/>
    <p:sldId id="258" r:id="rId8"/>
    <p:sldId id="267" r:id="rId9"/>
    <p:sldId id="286" r:id="rId10"/>
    <p:sldId id="268" r:id="rId11"/>
    <p:sldId id="283" r:id="rId12"/>
    <p:sldId id="505" r:id="rId13"/>
    <p:sldId id="261" r:id="rId14"/>
    <p:sldId id="281" r:id="rId15"/>
    <p:sldId id="501" r:id="rId16"/>
    <p:sldId id="277" r:id="rId17"/>
    <p:sldId id="276" r:id="rId18"/>
    <p:sldId id="278" r:id="rId19"/>
    <p:sldId id="279" r:id="rId20"/>
    <p:sldId id="260" r:id="rId21"/>
    <p:sldId id="266" r:id="rId22"/>
    <p:sldId id="499" r:id="rId23"/>
    <p:sldId id="284" r:id="rId24"/>
    <p:sldId id="503" r:id="rId25"/>
    <p:sldId id="285" r:id="rId26"/>
    <p:sldId id="262" r:id="rId27"/>
    <p:sldId id="259" r:id="rId28"/>
    <p:sldId id="500" r:id="rId29"/>
    <p:sldId id="506" r:id="rId30"/>
    <p:sldId id="271" r:id="rId31"/>
    <p:sldId id="507" r:id="rId32"/>
    <p:sldId id="270"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08E654-3F1A-E566-3E11-3EE377234EB9}" name="Depew, Jessica D (ELC)" initials="DJD(" userId="S::jessica.depew@ky.gov::6a4cf8e5-c2c9-48d5-87ee-fedf4e2c776a" providerId="AD"/>
  <p188:author id="{7C043376-5F1C-8D99-E12D-A0F5F6748AB5}" name="Ross, Barrett M (ELC)" initials="RBM(" userId="S::BarrettM.Ross@ky.gov::27f15aa6-9419-4a1d-b756-2ae12f31884a" providerId="AD"/>
  <p188:author id="{03354D76-8505-6A52-9ACF-3966CADE364E}" name="Mudrak, Brian J (ELC)" initials="MBJ(" userId="S::brian.mudrak@ky.gov::86ec0c81-f114-4433-9f96-24cc89d56e13" providerId="AD"/>
  <p188:author id="{E98B3FAD-4235-BF4B-D100-4D01AE00C0A0}" name="Magness, Kelli (ELC)" initials="MK(" userId="S::kelli.magness@ky.gov::c6238d96-1522-4e78-9b5b-d10bef70eafc" providerId="AD"/>
  <p188:author id="{A4808CB8-06B5-2320-F8E4-47AB1DA1FD9C}" name="Fletcher, Jessica (ELC)" initials="FJ(" userId="S::jfletcher@ky.gov::a0909ef7-dee2-4d6f-a0da-f00611c4c3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ness, Kelli (ELC)" initials="MK(" lastIdx="1" clrIdx="0">
    <p:extLst>
      <p:ext uri="{19B8F6BF-5375-455C-9EA6-DF929625EA0E}">
        <p15:presenceInfo xmlns:p15="http://schemas.microsoft.com/office/powerpoint/2012/main" userId="S-1-5-21-2576998868-616304950-80321686-75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BF37"/>
    <a:srgbClr val="212A60"/>
    <a:srgbClr val="0000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17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928974-3B29-469B-98A5-8CF8CD2DBEAA}" type="datetimeFigureOut">
              <a:rPr lang="en-US" smtClean="0"/>
              <a:t>7/24/2023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383A1C-50FF-44CD-88D0-F9D188903C7D}" type="slidenum">
              <a:rPr lang="en-US" smtClean="0"/>
              <a:t>‹#›</a:t>
            </a:fld>
            <a:endParaRPr lang="en-US"/>
          </a:p>
        </p:txBody>
      </p:sp>
    </p:spTree>
    <p:extLst>
      <p:ext uri="{BB962C8B-B14F-4D97-AF65-F5344CB8AC3E}">
        <p14:creationId xmlns:p14="http://schemas.microsoft.com/office/powerpoint/2010/main" val="142875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41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278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three reports that are specific to the state’s workforce system. They have county and </a:t>
            </a:r>
            <a:r>
              <a:rPr lang="en-US" dirty="0" err="1"/>
              <a:t>lwa</a:t>
            </a:r>
            <a:r>
              <a:rPr lang="en-US" dirty="0"/>
              <a:t> specific information</a:t>
            </a:r>
          </a:p>
          <a:p>
            <a:endParaRPr lang="en-US" dirty="0"/>
          </a:p>
        </p:txBody>
      </p:sp>
      <p:sp>
        <p:nvSpPr>
          <p:cNvPr id="4" name="Slide Number Placeholder 3"/>
          <p:cNvSpPr>
            <a:spLocks noGrp="1"/>
          </p:cNvSpPr>
          <p:nvPr>
            <p:ph type="sldNum" sz="quarter" idx="5"/>
          </p:nvPr>
        </p:nvSpPr>
        <p:spPr/>
        <p:txBody>
          <a:bodyPr/>
          <a:lstStyle/>
          <a:p>
            <a:fld id="{1D383A1C-50FF-44CD-88D0-F9D188903C7D}" type="slidenum">
              <a:rPr lang="en-US" smtClean="0"/>
              <a:t>31</a:t>
            </a:fld>
            <a:endParaRPr lang="en-US"/>
          </a:p>
        </p:txBody>
      </p:sp>
    </p:spTree>
    <p:extLst>
      <p:ext uri="{BB962C8B-B14F-4D97-AF65-F5344CB8AC3E}">
        <p14:creationId xmlns:p14="http://schemas.microsoft.com/office/powerpoint/2010/main" val="257674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4DEA5-F2BE-45E8-B90B-3637FD2FA4B0}"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314287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4DEA5-F2BE-45E8-B90B-3637FD2FA4B0}"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428569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4DEA5-F2BE-45E8-B90B-3637FD2FA4B0}"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160021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37107651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4DEA5-F2BE-45E8-B90B-3637FD2FA4B0}"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118717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4DEA5-F2BE-45E8-B90B-3637FD2FA4B0}"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50322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4DEA5-F2BE-45E8-B90B-3637FD2FA4B0}"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24232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4DEA5-F2BE-45E8-B90B-3637FD2FA4B0}"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75123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4DEA5-F2BE-45E8-B90B-3637FD2FA4B0}"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5350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4DEA5-F2BE-45E8-B90B-3637FD2FA4B0}"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308185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4DEA5-F2BE-45E8-B90B-3637FD2FA4B0}"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12721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4DEA5-F2BE-45E8-B90B-3637FD2FA4B0}"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D54F5-3A4F-499D-A2C4-127FB9DAF79F}" type="slidenum">
              <a:rPr lang="en-US" smtClean="0"/>
              <a:t>‹#›</a:t>
            </a:fld>
            <a:endParaRPr lang="en-US"/>
          </a:p>
        </p:txBody>
      </p:sp>
    </p:spTree>
    <p:extLst>
      <p:ext uri="{BB962C8B-B14F-4D97-AF65-F5344CB8AC3E}">
        <p14:creationId xmlns:p14="http://schemas.microsoft.com/office/powerpoint/2010/main" val="29506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A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4DEA5-F2BE-45E8-B90B-3637FD2FA4B0}" type="datetimeFigureOut">
              <a:rPr lang="en-US" smtClean="0"/>
              <a:t>7/24/2023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D54F5-3A4F-499D-A2C4-127FB9DAF79F}" type="slidenum">
              <a:rPr lang="en-US" smtClean="0"/>
              <a:t>‹#›</a:t>
            </a:fld>
            <a:endParaRPr lang="en-US"/>
          </a:p>
        </p:txBody>
      </p:sp>
    </p:spTree>
    <p:extLst>
      <p:ext uri="{BB962C8B-B14F-4D97-AF65-F5344CB8AC3E}">
        <p14:creationId xmlns:p14="http://schemas.microsoft.com/office/powerpoint/2010/main" val="3892664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968" y="2232679"/>
            <a:ext cx="2920904" cy="3272971"/>
          </a:xfrm>
          <a:prstGeom prst="rect">
            <a:avLst/>
          </a:prstGeom>
        </p:spPr>
      </p:pic>
      <p:sp>
        <p:nvSpPr>
          <p:cNvPr id="5" name="TextBox 4"/>
          <p:cNvSpPr txBox="1"/>
          <p:nvPr/>
        </p:nvSpPr>
        <p:spPr>
          <a:xfrm>
            <a:off x="0" y="359604"/>
            <a:ext cx="9144000" cy="1754326"/>
          </a:xfrm>
          <a:prstGeom prst="rect">
            <a:avLst/>
          </a:prstGeom>
          <a:noFill/>
        </p:spPr>
        <p:txBody>
          <a:bodyPr wrap="square" rtlCol="0">
            <a:spAutoFit/>
          </a:bodyPr>
          <a:lstStyle/>
          <a:p>
            <a:pPr algn="ctr"/>
            <a:r>
              <a:rPr lang="en-US" sz="5400" b="1" dirty="0">
                <a:solidFill>
                  <a:schemeClr val="bg1"/>
                </a:solidFill>
              </a:rPr>
              <a:t>Kentucky Center for Statistics</a:t>
            </a:r>
          </a:p>
        </p:txBody>
      </p:sp>
      <p:sp>
        <p:nvSpPr>
          <p:cNvPr id="6" name="TextBox 5"/>
          <p:cNvSpPr txBox="1"/>
          <p:nvPr/>
        </p:nvSpPr>
        <p:spPr>
          <a:xfrm>
            <a:off x="4343040" y="3453665"/>
            <a:ext cx="4275529" cy="830997"/>
          </a:xfrm>
          <a:prstGeom prst="rect">
            <a:avLst/>
          </a:prstGeom>
          <a:noFill/>
        </p:spPr>
        <p:txBody>
          <a:bodyPr wrap="none" rtlCol="0">
            <a:spAutoFit/>
          </a:bodyPr>
          <a:lstStyle/>
          <a:p>
            <a:pPr algn="ctr"/>
            <a:r>
              <a:rPr lang="en-US" sz="2400" dirty="0">
                <a:solidFill>
                  <a:schemeClr val="bg1"/>
                </a:solidFill>
              </a:rPr>
              <a:t>Uniting our data</a:t>
            </a:r>
          </a:p>
          <a:p>
            <a:pPr algn="ctr"/>
            <a:r>
              <a:rPr lang="en-US" sz="2400" dirty="0">
                <a:solidFill>
                  <a:schemeClr val="bg1"/>
                </a:solidFill>
              </a:rPr>
              <a:t>Informing our Commonwealth</a:t>
            </a:r>
          </a:p>
        </p:txBody>
      </p:sp>
      <p:sp>
        <p:nvSpPr>
          <p:cNvPr id="2" name="TextBox 1"/>
          <p:cNvSpPr txBox="1"/>
          <p:nvPr/>
        </p:nvSpPr>
        <p:spPr>
          <a:xfrm>
            <a:off x="1227658" y="5772995"/>
            <a:ext cx="6688691" cy="923330"/>
          </a:xfrm>
          <a:prstGeom prst="rect">
            <a:avLst/>
          </a:prstGeom>
          <a:noFill/>
        </p:spPr>
        <p:txBody>
          <a:bodyPr wrap="none" rtlCol="0">
            <a:spAutoFit/>
          </a:bodyPr>
          <a:lstStyle/>
          <a:p>
            <a:pPr algn="ctr">
              <a:spcAft>
                <a:spcPts val="1200"/>
              </a:spcAft>
            </a:pPr>
            <a:r>
              <a:rPr lang="en-US" sz="2400" dirty="0">
                <a:solidFill>
                  <a:srgbClr val="D9BF37"/>
                </a:solidFill>
              </a:rPr>
              <a:t>Commission on Race and Access to Opportunity</a:t>
            </a:r>
          </a:p>
          <a:p>
            <a:pPr algn="ctr"/>
            <a:r>
              <a:rPr lang="en-US" sz="2000" dirty="0">
                <a:solidFill>
                  <a:srgbClr val="D9BF37"/>
                </a:solidFill>
              </a:rPr>
              <a:t>July 24, 2023</a:t>
            </a:r>
          </a:p>
        </p:txBody>
      </p:sp>
    </p:spTree>
    <p:extLst>
      <p:ext uri="{BB962C8B-B14F-4D97-AF65-F5344CB8AC3E}">
        <p14:creationId xmlns:p14="http://schemas.microsoft.com/office/powerpoint/2010/main" val="163909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73"/>
            <a:ext cx="7529513" cy="1325563"/>
          </a:xfrm>
        </p:spPr>
        <p:txBody>
          <a:bodyPr>
            <a:normAutofit/>
          </a:bodyPr>
          <a:lstStyle/>
          <a:p>
            <a:pPr algn="ctr"/>
            <a:r>
              <a:rPr lang="en-US" sz="4000" dirty="0">
                <a:solidFill>
                  <a:srgbClr val="D9BF38"/>
                </a:solidFill>
                <a:sym typeface="Helvetica Neue"/>
              </a:rPr>
              <a:t>Kentucky Inmate Populations</a:t>
            </a:r>
            <a:endParaRPr lang="en-US" sz="2800" i="1" dirty="0">
              <a:solidFill>
                <a:srgbClr val="D9BF37"/>
              </a:solidFill>
            </a:endParaRPr>
          </a:p>
        </p:txBody>
      </p:sp>
      <p:sp>
        <p:nvSpPr>
          <p:cNvPr id="3" name="Rectangle 2"/>
          <p:cNvSpPr/>
          <p:nvPr/>
        </p:nvSpPr>
        <p:spPr>
          <a:xfrm>
            <a:off x="232012" y="6556296"/>
            <a:ext cx="7416734" cy="253916"/>
          </a:xfrm>
          <a:prstGeom prst="rect">
            <a:avLst/>
          </a:prstGeom>
        </p:spPr>
        <p:txBody>
          <a:bodyPr wrap="square">
            <a:spAutoFit/>
          </a:bodyPr>
          <a:lstStyle/>
          <a:p>
            <a:pPr defTabSz="584200" hangingPunct="0"/>
            <a:r>
              <a:rPr lang="en-US" sz="1050" dirty="0">
                <a:latin typeface="Trebuchet MS" panose="020B0603020202020204" pitchFamily="34" charset="0"/>
              </a:rPr>
              <a:t>Source: Kentucky Department of Corrections, Monthly Reports, Inmate Profile September 2022 and September 2012</a:t>
            </a:r>
          </a:p>
        </p:txBody>
      </p:sp>
      <p:pic>
        <p:nvPicPr>
          <p:cNvPr id="11" name="Picture 10">
            <a:extLst>
              <a:ext uri="{FF2B5EF4-FFF2-40B4-BE49-F238E27FC236}">
                <a16:creationId xmlns:a16="http://schemas.microsoft.com/office/drawing/2014/main" id="{6E74E066-22BD-D5BF-09AA-FC601C2C3D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62843"/>
            <a:ext cx="9143996" cy="4571997"/>
          </a:xfrm>
          <a:prstGeom prst="rect">
            <a:avLst/>
          </a:prstGeom>
        </p:spPr>
      </p:pic>
      <p:sp>
        <p:nvSpPr>
          <p:cNvPr id="12" name="Hexagon 11">
            <a:extLst>
              <a:ext uri="{FF2B5EF4-FFF2-40B4-BE49-F238E27FC236}">
                <a16:creationId xmlns:a16="http://schemas.microsoft.com/office/drawing/2014/main" id="{E472AAFC-FF5C-76FE-A353-5CD8DB06CE22}"/>
              </a:ext>
            </a:extLst>
          </p:cNvPr>
          <p:cNvSpPr/>
          <p:nvPr/>
        </p:nvSpPr>
        <p:spPr>
          <a:xfrm>
            <a:off x="7520037" y="877220"/>
            <a:ext cx="1567450" cy="1240737"/>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19,712 </a:t>
            </a:r>
          </a:p>
          <a:p>
            <a:pPr algn="ctr"/>
            <a:r>
              <a:rPr lang="en-US" sz="1400" dirty="0">
                <a:solidFill>
                  <a:srgbClr val="212A60"/>
                </a:solidFill>
              </a:rPr>
              <a:t>Total Inmate Population</a:t>
            </a:r>
          </a:p>
        </p:txBody>
      </p:sp>
      <p:sp>
        <p:nvSpPr>
          <p:cNvPr id="13" name="Hexagon 12">
            <a:extLst>
              <a:ext uri="{FF2B5EF4-FFF2-40B4-BE49-F238E27FC236}">
                <a16:creationId xmlns:a16="http://schemas.microsoft.com/office/drawing/2014/main" id="{C0E61D79-D8E2-2D08-9086-EFF29F73DE10}"/>
              </a:ext>
            </a:extLst>
          </p:cNvPr>
          <p:cNvSpPr/>
          <p:nvPr/>
        </p:nvSpPr>
        <p:spPr>
          <a:xfrm>
            <a:off x="56513" y="877220"/>
            <a:ext cx="1567449" cy="1240737"/>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21,857 </a:t>
            </a:r>
          </a:p>
          <a:p>
            <a:pPr algn="ctr"/>
            <a:r>
              <a:rPr lang="en-US" sz="1400" dirty="0">
                <a:solidFill>
                  <a:srgbClr val="212A60"/>
                </a:solidFill>
              </a:rPr>
              <a:t>Total Inmate Population</a:t>
            </a:r>
          </a:p>
        </p:txBody>
      </p:sp>
      <p:sp>
        <p:nvSpPr>
          <p:cNvPr id="16" name="Rectangle 15">
            <a:extLst>
              <a:ext uri="{FF2B5EF4-FFF2-40B4-BE49-F238E27FC236}">
                <a16:creationId xmlns:a16="http://schemas.microsoft.com/office/drawing/2014/main" id="{8E213C3E-A0B5-FE75-B67F-86AA90B968C8}"/>
              </a:ext>
            </a:extLst>
          </p:cNvPr>
          <p:cNvSpPr/>
          <p:nvPr/>
        </p:nvSpPr>
        <p:spPr>
          <a:xfrm>
            <a:off x="160091" y="6608208"/>
            <a:ext cx="7661136" cy="253916"/>
          </a:xfrm>
          <a:prstGeom prst="rect">
            <a:avLst/>
          </a:prstGeom>
        </p:spPr>
        <p:txBody>
          <a:bodyPr wrap="square">
            <a:spAutoFit/>
          </a:bodyPr>
          <a:lstStyle/>
          <a:p>
            <a:r>
              <a:rPr lang="en-US" sz="1050" dirty="0">
                <a:solidFill>
                  <a:schemeClr val="bg1"/>
                </a:solidFill>
              </a:rPr>
              <a:t>Source: Kentucky Department of Corrections, Monthly Reports, Inmate Profile September 2022 and September 2012</a:t>
            </a:r>
          </a:p>
        </p:txBody>
      </p:sp>
      <p:sp>
        <p:nvSpPr>
          <p:cNvPr id="5" name="TextBox 4">
            <a:extLst>
              <a:ext uri="{FF2B5EF4-FFF2-40B4-BE49-F238E27FC236}">
                <a16:creationId xmlns:a16="http://schemas.microsoft.com/office/drawing/2014/main" id="{46CDAD60-CE8B-45DF-D737-C7CDC7C147D8}"/>
              </a:ext>
            </a:extLst>
          </p:cNvPr>
          <p:cNvSpPr txBox="1"/>
          <p:nvPr/>
        </p:nvSpPr>
        <p:spPr>
          <a:xfrm>
            <a:off x="2250490" y="1766729"/>
            <a:ext cx="464302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Kentucky Inmate Profiles - September 2012 &amp; 2022</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98364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A73B-B122-68BD-770B-AECC130C2326}"/>
              </a:ext>
            </a:extLst>
          </p:cNvPr>
          <p:cNvSpPr txBox="1"/>
          <p:nvPr/>
        </p:nvSpPr>
        <p:spPr>
          <a:xfrm>
            <a:off x="346228" y="2032081"/>
            <a:ext cx="8451543" cy="3011274"/>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2010 and 2020 non-white racial groups, except American Indian/Alaskan Native, increased.</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a typeface="Calibri" panose="020F0502020204030204" pitchFamily="34" charset="0"/>
                <a:cs typeface="Times New Roman" panose="02020603050405020304" pitchFamily="18" charset="0"/>
              </a:rPr>
              <a:t>Between 2010 and 2020, the youth population (ages 0 to 19) has decreased. </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ea typeface="Calibri" panose="020F0502020204030204" pitchFamily="34" charset="0"/>
                <a:cs typeface="Times New Roman" panose="02020603050405020304" pitchFamily="18" charset="0"/>
              </a:rPr>
              <a:t>Between 2012 and 2021, the poverty rate decreased for all races.</a:t>
            </a:r>
          </a:p>
          <a:p>
            <a:pPr marL="285750" indent="-285750">
              <a:lnSpc>
                <a:spcPct val="107000"/>
              </a:lnSpc>
              <a:spcAft>
                <a:spcPts val="800"/>
              </a:spcAft>
              <a:buFont typeface="Arial" panose="020B0604020202020204" pitchFamily="34" charset="0"/>
              <a:buChar char="•"/>
            </a:pPr>
            <a:r>
              <a:rPr lang="en-US" sz="2000" dirty="0">
                <a:solidFill>
                  <a:schemeClr val="bg1"/>
                </a:solidFill>
                <a:effectLst/>
                <a:ea typeface="Calibri" panose="020F0502020204030204" pitchFamily="34" charset="0"/>
                <a:cs typeface="Times New Roman" panose="02020603050405020304" pitchFamily="18" charset="0"/>
              </a:rPr>
              <a:t>The Kentucky inmate population decreased between 2012 and 2022. The percentage of white inmates increased, and the percentage of black inmates decreased. </a:t>
            </a:r>
          </a:p>
        </p:txBody>
      </p:sp>
      <p:pic>
        <p:nvPicPr>
          <p:cNvPr id="6" name="Graphic 5" descr="Group of people with solid fill">
            <a:extLst>
              <a:ext uri="{FF2B5EF4-FFF2-40B4-BE49-F238E27FC236}">
                <a16:creationId xmlns:a16="http://schemas.microsoft.com/office/drawing/2014/main" id="{021A02C9-3A29-8B83-D024-F418BF8714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977" y="145284"/>
            <a:ext cx="1378631" cy="1378631"/>
          </a:xfrm>
          <a:prstGeom prst="rect">
            <a:avLst/>
          </a:prstGeom>
        </p:spPr>
      </p:pic>
      <p:sp>
        <p:nvSpPr>
          <p:cNvPr id="8" name="Title 1">
            <a:extLst>
              <a:ext uri="{FF2B5EF4-FFF2-40B4-BE49-F238E27FC236}">
                <a16:creationId xmlns:a16="http://schemas.microsoft.com/office/drawing/2014/main" id="{B9C057EA-0478-D960-CD3D-A31E70107E8A}"/>
              </a:ext>
            </a:extLst>
          </p:cNvPr>
          <p:cNvSpPr txBox="1">
            <a:spLocks/>
          </p:cNvSpPr>
          <p:nvPr/>
        </p:nvSpPr>
        <p:spPr>
          <a:xfrm>
            <a:off x="628650" y="50086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2"/>
                </a:solidFill>
              </a:rPr>
              <a:t>Population Trends</a:t>
            </a:r>
          </a:p>
        </p:txBody>
      </p:sp>
    </p:spTree>
    <p:extLst>
      <p:ext uri="{BB962C8B-B14F-4D97-AF65-F5344CB8AC3E}">
        <p14:creationId xmlns:p14="http://schemas.microsoft.com/office/powerpoint/2010/main" val="141864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Graduation cap with solid fill">
            <a:extLst>
              <a:ext uri="{FF2B5EF4-FFF2-40B4-BE49-F238E27FC236}">
                <a16:creationId xmlns:a16="http://schemas.microsoft.com/office/drawing/2014/main" id="{A9635388-9056-60B0-FCDA-64A335856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9898" y="36898"/>
            <a:ext cx="6784204" cy="6784204"/>
          </a:xfrm>
          <a:prstGeom prst="rect">
            <a:avLst/>
          </a:prstGeom>
        </p:spPr>
      </p:pic>
      <p:sp>
        <p:nvSpPr>
          <p:cNvPr id="2" name="Title 1">
            <a:extLst>
              <a:ext uri="{FF2B5EF4-FFF2-40B4-BE49-F238E27FC236}">
                <a16:creationId xmlns:a16="http://schemas.microsoft.com/office/drawing/2014/main" id="{8DCA7604-7877-594E-E063-45822AFA8EF0}"/>
              </a:ext>
            </a:extLst>
          </p:cNvPr>
          <p:cNvSpPr txBox="1">
            <a:spLocks/>
          </p:cNvSpPr>
          <p:nvPr/>
        </p:nvSpPr>
        <p:spPr>
          <a:xfrm>
            <a:off x="628650" y="276621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9BF37"/>
                </a:solidFill>
              </a:rPr>
              <a:t>Education Trends</a:t>
            </a:r>
          </a:p>
        </p:txBody>
      </p:sp>
    </p:spTree>
    <p:extLst>
      <p:ext uri="{BB962C8B-B14F-4D97-AF65-F5344CB8AC3E}">
        <p14:creationId xmlns:p14="http://schemas.microsoft.com/office/powerpoint/2010/main" val="598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72882"/>
            <a:ext cx="9143994" cy="4571997"/>
          </a:xfrm>
          <a:prstGeom prst="rect">
            <a:avLst/>
          </a:prstGeom>
        </p:spPr>
      </p:pic>
      <p:sp>
        <p:nvSpPr>
          <p:cNvPr id="5" name="Title 1"/>
          <p:cNvSpPr>
            <a:spLocks noGrp="1"/>
          </p:cNvSpPr>
          <p:nvPr>
            <p:ph type="title"/>
          </p:nvPr>
        </p:nvSpPr>
        <p:spPr>
          <a:xfrm>
            <a:off x="464024" y="2273"/>
            <a:ext cx="8215953" cy="1325563"/>
          </a:xfrm>
        </p:spPr>
        <p:txBody>
          <a:bodyPr>
            <a:normAutofit/>
          </a:bodyPr>
          <a:lstStyle/>
          <a:p>
            <a:pPr algn="ctr"/>
            <a:r>
              <a:rPr lang="en-US" sz="4000" dirty="0">
                <a:solidFill>
                  <a:srgbClr val="D9BF38"/>
                </a:solidFill>
                <a:latin typeface="Trebuchet MS" panose="020B0603020202020204" pitchFamily="34" charset="0"/>
                <a:sym typeface="Helvetica Neue"/>
              </a:rPr>
              <a:t>K-12 Public School Enrollment</a:t>
            </a:r>
            <a:endParaRPr lang="en-US" sz="2800" i="1" dirty="0">
              <a:solidFill>
                <a:srgbClr val="D9BF37"/>
              </a:solidFill>
            </a:endParaRPr>
          </a:p>
        </p:txBody>
      </p:sp>
      <p:sp>
        <p:nvSpPr>
          <p:cNvPr id="11" name="Rectangle 10"/>
          <p:cNvSpPr/>
          <p:nvPr/>
        </p:nvSpPr>
        <p:spPr>
          <a:xfrm>
            <a:off x="130635" y="6617731"/>
            <a:ext cx="6595551" cy="253916"/>
          </a:xfrm>
          <a:prstGeom prst="rect">
            <a:avLst/>
          </a:prstGeom>
        </p:spPr>
        <p:txBody>
          <a:bodyPr wrap="square">
            <a:spAutoFit/>
          </a:bodyPr>
          <a:lstStyle/>
          <a:p>
            <a:r>
              <a:rPr lang="en-US" sz="1050" dirty="0">
                <a:solidFill>
                  <a:schemeClr val="bg1"/>
                </a:solidFill>
              </a:rPr>
              <a:t>Source: Kentucky Department of Education, School Report Card, Student Membership</a:t>
            </a:r>
          </a:p>
        </p:txBody>
      </p:sp>
      <p:sp>
        <p:nvSpPr>
          <p:cNvPr id="12" name="Hexagon 11"/>
          <p:cNvSpPr/>
          <p:nvPr/>
        </p:nvSpPr>
        <p:spPr>
          <a:xfrm>
            <a:off x="79047"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200" dirty="0">
                <a:solidFill>
                  <a:srgbClr val="212A60"/>
                </a:solidFill>
              </a:rPr>
              <a:t>649,688</a:t>
            </a:r>
          </a:p>
          <a:p>
            <a:pPr algn="ctr"/>
            <a:r>
              <a:rPr lang="en-US" sz="1400" dirty="0">
                <a:solidFill>
                  <a:srgbClr val="212A60"/>
                </a:solidFill>
              </a:rPr>
              <a:t>Total</a:t>
            </a:r>
          </a:p>
          <a:p>
            <a:pPr algn="ctr"/>
            <a:r>
              <a:rPr lang="en-US" sz="1400" dirty="0">
                <a:solidFill>
                  <a:srgbClr val="212A60"/>
                </a:solidFill>
              </a:rPr>
              <a:t>Enrollment</a:t>
            </a:r>
          </a:p>
        </p:txBody>
      </p:sp>
      <p:sp>
        <p:nvSpPr>
          <p:cNvPr id="13" name="Hexagon 12"/>
          <p:cNvSpPr/>
          <p:nvPr/>
        </p:nvSpPr>
        <p:spPr>
          <a:xfrm>
            <a:off x="7552931"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200" dirty="0">
                <a:solidFill>
                  <a:srgbClr val="212A60"/>
                </a:solidFill>
              </a:rPr>
              <a:t>638,236</a:t>
            </a:r>
          </a:p>
          <a:p>
            <a:pPr algn="ctr"/>
            <a:r>
              <a:rPr lang="en-US" sz="1400" dirty="0">
                <a:solidFill>
                  <a:srgbClr val="212A60"/>
                </a:solidFill>
              </a:rPr>
              <a:t>Total</a:t>
            </a:r>
          </a:p>
          <a:p>
            <a:pPr algn="ctr"/>
            <a:r>
              <a:rPr lang="en-US" sz="1400" dirty="0">
                <a:solidFill>
                  <a:srgbClr val="212A60"/>
                </a:solidFill>
              </a:rPr>
              <a:t>Enrollment</a:t>
            </a:r>
          </a:p>
        </p:txBody>
      </p:sp>
      <p:sp>
        <p:nvSpPr>
          <p:cNvPr id="3" name="TextBox 2">
            <a:extLst>
              <a:ext uri="{FF2B5EF4-FFF2-40B4-BE49-F238E27FC236}">
                <a16:creationId xmlns:a16="http://schemas.microsoft.com/office/drawing/2014/main" id="{2CA3B151-05B4-4108-FA49-E320C5239248}"/>
              </a:ext>
            </a:extLst>
          </p:cNvPr>
          <p:cNvSpPr txBox="1"/>
          <p:nvPr/>
        </p:nvSpPr>
        <p:spPr>
          <a:xfrm>
            <a:off x="2286000" y="1782268"/>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Kentucky Public K-12 Student Membership, AY 2011-12 &amp; AY 2020-21 </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426334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67DFA1-4562-5CE4-2895-C4195F24C2E1}"/>
              </a:ext>
            </a:extLst>
          </p:cNvPr>
          <p:cNvSpPr txBox="1">
            <a:spLocks/>
          </p:cNvSpPr>
          <p:nvPr/>
        </p:nvSpPr>
        <p:spPr>
          <a:xfrm>
            <a:off x="457200" y="2273"/>
            <a:ext cx="822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K-12 Discipline Rates By Race</a:t>
            </a:r>
            <a:endParaRPr lang="en-US" sz="2800" i="1" dirty="0">
              <a:solidFill>
                <a:srgbClr val="D9BF37"/>
              </a:solidFill>
            </a:endParaRPr>
          </a:p>
        </p:txBody>
      </p:sp>
      <p:pic>
        <p:nvPicPr>
          <p:cNvPr id="3" name="Picture 2">
            <a:extLst>
              <a:ext uri="{FF2B5EF4-FFF2-40B4-BE49-F238E27FC236}">
                <a16:creationId xmlns:a16="http://schemas.microsoft.com/office/drawing/2014/main" id="{5B9E1D26-881D-EF28-4448-2F9933CE69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941995"/>
            <a:ext cx="9143998" cy="4571998"/>
          </a:xfrm>
          <a:prstGeom prst="rect">
            <a:avLst/>
          </a:prstGeom>
        </p:spPr>
      </p:pic>
      <p:sp>
        <p:nvSpPr>
          <p:cNvPr id="4" name="TextBox 3">
            <a:extLst>
              <a:ext uri="{FF2B5EF4-FFF2-40B4-BE49-F238E27FC236}">
                <a16:creationId xmlns:a16="http://schemas.microsoft.com/office/drawing/2014/main" id="{3A4ED016-803C-7018-6022-CDBD173D1315}"/>
              </a:ext>
            </a:extLst>
          </p:cNvPr>
          <p:cNvSpPr txBox="1"/>
          <p:nvPr/>
        </p:nvSpPr>
        <p:spPr>
          <a:xfrm>
            <a:off x="150921" y="1379221"/>
            <a:ext cx="2266967" cy="369332"/>
          </a:xfrm>
          <a:prstGeom prst="rect">
            <a:avLst/>
          </a:prstGeom>
          <a:noFill/>
        </p:spPr>
        <p:txBody>
          <a:bodyPr wrap="none" rtlCol="0">
            <a:spAutoFit/>
          </a:bodyPr>
          <a:lstStyle/>
          <a:p>
            <a:r>
              <a:rPr lang="en-US" dirty="0">
                <a:solidFill>
                  <a:srgbClr val="D9BF37"/>
                </a:solidFill>
              </a:rPr>
              <a:t>All Students: 70,140</a:t>
            </a:r>
          </a:p>
        </p:txBody>
      </p:sp>
      <p:sp>
        <p:nvSpPr>
          <p:cNvPr id="5" name="TextBox 4">
            <a:extLst>
              <a:ext uri="{FF2B5EF4-FFF2-40B4-BE49-F238E27FC236}">
                <a16:creationId xmlns:a16="http://schemas.microsoft.com/office/drawing/2014/main" id="{11F1790B-1559-B886-B15A-A4C9924B52C9}"/>
              </a:ext>
            </a:extLst>
          </p:cNvPr>
          <p:cNvSpPr txBox="1"/>
          <p:nvPr/>
        </p:nvSpPr>
        <p:spPr>
          <a:xfrm>
            <a:off x="6726112" y="1379221"/>
            <a:ext cx="2266967" cy="369332"/>
          </a:xfrm>
          <a:prstGeom prst="rect">
            <a:avLst/>
          </a:prstGeom>
          <a:noFill/>
        </p:spPr>
        <p:txBody>
          <a:bodyPr wrap="none" rtlCol="0">
            <a:spAutoFit/>
          </a:bodyPr>
          <a:lstStyle/>
          <a:p>
            <a:r>
              <a:rPr lang="en-US" dirty="0">
                <a:solidFill>
                  <a:srgbClr val="D9BF37"/>
                </a:solidFill>
              </a:rPr>
              <a:t>All Students: 78,997</a:t>
            </a:r>
          </a:p>
        </p:txBody>
      </p:sp>
      <p:sp>
        <p:nvSpPr>
          <p:cNvPr id="7" name="TextBox 6">
            <a:extLst>
              <a:ext uri="{FF2B5EF4-FFF2-40B4-BE49-F238E27FC236}">
                <a16:creationId xmlns:a16="http://schemas.microsoft.com/office/drawing/2014/main" id="{EBEDAE59-E06F-E190-7365-702735F93F93}"/>
              </a:ext>
            </a:extLst>
          </p:cNvPr>
          <p:cNvSpPr txBox="1"/>
          <p:nvPr/>
        </p:nvSpPr>
        <p:spPr>
          <a:xfrm>
            <a:off x="2286000" y="1654438"/>
            <a:ext cx="4572000" cy="276999"/>
          </a:xfrm>
          <a:prstGeom prst="rect">
            <a:avLst/>
          </a:prstGeom>
          <a:noFill/>
        </p:spPr>
        <p:txBody>
          <a:bodyPr wrap="square">
            <a:spAutoFit/>
          </a:bodyPr>
          <a:lstStyle/>
          <a:p>
            <a:pPr algn="ctr"/>
            <a:r>
              <a:rPr lang="nl-NL" sz="1200" i="0" u="none" strike="noStrike" dirty="0">
                <a:solidFill>
                  <a:schemeClr val="bg1"/>
                </a:solidFill>
                <a:effectLst/>
                <a:latin typeface="Abadi Extra Light" panose="020B0204020104020204" pitchFamily="34" charset="0"/>
              </a:rPr>
              <a:t>Safe Schools Discipline - AY 2012-13 &amp; 2021-22</a:t>
            </a:r>
            <a:r>
              <a:rPr lang="nl-NL" sz="1200" dirty="0">
                <a:solidFill>
                  <a:schemeClr val="bg1"/>
                </a:solidFill>
                <a:latin typeface="Abadi Extra Light" panose="020B0204020104020204" pitchFamily="34" charset="0"/>
              </a:rPr>
              <a:t> </a:t>
            </a:r>
            <a:endParaRPr lang="en-US" sz="1200" dirty="0">
              <a:solidFill>
                <a:schemeClr val="bg1"/>
              </a:solidFill>
              <a:latin typeface="Abadi Extra Light" panose="020B0204020104020204" pitchFamily="34" charset="0"/>
            </a:endParaRPr>
          </a:p>
        </p:txBody>
      </p:sp>
      <p:sp>
        <p:nvSpPr>
          <p:cNvPr id="2" name="Rectangle 1">
            <a:extLst>
              <a:ext uri="{FF2B5EF4-FFF2-40B4-BE49-F238E27FC236}">
                <a16:creationId xmlns:a16="http://schemas.microsoft.com/office/drawing/2014/main" id="{45F5DAE8-9E46-853C-9D1D-23816E919841}"/>
              </a:ext>
            </a:extLst>
          </p:cNvPr>
          <p:cNvSpPr/>
          <p:nvPr/>
        </p:nvSpPr>
        <p:spPr>
          <a:xfrm>
            <a:off x="130635" y="6617731"/>
            <a:ext cx="6595551" cy="253916"/>
          </a:xfrm>
          <a:prstGeom prst="rect">
            <a:avLst/>
          </a:prstGeom>
        </p:spPr>
        <p:txBody>
          <a:bodyPr wrap="square">
            <a:spAutoFit/>
          </a:bodyPr>
          <a:lstStyle/>
          <a:p>
            <a:r>
              <a:rPr lang="en-US" sz="1050" dirty="0">
                <a:solidFill>
                  <a:schemeClr val="bg1"/>
                </a:solidFill>
              </a:rPr>
              <a:t>Source: </a:t>
            </a:r>
            <a:r>
              <a:rPr lang="en-US" sz="1050" b="0" i="0" u="none" strike="noStrike" dirty="0">
                <a:solidFill>
                  <a:schemeClr val="bg1"/>
                </a:solidFill>
                <a:effectLst/>
              </a:rPr>
              <a:t>Kentucky Department of Education, </a:t>
            </a:r>
            <a:r>
              <a:rPr lang="en-US" sz="1050" dirty="0">
                <a:solidFill>
                  <a:schemeClr val="bg1"/>
                </a:solidFill>
              </a:rPr>
              <a:t>School Report Card</a:t>
            </a:r>
          </a:p>
        </p:txBody>
      </p:sp>
    </p:spTree>
    <p:extLst>
      <p:ext uri="{BB962C8B-B14F-4D97-AF65-F5344CB8AC3E}">
        <p14:creationId xmlns:p14="http://schemas.microsoft.com/office/powerpoint/2010/main" val="423402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568B-F863-32EA-36DE-9CFF21CCFE89}"/>
              </a:ext>
            </a:extLst>
          </p:cNvPr>
          <p:cNvSpPr txBox="1">
            <a:spLocks/>
          </p:cNvSpPr>
          <p:nvPr/>
        </p:nvSpPr>
        <p:spPr>
          <a:xfrm>
            <a:off x="457200" y="2273"/>
            <a:ext cx="822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K-12 Discipline Rates By Race</a:t>
            </a:r>
            <a:endParaRPr lang="en-US" sz="2800" i="1" dirty="0">
              <a:solidFill>
                <a:srgbClr val="D9BF37"/>
              </a:solidFill>
            </a:endParaRPr>
          </a:p>
        </p:txBody>
      </p:sp>
      <p:pic>
        <p:nvPicPr>
          <p:cNvPr id="4" name="Picture 3">
            <a:extLst>
              <a:ext uri="{FF2B5EF4-FFF2-40B4-BE49-F238E27FC236}">
                <a16:creationId xmlns:a16="http://schemas.microsoft.com/office/drawing/2014/main" id="{63E7EFC0-3874-B5E4-40B7-D62BE29D46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941980"/>
            <a:ext cx="9143998" cy="4571998"/>
          </a:xfrm>
          <a:prstGeom prst="rect">
            <a:avLst/>
          </a:prstGeom>
        </p:spPr>
      </p:pic>
      <p:sp>
        <p:nvSpPr>
          <p:cNvPr id="5" name="TextBox 4">
            <a:extLst>
              <a:ext uri="{FF2B5EF4-FFF2-40B4-BE49-F238E27FC236}">
                <a16:creationId xmlns:a16="http://schemas.microsoft.com/office/drawing/2014/main" id="{48ACE1E3-FF15-16B2-6064-0F0372931C59}"/>
              </a:ext>
            </a:extLst>
          </p:cNvPr>
          <p:cNvSpPr txBox="1"/>
          <p:nvPr/>
        </p:nvSpPr>
        <p:spPr>
          <a:xfrm>
            <a:off x="150921" y="1379221"/>
            <a:ext cx="2266967" cy="369332"/>
          </a:xfrm>
          <a:prstGeom prst="rect">
            <a:avLst/>
          </a:prstGeom>
          <a:noFill/>
        </p:spPr>
        <p:txBody>
          <a:bodyPr wrap="none" rtlCol="0">
            <a:spAutoFit/>
          </a:bodyPr>
          <a:lstStyle/>
          <a:p>
            <a:r>
              <a:rPr lang="en-US" dirty="0">
                <a:solidFill>
                  <a:srgbClr val="D9BF37"/>
                </a:solidFill>
              </a:rPr>
              <a:t>All Students: 32,628</a:t>
            </a:r>
          </a:p>
        </p:txBody>
      </p:sp>
      <p:sp>
        <p:nvSpPr>
          <p:cNvPr id="6" name="TextBox 5">
            <a:extLst>
              <a:ext uri="{FF2B5EF4-FFF2-40B4-BE49-F238E27FC236}">
                <a16:creationId xmlns:a16="http://schemas.microsoft.com/office/drawing/2014/main" id="{861EAE04-95A7-1147-C1E5-D808F54AD78E}"/>
              </a:ext>
            </a:extLst>
          </p:cNvPr>
          <p:cNvSpPr txBox="1"/>
          <p:nvPr/>
        </p:nvSpPr>
        <p:spPr>
          <a:xfrm>
            <a:off x="6726112" y="1379221"/>
            <a:ext cx="2266967" cy="369332"/>
          </a:xfrm>
          <a:prstGeom prst="rect">
            <a:avLst/>
          </a:prstGeom>
          <a:noFill/>
        </p:spPr>
        <p:txBody>
          <a:bodyPr wrap="none" rtlCol="0">
            <a:spAutoFit/>
          </a:bodyPr>
          <a:lstStyle/>
          <a:p>
            <a:r>
              <a:rPr lang="en-US" dirty="0">
                <a:solidFill>
                  <a:srgbClr val="D9BF37"/>
                </a:solidFill>
              </a:rPr>
              <a:t>All Students: 34,951</a:t>
            </a:r>
          </a:p>
        </p:txBody>
      </p:sp>
      <p:sp>
        <p:nvSpPr>
          <p:cNvPr id="3" name="TextBox 2">
            <a:extLst>
              <a:ext uri="{FF2B5EF4-FFF2-40B4-BE49-F238E27FC236}">
                <a16:creationId xmlns:a16="http://schemas.microsoft.com/office/drawing/2014/main" id="{B2E8F0E6-2392-4B58-278D-4B2F93C8C274}"/>
              </a:ext>
            </a:extLst>
          </p:cNvPr>
          <p:cNvSpPr txBox="1"/>
          <p:nvPr/>
        </p:nvSpPr>
        <p:spPr>
          <a:xfrm>
            <a:off x="2286000" y="1654438"/>
            <a:ext cx="4572000" cy="276999"/>
          </a:xfrm>
          <a:prstGeom prst="rect">
            <a:avLst/>
          </a:prstGeom>
          <a:noFill/>
        </p:spPr>
        <p:txBody>
          <a:bodyPr wrap="square">
            <a:spAutoFit/>
          </a:bodyPr>
          <a:lstStyle/>
          <a:p>
            <a:pPr algn="ctr"/>
            <a:r>
              <a:rPr lang="nl-NL" sz="1200" i="0" u="none" strike="noStrike" dirty="0">
                <a:solidFill>
                  <a:schemeClr val="bg1"/>
                </a:solidFill>
                <a:effectLst/>
                <a:latin typeface="Abadi Extra Light" panose="020B0204020104020204" pitchFamily="34" charset="0"/>
              </a:rPr>
              <a:t>Safe Schools Discipline – AY 2012-13 &amp; 2021-22</a:t>
            </a:r>
            <a:r>
              <a:rPr lang="nl-NL" sz="1200" dirty="0">
                <a:solidFill>
                  <a:schemeClr val="bg1"/>
                </a:solidFill>
                <a:latin typeface="Abadi Extra Light" panose="020B0204020104020204" pitchFamily="34" charset="0"/>
              </a:rPr>
              <a:t> </a:t>
            </a:r>
            <a:endParaRPr lang="en-US" sz="1200" dirty="0">
              <a:solidFill>
                <a:schemeClr val="bg1"/>
              </a:solidFill>
              <a:latin typeface="Abadi Extra Light" panose="020B0204020104020204" pitchFamily="34" charset="0"/>
            </a:endParaRPr>
          </a:p>
        </p:txBody>
      </p:sp>
      <p:sp>
        <p:nvSpPr>
          <p:cNvPr id="7" name="Rectangle 6">
            <a:extLst>
              <a:ext uri="{FF2B5EF4-FFF2-40B4-BE49-F238E27FC236}">
                <a16:creationId xmlns:a16="http://schemas.microsoft.com/office/drawing/2014/main" id="{8B930E8E-10F7-92BD-1EB3-1F5B076E6167}"/>
              </a:ext>
            </a:extLst>
          </p:cNvPr>
          <p:cNvSpPr/>
          <p:nvPr/>
        </p:nvSpPr>
        <p:spPr>
          <a:xfrm>
            <a:off x="130635" y="6617731"/>
            <a:ext cx="6595551" cy="253916"/>
          </a:xfrm>
          <a:prstGeom prst="rect">
            <a:avLst/>
          </a:prstGeom>
        </p:spPr>
        <p:txBody>
          <a:bodyPr wrap="square">
            <a:spAutoFit/>
          </a:bodyPr>
          <a:lstStyle/>
          <a:p>
            <a:r>
              <a:rPr lang="en-US" sz="1050" dirty="0">
                <a:solidFill>
                  <a:schemeClr val="bg1"/>
                </a:solidFill>
              </a:rPr>
              <a:t>Source: </a:t>
            </a:r>
            <a:r>
              <a:rPr lang="en-US" sz="1050" b="0" i="0" u="none" strike="noStrike" dirty="0">
                <a:solidFill>
                  <a:schemeClr val="bg1"/>
                </a:solidFill>
                <a:effectLst/>
              </a:rPr>
              <a:t>Kentucky Department of Education, </a:t>
            </a:r>
            <a:r>
              <a:rPr lang="en-US" sz="1050" dirty="0">
                <a:solidFill>
                  <a:schemeClr val="bg1"/>
                </a:solidFill>
              </a:rPr>
              <a:t>School Report Card</a:t>
            </a:r>
          </a:p>
        </p:txBody>
      </p:sp>
    </p:spTree>
    <p:extLst>
      <p:ext uri="{BB962C8B-B14F-4D97-AF65-F5344CB8AC3E}">
        <p14:creationId xmlns:p14="http://schemas.microsoft.com/office/powerpoint/2010/main" val="357435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56F0A5-84CF-7C68-5468-B4D0A8FEDB73}"/>
              </a:ext>
            </a:extLst>
          </p:cNvPr>
          <p:cNvSpPr txBox="1">
            <a:spLocks/>
          </p:cNvSpPr>
          <p:nvPr/>
        </p:nvSpPr>
        <p:spPr>
          <a:xfrm>
            <a:off x="464024" y="2273"/>
            <a:ext cx="82159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High School Grad Rate</a:t>
            </a:r>
            <a:endParaRPr lang="en-US" sz="2800" i="1" dirty="0">
              <a:solidFill>
                <a:srgbClr val="D9BF37"/>
              </a:solidFill>
            </a:endParaRPr>
          </a:p>
        </p:txBody>
      </p:sp>
      <p:pic>
        <p:nvPicPr>
          <p:cNvPr id="10" name="Picture 9">
            <a:extLst>
              <a:ext uri="{FF2B5EF4-FFF2-40B4-BE49-F238E27FC236}">
                <a16:creationId xmlns:a16="http://schemas.microsoft.com/office/drawing/2014/main" id="{36AFA2D8-E066-4CD1-8E30-F2ECA0B24A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2039653"/>
            <a:ext cx="9143994" cy="4571997"/>
          </a:xfrm>
          <a:prstGeom prst="rect">
            <a:avLst/>
          </a:prstGeom>
        </p:spPr>
      </p:pic>
      <p:sp>
        <p:nvSpPr>
          <p:cNvPr id="13" name="Rectangle 12">
            <a:extLst>
              <a:ext uri="{FF2B5EF4-FFF2-40B4-BE49-F238E27FC236}">
                <a16:creationId xmlns:a16="http://schemas.microsoft.com/office/drawing/2014/main" id="{2781AC15-1755-8951-E405-572D8C6560DB}"/>
              </a:ext>
            </a:extLst>
          </p:cNvPr>
          <p:cNvSpPr/>
          <p:nvPr/>
        </p:nvSpPr>
        <p:spPr>
          <a:xfrm>
            <a:off x="160090" y="6608208"/>
            <a:ext cx="8983909" cy="253916"/>
          </a:xfrm>
          <a:prstGeom prst="rect">
            <a:avLst/>
          </a:prstGeom>
        </p:spPr>
        <p:txBody>
          <a:bodyPr wrap="square">
            <a:spAutoFit/>
          </a:bodyPr>
          <a:lstStyle/>
          <a:p>
            <a:r>
              <a:rPr lang="en-US" sz="1050" b="0" i="0" u="none" strike="noStrike" dirty="0">
                <a:solidFill>
                  <a:schemeClr val="bg1"/>
                </a:solidFill>
                <a:effectLst/>
              </a:rPr>
              <a:t>Source:  Kentucky Department of Education, School Report Card, School Accountability, Graduation Rate</a:t>
            </a:r>
            <a:r>
              <a:rPr lang="en-US" sz="1050" dirty="0">
                <a:solidFill>
                  <a:schemeClr val="bg1"/>
                </a:solidFill>
              </a:rPr>
              <a:t> </a:t>
            </a:r>
          </a:p>
        </p:txBody>
      </p:sp>
      <p:sp>
        <p:nvSpPr>
          <p:cNvPr id="3" name="TextBox 2">
            <a:extLst>
              <a:ext uri="{FF2B5EF4-FFF2-40B4-BE49-F238E27FC236}">
                <a16:creationId xmlns:a16="http://schemas.microsoft.com/office/drawing/2014/main" id="{1B585125-67FE-7E27-91FA-D7BB51274A52}"/>
              </a:ext>
            </a:extLst>
          </p:cNvPr>
          <p:cNvSpPr txBox="1"/>
          <p:nvPr/>
        </p:nvSpPr>
        <p:spPr>
          <a:xfrm>
            <a:off x="2286000" y="1749426"/>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2012-13 &amp; 2021-22 Cohort Graduation Rates</a:t>
            </a:r>
            <a:r>
              <a:rPr lang="en-US" sz="1200" dirty="0">
                <a:solidFill>
                  <a:schemeClr val="bg1"/>
                </a:solidFill>
                <a:latin typeface="Abadi Extra Light" panose="020B0204020104020204" pitchFamily="34" charset="0"/>
              </a:rPr>
              <a:t> </a:t>
            </a:r>
          </a:p>
        </p:txBody>
      </p:sp>
      <p:sp>
        <p:nvSpPr>
          <p:cNvPr id="5" name="Hexagon 4">
            <a:extLst>
              <a:ext uri="{FF2B5EF4-FFF2-40B4-BE49-F238E27FC236}">
                <a16:creationId xmlns:a16="http://schemas.microsoft.com/office/drawing/2014/main" id="{0678CCFD-AF85-FE40-FA07-F73D9CADFEA7}"/>
              </a:ext>
            </a:extLst>
          </p:cNvPr>
          <p:cNvSpPr/>
          <p:nvPr/>
        </p:nvSpPr>
        <p:spPr>
          <a:xfrm>
            <a:off x="79047"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200" dirty="0">
                <a:solidFill>
                  <a:srgbClr val="212A60"/>
                </a:solidFill>
              </a:rPr>
              <a:t>86.1%</a:t>
            </a:r>
          </a:p>
          <a:p>
            <a:pPr algn="ctr"/>
            <a:r>
              <a:rPr lang="en-US" sz="1400" dirty="0">
                <a:solidFill>
                  <a:srgbClr val="212A60"/>
                </a:solidFill>
              </a:rPr>
              <a:t>KY 4-Year</a:t>
            </a:r>
          </a:p>
          <a:p>
            <a:pPr algn="ctr"/>
            <a:r>
              <a:rPr lang="en-US" sz="1400" dirty="0">
                <a:solidFill>
                  <a:srgbClr val="212A60"/>
                </a:solidFill>
              </a:rPr>
              <a:t>Graduation Rate</a:t>
            </a:r>
          </a:p>
        </p:txBody>
      </p:sp>
      <p:sp>
        <p:nvSpPr>
          <p:cNvPr id="6" name="Hexagon 5">
            <a:extLst>
              <a:ext uri="{FF2B5EF4-FFF2-40B4-BE49-F238E27FC236}">
                <a16:creationId xmlns:a16="http://schemas.microsoft.com/office/drawing/2014/main" id="{25A99FD7-3AD2-2634-1D99-A41262052DEC}"/>
              </a:ext>
            </a:extLst>
          </p:cNvPr>
          <p:cNvSpPr/>
          <p:nvPr/>
        </p:nvSpPr>
        <p:spPr>
          <a:xfrm>
            <a:off x="7552931"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200" dirty="0">
                <a:solidFill>
                  <a:srgbClr val="212A60"/>
                </a:solidFill>
              </a:rPr>
              <a:t>89.9%</a:t>
            </a:r>
          </a:p>
          <a:p>
            <a:pPr algn="ctr"/>
            <a:r>
              <a:rPr lang="en-US" sz="1400" dirty="0">
                <a:solidFill>
                  <a:srgbClr val="212A60"/>
                </a:solidFill>
              </a:rPr>
              <a:t>KY 4-Year</a:t>
            </a:r>
          </a:p>
          <a:p>
            <a:pPr algn="ctr"/>
            <a:r>
              <a:rPr lang="en-US" sz="1400" dirty="0">
                <a:solidFill>
                  <a:srgbClr val="212A60"/>
                </a:solidFill>
              </a:rPr>
              <a:t>Graduation Rate</a:t>
            </a:r>
          </a:p>
        </p:txBody>
      </p:sp>
    </p:spTree>
    <p:extLst>
      <p:ext uri="{BB962C8B-B14F-4D97-AF65-F5344CB8AC3E}">
        <p14:creationId xmlns:p14="http://schemas.microsoft.com/office/powerpoint/2010/main" val="118444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2C34CC-B3D7-3FC6-8A2C-D81A74AE2AD0}"/>
              </a:ext>
            </a:extLst>
          </p:cNvPr>
          <p:cNvSpPr txBox="1">
            <a:spLocks/>
          </p:cNvSpPr>
          <p:nvPr/>
        </p:nvSpPr>
        <p:spPr>
          <a:xfrm>
            <a:off x="464024" y="2273"/>
            <a:ext cx="82159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KEES Award Disbursements</a:t>
            </a:r>
            <a:endParaRPr lang="en-US" sz="2800" i="1" dirty="0">
              <a:solidFill>
                <a:srgbClr val="D9BF37"/>
              </a:solidFill>
            </a:endParaRPr>
          </a:p>
        </p:txBody>
      </p:sp>
      <p:pic>
        <p:nvPicPr>
          <p:cNvPr id="12" name="Picture 11">
            <a:extLst>
              <a:ext uri="{FF2B5EF4-FFF2-40B4-BE49-F238E27FC236}">
                <a16:creationId xmlns:a16="http://schemas.microsoft.com/office/drawing/2014/main" id="{FD0F5FCF-6450-6996-BE42-869A057312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39965"/>
            <a:ext cx="9143994" cy="4571997"/>
          </a:xfrm>
          <a:prstGeom prst="rect">
            <a:avLst/>
          </a:prstGeom>
        </p:spPr>
      </p:pic>
      <p:sp>
        <p:nvSpPr>
          <p:cNvPr id="2" name="Rectangle 1">
            <a:extLst>
              <a:ext uri="{FF2B5EF4-FFF2-40B4-BE49-F238E27FC236}">
                <a16:creationId xmlns:a16="http://schemas.microsoft.com/office/drawing/2014/main" id="{5F9BDAAC-F248-4DB8-CFD7-E816C509F21A}"/>
              </a:ext>
            </a:extLst>
          </p:cNvPr>
          <p:cNvSpPr/>
          <p:nvPr/>
        </p:nvSpPr>
        <p:spPr>
          <a:xfrm>
            <a:off x="160091" y="6608208"/>
            <a:ext cx="5233916" cy="253916"/>
          </a:xfrm>
          <a:prstGeom prst="rect">
            <a:avLst/>
          </a:prstGeom>
        </p:spPr>
        <p:txBody>
          <a:bodyPr wrap="square">
            <a:spAutoFit/>
          </a:bodyPr>
          <a:lstStyle/>
          <a:p>
            <a:r>
              <a:rPr lang="en-US" sz="1050" dirty="0">
                <a:solidFill>
                  <a:schemeClr val="bg1"/>
                </a:solidFill>
              </a:rPr>
              <a:t>Source: KLDS</a:t>
            </a:r>
          </a:p>
        </p:txBody>
      </p:sp>
      <p:sp>
        <p:nvSpPr>
          <p:cNvPr id="4" name="TextBox 3">
            <a:extLst>
              <a:ext uri="{FF2B5EF4-FFF2-40B4-BE49-F238E27FC236}">
                <a16:creationId xmlns:a16="http://schemas.microsoft.com/office/drawing/2014/main" id="{4208FAFC-7B82-262D-E5AC-3CE83B546FAE}"/>
              </a:ext>
            </a:extLst>
          </p:cNvPr>
          <p:cNvSpPr txBox="1"/>
          <p:nvPr/>
        </p:nvSpPr>
        <p:spPr>
          <a:xfrm>
            <a:off x="2286000" y="1747813"/>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KEES Disbursements - AY 2011-12 &amp; AY 2020-21</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102875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6B2D66-1389-AA34-497C-0BAD9D88F25C}"/>
              </a:ext>
            </a:extLst>
          </p:cNvPr>
          <p:cNvSpPr txBox="1">
            <a:spLocks/>
          </p:cNvSpPr>
          <p:nvPr/>
        </p:nvSpPr>
        <p:spPr>
          <a:xfrm>
            <a:off x="316864" y="2273"/>
            <a:ext cx="85102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dirty="0">
                <a:solidFill>
                  <a:srgbClr val="D9BF37"/>
                </a:solidFill>
              </a:rPr>
              <a:t>Dual Credit Scholarship Awards</a:t>
            </a:r>
            <a:endParaRPr lang="en-US" sz="2800" i="1" dirty="0">
              <a:solidFill>
                <a:srgbClr val="D9BF37"/>
              </a:solidFill>
            </a:endParaRPr>
          </a:p>
        </p:txBody>
      </p:sp>
      <p:pic>
        <p:nvPicPr>
          <p:cNvPr id="10" name="Picture 9">
            <a:extLst>
              <a:ext uri="{FF2B5EF4-FFF2-40B4-BE49-F238E27FC236}">
                <a16:creationId xmlns:a16="http://schemas.microsoft.com/office/drawing/2014/main" id="{70932239-D27E-0789-3728-3260E0C874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2057720"/>
            <a:ext cx="9143994" cy="4571997"/>
          </a:xfrm>
          <a:prstGeom prst="rect">
            <a:avLst/>
          </a:prstGeom>
        </p:spPr>
      </p:pic>
      <p:sp>
        <p:nvSpPr>
          <p:cNvPr id="2" name="Rectangle 1">
            <a:extLst>
              <a:ext uri="{FF2B5EF4-FFF2-40B4-BE49-F238E27FC236}">
                <a16:creationId xmlns:a16="http://schemas.microsoft.com/office/drawing/2014/main" id="{948869F8-2A4D-AB77-E87A-241E0DD10744}"/>
              </a:ext>
            </a:extLst>
          </p:cNvPr>
          <p:cNvSpPr/>
          <p:nvPr/>
        </p:nvSpPr>
        <p:spPr>
          <a:xfrm>
            <a:off x="160091" y="6608208"/>
            <a:ext cx="5233916" cy="253916"/>
          </a:xfrm>
          <a:prstGeom prst="rect">
            <a:avLst/>
          </a:prstGeom>
        </p:spPr>
        <p:txBody>
          <a:bodyPr wrap="square">
            <a:spAutoFit/>
          </a:bodyPr>
          <a:lstStyle/>
          <a:p>
            <a:r>
              <a:rPr lang="en-US" sz="1050" dirty="0">
                <a:solidFill>
                  <a:schemeClr val="bg1"/>
                </a:solidFill>
              </a:rPr>
              <a:t>Source: KLDS</a:t>
            </a:r>
          </a:p>
        </p:txBody>
      </p:sp>
      <p:sp>
        <p:nvSpPr>
          <p:cNvPr id="5" name="TextBox 4">
            <a:extLst>
              <a:ext uri="{FF2B5EF4-FFF2-40B4-BE49-F238E27FC236}">
                <a16:creationId xmlns:a16="http://schemas.microsoft.com/office/drawing/2014/main" id="{C575624D-35E4-57A8-DE3C-BF1B945422C3}"/>
              </a:ext>
            </a:extLst>
          </p:cNvPr>
          <p:cNvSpPr txBox="1"/>
          <p:nvPr/>
        </p:nvSpPr>
        <p:spPr>
          <a:xfrm>
            <a:off x="2286000" y="1764912"/>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Dual Credit Scholarship Disbursements - AY 2018-19 &amp; AY 2020-21</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314097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BB9021-D2D8-9216-DEED-08F52847C107}"/>
              </a:ext>
            </a:extLst>
          </p:cNvPr>
          <p:cNvSpPr txBox="1">
            <a:spLocks/>
          </p:cNvSpPr>
          <p:nvPr/>
        </p:nvSpPr>
        <p:spPr>
          <a:xfrm>
            <a:off x="303547" y="2273"/>
            <a:ext cx="853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dirty="0">
                <a:solidFill>
                  <a:srgbClr val="D9BF37"/>
                </a:solidFill>
              </a:rPr>
              <a:t>Work Ready Scholarship Awards</a:t>
            </a:r>
            <a:endParaRPr lang="en-US" sz="2800" i="1" dirty="0">
              <a:solidFill>
                <a:srgbClr val="D9BF37"/>
              </a:solidFill>
            </a:endParaRPr>
          </a:p>
        </p:txBody>
      </p:sp>
      <p:pic>
        <p:nvPicPr>
          <p:cNvPr id="10" name="Picture 9">
            <a:extLst>
              <a:ext uri="{FF2B5EF4-FFF2-40B4-BE49-F238E27FC236}">
                <a16:creationId xmlns:a16="http://schemas.microsoft.com/office/drawing/2014/main" id="{7F758440-E3A0-4470-66CD-72E5ED4BF7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 y="2039963"/>
            <a:ext cx="9143994" cy="4571997"/>
          </a:xfrm>
          <a:prstGeom prst="rect">
            <a:avLst/>
          </a:prstGeom>
        </p:spPr>
      </p:pic>
      <p:sp>
        <p:nvSpPr>
          <p:cNvPr id="2" name="Rectangle 1">
            <a:extLst>
              <a:ext uri="{FF2B5EF4-FFF2-40B4-BE49-F238E27FC236}">
                <a16:creationId xmlns:a16="http://schemas.microsoft.com/office/drawing/2014/main" id="{9C5BA950-F73B-380F-15A5-CD244A78BA76}"/>
              </a:ext>
            </a:extLst>
          </p:cNvPr>
          <p:cNvSpPr/>
          <p:nvPr/>
        </p:nvSpPr>
        <p:spPr>
          <a:xfrm>
            <a:off x="160091" y="6608208"/>
            <a:ext cx="5233916" cy="253916"/>
          </a:xfrm>
          <a:prstGeom prst="rect">
            <a:avLst/>
          </a:prstGeom>
        </p:spPr>
        <p:txBody>
          <a:bodyPr wrap="square">
            <a:spAutoFit/>
          </a:bodyPr>
          <a:lstStyle/>
          <a:p>
            <a:r>
              <a:rPr lang="en-US" sz="1050" dirty="0">
                <a:solidFill>
                  <a:schemeClr val="bg1"/>
                </a:solidFill>
              </a:rPr>
              <a:t>Source: KLDS</a:t>
            </a:r>
          </a:p>
        </p:txBody>
      </p:sp>
      <p:sp>
        <p:nvSpPr>
          <p:cNvPr id="4" name="TextBox 3">
            <a:extLst>
              <a:ext uri="{FF2B5EF4-FFF2-40B4-BE49-F238E27FC236}">
                <a16:creationId xmlns:a16="http://schemas.microsoft.com/office/drawing/2014/main" id="{09B34DD8-0155-5CD3-3876-520D8BFE7D5F}"/>
              </a:ext>
            </a:extLst>
          </p:cNvPr>
          <p:cNvSpPr txBox="1"/>
          <p:nvPr/>
        </p:nvSpPr>
        <p:spPr>
          <a:xfrm>
            <a:off x="2286000" y="1758655"/>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Work Ready Scholarship Disbursements - AY 2017-18 &amp; AY 2020-21</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259877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050A04-C071-4364-B743-C276E0739C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429" y="214306"/>
            <a:ext cx="9001142" cy="6429388"/>
          </a:xfrm>
          <a:prstGeom prst="rect">
            <a:avLst/>
          </a:prstGeom>
        </p:spPr>
      </p:pic>
      <p:pic>
        <p:nvPicPr>
          <p:cNvPr id="2" name="Picture 1">
            <a:extLst>
              <a:ext uri="{FF2B5EF4-FFF2-40B4-BE49-F238E27FC236}">
                <a16:creationId xmlns:a16="http://schemas.microsoft.com/office/drawing/2014/main" id="{58322971-2045-5F48-29F1-F919C0555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785" y="1608773"/>
            <a:ext cx="1624429" cy="1820227"/>
          </a:xfrm>
          <a:prstGeom prst="rect">
            <a:avLst/>
          </a:prstGeom>
        </p:spPr>
      </p:pic>
    </p:spTree>
    <p:extLst>
      <p:ext uri="{BB962C8B-B14F-4D97-AF65-F5344CB8AC3E}">
        <p14:creationId xmlns:p14="http://schemas.microsoft.com/office/powerpoint/2010/main" val="34497774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2081968"/>
            <a:ext cx="9143998" cy="4571999"/>
          </a:xfrm>
          <a:prstGeom prst="rect">
            <a:avLst/>
          </a:prstGeom>
        </p:spPr>
      </p:pic>
      <p:sp>
        <p:nvSpPr>
          <p:cNvPr id="6" name="Title 1"/>
          <p:cNvSpPr>
            <a:spLocks noGrp="1"/>
          </p:cNvSpPr>
          <p:nvPr>
            <p:ph type="title"/>
          </p:nvPr>
        </p:nvSpPr>
        <p:spPr>
          <a:xfrm>
            <a:off x="232012" y="2273"/>
            <a:ext cx="8679976" cy="1325563"/>
          </a:xfrm>
        </p:spPr>
        <p:txBody>
          <a:bodyPr>
            <a:normAutofit/>
          </a:bodyPr>
          <a:lstStyle/>
          <a:p>
            <a:pPr algn="ctr"/>
            <a:r>
              <a:rPr lang="en-US" dirty="0">
                <a:solidFill>
                  <a:srgbClr val="D9BF37"/>
                </a:solidFill>
              </a:rPr>
              <a:t>Kentucky’s Postsecondary Enrollment</a:t>
            </a:r>
            <a:endParaRPr lang="en-US" sz="3100" i="1" dirty="0">
              <a:solidFill>
                <a:srgbClr val="D9BF37"/>
              </a:solidFill>
            </a:endParaRPr>
          </a:p>
        </p:txBody>
      </p:sp>
      <p:sp>
        <p:nvSpPr>
          <p:cNvPr id="14" name="Hexagon 13"/>
          <p:cNvSpPr/>
          <p:nvPr/>
        </p:nvSpPr>
        <p:spPr>
          <a:xfrm>
            <a:off x="115410" y="700940"/>
            <a:ext cx="1671201" cy="1366847"/>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261,613</a:t>
            </a:r>
          </a:p>
          <a:p>
            <a:pPr algn="ctr"/>
            <a:r>
              <a:rPr lang="en-US" sz="1400" dirty="0">
                <a:solidFill>
                  <a:srgbClr val="212A60"/>
                </a:solidFill>
              </a:rPr>
              <a:t>Total</a:t>
            </a:r>
          </a:p>
          <a:p>
            <a:pPr algn="ctr"/>
            <a:r>
              <a:rPr lang="en-US" sz="1400" dirty="0">
                <a:solidFill>
                  <a:srgbClr val="212A60"/>
                </a:solidFill>
              </a:rPr>
              <a:t>Postsecondary Enrolled</a:t>
            </a:r>
          </a:p>
        </p:txBody>
      </p:sp>
      <p:sp>
        <p:nvSpPr>
          <p:cNvPr id="12" name="Hexagon 11"/>
          <p:cNvSpPr/>
          <p:nvPr/>
        </p:nvSpPr>
        <p:spPr>
          <a:xfrm>
            <a:off x="7355238" y="700940"/>
            <a:ext cx="1673352" cy="137160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250,828</a:t>
            </a:r>
          </a:p>
          <a:p>
            <a:pPr algn="ctr"/>
            <a:r>
              <a:rPr lang="en-US" sz="1400" dirty="0">
                <a:solidFill>
                  <a:srgbClr val="212A60"/>
                </a:solidFill>
              </a:rPr>
              <a:t>Total</a:t>
            </a:r>
          </a:p>
          <a:p>
            <a:pPr algn="ctr"/>
            <a:r>
              <a:rPr lang="en-US" sz="1400" dirty="0">
                <a:solidFill>
                  <a:srgbClr val="212A60"/>
                </a:solidFill>
              </a:rPr>
              <a:t>Postsecondary Enrolled</a:t>
            </a:r>
          </a:p>
        </p:txBody>
      </p:sp>
      <p:sp>
        <p:nvSpPr>
          <p:cNvPr id="13" name="Rectangle 12"/>
          <p:cNvSpPr/>
          <p:nvPr/>
        </p:nvSpPr>
        <p:spPr>
          <a:xfrm>
            <a:off x="296568" y="6616209"/>
            <a:ext cx="7331197" cy="253916"/>
          </a:xfrm>
          <a:prstGeom prst="rect">
            <a:avLst/>
          </a:prstGeom>
        </p:spPr>
        <p:txBody>
          <a:bodyPr wrap="square">
            <a:spAutoFit/>
          </a:bodyPr>
          <a:lstStyle/>
          <a:p>
            <a:r>
              <a:rPr lang="en-US" sz="1050" dirty="0">
                <a:solidFill>
                  <a:schemeClr val="bg1"/>
                </a:solidFill>
              </a:rPr>
              <a:t>Source: Kentucky Council on Postsecondary Education's Data and Advanced Analytics Team.  http://cpe.ky.gov/data/ </a:t>
            </a:r>
          </a:p>
        </p:txBody>
      </p:sp>
      <p:sp>
        <p:nvSpPr>
          <p:cNvPr id="7" name="TextBox 6">
            <a:extLst>
              <a:ext uri="{FF2B5EF4-FFF2-40B4-BE49-F238E27FC236}">
                <a16:creationId xmlns:a16="http://schemas.microsoft.com/office/drawing/2014/main" id="{A74DC75D-EF43-81BA-2F83-B379875F9737}"/>
              </a:ext>
            </a:extLst>
          </p:cNvPr>
          <p:cNvSpPr txBox="1"/>
          <p:nvPr/>
        </p:nvSpPr>
        <p:spPr>
          <a:xfrm>
            <a:off x="2286000" y="1796527"/>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Postsecondary Student Enrollment, AY 2012-13 to AY 2022-23*</a:t>
            </a:r>
            <a:r>
              <a:rPr lang="en-US" sz="1200" dirty="0">
                <a:solidFill>
                  <a:schemeClr val="bg1"/>
                </a:solidFill>
                <a:latin typeface="Abadi Extra Light" panose="020B0204020104020204" pitchFamily="34" charset="0"/>
              </a:rPr>
              <a:t> </a:t>
            </a:r>
          </a:p>
        </p:txBody>
      </p:sp>
      <p:sp>
        <p:nvSpPr>
          <p:cNvPr id="9" name="TextBox 8">
            <a:extLst>
              <a:ext uri="{FF2B5EF4-FFF2-40B4-BE49-F238E27FC236}">
                <a16:creationId xmlns:a16="http://schemas.microsoft.com/office/drawing/2014/main" id="{A9C46720-96D6-415E-6247-2A3D21DE7927}"/>
              </a:ext>
            </a:extLst>
          </p:cNvPr>
          <p:cNvSpPr txBox="1"/>
          <p:nvPr/>
        </p:nvSpPr>
        <p:spPr>
          <a:xfrm>
            <a:off x="2286000" y="2046456"/>
            <a:ext cx="4572000" cy="246221"/>
          </a:xfrm>
          <a:prstGeom prst="rect">
            <a:avLst/>
          </a:prstGeom>
          <a:noFill/>
        </p:spPr>
        <p:txBody>
          <a:bodyPr wrap="square">
            <a:spAutoFit/>
          </a:bodyPr>
          <a:lstStyle/>
          <a:p>
            <a:pPr algn="ctr"/>
            <a:r>
              <a:rPr lang="en-US" sz="1000" b="0" i="0" u="none" strike="noStrike" dirty="0">
                <a:solidFill>
                  <a:srgbClr val="212A60"/>
                </a:solidFill>
                <a:effectLst/>
                <a:latin typeface="Abadi Extra Light" panose="020B0204020104020204" pitchFamily="34" charset="0"/>
              </a:rPr>
              <a:t>* Counts are for the fall semester and include all postsecondary enrollment levels.</a:t>
            </a:r>
            <a:r>
              <a:rPr lang="en-US" sz="1000" dirty="0">
                <a:solidFill>
                  <a:srgbClr val="212A60"/>
                </a:solidFill>
                <a:latin typeface="Abadi Extra Light" panose="020B0204020104020204" pitchFamily="34" charset="0"/>
              </a:rPr>
              <a:t> </a:t>
            </a:r>
          </a:p>
        </p:txBody>
      </p:sp>
    </p:spTree>
    <p:extLst>
      <p:ext uri="{BB962C8B-B14F-4D97-AF65-F5344CB8AC3E}">
        <p14:creationId xmlns:p14="http://schemas.microsoft.com/office/powerpoint/2010/main" val="124148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D22936-67C5-91A5-E379-A29805990A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68945"/>
            <a:ext cx="9143996" cy="4571997"/>
          </a:xfrm>
          <a:prstGeom prst="rect">
            <a:avLst/>
          </a:prstGeom>
        </p:spPr>
      </p:pic>
      <p:sp>
        <p:nvSpPr>
          <p:cNvPr id="14" name="Hexagon 13"/>
          <p:cNvSpPr/>
          <p:nvPr/>
        </p:nvSpPr>
        <p:spPr>
          <a:xfrm>
            <a:off x="137296" y="685211"/>
            <a:ext cx="1660485" cy="1358299"/>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47,049</a:t>
            </a:r>
          </a:p>
          <a:p>
            <a:pPr algn="ctr"/>
            <a:r>
              <a:rPr lang="en-US" sz="1400" dirty="0">
                <a:solidFill>
                  <a:srgbClr val="212A60"/>
                </a:solidFill>
              </a:rPr>
              <a:t>Total</a:t>
            </a:r>
          </a:p>
          <a:p>
            <a:pPr algn="ctr"/>
            <a:r>
              <a:rPr lang="en-US" sz="1400" dirty="0">
                <a:solidFill>
                  <a:srgbClr val="212A60"/>
                </a:solidFill>
              </a:rPr>
              <a:t>Postsecondary Completers</a:t>
            </a:r>
          </a:p>
        </p:txBody>
      </p:sp>
      <p:sp>
        <p:nvSpPr>
          <p:cNvPr id="15" name="Hexagon 14"/>
          <p:cNvSpPr/>
          <p:nvPr/>
        </p:nvSpPr>
        <p:spPr>
          <a:xfrm>
            <a:off x="7342496" y="676333"/>
            <a:ext cx="1664208" cy="136245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60,946</a:t>
            </a:r>
          </a:p>
          <a:p>
            <a:pPr algn="ctr"/>
            <a:r>
              <a:rPr lang="en-US" sz="1400" dirty="0">
                <a:solidFill>
                  <a:srgbClr val="212A60"/>
                </a:solidFill>
              </a:rPr>
              <a:t>Total</a:t>
            </a:r>
          </a:p>
          <a:p>
            <a:pPr algn="ctr"/>
            <a:r>
              <a:rPr lang="en-US" sz="1400" dirty="0">
                <a:solidFill>
                  <a:srgbClr val="212A60"/>
                </a:solidFill>
              </a:rPr>
              <a:t>Postsecondary Completers</a:t>
            </a:r>
          </a:p>
        </p:txBody>
      </p:sp>
      <p:sp>
        <p:nvSpPr>
          <p:cNvPr id="13" name="Rectangle 12"/>
          <p:cNvSpPr/>
          <p:nvPr/>
        </p:nvSpPr>
        <p:spPr>
          <a:xfrm>
            <a:off x="141019" y="6607073"/>
            <a:ext cx="7428080" cy="253916"/>
          </a:xfrm>
          <a:prstGeom prst="rect">
            <a:avLst/>
          </a:prstGeom>
        </p:spPr>
        <p:txBody>
          <a:bodyPr wrap="square">
            <a:spAutoFit/>
          </a:bodyPr>
          <a:lstStyle/>
          <a:p>
            <a:r>
              <a:rPr lang="en-US" sz="1050" dirty="0">
                <a:solidFill>
                  <a:schemeClr val="bg1"/>
                </a:solidFill>
              </a:rPr>
              <a:t>Source: Kentucky Council on Postsecondary Education's Data and Advanced Analytics Team.  http://cpe.ky.gov/data/ </a:t>
            </a:r>
          </a:p>
        </p:txBody>
      </p:sp>
      <p:sp>
        <p:nvSpPr>
          <p:cNvPr id="2" name="TextBox 1">
            <a:extLst>
              <a:ext uri="{FF2B5EF4-FFF2-40B4-BE49-F238E27FC236}">
                <a16:creationId xmlns:a16="http://schemas.microsoft.com/office/drawing/2014/main" id="{C85744CA-3504-9228-BBA8-C7DF46BEDE87}"/>
              </a:ext>
            </a:extLst>
          </p:cNvPr>
          <p:cNvSpPr txBox="1"/>
          <p:nvPr/>
        </p:nvSpPr>
        <p:spPr>
          <a:xfrm>
            <a:off x="2286000" y="1796527"/>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Postsecondary Degree Completers, AY 2011-12 to AY 2021-22*</a:t>
            </a:r>
            <a:r>
              <a:rPr lang="en-US" sz="1200" dirty="0">
                <a:solidFill>
                  <a:schemeClr val="bg1"/>
                </a:solidFill>
                <a:latin typeface="Abadi Extra Light" panose="020B0204020104020204" pitchFamily="34" charset="0"/>
              </a:rPr>
              <a:t> </a:t>
            </a:r>
          </a:p>
        </p:txBody>
      </p:sp>
      <p:sp>
        <p:nvSpPr>
          <p:cNvPr id="4" name="TextBox 3">
            <a:extLst>
              <a:ext uri="{FF2B5EF4-FFF2-40B4-BE49-F238E27FC236}">
                <a16:creationId xmlns:a16="http://schemas.microsoft.com/office/drawing/2014/main" id="{F7D78DB3-8C17-97CF-068A-880267B6731C}"/>
              </a:ext>
            </a:extLst>
          </p:cNvPr>
          <p:cNvSpPr txBox="1"/>
          <p:nvPr/>
        </p:nvSpPr>
        <p:spPr>
          <a:xfrm>
            <a:off x="2286000" y="2046456"/>
            <a:ext cx="4572000" cy="246221"/>
          </a:xfrm>
          <a:prstGeom prst="rect">
            <a:avLst/>
          </a:prstGeom>
          <a:noFill/>
        </p:spPr>
        <p:txBody>
          <a:bodyPr wrap="square">
            <a:spAutoFit/>
          </a:bodyPr>
          <a:lstStyle/>
          <a:p>
            <a:pPr algn="ctr"/>
            <a:r>
              <a:rPr lang="en-US" sz="1000" b="0" i="0" u="none" strike="noStrike" dirty="0">
                <a:solidFill>
                  <a:srgbClr val="212A60"/>
                </a:solidFill>
                <a:effectLst/>
                <a:latin typeface="Abadi Extra Light" panose="020B0204020104020204" pitchFamily="34" charset="0"/>
              </a:rPr>
              <a:t>* Counts are for the fall semester and include all postsecondary enrollment levels.</a:t>
            </a:r>
            <a:r>
              <a:rPr lang="en-US" sz="1000" dirty="0">
                <a:solidFill>
                  <a:srgbClr val="212A60"/>
                </a:solidFill>
                <a:latin typeface="Abadi Extra Light" panose="020B0204020104020204" pitchFamily="34" charset="0"/>
              </a:rPr>
              <a:t> </a:t>
            </a:r>
          </a:p>
        </p:txBody>
      </p:sp>
      <p:sp>
        <p:nvSpPr>
          <p:cNvPr id="8" name="Title 1">
            <a:extLst>
              <a:ext uri="{FF2B5EF4-FFF2-40B4-BE49-F238E27FC236}">
                <a16:creationId xmlns:a16="http://schemas.microsoft.com/office/drawing/2014/main" id="{EE404440-D562-9BC8-AC8C-CAC54B34EA24}"/>
              </a:ext>
            </a:extLst>
          </p:cNvPr>
          <p:cNvSpPr>
            <a:spLocks noGrp="1"/>
          </p:cNvSpPr>
          <p:nvPr>
            <p:ph type="title"/>
          </p:nvPr>
        </p:nvSpPr>
        <p:spPr>
          <a:xfrm>
            <a:off x="232012" y="2273"/>
            <a:ext cx="8679976" cy="1325563"/>
          </a:xfrm>
        </p:spPr>
        <p:txBody>
          <a:bodyPr>
            <a:normAutofit/>
          </a:bodyPr>
          <a:lstStyle/>
          <a:p>
            <a:pPr algn="ctr"/>
            <a:r>
              <a:rPr lang="en-US" dirty="0">
                <a:solidFill>
                  <a:srgbClr val="D9BF37"/>
                </a:solidFill>
              </a:rPr>
              <a:t>Kentucky’s Postsecondary Completers</a:t>
            </a:r>
            <a:endParaRPr lang="en-US" sz="3100" i="1" dirty="0">
              <a:solidFill>
                <a:srgbClr val="D9BF37"/>
              </a:solidFill>
            </a:endParaRPr>
          </a:p>
        </p:txBody>
      </p:sp>
    </p:spTree>
    <p:extLst>
      <p:ext uri="{BB962C8B-B14F-4D97-AF65-F5344CB8AC3E}">
        <p14:creationId xmlns:p14="http://schemas.microsoft.com/office/powerpoint/2010/main" val="189304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6C5F9C-BC8B-D7B6-5EFE-B84AF9B7BB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 y="2048532"/>
            <a:ext cx="9143992" cy="4571996"/>
          </a:xfrm>
          <a:prstGeom prst="rect">
            <a:avLst/>
          </a:prstGeom>
        </p:spPr>
      </p:pic>
      <p:sp>
        <p:nvSpPr>
          <p:cNvPr id="8" name="Title 1">
            <a:extLst>
              <a:ext uri="{FF2B5EF4-FFF2-40B4-BE49-F238E27FC236}">
                <a16:creationId xmlns:a16="http://schemas.microsoft.com/office/drawing/2014/main" id="{4356B7C0-D8EF-89AB-EE6D-959F30B7E6EB}"/>
              </a:ext>
            </a:extLst>
          </p:cNvPr>
          <p:cNvSpPr txBox="1">
            <a:spLocks/>
          </p:cNvSpPr>
          <p:nvPr/>
        </p:nvSpPr>
        <p:spPr>
          <a:xfrm>
            <a:off x="464024" y="2273"/>
            <a:ext cx="82159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Adult Education Participation Rate</a:t>
            </a:r>
            <a:endParaRPr lang="en-US" sz="2800" i="1" dirty="0">
              <a:solidFill>
                <a:srgbClr val="D9BF37"/>
              </a:solidFill>
            </a:endParaRPr>
          </a:p>
        </p:txBody>
      </p:sp>
      <p:sp>
        <p:nvSpPr>
          <p:cNvPr id="4" name="Rectangle 3">
            <a:extLst>
              <a:ext uri="{FF2B5EF4-FFF2-40B4-BE49-F238E27FC236}">
                <a16:creationId xmlns:a16="http://schemas.microsoft.com/office/drawing/2014/main" id="{AAF37D29-2533-8B08-499E-28178EAC23FF}"/>
              </a:ext>
            </a:extLst>
          </p:cNvPr>
          <p:cNvSpPr/>
          <p:nvPr/>
        </p:nvSpPr>
        <p:spPr>
          <a:xfrm>
            <a:off x="160091" y="6608208"/>
            <a:ext cx="5233916" cy="253916"/>
          </a:xfrm>
          <a:prstGeom prst="rect">
            <a:avLst/>
          </a:prstGeom>
        </p:spPr>
        <p:txBody>
          <a:bodyPr wrap="square">
            <a:spAutoFit/>
          </a:bodyPr>
          <a:lstStyle/>
          <a:p>
            <a:r>
              <a:rPr lang="en-US" sz="1050" dirty="0">
                <a:solidFill>
                  <a:schemeClr val="bg1"/>
                </a:solidFill>
              </a:rPr>
              <a:t>Source: KLDS</a:t>
            </a:r>
          </a:p>
        </p:txBody>
      </p:sp>
      <p:sp>
        <p:nvSpPr>
          <p:cNvPr id="6" name="TextBox 5">
            <a:extLst>
              <a:ext uri="{FF2B5EF4-FFF2-40B4-BE49-F238E27FC236}">
                <a16:creationId xmlns:a16="http://schemas.microsoft.com/office/drawing/2014/main" id="{1FFCD6CE-3316-1A44-5593-89659E0B7D68}"/>
              </a:ext>
            </a:extLst>
          </p:cNvPr>
          <p:cNvSpPr txBox="1"/>
          <p:nvPr/>
        </p:nvSpPr>
        <p:spPr>
          <a:xfrm>
            <a:off x="1640149" y="1758651"/>
            <a:ext cx="5863702"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Adult Ed GEDs by Race - FY 2011-12 &amp; FY 2020-21</a:t>
            </a:r>
            <a:r>
              <a:rPr lang="en-US" sz="12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259694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730CA-EDE0-0CFE-0056-DCFF004958E9}"/>
              </a:ext>
            </a:extLst>
          </p:cNvPr>
          <p:cNvSpPr txBox="1"/>
          <p:nvPr/>
        </p:nvSpPr>
        <p:spPr>
          <a:xfrm>
            <a:off x="265471" y="1596663"/>
            <a:ext cx="8613058" cy="3669915"/>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K-12 enrollment for the non-white student group has increased, while enrollment for the white student group has decreased.</a:t>
            </a:r>
          </a:p>
          <a:p>
            <a:pPr marL="285750" indent="-285750">
              <a:lnSpc>
                <a:spcPct val="107000"/>
              </a:lnSpc>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2013 and 2022, the percentage of discipline resolutions in public K-12 schools dropped for white and black students and increased for other races. </a:t>
            </a:r>
          </a:p>
          <a:p>
            <a:pPr marL="285750" indent="-285750">
              <a:lnSpc>
                <a:spcPct val="107000"/>
              </a:lnSpc>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2013 and 2022, high school graduation rates for all races increased.</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2021, </a:t>
            </a:r>
            <a:r>
              <a:rPr lang="en-US" sz="2000" dirty="0">
                <a:solidFill>
                  <a:schemeClr val="bg1"/>
                </a:solidFill>
                <a:latin typeface="+mj-lt"/>
                <a:ea typeface="Calibri" panose="020F0502020204030204" pitchFamily="34" charset="0"/>
                <a:cs typeface="Times New Roman" panose="02020603050405020304" pitchFamily="18" charset="0"/>
              </a:rPr>
              <a:t>t</a:t>
            </a:r>
            <a:r>
              <a:rPr lang="en-US" sz="2000" dirty="0">
                <a:solidFill>
                  <a:schemeClr val="bg1"/>
                </a:solidFill>
                <a:effectLst/>
                <a:latin typeface="+mj-lt"/>
                <a:ea typeface="Calibri" panose="020F0502020204030204" pitchFamily="34" charset="0"/>
                <a:cs typeface="Times New Roman" panose="02020603050405020304" pitchFamily="18" charset="0"/>
              </a:rPr>
              <a:t>he Average KEES disbursed increased for all groups except for other races. KEES award disbursements increased for all except white students and for other races.</a:t>
            </a:r>
          </a:p>
        </p:txBody>
      </p:sp>
      <p:pic>
        <p:nvPicPr>
          <p:cNvPr id="7" name="Graphic 6" descr="Graduation cap with solid fill">
            <a:extLst>
              <a:ext uri="{FF2B5EF4-FFF2-40B4-BE49-F238E27FC236}">
                <a16:creationId xmlns:a16="http://schemas.microsoft.com/office/drawing/2014/main" id="{CA0FCA36-FB3F-10A8-CF29-D8EBB2E8FA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74762"/>
            <a:ext cx="1631172" cy="1631172"/>
          </a:xfrm>
          <a:prstGeom prst="rect">
            <a:avLst/>
          </a:prstGeom>
        </p:spPr>
      </p:pic>
      <p:sp>
        <p:nvSpPr>
          <p:cNvPr id="8" name="Title 1">
            <a:extLst>
              <a:ext uri="{FF2B5EF4-FFF2-40B4-BE49-F238E27FC236}">
                <a16:creationId xmlns:a16="http://schemas.microsoft.com/office/drawing/2014/main" id="{F9C7D1B2-1875-763E-CA50-92BD6C4F92E3}"/>
              </a:ext>
            </a:extLst>
          </p:cNvPr>
          <p:cNvSpPr txBox="1">
            <a:spLocks/>
          </p:cNvSpPr>
          <p:nvPr/>
        </p:nvSpPr>
        <p:spPr>
          <a:xfrm>
            <a:off x="628650" y="50086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2"/>
                </a:solidFill>
              </a:rPr>
              <a:t>Education Trends</a:t>
            </a:r>
          </a:p>
        </p:txBody>
      </p:sp>
    </p:spTree>
    <p:extLst>
      <p:ext uri="{BB962C8B-B14F-4D97-AF65-F5344CB8AC3E}">
        <p14:creationId xmlns:p14="http://schemas.microsoft.com/office/powerpoint/2010/main" val="310354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74FF95-5A50-AADE-911A-B79C1590570A}"/>
              </a:ext>
            </a:extLst>
          </p:cNvPr>
          <p:cNvSpPr txBox="1"/>
          <p:nvPr/>
        </p:nvSpPr>
        <p:spPr>
          <a:xfrm>
            <a:off x="300867" y="1594042"/>
            <a:ext cx="8542266" cy="4760470"/>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Dual Credit Scholarship disbursements increased for all observable racial groups.</a:t>
            </a:r>
            <a:endParaRPr lang="en-US" sz="2000" strike="sngStrike" dirty="0">
              <a:solidFill>
                <a:schemeClr val="bg1"/>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Work Ready Scholarship Awards and disbursements increased among all observable racial groups from 2018 to 2021.</a:t>
            </a:r>
          </a:p>
          <a:p>
            <a:pPr marL="285750" indent="-285750">
              <a:lnSpc>
                <a:spcPct val="107000"/>
              </a:lnSpc>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2013 and 2023, postsecondary enrollment increased for Hispanic, Asian, Two or more races, Nonresidential Alien, and Unknown races. American Indian, native Hawaiian, white, and black races all decreased.</a:t>
            </a:r>
            <a:endParaRPr lang="en-US" sz="2000" strike="sngStrike" dirty="0">
              <a:solidFill>
                <a:schemeClr val="bg1"/>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2022, postsecondary degree completions increased for all observable groups except American Indian/Alaskan Native. </a:t>
            </a:r>
          </a:p>
          <a:p>
            <a:pPr marL="285750" indent="-285750">
              <a:lnSpc>
                <a:spcPct val="107000"/>
              </a:lnSpc>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2021, Adult Education Participation Rates increased for individuals of two or more races and Hispanic/Latino students and decreased amongst the other racial demographics.</a:t>
            </a:r>
          </a:p>
        </p:txBody>
      </p:sp>
      <p:pic>
        <p:nvPicPr>
          <p:cNvPr id="5" name="Graphic 4" descr="Graduation cap with solid fill">
            <a:extLst>
              <a:ext uri="{FF2B5EF4-FFF2-40B4-BE49-F238E27FC236}">
                <a16:creationId xmlns:a16="http://schemas.microsoft.com/office/drawing/2014/main" id="{54CAE651-E8D6-EDD8-D7C1-C8074C370A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74762"/>
            <a:ext cx="1631172" cy="1631172"/>
          </a:xfrm>
          <a:prstGeom prst="rect">
            <a:avLst/>
          </a:prstGeom>
        </p:spPr>
      </p:pic>
      <p:sp>
        <p:nvSpPr>
          <p:cNvPr id="2" name="Title 1">
            <a:extLst>
              <a:ext uri="{FF2B5EF4-FFF2-40B4-BE49-F238E27FC236}">
                <a16:creationId xmlns:a16="http://schemas.microsoft.com/office/drawing/2014/main" id="{CCBA730E-271B-B47B-3F53-274F087ACD6A}"/>
              </a:ext>
            </a:extLst>
          </p:cNvPr>
          <p:cNvSpPr txBox="1">
            <a:spLocks/>
          </p:cNvSpPr>
          <p:nvPr/>
        </p:nvSpPr>
        <p:spPr>
          <a:xfrm>
            <a:off x="628650" y="50086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2"/>
                </a:solidFill>
              </a:rPr>
              <a:t>Education Trends</a:t>
            </a:r>
          </a:p>
        </p:txBody>
      </p:sp>
    </p:spTree>
    <p:extLst>
      <p:ext uri="{BB962C8B-B14F-4D97-AF65-F5344CB8AC3E}">
        <p14:creationId xmlns:p14="http://schemas.microsoft.com/office/powerpoint/2010/main" val="128663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Remote work outline">
            <a:extLst>
              <a:ext uri="{FF2B5EF4-FFF2-40B4-BE49-F238E27FC236}">
                <a16:creationId xmlns:a16="http://schemas.microsoft.com/office/drawing/2014/main" id="{DF657021-F09F-DA0D-0FD6-175012DF63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663" y="0"/>
            <a:ext cx="6982675" cy="6982675"/>
          </a:xfrm>
          <a:prstGeom prst="rect">
            <a:avLst/>
          </a:prstGeom>
        </p:spPr>
      </p:pic>
      <p:sp>
        <p:nvSpPr>
          <p:cNvPr id="2" name="Title 1">
            <a:extLst>
              <a:ext uri="{FF2B5EF4-FFF2-40B4-BE49-F238E27FC236}">
                <a16:creationId xmlns:a16="http://schemas.microsoft.com/office/drawing/2014/main" id="{3E61FEE9-4A72-4EBC-72D5-C4131344DAB4}"/>
              </a:ext>
            </a:extLst>
          </p:cNvPr>
          <p:cNvSpPr>
            <a:spLocks noGrp="1"/>
          </p:cNvSpPr>
          <p:nvPr>
            <p:ph type="title"/>
          </p:nvPr>
        </p:nvSpPr>
        <p:spPr>
          <a:xfrm>
            <a:off x="628650" y="2766219"/>
            <a:ext cx="7886700" cy="1325563"/>
          </a:xfrm>
        </p:spPr>
        <p:txBody>
          <a:bodyPr/>
          <a:lstStyle/>
          <a:p>
            <a:pPr algn="ctr"/>
            <a:r>
              <a:rPr lang="en-US" dirty="0">
                <a:solidFill>
                  <a:schemeClr val="tx2"/>
                </a:solidFill>
              </a:rPr>
              <a:t>Workforce Trends</a:t>
            </a:r>
          </a:p>
        </p:txBody>
      </p:sp>
    </p:spTree>
    <p:extLst>
      <p:ext uri="{BB962C8B-B14F-4D97-AF65-F5344CB8AC3E}">
        <p14:creationId xmlns:p14="http://schemas.microsoft.com/office/powerpoint/2010/main" val="1635199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2273"/>
            <a:ext cx="8215952" cy="1325563"/>
          </a:xfrm>
        </p:spPr>
        <p:txBody>
          <a:bodyPr>
            <a:normAutofit/>
          </a:bodyPr>
          <a:lstStyle/>
          <a:p>
            <a:pPr algn="ctr"/>
            <a:r>
              <a:rPr lang="en-US" sz="4000" dirty="0">
                <a:solidFill>
                  <a:srgbClr val="D9BF37"/>
                </a:solidFill>
              </a:rPr>
              <a:t>Kentucky’s Median Income</a:t>
            </a:r>
            <a:endParaRPr lang="en-US" sz="2800" i="1" dirty="0">
              <a:solidFill>
                <a:srgbClr val="D9BF37"/>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73345"/>
            <a:ext cx="9143996" cy="4571998"/>
          </a:xfrm>
          <a:prstGeom prst="rect">
            <a:avLst/>
          </a:prstGeom>
        </p:spPr>
      </p:pic>
      <p:sp>
        <p:nvSpPr>
          <p:cNvPr id="10" name="Rectangle 9"/>
          <p:cNvSpPr/>
          <p:nvPr/>
        </p:nvSpPr>
        <p:spPr>
          <a:xfrm>
            <a:off x="193993" y="6608209"/>
            <a:ext cx="5233916" cy="253916"/>
          </a:xfrm>
          <a:prstGeom prst="rect">
            <a:avLst/>
          </a:prstGeom>
        </p:spPr>
        <p:txBody>
          <a:bodyPr wrap="square">
            <a:spAutoFit/>
          </a:bodyPr>
          <a:lstStyle/>
          <a:p>
            <a:r>
              <a:rPr lang="en-US" sz="1050" dirty="0">
                <a:solidFill>
                  <a:schemeClr val="bg1"/>
                </a:solidFill>
              </a:rPr>
              <a:t>Source: US Census Bureau, American Community Survey</a:t>
            </a:r>
          </a:p>
        </p:txBody>
      </p:sp>
      <p:sp>
        <p:nvSpPr>
          <p:cNvPr id="6" name="Hexagon 5">
            <a:extLst>
              <a:ext uri="{FF2B5EF4-FFF2-40B4-BE49-F238E27FC236}">
                <a16:creationId xmlns:a16="http://schemas.microsoft.com/office/drawing/2014/main" id="{C8E4DC2A-847C-424C-DBC9-352A52B9327A}"/>
              </a:ext>
            </a:extLst>
          </p:cNvPr>
          <p:cNvSpPr/>
          <p:nvPr/>
        </p:nvSpPr>
        <p:spPr>
          <a:xfrm>
            <a:off x="7366151" y="923725"/>
            <a:ext cx="1645920" cy="137160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212A60"/>
                </a:solidFill>
                <a:effectLst/>
                <a:uLnTx/>
                <a:uFillTx/>
                <a:latin typeface="Trebuchet MS" panose="020B0603020202020204"/>
                <a:ea typeface="+mn-ea"/>
                <a:cs typeface="+mn-cs"/>
              </a:rPr>
              <a:t>$55,573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A60"/>
                </a:solidFill>
                <a:effectLst/>
                <a:uLnTx/>
                <a:uFillTx/>
                <a:latin typeface="Trebuchet MS" panose="020B0603020202020204"/>
                <a:ea typeface="+mn-ea"/>
                <a:cs typeface="+mn-cs"/>
              </a:rPr>
              <a:t>Median Income</a:t>
            </a:r>
          </a:p>
        </p:txBody>
      </p:sp>
      <p:sp>
        <p:nvSpPr>
          <p:cNvPr id="7" name="Hexagon 6">
            <a:extLst>
              <a:ext uri="{FF2B5EF4-FFF2-40B4-BE49-F238E27FC236}">
                <a16:creationId xmlns:a16="http://schemas.microsoft.com/office/drawing/2014/main" id="{582E699C-771C-8F4E-3D3A-72416226D34E}"/>
              </a:ext>
            </a:extLst>
          </p:cNvPr>
          <p:cNvSpPr/>
          <p:nvPr/>
        </p:nvSpPr>
        <p:spPr>
          <a:xfrm>
            <a:off x="131929" y="923725"/>
            <a:ext cx="1646830" cy="137301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$41,724</a:t>
            </a:r>
          </a:p>
          <a:p>
            <a:pPr algn="ctr"/>
            <a:r>
              <a:rPr lang="en-US" dirty="0">
                <a:solidFill>
                  <a:srgbClr val="212A60"/>
                </a:solidFill>
              </a:rPr>
              <a:t>Median Income</a:t>
            </a:r>
          </a:p>
        </p:txBody>
      </p:sp>
      <p:sp>
        <p:nvSpPr>
          <p:cNvPr id="9" name="TextBox 8">
            <a:extLst>
              <a:ext uri="{FF2B5EF4-FFF2-40B4-BE49-F238E27FC236}">
                <a16:creationId xmlns:a16="http://schemas.microsoft.com/office/drawing/2014/main" id="{D3697348-E1E2-080A-6E4F-19CB31010960}"/>
              </a:ext>
            </a:extLst>
          </p:cNvPr>
          <p:cNvSpPr txBox="1"/>
          <p:nvPr/>
        </p:nvSpPr>
        <p:spPr>
          <a:xfrm>
            <a:off x="2286000" y="1784972"/>
            <a:ext cx="4572000" cy="276999"/>
          </a:xfrm>
          <a:prstGeom prst="rect">
            <a:avLst/>
          </a:prstGeom>
          <a:noFill/>
        </p:spPr>
        <p:txBody>
          <a:bodyPr wrap="square">
            <a:spAutoFit/>
          </a:bodyPr>
          <a:lstStyle/>
          <a:p>
            <a:pPr algn="ctr"/>
            <a:r>
              <a:rPr lang="en-US" sz="1200" dirty="0">
                <a:solidFill>
                  <a:schemeClr val="bg1"/>
                </a:solidFill>
                <a:latin typeface="Abadi Extra Light" panose="020B0204020104020204" pitchFamily="34" charset="0"/>
              </a:rPr>
              <a:t>Median Income in the Past 12 Months</a:t>
            </a:r>
          </a:p>
        </p:txBody>
      </p:sp>
    </p:spTree>
    <p:extLst>
      <p:ext uri="{BB962C8B-B14F-4D97-AF65-F5344CB8AC3E}">
        <p14:creationId xmlns:p14="http://schemas.microsoft.com/office/powerpoint/2010/main" val="210096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3"/>
            <a:ext cx="8229600" cy="1325563"/>
          </a:xfrm>
        </p:spPr>
        <p:txBody>
          <a:bodyPr>
            <a:normAutofit/>
          </a:bodyPr>
          <a:lstStyle/>
          <a:p>
            <a:pPr algn="ctr"/>
            <a:r>
              <a:rPr lang="en-US" sz="4000" dirty="0">
                <a:solidFill>
                  <a:srgbClr val="D9BF37"/>
                </a:solidFill>
              </a:rPr>
              <a:t>Kentucky’s Labor Force</a:t>
            </a:r>
            <a:endParaRPr lang="en-US" sz="2800" i="1" dirty="0">
              <a:solidFill>
                <a:srgbClr val="D9BF37"/>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 y="2080978"/>
            <a:ext cx="9143992" cy="4571996"/>
          </a:xfrm>
          <a:prstGeom prst="rect">
            <a:avLst/>
          </a:prstGeom>
        </p:spPr>
      </p:pic>
      <p:sp>
        <p:nvSpPr>
          <p:cNvPr id="5" name="Hexagon 4"/>
          <p:cNvSpPr/>
          <p:nvPr/>
        </p:nvSpPr>
        <p:spPr>
          <a:xfrm>
            <a:off x="7450994" y="693540"/>
            <a:ext cx="1645920" cy="137160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58.8% </a:t>
            </a:r>
          </a:p>
          <a:p>
            <a:pPr algn="ctr"/>
            <a:r>
              <a:rPr lang="en-US" dirty="0">
                <a:solidFill>
                  <a:srgbClr val="212A60"/>
                </a:solidFill>
              </a:rPr>
              <a:t>KY LFPR  </a:t>
            </a:r>
          </a:p>
          <a:p>
            <a:pPr algn="ctr"/>
            <a:r>
              <a:rPr lang="en-US" sz="1400" dirty="0">
                <a:solidFill>
                  <a:srgbClr val="212A60"/>
                </a:solidFill>
              </a:rPr>
              <a:t>(16 and older population)</a:t>
            </a:r>
          </a:p>
        </p:txBody>
      </p:sp>
      <p:sp>
        <p:nvSpPr>
          <p:cNvPr id="6" name="Hexagon 5"/>
          <p:cNvSpPr/>
          <p:nvPr/>
        </p:nvSpPr>
        <p:spPr>
          <a:xfrm>
            <a:off x="47086" y="693540"/>
            <a:ext cx="1646830" cy="137301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59.8% </a:t>
            </a:r>
          </a:p>
          <a:p>
            <a:pPr algn="ctr"/>
            <a:r>
              <a:rPr lang="en-US" dirty="0">
                <a:solidFill>
                  <a:srgbClr val="212A60"/>
                </a:solidFill>
              </a:rPr>
              <a:t>KY LFPR  </a:t>
            </a:r>
          </a:p>
          <a:p>
            <a:pPr algn="ctr"/>
            <a:r>
              <a:rPr lang="en-US" sz="1400" dirty="0">
                <a:solidFill>
                  <a:srgbClr val="212A60"/>
                </a:solidFill>
              </a:rPr>
              <a:t>(16 and older population)</a:t>
            </a:r>
          </a:p>
        </p:txBody>
      </p:sp>
      <p:sp>
        <p:nvSpPr>
          <p:cNvPr id="12" name="Rectangle 11"/>
          <p:cNvSpPr/>
          <p:nvPr/>
        </p:nvSpPr>
        <p:spPr>
          <a:xfrm>
            <a:off x="131929" y="6613308"/>
            <a:ext cx="5233916" cy="253916"/>
          </a:xfrm>
          <a:prstGeom prst="rect">
            <a:avLst/>
          </a:prstGeom>
        </p:spPr>
        <p:txBody>
          <a:bodyPr wrap="square">
            <a:spAutoFit/>
          </a:bodyPr>
          <a:lstStyle/>
          <a:p>
            <a:r>
              <a:rPr lang="en-US" sz="1050" dirty="0">
                <a:solidFill>
                  <a:schemeClr val="bg1"/>
                </a:solidFill>
              </a:rPr>
              <a:t>Source: US Census Bureau, American Community Survey</a:t>
            </a:r>
          </a:p>
        </p:txBody>
      </p:sp>
      <p:sp>
        <p:nvSpPr>
          <p:cNvPr id="7" name="TextBox 6">
            <a:extLst>
              <a:ext uri="{FF2B5EF4-FFF2-40B4-BE49-F238E27FC236}">
                <a16:creationId xmlns:a16="http://schemas.microsoft.com/office/drawing/2014/main" id="{9D27B7A6-0161-E889-9B47-CB4EF171341C}"/>
              </a:ext>
            </a:extLst>
          </p:cNvPr>
          <p:cNvSpPr txBox="1"/>
          <p:nvPr/>
        </p:nvSpPr>
        <p:spPr>
          <a:xfrm>
            <a:off x="2286000" y="1794954"/>
            <a:ext cx="4572000" cy="276999"/>
          </a:xfrm>
          <a:prstGeom prst="rect">
            <a:avLst/>
          </a:prstGeom>
          <a:noFill/>
        </p:spPr>
        <p:txBody>
          <a:bodyPr wrap="square">
            <a:spAutoFit/>
          </a:bodyPr>
          <a:lstStyle/>
          <a:p>
            <a:pPr algn="ctr"/>
            <a:r>
              <a:rPr lang="en-US" sz="1200" i="0" u="none" strike="noStrike" dirty="0">
                <a:solidFill>
                  <a:schemeClr val="bg1"/>
                </a:solidFill>
                <a:effectLst/>
                <a:latin typeface="Abadi Extra Light" panose="020B0204020104020204" pitchFamily="34" charset="0"/>
              </a:rPr>
              <a:t>Labor Force Participation Rate</a:t>
            </a:r>
            <a:r>
              <a:rPr lang="en-US" sz="1200" dirty="0">
                <a:solidFill>
                  <a:schemeClr val="bg1"/>
                </a:solidFill>
                <a:latin typeface="Abadi Extra Light" panose="020B0204020104020204" pitchFamily="34" charset="0"/>
              </a:rPr>
              <a:t> </a:t>
            </a:r>
          </a:p>
        </p:txBody>
      </p:sp>
      <p:sp>
        <p:nvSpPr>
          <p:cNvPr id="4" name="TextBox 3">
            <a:extLst>
              <a:ext uri="{FF2B5EF4-FFF2-40B4-BE49-F238E27FC236}">
                <a16:creationId xmlns:a16="http://schemas.microsoft.com/office/drawing/2014/main" id="{E5C989EE-7BC3-8E39-3045-BD56C5588009}"/>
              </a:ext>
            </a:extLst>
          </p:cNvPr>
          <p:cNvSpPr txBox="1"/>
          <p:nvPr/>
        </p:nvSpPr>
        <p:spPr>
          <a:xfrm>
            <a:off x="1847713" y="1003177"/>
            <a:ext cx="5448574" cy="461665"/>
          </a:xfrm>
          <a:prstGeom prst="rect">
            <a:avLst/>
          </a:prstGeom>
          <a:noFill/>
        </p:spPr>
        <p:txBody>
          <a:bodyPr wrap="square" rtlCol="0">
            <a:spAutoFit/>
          </a:bodyPr>
          <a:lstStyle/>
          <a:p>
            <a:pPr algn="ctr"/>
            <a:r>
              <a:rPr lang="en-US" sz="1200" b="0" i="0" dirty="0">
                <a:solidFill>
                  <a:schemeClr val="bg1"/>
                </a:solidFill>
                <a:effectLst/>
                <a:latin typeface="+mj-lt"/>
              </a:rPr>
              <a:t>Included are all persons in the civilian noninstitutional population, ages 16 and older, classified as either employed or unemployed. </a:t>
            </a:r>
            <a:endParaRPr lang="en-US" sz="1200" dirty="0">
              <a:solidFill>
                <a:schemeClr val="bg1"/>
              </a:solidFill>
              <a:latin typeface="+mj-lt"/>
            </a:endParaRPr>
          </a:p>
        </p:txBody>
      </p:sp>
    </p:spTree>
    <p:extLst>
      <p:ext uri="{BB962C8B-B14F-4D97-AF65-F5344CB8AC3E}">
        <p14:creationId xmlns:p14="http://schemas.microsoft.com/office/powerpoint/2010/main" val="83435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D214E1-E7FF-3546-E0B8-713E97F9A00A}"/>
              </a:ext>
            </a:extLst>
          </p:cNvPr>
          <p:cNvSpPr txBox="1">
            <a:spLocks/>
          </p:cNvSpPr>
          <p:nvPr/>
        </p:nvSpPr>
        <p:spPr>
          <a:xfrm>
            <a:off x="457200" y="2274"/>
            <a:ext cx="8229600" cy="930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Unemployment Rate</a:t>
            </a:r>
            <a:endParaRPr lang="en-US" sz="2800" i="1" dirty="0">
              <a:solidFill>
                <a:srgbClr val="D9BF37"/>
              </a:solidFill>
            </a:endParaRPr>
          </a:p>
        </p:txBody>
      </p:sp>
      <p:pic>
        <p:nvPicPr>
          <p:cNvPr id="8" name="Picture 7">
            <a:extLst>
              <a:ext uri="{FF2B5EF4-FFF2-40B4-BE49-F238E27FC236}">
                <a16:creationId xmlns:a16="http://schemas.microsoft.com/office/drawing/2014/main" id="{05C46AB4-C0C9-0EEB-2E75-60C68CBF39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2066285"/>
            <a:ext cx="9143996" cy="4571998"/>
          </a:xfrm>
          <a:prstGeom prst="rect">
            <a:avLst/>
          </a:prstGeom>
        </p:spPr>
      </p:pic>
      <p:sp>
        <p:nvSpPr>
          <p:cNvPr id="2" name="Rectangle 1">
            <a:extLst>
              <a:ext uri="{FF2B5EF4-FFF2-40B4-BE49-F238E27FC236}">
                <a16:creationId xmlns:a16="http://schemas.microsoft.com/office/drawing/2014/main" id="{07A47CF2-6F23-C8E4-8F02-69061AF30F7D}"/>
              </a:ext>
            </a:extLst>
          </p:cNvPr>
          <p:cNvSpPr/>
          <p:nvPr/>
        </p:nvSpPr>
        <p:spPr>
          <a:xfrm>
            <a:off x="160091" y="6608208"/>
            <a:ext cx="7661136" cy="253916"/>
          </a:xfrm>
          <a:prstGeom prst="rect">
            <a:avLst/>
          </a:prstGeom>
        </p:spPr>
        <p:txBody>
          <a:bodyPr wrap="square">
            <a:spAutoFit/>
          </a:bodyPr>
          <a:lstStyle/>
          <a:p>
            <a:r>
              <a:rPr lang="en-US" sz="1050" dirty="0">
                <a:solidFill>
                  <a:schemeClr val="bg1"/>
                </a:solidFill>
              </a:rPr>
              <a:t>Source: US Census Bureau, American Community Survey, 2021 1-Year Estimates, 2012 1-Year Estimates, Table S2301</a:t>
            </a:r>
          </a:p>
        </p:txBody>
      </p:sp>
      <p:sp>
        <p:nvSpPr>
          <p:cNvPr id="3" name="Hexagon 2">
            <a:extLst>
              <a:ext uri="{FF2B5EF4-FFF2-40B4-BE49-F238E27FC236}">
                <a16:creationId xmlns:a16="http://schemas.microsoft.com/office/drawing/2014/main" id="{F5785F45-3F5E-56CE-186F-87D4CC174830}"/>
              </a:ext>
            </a:extLst>
          </p:cNvPr>
          <p:cNvSpPr/>
          <p:nvPr/>
        </p:nvSpPr>
        <p:spPr>
          <a:xfrm>
            <a:off x="7366151" y="673039"/>
            <a:ext cx="1645920" cy="137160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5.4% </a:t>
            </a:r>
          </a:p>
          <a:p>
            <a:pPr algn="ctr"/>
            <a:r>
              <a:rPr lang="en-US" sz="1300" dirty="0">
                <a:solidFill>
                  <a:srgbClr val="212A60"/>
                </a:solidFill>
              </a:rPr>
              <a:t>Unemployment Rate</a:t>
            </a:r>
          </a:p>
          <a:p>
            <a:pPr algn="ctr"/>
            <a:r>
              <a:rPr lang="en-US" sz="1300" dirty="0">
                <a:solidFill>
                  <a:srgbClr val="212A60"/>
                </a:solidFill>
              </a:rPr>
              <a:t>(16 and older population)</a:t>
            </a:r>
          </a:p>
        </p:txBody>
      </p:sp>
      <p:sp>
        <p:nvSpPr>
          <p:cNvPr id="4" name="Hexagon 3">
            <a:extLst>
              <a:ext uri="{FF2B5EF4-FFF2-40B4-BE49-F238E27FC236}">
                <a16:creationId xmlns:a16="http://schemas.microsoft.com/office/drawing/2014/main" id="{CCA9D306-CEF8-623E-D4BF-F0E615B7CFE9}"/>
              </a:ext>
            </a:extLst>
          </p:cNvPr>
          <p:cNvSpPr/>
          <p:nvPr/>
        </p:nvSpPr>
        <p:spPr>
          <a:xfrm>
            <a:off x="131929" y="673039"/>
            <a:ext cx="1646830" cy="1373010"/>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9.3% </a:t>
            </a:r>
          </a:p>
          <a:p>
            <a:pPr algn="ctr"/>
            <a:r>
              <a:rPr lang="en-US" sz="1300" dirty="0">
                <a:solidFill>
                  <a:srgbClr val="212A60"/>
                </a:solidFill>
              </a:rPr>
              <a:t>Unemployment Rate</a:t>
            </a:r>
          </a:p>
          <a:p>
            <a:pPr algn="ctr"/>
            <a:r>
              <a:rPr lang="en-US" sz="1300" dirty="0">
                <a:solidFill>
                  <a:srgbClr val="212A60"/>
                </a:solidFill>
              </a:rPr>
              <a:t>(16 and older population)</a:t>
            </a:r>
          </a:p>
        </p:txBody>
      </p:sp>
      <p:sp>
        <p:nvSpPr>
          <p:cNvPr id="5" name="TextBox 4">
            <a:extLst>
              <a:ext uri="{FF2B5EF4-FFF2-40B4-BE49-F238E27FC236}">
                <a16:creationId xmlns:a16="http://schemas.microsoft.com/office/drawing/2014/main" id="{F493B01C-1DBE-3BFC-EDCB-C3ACD201426E}"/>
              </a:ext>
            </a:extLst>
          </p:cNvPr>
          <p:cNvSpPr txBox="1"/>
          <p:nvPr/>
        </p:nvSpPr>
        <p:spPr>
          <a:xfrm>
            <a:off x="1848168" y="865956"/>
            <a:ext cx="5448574" cy="830997"/>
          </a:xfrm>
          <a:prstGeom prst="rect">
            <a:avLst/>
          </a:prstGeom>
          <a:noFill/>
        </p:spPr>
        <p:txBody>
          <a:bodyPr wrap="square" rtlCol="0">
            <a:spAutoFit/>
          </a:bodyPr>
          <a:lstStyle/>
          <a:p>
            <a:pPr algn="ctr"/>
            <a:r>
              <a:rPr lang="en-US" sz="1200" b="0" i="0" dirty="0">
                <a:solidFill>
                  <a:schemeClr val="bg1"/>
                </a:solidFill>
                <a:effectLst/>
                <a:latin typeface="+mj-lt"/>
              </a:rPr>
              <a:t> Includes all persons who had no employment during the reference week, were available for work, except for temporary illness, and had made specific efforts to find employment some time during the 4-week period ending with the reference week. </a:t>
            </a:r>
            <a:endParaRPr lang="en-US" sz="1200" dirty="0">
              <a:solidFill>
                <a:schemeClr val="bg1"/>
              </a:solidFill>
              <a:latin typeface="+mj-lt"/>
            </a:endParaRPr>
          </a:p>
        </p:txBody>
      </p:sp>
    </p:spTree>
    <p:extLst>
      <p:ext uri="{BB962C8B-B14F-4D97-AF65-F5344CB8AC3E}">
        <p14:creationId xmlns:p14="http://schemas.microsoft.com/office/powerpoint/2010/main" val="68424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3B9150-2918-F859-2F2F-F1AE41AA688A}"/>
              </a:ext>
            </a:extLst>
          </p:cNvPr>
          <p:cNvSpPr txBox="1"/>
          <p:nvPr/>
        </p:nvSpPr>
        <p:spPr>
          <a:xfrm>
            <a:off x="227126" y="1757774"/>
            <a:ext cx="8689749" cy="367177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2021, the median income amongst almost all observable racial groups increased. </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2021, the labor force participation rate decreased for white and Hispanic/Latino Kentuckians. It increased for most other racial groups, while some other race remained constant over the time period. </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bg1"/>
                </a:solidFill>
                <a:effectLst/>
                <a:latin typeface="+mj-lt"/>
                <a:ea typeface="Calibri" panose="020F0502020204030204" pitchFamily="34" charset="0"/>
                <a:cs typeface="Times New Roman" panose="02020603050405020304" pitchFamily="18" charset="0"/>
              </a:rPr>
              <a:t>Between 2012 and 2021, the unemployment rate decreased for all racial groups, with the exception of Asians, where it remained the same. </a:t>
            </a:r>
          </a:p>
          <a:p>
            <a:pPr marL="285750" indent="-285750">
              <a:buFont typeface="Arial" panose="020B0604020202020204" pitchFamily="34" charset="0"/>
              <a:buChar char="•"/>
            </a:pPr>
            <a:endParaRPr lang="en-US" sz="2000" dirty="0">
              <a:solidFill>
                <a:schemeClr val="bg1"/>
              </a:solidFill>
              <a:latin typeface="+mj-lt"/>
            </a:endParaRPr>
          </a:p>
        </p:txBody>
      </p:sp>
      <p:sp>
        <p:nvSpPr>
          <p:cNvPr id="3" name="Title 1">
            <a:extLst>
              <a:ext uri="{FF2B5EF4-FFF2-40B4-BE49-F238E27FC236}">
                <a16:creationId xmlns:a16="http://schemas.microsoft.com/office/drawing/2014/main" id="{5787C08E-5A76-2528-C746-1BE369FC9477}"/>
              </a:ext>
            </a:extLst>
          </p:cNvPr>
          <p:cNvSpPr txBox="1">
            <a:spLocks/>
          </p:cNvSpPr>
          <p:nvPr/>
        </p:nvSpPr>
        <p:spPr>
          <a:xfrm>
            <a:off x="628650" y="50086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2"/>
                </a:solidFill>
              </a:rPr>
              <a:t>Workforce Trends</a:t>
            </a:r>
          </a:p>
        </p:txBody>
      </p:sp>
      <p:pic>
        <p:nvPicPr>
          <p:cNvPr id="4" name="Graphic 3" descr="Remote work outline">
            <a:extLst>
              <a:ext uri="{FF2B5EF4-FFF2-40B4-BE49-F238E27FC236}">
                <a16:creationId xmlns:a16="http://schemas.microsoft.com/office/drawing/2014/main" id="{9617B65E-01D2-6805-AFDE-CB5C4E993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071" y="331580"/>
            <a:ext cx="991090" cy="991090"/>
          </a:xfrm>
          <a:prstGeom prst="rect">
            <a:avLst/>
          </a:prstGeom>
        </p:spPr>
      </p:pic>
    </p:spTree>
    <p:extLst>
      <p:ext uri="{BB962C8B-B14F-4D97-AF65-F5344CB8AC3E}">
        <p14:creationId xmlns:p14="http://schemas.microsoft.com/office/powerpoint/2010/main" val="97790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CDDC70-42B7-43D9-8861-9DBE8DA4D4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64" r="11834"/>
          <a:stretch/>
        </p:blipFill>
        <p:spPr>
          <a:xfrm>
            <a:off x="0" y="729468"/>
            <a:ext cx="9144000" cy="6128532"/>
          </a:xfrm>
          <a:prstGeom prst="rect">
            <a:avLst/>
          </a:prstGeom>
        </p:spPr>
      </p:pic>
      <p:sp>
        <p:nvSpPr>
          <p:cNvPr id="6" name="TextBox 5">
            <a:extLst>
              <a:ext uri="{FF2B5EF4-FFF2-40B4-BE49-F238E27FC236}">
                <a16:creationId xmlns:a16="http://schemas.microsoft.com/office/drawing/2014/main" id="{5CFF82CE-5FB7-4622-A9BD-D23987DB7479}"/>
              </a:ext>
            </a:extLst>
          </p:cNvPr>
          <p:cNvSpPr txBox="1"/>
          <p:nvPr/>
        </p:nvSpPr>
        <p:spPr>
          <a:xfrm>
            <a:off x="1" y="110311"/>
            <a:ext cx="9143999" cy="548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en-US" sz="3094" dirty="0">
                <a:solidFill>
                  <a:srgbClr val="D9BF38"/>
                </a:solidFill>
                <a:latin typeface="Trebuchet MS" panose="020B0603020202020204" pitchFamily="34" charset="0"/>
              </a:rPr>
              <a:t>2023-25 Research Agenda Themes </a:t>
            </a:r>
          </a:p>
        </p:txBody>
      </p:sp>
    </p:spTree>
    <p:extLst>
      <p:ext uri="{BB962C8B-B14F-4D97-AF65-F5344CB8AC3E}">
        <p14:creationId xmlns:p14="http://schemas.microsoft.com/office/powerpoint/2010/main" val="68226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0596"/>
            <a:ext cx="914400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D9BF38"/>
                </a:solidFill>
                <a:effectLst/>
                <a:uFillTx/>
                <a:latin typeface="Trebuchet MS" panose="020B0603020202020204" pitchFamily="34" charset="0"/>
                <a:sym typeface="Helvetica Neue"/>
              </a:rPr>
              <a:t>Questions?</a:t>
            </a:r>
          </a:p>
        </p:txBody>
      </p:sp>
      <p:pic>
        <p:nvPicPr>
          <p:cNvPr id="4" name="Picture 3">
            <a:extLst>
              <a:ext uri="{FF2B5EF4-FFF2-40B4-BE49-F238E27FC236}">
                <a16:creationId xmlns:a16="http://schemas.microsoft.com/office/drawing/2014/main" id="{47D07B67-4EA4-DA84-D8BC-9FB7E07E9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0887" y="523814"/>
            <a:ext cx="1702225" cy="1907400"/>
          </a:xfrm>
          <a:prstGeom prst="rect">
            <a:avLst/>
          </a:prstGeom>
        </p:spPr>
      </p:pic>
    </p:spTree>
    <p:extLst>
      <p:ext uri="{BB962C8B-B14F-4D97-AF65-F5344CB8AC3E}">
        <p14:creationId xmlns:p14="http://schemas.microsoft.com/office/powerpoint/2010/main" val="1765753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5EBB27D-C708-AB77-E45B-188678642601}"/>
              </a:ext>
            </a:extLst>
          </p:cNvPr>
          <p:cNvGrpSpPr/>
          <p:nvPr/>
        </p:nvGrpSpPr>
        <p:grpSpPr>
          <a:xfrm>
            <a:off x="1265444" y="4575567"/>
            <a:ext cx="6614374" cy="2202454"/>
            <a:chOff x="1741119" y="6481346"/>
            <a:chExt cx="9407109" cy="3132379"/>
          </a:xfrm>
        </p:grpSpPr>
        <p:pic>
          <p:nvPicPr>
            <p:cNvPr id="8" name="Picture 7" descr="Qr code&#10;&#10;Description automatically generated">
              <a:extLst>
                <a:ext uri="{FF2B5EF4-FFF2-40B4-BE49-F238E27FC236}">
                  <a16:creationId xmlns:a16="http://schemas.microsoft.com/office/drawing/2014/main" id="{6B02EE1E-E6BD-B0A2-F496-18CACB7E6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025" y="6489522"/>
              <a:ext cx="3124203" cy="3124203"/>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4193463C-722F-5A73-21CA-8A2DEB2DA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119" y="6481346"/>
              <a:ext cx="6261002" cy="3132379"/>
            </a:xfrm>
            <a:prstGeom prst="rect">
              <a:avLst/>
            </a:prstGeom>
          </p:spPr>
        </p:pic>
      </p:grpSp>
      <p:grpSp>
        <p:nvGrpSpPr>
          <p:cNvPr id="10" name="Group 9">
            <a:extLst>
              <a:ext uri="{FF2B5EF4-FFF2-40B4-BE49-F238E27FC236}">
                <a16:creationId xmlns:a16="http://schemas.microsoft.com/office/drawing/2014/main" id="{A139FF52-4CDA-B93A-265B-A0EF5FF58164}"/>
              </a:ext>
            </a:extLst>
          </p:cNvPr>
          <p:cNvGrpSpPr/>
          <p:nvPr/>
        </p:nvGrpSpPr>
        <p:grpSpPr>
          <a:xfrm>
            <a:off x="1269272" y="2310424"/>
            <a:ext cx="6606716" cy="2199424"/>
            <a:chOff x="1791228" y="3162424"/>
            <a:chExt cx="9396218" cy="3128069"/>
          </a:xfrm>
        </p:grpSpPr>
        <p:pic>
          <p:nvPicPr>
            <p:cNvPr id="11" name="Picture 10" descr="Qr code&#10;&#10;Description automatically generated">
              <a:extLst>
                <a:ext uri="{FF2B5EF4-FFF2-40B4-BE49-F238E27FC236}">
                  <a16:creationId xmlns:a16="http://schemas.microsoft.com/office/drawing/2014/main" id="{23179F55-F91B-2F54-1554-E8DACE7E2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228" y="3162424"/>
              <a:ext cx="3127248" cy="3127248"/>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E62179F2-44B0-1A3D-D086-F129D2FA6B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3806" y="3162424"/>
              <a:ext cx="6263640" cy="3128069"/>
            </a:xfrm>
            <a:prstGeom prst="rect">
              <a:avLst/>
            </a:prstGeom>
          </p:spPr>
        </p:pic>
      </p:grpSp>
      <p:grpSp>
        <p:nvGrpSpPr>
          <p:cNvPr id="13" name="Group 12">
            <a:extLst>
              <a:ext uri="{FF2B5EF4-FFF2-40B4-BE49-F238E27FC236}">
                <a16:creationId xmlns:a16="http://schemas.microsoft.com/office/drawing/2014/main" id="{14A0DF83-8CF0-6579-A561-6C45EBE47817}"/>
              </a:ext>
            </a:extLst>
          </p:cNvPr>
          <p:cNvGrpSpPr/>
          <p:nvPr/>
        </p:nvGrpSpPr>
        <p:grpSpPr>
          <a:xfrm>
            <a:off x="1273731" y="43103"/>
            <a:ext cx="6596539" cy="2201602"/>
            <a:chOff x="1772157" y="35176"/>
            <a:chExt cx="9381744" cy="3131167"/>
          </a:xfrm>
        </p:grpSpPr>
        <p:pic>
          <p:nvPicPr>
            <p:cNvPr id="14" name="Picture 13" descr="Qr code&#10;&#10;Description automatically generated">
              <a:extLst>
                <a:ext uri="{FF2B5EF4-FFF2-40B4-BE49-F238E27FC236}">
                  <a16:creationId xmlns:a16="http://schemas.microsoft.com/office/drawing/2014/main" id="{DA6CB72D-C3E9-0952-EA81-0F3C270D8D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6653" y="35176"/>
              <a:ext cx="3127248" cy="312724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968FDD0E-2AE3-F6C9-2BD4-C0261BEF68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57" y="39095"/>
              <a:ext cx="6254496" cy="3127248"/>
            </a:xfrm>
            <a:prstGeom prst="rect">
              <a:avLst/>
            </a:prstGeom>
          </p:spPr>
        </p:pic>
      </p:grpSp>
    </p:spTree>
    <p:extLst>
      <p:ext uri="{BB962C8B-B14F-4D97-AF65-F5344CB8AC3E}">
        <p14:creationId xmlns:p14="http://schemas.microsoft.com/office/powerpoint/2010/main" val="42561325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nt to learn more?"/>
          <p:cNvSpPr txBox="1"/>
          <p:nvPr/>
        </p:nvSpPr>
        <p:spPr>
          <a:xfrm>
            <a:off x="0" y="350331"/>
            <a:ext cx="9144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300">
                <a:solidFill>
                  <a:srgbClr val="FFFFFF"/>
                </a:solidFill>
                <a:latin typeface="Gill Sans"/>
                <a:ea typeface="Gill Sans"/>
                <a:cs typeface="Gill Sans"/>
                <a:sym typeface="Gill Sans"/>
              </a:defRPr>
            </a:lvl1pPr>
          </a:lstStyle>
          <a:p>
            <a:pPr algn="ctr"/>
            <a:r>
              <a:rPr lang="en-US" sz="6600" dirty="0">
                <a:latin typeface="Trebuchet MS" panose="020B0603020202020204" pitchFamily="34" charset="0"/>
              </a:rPr>
              <a:t>Ready</a:t>
            </a:r>
            <a:r>
              <a:rPr sz="6600" dirty="0">
                <a:latin typeface="Trebuchet MS" panose="020B0603020202020204" pitchFamily="34" charset="0"/>
              </a:rPr>
              <a:t> to learn more?</a:t>
            </a:r>
          </a:p>
        </p:txBody>
      </p:sp>
      <p:sp>
        <p:nvSpPr>
          <p:cNvPr id="5" name="@kystats"/>
          <p:cNvSpPr txBox="1"/>
          <p:nvPr/>
        </p:nvSpPr>
        <p:spPr>
          <a:xfrm>
            <a:off x="0" y="2324840"/>
            <a:ext cx="914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b="0">
                <a:solidFill>
                  <a:srgbClr val="FFFFFF"/>
                </a:solidFill>
                <a:latin typeface="+mj-lt"/>
                <a:ea typeface="+mj-ea"/>
                <a:cs typeface="+mj-cs"/>
                <a:sym typeface="Helvetica"/>
              </a:defRPr>
            </a:lvl1pPr>
          </a:lstStyle>
          <a:p>
            <a:pPr algn="ctr"/>
            <a:r>
              <a:rPr sz="4800" dirty="0">
                <a:solidFill>
                  <a:srgbClr val="D9BF38"/>
                </a:solidFill>
                <a:latin typeface="Trebuchet MS" panose="020B0603020202020204" pitchFamily="34" charset="0"/>
              </a:rPr>
              <a:t>@kystats</a:t>
            </a:r>
          </a:p>
        </p:txBody>
      </p:sp>
      <p:sp>
        <p:nvSpPr>
          <p:cNvPr id="7" name="kystats.ky.gov"/>
          <p:cNvSpPr txBox="1"/>
          <p:nvPr/>
        </p:nvSpPr>
        <p:spPr>
          <a:xfrm>
            <a:off x="0" y="1534543"/>
            <a:ext cx="914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7400" b="0">
                <a:solidFill>
                  <a:srgbClr val="FFFFFF"/>
                </a:solidFill>
                <a:latin typeface="+mj-lt"/>
                <a:ea typeface="+mj-ea"/>
                <a:cs typeface="+mj-cs"/>
                <a:sym typeface="Helvetica"/>
              </a:defRPr>
            </a:lvl1pPr>
          </a:lstStyle>
          <a:p>
            <a:pPr algn="ctr"/>
            <a:r>
              <a:rPr sz="4800" dirty="0">
                <a:latin typeface="Trebuchet MS" panose="020B0603020202020204" pitchFamily="34" charset="0"/>
              </a:rPr>
              <a:t>kystats.ky.gov</a:t>
            </a:r>
          </a:p>
        </p:txBody>
      </p:sp>
      <p:sp>
        <p:nvSpPr>
          <p:cNvPr id="8" name="alex.spurrier@ky.gov"/>
          <p:cNvSpPr txBox="1"/>
          <p:nvPr/>
        </p:nvSpPr>
        <p:spPr>
          <a:xfrm>
            <a:off x="1201073" y="7850346"/>
            <a:ext cx="10602655"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400" b="0">
                <a:solidFill>
                  <a:srgbClr val="FFFFFF"/>
                </a:solidFill>
                <a:latin typeface="+mj-lt"/>
                <a:ea typeface="+mj-ea"/>
                <a:cs typeface="+mj-cs"/>
                <a:sym typeface="Helvetica"/>
              </a:defRPr>
            </a:lvl1pPr>
          </a:lstStyle>
          <a:p>
            <a:endParaRPr sz="4400" dirty="0">
              <a:solidFill>
                <a:srgbClr val="D9BF38"/>
              </a:solidFill>
              <a:latin typeface="Trebuchet MS" panose="020B0603020202020204" pitchFamily="34" charset="0"/>
            </a:endParaRPr>
          </a:p>
        </p:txBody>
      </p:sp>
      <p:sp>
        <p:nvSpPr>
          <p:cNvPr id="6" name="Alex Spurrier, Senior Data Scientist">
            <a:extLst>
              <a:ext uri="{FF2B5EF4-FFF2-40B4-BE49-F238E27FC236}">
                <a16:creationId xmlns:a16="http://schemas.microsoft.com/office/drawing/2014/main" id="{23AD5C11-932D-1FEC-E32F-C4188D3944E4}"/>
              </a:ext>
            </a:extLst>
          </p:cNvPr>
          <p:cNvSpPr txBox="1"/>
          <p:nvPr/>
        </p:nvSpPr>
        <p:spPr>
          <a:xfrm>
            <a:off x="-326380" y="3319523"/>
            <a:ext cx="354505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500" b="0">
                <a:solidFill>
                  <a:srgbClr val="FFFFFF"/>
                </a:solidFill>
                <a:latin typeface="Gill Sans"/>
                <a:ea typeface="Gill Sans"/>
                <a:cs typeface="Gill Sans"/>
                <a:sym typeface="Gill Sans"/>
              </a:defRPr>
            </a:lvl1pPr>
          </a:lstStyle>
          <a:p>
            <a:pPr algn="ctr"/>
            <a:r>
              <a:rPr lang="en-US" sz="1800" b="1" dirty="0">
                <a:latin typeface="Trebuchet MS" panose="020B0603020202020204" pitchFamily="34" charset="0"/>
              </a:rPr>
              <a:t>Jessica Fletcher, MPA</a:t>
            </a:r>
          </a:p>
          <a:p>
            <a:pPr algn="ctr"/>
            <a:r>
              <a:rPr lang="en-US" sz="1800" dirty="0">
                <a:latin typeface="Trebuchet MS" panose="020B0603020202020204" pitchFamily="34" charset="0"/>
              </a:rPr>
              <a:t>Marketing Analytics </a:t>
            </a:r>
            <a:br>
              <a:rPr lang="en-US" sz="1800" dirty="0">
                <a:latin typeface="Trebuchet MS" panose="020B0603020202020204" pitchFamily="34" charset="0"/>
              </a:rPr>
            </a:br>
            <a:r>
              <a:rPr lang="en-US" sz="1800" dirty="0">
                <a:latin typeface="Trebuchet MS" panose="020B0603020202020204" pitchFamily="34" charset="0"/>
              </a:rPr>
              <a:t>Director</a:t>
            </a:r>
          </a:p>
          <a:p>
            <a:pPr algn="ctr"/>
            <a:r>
              <a:rPr lang="en-US" sz="1800" dirty="0">
                <a:solidFill>
                  <a:srgbClr val="D9BF38"/>
                </a:solidFill>
                <a:latin typeface="Trebuchet MS" panose="020B0603020202020204" pitchFamily="34" charset="0"/>
              </a:rPr>
              <a:t>jfletcher@ky.gov</a:t>
            </a:r>
          </a:p>
        </p:txBody>
      </p:sp>
      <p:pic>
        <p:nvPicPr>
          <p:cNvPr id="10" name="Picture 9">
            <a:extLst>
              <a:ext uri="{FF2B5EF4-FFF2-40B4-BE49-F238E27FC236}">
                <a16:creationId xmlns:a16="http://schemas.microsoft.com/office/drawing/2014/main" id="{2970ED5C-5B9B-0ADF-0577-97174413D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07" y="5323457"/>
            <a:ext cx="1210442" cy="1210442"/>
          </a:xfrm>
          <a:prstGeom prst="rect">
            <a:avLst/>
          </a:prstGeom>
        </p:spPr>
      </p:pic>
      <p:sp>
        <p:nvSpPr>
          <p:cNvPr id="11" name="Want to learn more?">
            <a:extLst>
              <a:ext uri="{FF2B5EF4-FFF2-40B4-BE49-F238E27FC236}">
                <a16:creationId xmlns:a16="http://schemas.microsoft.com/office/drawing/2014/main" id="{32151F75-7BE7-753D-0584-0213E526E6FB}"/>
              </a:ext>
            </a:extLst>
          </p:cNvPr>
          <p:cNvSpPr txBox="1"/>
          <p:nvPr/>
        </p:nvSpPr>
        <p:spPr>
          <a:xfrm>
            <a:off x="2098992" y="5478250"/>
            <a:ext cx="494601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8300">
                <a:solidFill>
                  <a:srgbClr val="FFFFFF"/>
                </a:solidFill>
                <a:latin typeface="Gill Sans"/>
                <a:ea typeface="Gill Sans"/>
                <a:cs typeface="Gill Sans"/>
                <a:sym typeface="Gill Sans"/>
              </a:defRPr>
            </a:lvl1pPr>
          </a:lstStyle>
          <a:p>
            <a:r>
              <a:rPr lang="en-US" sz="4000" dirty="0">
                <a:solidFill>
                  <a:schemeClr val="bg1"/>
                </a:solidFill>
                <a:latin typeface="Trebuchet MS" panose="020B0603020202020204" pitchFamily="34" charset="0"/>
              </a:rPr>
              <a:t>Join our mailing list!</a:t>
            </a:r>
            <a:endParaRPr sz="4000" dirty="0">
              <a:solidFill>
                <a:schemeClr val="bg1"/>
              </a:solidFill>
              <a:latin typeface="Trebuchet MS" panose="020B0603020202020204" pitchFamily="34" charset="0"/>
            </a:endParaRPr>
          </a:p>
        </p:txBody>
      </p:sp>
      <p:pic>
        <p:nvPicPr>
          <p:cNvPr id="2" name="Picture 1">
            <a:extLst>
              <a:ext uri="{FF2B5EF4-FFF2-40B4-BE49-F238E27FC236}">
                <a16:creationId xmlns:a16="http://schemas.microsoft.com/office/drawing/2014/main" id="{92C64B98-57A6-AADC-0500-D7FA9E6EE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091" y="5079168"/>
            <a:ext cx="1353202" cy="1516308"/>
          </a:xfrm>
          <a:prstGeom prst="rect">
            <a:avLst/>
          </a:prstGeom>
        </p:spPr>
      </p:pic>
      <p:sp>
        <p:nvSpPr>
          <p:cNvPr id="3" name="Alex Spurrier, Senior Data Scientist">
            <a:extLst>
              <a:ext uri="{FF2B5EF4-FFF2-40B4-BE49-F238E27FC236}">
                <a16:creationId xmlns:a16="http://schemas.microsoft.com/office/drawing/2014/main" id="{AD0DA2DA-B1AE-4AA6-8451-0A4689D465C9}"/>
              </a:ext>
            </a:extLst>
          </p:cNvPr>
          <p:cNvSpPr txBox="1"/>
          <p:nvPr/>
        </p:nvSpPr>
        <p:spPr>
          <a:xfrm>
            <a:off x="2799471" y="3319523"/>
            <a:ext cx="354505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500" b="0">
                <a:solidFill>
                  <a:srgbClr val="FFFFFF"/>
                </a:solidFill>
                <a:latin typeface="Gill Sans"/>
                <a:ea typeface="Gill Sans"/>
                <a:cs typeface="Gill Sans"/>
                <a:sym typeface="Gill Sans"/>
              </a:defRPr>
            </a:lvl1pPr>
          </a:lstStyle>
          <a:p>
            <a:pPr marR="0" lvl="0" algn="ctr">
              <a:spcBef>
                <a:spcPts val="0"/>
              </a:spcBef>
              <a:spcAft>
                <a:spcPts val="0"/>
              </a:spcAft>
            </a:pPr>
            <a:r>
              <a:rPr lang="en-US" sz="1800" b="1" dirty="0">
                <a:effectLst/>
                <a:latin typeface="+mj-lt"/>
                <a:ea typeface="Times New Roman" panose="02020603050405020304" pitchFamily="18" charset="0"/>
              </a:rPr>
              <a:t>Brian Mudrak</a:t>
            </a:r>
          </a:p>
          <a:p>
            <a:pPr marR="0" lvl="0" algn="ctr">
              <a:spcBef>
                <a:spcPts val="0"/>
              </a:spcBef>
              <a:spcAft>
                <a:spcPts val="0"/>
              </a:spcAft>
            </a:pPr>
            <a:r>
              <a:rPr lang="en-US" sz="1800" dirty="0">
                <a:effectLst/>
                <a:latin typeface="+mj-lt"/>
                <a:ea typeface="Times New Roman" panose="02020603050405020304" pitchFamily="18" charset="0"/>
              </a:rPr>
              <a:t>Senior Data Scientist, </a:t>
            </a:r>
            <a:br>
              <a:rPr lang="en-US" sz="1800" dirty="0">
                <a:effectLst/>
                <a:latin typeface="+mj-lt"/>
                <a:ea typeface="Times New Roman" panose="02020603050405020304" pitchFamily="18" charset="0"/>
              </a:rPr>
            </a:br>
            <a:r>
              <a:rPr lang="en-US" sz="1800" dirty="0">
                <a:effectLst/>
                <a:latin typeface="+mj-lt"/>
                <a:ea typeface="Times New Roman" panose="02020603050405020304" pitchFamily="18" charset="0"/>
              </a:rPr>
              <a:t>Visualization Lead</a:t>
            </a:r>
          </a:p>
          <a:p>
            <a:pPr marR="0" lvl="0" algn="ctr">
              <a:spcBef>
                <a:spcPts val="0"/>
              </a:spcBef>
              <a:spcAft>
                <a:spcPts val="0"/>
              </a:spcAft>
            </a:pPr>
            <a:r>
              <a:rPr lang="en-US" sz="1800" dirty="0">
                <a:solidFill>
                  <a:schemeClr val="tx2"/>
                </a:solidFill>
                <a:effectLst/>
                <a:latin typeface="+mj-lt"/>
                <a:ea typeface="Calibri" panose="020F0502020204030204" pitchFamily="34" charset="0"/>
              </a:rPr>
              <a:t>brian.mudrak@ky.gov</a:t>
            </a:r>
          </a:p>
        </p:txBody>
      </p:sp>
      <p:sp>
        <p:nvSpPr>
          <p:cNvPr id="9" name="Alex Spurrier, Senior Data Scientist">
            <a:extLst>
              <a:ext uri="{FF2B5EF4-FFF2-40B4-BE49-F238E27FC236}">
                <a16:creationId xmlns:a16="http://schemas.microsoft.com/office/drawing/2014/main" id="{4E510E0F-2B75-00A4-73AB-4ABE0FC6CBDE}"/>
              </a:ext>
            </a:extLst>
          </p:cNvPr>
          <p:cNvSpPr txBox="1"/>
          <p:nvPr/>
        </p:nvSpPr>
        <p:spPr>
          <a:xfrm>
            <a:off x="6004324" y="3319523"/>
            <a:ext cx="336143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500" b="0">
                <a:solidFill>
                  <a:srgbClr val="FFFFFF"/>
                </a:solidFill>
                <a:latin typeface="Gill Sans"/>
                <a:ea typeface="Gill Sans"/>
                <a:cs typeface="Gill Sans"/>
                <a:sym typeface="Gill Sans"/>
              </a:defRPr>
            </a:lvl1pPr>
          </a:lstStyle>
          <a:p>
            <a:pPr algn="ctr"/>
            <a:r>
              <a:rPr lang="en-US" sz="1800" b="1" dirty="0">
                <a:latin typeface="Trebuchet MS" panose="020B0603020202020204" pitchFamily="34" charset="0"/>
              </a:rPr>
              <a:t>Logan Rupard</a:t>
            </a:r>
          </a:p>
          <a:p>
            <a:pPr algn="ctr"/>
            <a:r>
              <a:rPr lang="en-US" sz="1800" dirty="0">
                <a:latin typeface="Trebuchet MS" panose="020B0603020202020204" pitchFamily="34" charset="0"/>
              </a:rPr>
              <a:t>Senior Research </a:t>
            </a:r>
            <a:br>
              <a:rPr lang="en-US" sz="1800" dirty="0">
                <a:latin typeface="Trebuchet MS" panose="020B0603020202020204" pitchFamily="34" charset="0"/>
              </a:rPr>
            </a:br>
            <a:r>
              <a:rPr lang="en-US" sz="1800" dirty="0">
                <a:latin typeface="Trebuchet MS" panose="020B0603020202020204" pitchFamily="34" charset="0"/>
              </a:rPr>
              <a:t>and Legislative Analyst</a:t>
            </a:r>
          </a:p>
          <a:p>
            <a:pPr algn="ctr"/>
            <a:r>
              <a:rPr lang="en-US" sz="1800" dirty="0">
                <a:solidFill>
                  <a:srgbClr val="D9BF38"/>
                </a:solidFill>
                <a:latin typeface="Trebuchet MS" panose="020B0603020202020204" pitchFamily="34" charset="0"/>
              </a:rPr>
              <a:t>logan.rupard@ky.gov</a:t>
            </a:r>
          </a:p>
        </p:txBody>
      </p:sp>
    </p:spTree>
    <p:extLst>
      <p:ext uri="{BB962C8B-B14F-4D97-AF65-F5344CB8AC3E}">
        <p14:creationId xmlns:p14="http://schemas.microsoft.com/office/powerpoint/2010/main" val="287319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3179" y="6071539"/>
            <a:ext cx="7217644" cy="616228"/>
            <a:chOff x="1571919" y="8635073"/>
            <a:chExt cx="10265093" cy="876413"/>
          </a:xfrm>
        </p:grpSpPr>
        <p:sp>
          <p:nvSpPr>
            <p:cNvPr id="11" name="TextBox 10">
              <a:extLst>
                <a:ext uri="{FF2B5EF4-FFF2-40B4-BE49-F238E27FC236}">
                  <a16:creationId xmlns:a16="http://schemas.microsoft.com/office/drawing/2014/main" id="{FF7C2825-E8B0-4ABE-A045-35ADC884155C}"/>
                </a:ext>
              </a:extLst>
            </p:cNvPr>
            <p:cNvSpPr txBox="1"/>
            <p:nvPr/>
          </p:nvSpPr>
          <p:spPr>
            <a:xfrm>
              <a:off x="4555272" y="8683915"/>
              <a:ext cx="2850994" cy="779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3094" b="1" dirty="0">
                  <a:solidFill>
                    <a:schemeClr val="bg1"/>
                  </a:solidFill>
                  <a:latin typeface="Trebuchet MS" panose="020B0603020202020204" pitchFamily="34" charset="0"/>
                  <a:sym typeface="Helvetica Neue"/>
                </a:rPr>
                <a:t>Education</a:t>
              </a:r>
            </a:p>
          </p:txBody>
        </p:sp>
        <p:sp>
          <p:nvSpPr>
            <p:cNvPr id="12" name="Arrow: Right 11">
              <a:extLst>
                <a:ext uri="{FF2B5EF4-FFF2-40B4-BE49-F238E27FC236}">
                  <a16:creationId xmlns:a16="http://schemas.microsoft.com/office/drawing/2014/main" id="{91A58F51-941B-4AC4-ACE0-49A335018825}"/>
                </a:ext>
              </a:extLst>
            </p:cNvPr>
            <p:cNvSpPr/>
            <p:nvPr/>
          </p:nvSpPr>
          <p:spPr>
            <a:xfrm>
              <a:off x="3179952" y="8635073"/>
              <a:ext cx="1271239" cy="876413"/>
            </a:xfrm>
            <a:prstGeom prst="rightArrow">
              <a:avLst/>
            </a:prstGeom>
            <a:solidFill>
              <a:srgbClr val="D9BF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a:solidFill>
                  <a:srgbClr val="FFFFFF"/>
                </a:solidFill>
                <a:sym typeface="Helvetica Neue Medium"/>
              </a:endParaRPr>
            </a:p>
          </p:txBody>
        </p:sp>
        <p:sp>
          <p:nvSpPr>
            <p:cNvPr id="13" name="TextBox 12">
              <a:extLst>
                <a:ext uri="{FF2B5EF4-FFF2-40B4-BE49-F238E27FC236}">
                  <a16:creationId xmlns:a16="http://schemas.microsoft.com/office/drawing/2014/main" id="{067624EC-F689-4423-AA0B-2917E8C7125E}"/>
                </a:ext>
              </a:extLst>
            </p:cNvPr>
            <p:cNvSpPr txBox="1"/>
            <p:nvPr/>
          </p:nvSpPr>
          <p:spPr>
            <a:xfrm>
              <a:off x="1571919" y="8710610"/>
              <a:ext cx="1503952" cy="779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3094" b="1" dirty="0">
                  <a:solidFill>
                    <a:schemeClr val="bg1"/>
                  </a:solidFill>
                  <a:latin typeface="Trebuchet MS" panose="020B0603020202020204" pitchFamily="34" charset="0"/>
                  <a:sym typeface="Helvetica Neue"/>
                </a:rPr>
                <a:t>Birth</a:t>
              </a:r>
            </a:p>
          </p:txBody>
        </p:sp>
        <p:sp>
          <p:nvSpPr>
            <p:cNvPr id="14" name="Arrow: Right 13">
              <a:extLst>
                <a:ext uri="{FF2B5EF4-FFF2-40B4-BE49-F238E27FC236}">
                  <a16:creationId xmlns:a16="http://schemas.microsoft.com/office/drawing/2014/main" id="{03A8F52D-AF87-4C33-9256-AF564AE6CE44}"/>
                </a:ext>
              </a:extLst>
            </p:cNvPr>
            <p:cNvSpPr/>
            <p:nvPr/>
          </p:nvSpPr>
          <p:spPr>
            <a:xfrm>
              <a:off x="7560522" y="8635073"/>
              <a:ext cx="1271239" cy="876413"/>
            </a:xfrm>
            <a:prstGeom prst="rightArrow">
              <a:avLst/>
            </a:prstGeom>
            <a:solidFill>
              <a:srgbClr val="D9BF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a:solidFill>
                  <a:srgbClr val="FFFFFF"/>
                </a:solidFill>
                <a:sym typeface="Helvetica Neue Medium"/>
              </a:endParaRPr>
            </a:p>
          </p:txBody>
        </p:sp>
        <p:sp>
          <p:nvSpPr>
            <p:cNvPr id="15" name="TextBox 14">
              <a:extLst>
                <a:ext uri="{FF2B5EF4-FFF2-40B4-BE49-F238E27FC236}">
                  <a16:creationId xmlns:a16="http://schemas.microsoft.com/office/drawing/2014/main" id="{311B8444-4488-42FE-95F5-4C83E5AE5633}"/>
                </a:ext>
              </a:extLst>
            </p:cNvPr>
            <p:cNvSpPr txBox="1"/>
            <p:nvPr/>
          </p:nvSpPr>
          <p:spPr>
            <a:xfrm>
              <a:off x="8986018" y="8639310"/>
              <a:ext cx="2850994" cy="779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3094" b="1" dirty="0">
                  <a:solidFill>
                    <a:schemeClr val="bg1"/>
                  </a:solidFill>
                  <a:latin typeface="Trebuchet MS" panose="020B0603020202020204" pitchFamily="34" charset="0"/>
                  <a:sym typeface="Helvetica Neue"/>
                </a:rPr>
                <a:t>Workforce</a:t>
              </a:r>
            </a:p>
          </p:txBody>
        </p:sp>
      </p:grpSp>
      <p:pic>
        <p:nvPicPr>
          <p:cNvPr id="5" name="Picture 4">
            <a:extLst>
              <a:ext uri="{FF2B5EF4-FFF2-40B4-BE49-F238E27FC236}">
                <a16:creationId xmlns:a16="http://schemas.microsoft.com/office/drawing/2014/main" id="{D3C6F575-9422-42B3-AFC0-64F12D5E3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4" b="31397"/>
          <a:stretch/>
        </p:blipFill>
        <p:spPr>
          <a:xfrm>
            <a:off x="791660" y="171178"/>
            <a:ext cx="7560681" cy="5916515"/>
          </a:xfrm>
          <a:prstGeom prst="rect">
            <a:avLst/>
          </a:prstGeom>
        </p:spPr>
      </p:pic>
    </p:spTree>
    <p:extLst>
      <p:ext uri="{BB962C8B-B14F-4D97-AF65-F5344CB8AC3E}">
        <p14:creationId xmlns:p14="http://schemas.microsoft.com/office/powerpoint/2010/main" val="56436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3F7F3-5888-0A9B-1DB7-1A734B868D84}"/>
              </a:ext>
            </a:extLst>
          </p:cNvPr>
          <p:cNvSpPr txBox="1"/>
          <p:nvPr/>
        </p:nvSpPr>
        <p:spPr>
          <a:xfrm>
            <a:off x="1" y="110311"/>
            <a:ext cx="9143999" cy="548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en-US" sz="3094" b="1" dirty="0">
                <a:solidFill>
                  <a:srgbClr val="D9BF38"/>
                </a:solidFill>
                <a:latin typeface="Trebuchet MS" panose="020B0603020202020204" pitchFamily="34" charset="0"/>
              </a:rPr>
              <a:t>Presentation Outline</a:t>
            </a:r>
          </a:p>
        </p:txBody>
      </p:sp>
      <p:sp>
        <p:nvSpPr>
          <p:cNvPr id="3" name="TextBox 2">
            <a:extLst>
              <a:ext uri="{FF2B5EF4-FFF2-40B4-BE49-F238E27FC236}">
                <a16:creationId xmlns:a16="http://schemas.microsoft.com/office/drawing/2014/main" id="{EAA739BB-1786-0CC8-3245-F167F2EA777A}"/>
              </a:ext>
            </a:extLst>
          </p:cNvPr>
          <p:cNvSpPr txBox="1"/>
          <p:nvPr/>
        </p:nvSpPr>
        <p:spPr>
          <a:xfrm>
            <a:off x="523783" y="852256"/>
            <a:ext cx="8380520" cy="5638147"/>
          </a:xfrm>
          <a:prstGeom prst="rect">
            <a:avLst/>
          </a:prstGeom>
          <a:noFill/>
        </p:spPr>
        <p:txBody>
          <a:bodyPr wrap="square" rtlCol="0">
            <a:spAutoFit/>
          </a:bodyPr>
          <a:lstStyle/>
          <a:p>
            <a:pPr marL="342900" marR="0" lvl="0" indent="-342900">
              <a:lnSpc>
                <a:spcPct val="107000"/>
              </a:lnSpc>
              <a:spcBef>
                <a:spcPts val="0"/>
              </a:spcBef>
              <a:spcAft>
                <a:spcPts val="0"/>
              </a:spcAft>
              <a:buClr>
                <a:schemeClr val="bg1"/>
              </a:buClr>
              <a:buFont typeface="+mj-lt"/>
              <a:buAutoNum type="alphaLcPeriod"/>
            </a:pPr>
            <a:r>
              <a:rPr lang="en-US" b="1" dirty="0">
                <a:solidFill>
                  <a:schemeClr val="tx2"/>
                </a:solidFill>
                <a:effectLst/>
                <a:latin typeface="+mj-lt"/>
                <a:ea typeface="Calibri" panose="020F0502020204030204" pitchFamily="34" charset="0"/>
                <a:cs typeface="Times New Roman" panose="02020603050405020304" pitchFamily="18" charset="0"/>
              </a:rPr>
              <a:t>Population Overview</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Kentucky Population by Race 2010 vs. 2020  </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Youth Population by Race 2010 vs. 2020 </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Poverty Rates by Race 2012 vs. 2021 </a:t>
            </a:r>
          </a:p>
          <a:p>
            <a:pPr marL="742950" lvl="1" indent="-285750">
              <a:lnSpc>
                <a:spcPct val="107000"/>
              </a:lnSpc>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Inmate Population by Race 2012 vs 2022</a:t>
            </a:r>
          </a:p>
          <a:p>
            <a:pPr marL="742950" lvl="1" indent="-285750">
              <a:lnSpc>
                <a:spcPct val="107000"/>
              </a:lnSpc>
              <a:buClr>
                <a:schemeClr val="bg1"/>
              </a:buClr>
              <a:buFont typeface="+mj-lt"/>
              <a:buAutoNum type="alphaLcPeriod"/>
            </a:pPr>
            <a:endParaRPr lang="en-US" sz="1400" dirty="0">
              <a:solidFill>
                <a:schemeClr val="bg1"/>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bg1"/>
              </a:buClr>
              <a:buFont typeface="+mj-lt"/>
              <a:buAutoNum type="alphaLcPeriod"/>
            </a:pPr>
            <a:r>
              <a:rPr lang="en-US" b="1" dirty="0">
                <a:solidFill>
                  <a:schemeClr val="tx2"/>
                </a:solidFill>
                <a:effectLst/>
                <a:latin typeface="+mj-lt"/>
                <a:ea typeface="Calibri" panose="020F0502020204030204" pitchFamily="34" charset="0"/>
                <a:cs typeface="Times New Roman" panose="02020603050405020304" pitchFamily="18" charset="0"/>
              </a:rPr>
              <a:t>Education Overview</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K-12 Enrollment by Race 2012 vs. 2021</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K-12 Discipline by Race 2013</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K-12 Discipline by Race 2022</a:t>
            </a:r>
          </a:p>
          <a:p>
            <a:pPr marL="742950" lvl="1" indent="-285750">
              <a:lnSpc>
                <a:spcPct val="107000"/>
              </a:lnSpc>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High School Graduation Rate by Race 2013 vs. 2022</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KEES Awards by Race 2012 vs. 2021 </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Dual Credit Scholarship Awards by Race 2019 vs. 2021</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Work Ready Scholarship Awards by Race 2018 vs. 2021</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Postsecondary Enrollment by Race 2014 vs. 2023 </a:t>
            </a:r>
          </a:p>
          <a:p>
            <a:pPr marL="742950" lvl="1" indent="-285750">
              <a:lnSpc>
                <a:spcPct val="107000"/>
              </a:lnSpc>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Postsecondary Completion by Race 2013 vs. 2022</a:t>
            </a:r>
          </a:p>
          <a:p>
            <a:pPr marL="742950" lvl="1" indent="-285750">
              <a:lnSpc>
                <a:spcPct val="107000"/>
              </a:lnSpc>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Adult Education Participation Rate by Race 2012 vs. 2021</a:t>
            </a:r>
          </a:p>
          <a:p>
            <a:pPr marL="742950" lvl="1" indent="-285750">
              <a:lnSpc>
                <a:spcPct val="107000"/>
              </a:lnSpc>
              <a:buClr>
                <a:schemeClr val="bg1"/>
              </a:buClr>
              <a:buFont typeface="+mj-lt"/>
              <a:buAutoNum type="alphaLcPeriod"/>
            </a:pPr>
            <a:endParaRPr lang="en-US" sz="1400" dirty="0">
              <a:solidFill>
                <a:schemeClr val="bg1"/>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bg1"/>
              </a:buClr>
              <a:buFont typeface="+mj-lt"/>
              <a:buAutoNum type="alphaLcPeriod"/>
            </a:pPr>
            <a:r>
              <a:rPr lang="en-US" b="1" dirty="0">
                <a:solidFill>
                  <a:schemeClr val="tx2"/>
                </a:solidFill>
                <a:effectLst/>
                <a:latin typeface="+mj-lt"/>
                <a:ea typeface="Calibri" panose="020F0502020204030204" pitchFamily="34" charset="0"/>
                <a:cs typeface="Times New Roman" panose="02020603050405020304" pitchFamily="18" charset="0"/>
              </a:rPr>
              <a:t>Workforce Overview</a:t>
            </a:r>
          </a:p>
          <a:p>
            <a:pPr marL="742950" lvl="1" indent="-285750">
              <a:lnSpc>
                <a:spcPct val="107000"/>
              </a:lnSpc>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Median Income by Race 2012 vs. 2021</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Labor Force Participation Rate by Race 2012 vs. 2021 </a:t>
            </a:r>
          </a:p>
          <a:p>
            <a:pPr marL="742950" marR="0" lvl="1" indent="-285750">
              <a:lnSpc>
                <a:spcPct val="107000"/>
              </a:lnSpc>
              <a:spcBef>
                <a:spcPts val="0"/>
              </a:spcBef>
              <a:spcAft>
                <a:spcPts val="0"/>
              </a:spcAft>
              <a:buClr>
                <a:schemeClr val="bg1"/>
              </a:buClr>
              <a:buFont typeface="+mj-lt"/>
              <a:buAutoNum type="alphaLcPeriod"/>
            </a:pPr>
            <a:r>
              <a:rPr lang="en-US" sz="1400" dirty="0">
                <a:solidFill>
                  <a:schemeClr val="bg1"/>
                </a:solidFill>
                <a:effectLst/>
                <a:latin typeface="+mj-lt"/>
                <a:ea typeface="Calibri" panose="020F0502020204030204" pitchFamily="34" charset="0"/>
                <a:cs typeface="Times New Roman" panose="02020603050405020304" pitchFamily="18" charset="0"/>
              </a:rPr>
              <a:t>Unemployment Rate by Race 2012 vs. 2021</a:t>
            </a:r>
          </a:p>
          <a:p>
            <a:pPr>
              <a:buClr>
                <a:schemeClr val="bg1"/>
              </a:buClr>
            </a:pPr>
            <a:endParaRPr lang="en-US" dirty="0">
              <a:solidFill>
                <a:schemeClr val="bg1"/>
              </a:solidFill>
              <a:latin typeface="+mj-lt"/>
            </a:endParaRPr>
          </a:p>
        </p:txBody>
      </p:sp>
    </p:spTree>
    <p:extLst>
      <p:ext uri="{BB962C8B-B14F-4D97-AF65-F5344CB8AC3E}">
        <p14:creationId xmlns:p14="http://schemas.microsoft.com/office/powerpoint/2010/main" val="295457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roup of people with solid fill">
            <a:extLst>
              <a:ext uri="{FF2B5EF4-FFF2-40B4-BE49-F238E27FC236}">
                <a16:creationId xmlns:a16="http://schemas.microsoft.com/office/drawing/2014/main" id="{2D056D00-A239-E2AB-7038-204D111BD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4105" y="221105"/>
            <a:ext cx="6415791" cy="6415791"/>
          </a:xfrm>
          <a:prstGeom prst="rect">
            <a:avLst/>
          </a:prstGeom>
        </p:spPr>
      </p:pic>
      <p:sp>
        <p:nvSpPr>
          <p:cNvPr id="2" name="Title 1">
            <a:extLst>
              <a:ext uri="{FF2B5EF4-FFF2-40B4-BE49-F238E27FC236}">
                <a16:creationId xmlns:a16="http://schemas.microsoft.com/office/drawing/2014/main" id="{F0DFFFCA-29EA-AB62-97B1-C39FA7A672DF}"/>
              </a:ext>
            </a:extLst>
          </p:cNvPr>
          <p:cNvSpPr>
            <a:spLocks noGrp="1"/>
          </p:cNvSpPr>
          <p:nvPr>
            <p:ph type="title"/>
          </p:nvPr>
        </p:nvSpPr>
        <p:spPr>
          <a:xfrm>
            <a:off x="628650" y="2766219"/>
            <a:ext cx="7886700" cy="1325563"/>
          </a:xfrm>
        </p:spPr>
        <p:txBody>
          <a:bodyPr/>
          <a:lstStyle/>
          <a:p>
            <a:pPr algn="ctr"/>
            <a:r>
              <a:rPr lang="en-US" dirty="0">
                <a:solidFill>
                  <a:srgbClr val="D9BF37"/>
                </a:solidFill>
              </a:rPr>
              <a:t>Population Trends</a:t>
            </a:r>
          </a:p>
        </p:txBody>
      </p:sp>
    </p:spTree>
    <p:extLst>
      <p:ext uri="{BB962C8B-B14F-4D97-AF65-F5344CB8AC3E}">
        <p14:creationId xmlns:p14="http://schemas.microsoft.com/office/powerpoint/2010/main" val="254946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2273"/>
            <a:ext cx="8215952" cy="1325563"/>
          </a:xfrm>
        </p:spPr>
        <p:txBody>
          <a:bodyPr>
            <a:normAutofit/>
          </a:bodyPr>
          <a:lstStyle/>
          <a:p>
            <a:pPr algn="ctr"/>
            <a:r>
              <a:rPr lang="en-US" sz="4000" dirty="0">
                <a:solidFill>
                  <a:srgbClr val="D9BF37"/>
                </a:solidFill>
              </a:rPr>
              <a:t>Kentucky Populations</a:t>
            </a:r>
            <a:endParaRPr lang="en-US" sz="2800" i="1" dirty="0">
              <a:solidFill>
                <a:srgbClr val="D9BF37"/>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2020299"/>
            <a:ext cx="9143994" cy="4571996"/>
          </a:xfrm>
          <a:prstGeom prst="rect">
            <a:avLst/>
          </a:prstGeom>
        </p:spPr>
      </p:pic>
      <p:sp>
        <p:nvSpPr>
          <p:cNvPr id="3" name="Rectangle 2"/>
          <p:cNvSpPr/>
          <p:nvPr/>
        </p:nvSpPr>
        <p:spPr>
          <a:xfrm>
            <a:off x="146443" y="6608209"/>
            <a:ext cx="5233916" cy="253916"/>
          </a:xfrm>
          <a:prstGeom prst="rect">
            <a:avLst/>
          </a:prstGeom>
        </p:spPr>
        <p:txBody>
          <a:bodyPr wrap="square">
            <a:spAutoFit/>
          </a:bodyPr>
          <a:lstStyle/>
          <a:p>
            <a:r>
              <a:rPr lang="en-US" sz="1050" dirty="0">
                <a:solidFill>
                  <a:schemeClr val="bg1"/>
                </a:solidFill>
              </a:rPr>
              <a:t>Source: US Census Bureau, Decennial Census, DEC Redistricting Data</a:t>
            </a:r>
          </a:p>
        </p:txBody>
      </p:sp>
      <p:sp>
        <p:nvSpPr>
          <p:cNvPr id="5" name="Hexagon 4">
            <a:extLst>
              <a:ext uri="{FF2B5EF4-FFF2-40B4-BE49-F238E27FC236}">
                <a16:creationId xmlns:a16="http://schemas.microsoft.com/office/drawing/2014/main" id="{C184E068-3E30-327C-2090-EFEB92E9CC59}"/>
              </a:ext>
            </a:extLst>
          </p:cNvPr>
          <p:cNvSpPr/>
          <p:nvPr/>
        </p:nvSpPr>
        <p:spPr>
          <a:xfrm>
            <a:off x="79047"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4,339,367</a:t>
            </a:r>
          </a:p>
          <a:p>
            <a:pPr algn="ctr"/>
            <a:r>
              <a:rPr lang="en-US" sz="1400" dirty="0">
                <a:solidFill>
                  <a:srgbClr val="212A60"/>
                </a:solidFill>
              </a:rPr>
              <a:t>Total</a:t>
            </a:r>
          </a:p>
          <a:p>
            <a:pPr algn="ctr"/>
            <a:r>
              <a:rPr lang="en-US" sz="1400" dirty="0">
                <a:solidFill>
                  <a:srgbClr val="212A60"/>
                </a:solidFill>
              </a:rPr>
              <a:t>Population</a:t>
            </a:r>
          </a:p>
        </p:txBody>
      </p:sp>
      <p:sp>
        <p:nvSpPr>
          <p:cNvPr id="6" name="Hexagon 5">
            <a:extLst>
              <a:ext uri="{FF2B5EF4-FFF2-40B4-BE49-F238E27FC236}">
                <a16:creationId xmlns:a16="http://schemas.microsoft.com/office/drawing/2014/main" id="{3C4FFABF-F3CD-6A2B-D721-F48F16CB498C}"/>
              </a:ext>
            </a:extLst>
          </p:cNvPr>
          <p:cNvSpPr/>
          <p:nvPr/>
        </p:nvSpPr>
        <p:spPr>
          <a:xfrm>
            <a:off x="7552931" y="948375"/>
            <a:ext cx="1494775" cy="1222746"/>
          </a:xfrm>
          <a:prstGeom prst="hexagon">
            <a:avLst/>
          </a:prstGeom>
          <a:solidFill>
            <a:srgbClr val="D9BF37"/>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4,505,836</a:t>
            </a:r>
          </a:p>
          <a:p>
            <a:pPr algn="ctr"/>
            <a:r>
              <a:rPr lang="en-US" sz="1400" dirty="0">
                <a:solidFill>
                  <a:srgbClr val="212A60"/>
                </a:solidFill>
              </a:rPr>
              <a:t>Total</a:t>
            </a:r>
          </a:p>
          <a:p>
            <a:pPr algn="ctr"/>
            <a:r>
              <a:rPr lang="en-US" sz="1400" dirty="0">
                <a:solidFill>
                  <a:srgbClr val="212A60"/>
                </a:solidFill>
              </a:rPr>
              <a:t>Population</a:t>
            </a:r>
          </a:p>
        </p:txBody>
      </p:sp>
    </p:spTree>
    <p:extLst>
      <p:ext uri="{BB962C8B-B14F-4D97-AF65-F5344CB8AC3E}">
        <p14:creationId xmlns:p14="http://schemas.microsoft.com/office/powerpoint/2010/main" val="343656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9" y="2038346"/>
            <a:ext cx="9143228" cy="4571614"/>
          </a:xfrm>
          <a:prstGeom prst="rect">
            <a:avLst/>
          </a:prstGeom>
        </p:spPr>
      </p:pic>
      <p:sp>
        <p:nvSpPr>
          <p:cNvPr id="5" name="Title 1"/>
          <p:cNvSpPr>
            <a:spLocks noGrp="1"/>
          </p:cNvSpPr>
          <p:nvPr>
            <p:ph type="title"/>
          </p:nvPr>
        </p:nvSpPr>
        <p:spPr>
          <a:xfrm>
            <a:off x="914401" y="2273"/>
            <a:ext cx="7328848" cy="1325563"/>
          </a:xfrm>
        </p:spPr>
        <p:txBody>
          <a:bodyPr>
            <a:normAutofit/>
          </a:bodyPr>
          <a:lstStyle/>
          <a:p>
            <a:pPr algn="ctr"/>
            <a:r>
              <a:rPr lang="en-US" sz="4000" dirty="0">
                <a:solidFill>
                  <a:srgbClr val="D9BF37"/>
                </a:solidFill>
              </a:rPr>
              <a:t>Kentucky’s </a:t>
            </a:r>
            <a:r>
              <a:rPr lang="en-US" sz="4000" dirty="0">
                <a:solidFill>
                  <a:srgbClr val="D9BF38"/>
                </a:solidFill>
                <a:latin typeface="Trebuchet MS" panose="020B0603020202020204" pitchFamily="34" charset="0"/>
                <a:sym typeface="Helvetica Neue"/>
              </a:rPr>
              <a:t>Youth Population</a:t>
            </a:r>
            <a:endParaRPr lang="en-US" sz="2800" i="1" dirty="0">
              <a:solidFill>
                <a:srgbClr val="D9BF37"/>
              </a:solidFill>
            </a:endParaRPr>
          </a:p>
        </p:txBody>
      </p:sp>
      <p:sp>
        <p:nvSpPr>
          <p:cNvPr id="6" name="Rectangle 5"/>
          <p:cNvSpPr/>
          <p:nvPr/>
        </p:nvSpPr>
        <p:spPr>
          <a:xfrm>
            <a:off x="160091" y="6608208"/>
            <a:ext cx="5233916" cy="253916"/>
          </a:xfrm>
          <a:prstGeom prst="rect">
            <a:avLst/>
          </a:prstGeom>
        </p:spPr>
        <p:txBody>
          <a:bodyPr wrap="square">
            <a:spAutoFit/>
          </a:bodyPr>
          <a:lstStyle/>
          <a:p>
            <a:r>
              <a:rPr lang="en-US" sz="1050" dirty="0">
                <a:solidFill>
                  <a:schemeClr val="bg1"/>
                </a:solidFill>
              </a:rPr>
              <a:t>Source: US Census Bureau, Decennial Census</a:t>
            </a:r>
          </a:p>
        </p:txBody>
      </p:sp>
      <p:sp>
        <p:nvSpPr>
          <p:cNvPr id="2" name="Hexagon 1">
            <a:extLst>
              <a:ext uri="{FF2B5EF4-FFF2-40B4-BE49-F238E27FC236}">
                <a16:creationId xmlns:a16="http://schemas.microsoft.com/office/drawing/2014/main" id="{E34D8927-E0DB-AE29-D26B-821E05A24FDE}"/>
              </a:ext>
            </a:extLst>
          </p:cNvPr>
          <p:cNvSpPr/>
          <p:nvPr/>
        </p:nvSpPr>
        <p:spPr>
          <a:xfrm>
            <a:off x="7444621" y="924355"/>
            <a:ext cx="1567450" cy="1240737"/>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1,139,177 </a:t>
            </a:r>
          </a:p>
          <a:p>
            <a:pPr algn="ctr"/>
            <a:r>
              <a:rPr lang="en-US" sz="1400" dirty="0">
                <a:solidFill>
                  <a:srgbClr val="212A60"/>
                </a:solidFill>
              </a:rPr>
              <a:t>Total Youth Population</a:t>
            </a:r>
          </a:p>
        </p:txBody>
      </p:sp>
      <p:sp>
        <p:nvSpPr>
          <p:cNvPr id="3" name="Hexagon 2">
            <a:extLst>
              <a:ext uri="{FF2B5EF4-FFF2-40B4-BE49-F238E27FC236}">
                <a16:creationId xmlns:a16="http://schemas.microsoft.com/office/drawing/2014/main" id="{1F4B70F4-CBC3-07DC-22BC-DB74512AF0C6}"/>
              </a:ext>
            </a:extLst>
          </p:cNvPr>
          <p:cNvSpPr/>
          <p:nvPr/>
        </p:nvSpPr>
        <p:spPr>
          <a:xfrm>
            <a:off x="131929" y="924355"/>
            <a:ext cx="1567449" cy="1240737"/>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dirty="0">
                <a:solidFill>
                  <a:srgbClr val="212A60"/>
                </a:solidFill>
              </a:rPr>
              <a:t>1,146,204</a:t>
            </a:r>
          </a:p>
          <a:p>
            <a:pPr algn="ctr"/>
            <a:r>
              <a:rPr lang="en-US" sz="1400" dirty="0">
                <a:solidFill>
                  <a:srgbClr val="212A60"/>
                </a:solidFill>
              </a:rPr>
              <a:t>Total Youth Population</a:t>
            </a:r>
          </a:p>
        </p:txBody>
      </p:sp>
    </p:spTree>
    <p:extLst>
      <p:ext uri="{BB962C8B-B14F-4D97-AF65-F5344CB8AC3E}">
        <p14:creationId xmlns:p14="http://schemas.microsoft.com/office/powerpoint/2010/main" val="38019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4606F7-F492-F277-60E2-A2ECB87AD5B6}"/>
              </a:ext>
            </a:extLst>
          </p:cNvPr>
          <p:cNvSpPr txBox="1">
            <a:spLocks/>
          </p:cNvSpPr>
          <p:nvPr/>
        </p:nvSpPr>
        <p:spPr>
          <a:xfrm>
            <a:off x="907576" y="2273"/>
            <a:ext cx="73288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D9BF37"/>
                </a:solidFill>
              </a:rPr>
              <a:t>Poverty Rate</a:t>
            </a:r>
          </a:p>
        </p:txBody>
      </p:sp>
      <p:pic>
        <p:nvPicPr>
          <p:cNvPr id="19" name="Picture 18">
            <a:extLst>
              <a:ext uri="{FF2B5EF4-FFF2-40B4-BE49-F238E27FC236}">
                <a16:creationId xmlns:a16="http://schemas.microsoft.com/office/drawing/2014/main" id="{A3082461-129D-AF95-3BAF-3E08701680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 y="1939892"/>
            <a:ext cx="9143994" cy="4571996"/>
          </a:xfrm>
          <a:prstGeom prst="rect">
            <a:avLst/>
          </a:prstGeom>
        </p:spPr>
      </p:pic>
      <p:sp>
        <p:nvSpPr>
          <p:cNvPr id="20" name="Rectangle 19">
            <a:extLst>
              <a:ext uri="{FF2B5EF4-FFF2-40B4-BE49-F238E27FC236}">
                <a16:creationId xmlns:a16="http://schemas.microsoft.com/office/drawing/2014/main" id="{A083F9DB-31D2-5C7C-EB77-CF83832DB29F}"/>
              </a:ext>
            </a:extLst>
          </p:cNvPr>
          <p:cNvSpPr/>
          <p:nvPr/>
        </p:nvSpPr>
        <p:spPr>
          <a:xfrm>
            <a:off x="160091" y="6608208"/>
            <a:ext cx="5233916" cy="253916"/>
          </a:xfrm>
          <a:prstGeom prst="rect">
            <a:avLst/>
          </a:prstGeom>
        </p:spPr>
        <p:txBody>
          <a:bodyPr wrap="square">
            <a:spAutoFit/>
          </a:bodyPr>
          <a:lstStyle/>
          <a:p>
            <a:r>
              <a:rPr lang="en-US" sz="1050" dirty="0">
                <a:solidFill>
                  <a:schemeClr val="bg1"/>
                </a:solidFill>
              </a:rPr>
              <a:t>Source: US Census Bureau, American Community Survey</a:t>
            </a:r>
          </a:p>
        </p:txBody>
      </p:sp>
      <p:sp>
        <p:nvSpPr>
          <p:cNvPr id="3" name="TextBox 2">
            <a:extLst>
              <a:ext uri="{FF2B5EF4-FFF2-40B4-BE49-F238E27FC236}">
                <a16:creationId xmlns:a16="http://schemas.microsoft.com/office/drawing/2014/main" id="{94EDF73B-381A-5D0A-FC80-5BDF20D7D128}"/>
              </a:ext>
            </a:extLst>
          </p:cNvPr>
          <p:cNvSpPr txBox="1"/>
          <p:nvPr/>
        </p:nvSpPr>
        <p:spPr>
          <a:xfrm>
            <a:off x="2286000" y="1650008"/>
            <a:ext cx="4572000" cy="276999"/>
          </a:xfrm>
          <a:prstGeom prst="rect">
            <a:avLst/>
          </a:prstGeom>
          <a:noFill/>
        </p:spPr>
        <p:txBody>
          <a:bodyPr wrap="square">
            <a:spAutoFit/>
          </a:bodyPr>
          <a:lstStyle/>
          <a:p>
            <a:pPr algn="ctr"/>
            <a:r>
              <a:rPr lang="en-US" sz="1200" dirty="0">
                <a:solidFill>
                  <a:schemeClr val="bg1"/>
                </a:solidFill>
                <a:latin typeface="Abadi Extra Light" panose="020B0604020202020204" pitchFamily="34" charset="0"/>
              </a:rPr>
              <a:t>Poverty Status in the Past 12 Months – 2012 &amp; 2021</a:t>
            </a:r>
          </a:p>
        </p:txBody>
      </p:sp>
      <p:sp>
        <p:nvSpPr>
          <p:cNvPr id="2" name="Hexagon 1">
            <a:extLst>
              <a:ext uri="{FF2B5EF4-FFF2-40B4-BE49-F238E27FC236}">
                <a16:creationId xmlns:a16="http://schemas.microsoft.com/office/drawing/2014/main" id="{C175C922-4CC5-9EF6-5D43-577545140D3E}"/>
              </a:ext>
            </a:extLst>
          </p:cNvPr>
          <p:cNvSpPr/>
          <p:nvPr/>
        </p:nvSpPr>
        <p:spPr>
          <a:xfrm>
            <a:off x="7592266" y="783704"/>
            <a:ext cx="1494652" cy="1245543"/>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16.5%</a:t>
            </a:r>
          </a:p>
          <a:p>
            <a:pPr algn="ctr">
              <a:spcAft>
                <a:spcPts val="600"/>
              </a:spcAft>
            </a:pPr>
            <a:r>
              <a:rPr lang="en-US" sz="1400" dirty="0">
                <a:solidFill>
                  <a:srgbClr val="212A60"/>
                </a:solidFill>
              </a:rPr>
              <a:t>KY Poverty Rate</a:t>
            </a:r>
          </a:p>
        </p:txBody>
      </p:sp>
      <p:sp>
        <p:nvSpPr>
          <p:cNvPr id="5" name="Hexagon 4">
            <a:extLst>
              <a:ext uri="{FF2B5EF4-FFF2-40B4-BE49-F238E27FC236}">
                <a16:creationId xmlns:a16="http://schemas.microsoft.com/office/drawing/2014/main" id="{4AA6FAB1-B279-195F-B3A6-D644F41EA4A8}"/>
              </a:ext>
            </a:extLst>
          </p:cNvPr>
          <p:cNvSpPr/>
          <p:nvPr/>
        </p:nvSpPr>
        <p:spPr>
          <a:xfrm>
            <a:off x="57082" y="783703"/>
            <a:ext cx="1494652" cy="1245543"/>
          </a:xfrm>
          <a:prstGeom prst="hexagon">
            <a:avLst/>
          </a:prstGeom>
          <a:solidFill>
            <a:srgbClr val="D9BF37"/>
          </a:solidFill>
          <a:ln>
            <a:solidFill>
              <a:srgbClr val="212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rgbClr val="212A60"/>
                </a:solidFill>
              </a:rPr>
              <a:t>19.4%</a:t>
            </a:r>
          </a:p>
          <a:p>
            <a:pPr algn="ctr">
              <a:spcAft>
                <a:spcPts val="600"/>
              </a:spcAft>
            </a:pPr>
            <a:r>
              <a:rPr lang="en-US" sz="1400" dirty="0">
                <a:solidFill>
                  <a:srgbClr val="212A60"/>
                </a:solidFill>
              </a:rPr>
              <a:t>KY Poverty Rate</a:t>
            </a:r>
          </a:p>
        </p:txBody>
      </p:sp>
    </p:spTree>
    <p:extLst>
      <p:ext uri="{BB962C8B-B14F-4D97-AF65-F5344CB8AC3E}">
        <p14:creationId xmlns:p14="http://schemas.microsoft.com/office/powerpoint/2010/main" val="3290585974"/>
      </p:ext>
    </p:extLst>
  </p:cSld>
  <p:clrMapOvr>
    <a:masterClrMapping/>
  </p:clrMapOvr>
</p:sld>
</file>

<file path=ppt/theme/theme1.xml><?xml version="1.0" encoding="utf-8"?>
<a:theme xmlns:a="http://schemas.openxmlformats.org/drawingml/2006/main" name="Office Theme">
  <a:themeElements>
    <a:clrScheme name="KYSTATS Logo">
      <a:dk1>
        <a:srgbClr val="0C2462"/>
      </a:dk1>
      <a:lt1>
        <a:sysClr val="window" lastClr="FFFFFF"/>
      </a:lt1>
      <a:dk2>
        <a:srgbClr val="D9BF38"/>
      </a:dk2>
      <a:lt2>
        <a:srgbClr val="535C68"/>
      </a:lt2>
      <a:accent1>
        <a:srgbClr val="481567"/>
      </a:accent1>
      <a:accent2>
        <a:srgbClr val="453781"/>
      </a:accent2>
      <a:accent3>
        <a:srgbClr val="2D708E"/>
      </a:accent3>
      <a:accent4>
        <a:srgbClr val="20A387"/>
      </a:accent4>
      <a:accent5>
        <a:srgbClr val="73D055"/>
      </a:accent5>
      <a:accent6>
        <a:srgbClr val="B8DE29"/>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8301</TotalTime>
  <Words>1244</Words>
  <Application>Microsoft Office PowerPoint</Application>
  <PresentationFormat>On-screen Show (4:3)</PresentationFormat>
  <Paragraphs>186</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Abadi Extra Light</vt: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Population Trends</vt:lpstr>
      <vt:lpstr>Kentucky Populations</vt:lpstr>
      <vt:lpstr>Kentucky’s Youth Population</vt:lpstr>
      <vt:lpstr>PowerPoint Presentation</vt:lpstr>
      <vt:lpstr>Kentucky Inmate Populations</vt:lpstr>
      <vt:lpstr>PowerPoint Presentation</vt:lpstr>
      <vt:lpstr>PowerPoint Presentation</vt:lpstr>
      <vt:lpstr>K-12 Public School Enrollment</vt:lpstr>
      <vt:lpstr>PowerPoint Presentation</vt:lpstr>
      <vt:lpstr>PowerPoint Presentation</vt:lpstr>
      <vt:lpstr>PowerPoint Presentation</vt:lpstr>
      <vt:lpstr>PowerPoint Presentation</vt:lpstr>
      <vt:lpstr>PowerPoint Presentation</vt:lpstr>
      <vt:lpstr>PowerPoint Presentation</vt:lpstr>
      <vt:lpstr>Kentucky’s Postsecondary Enrollment</vt:lpstr>
      <vt:lpstr>Kentucky’s Postsecondary Completers</vt:lpstr>
      <vt:lpstr>PowerPoint Presentation</vt:lpstr>
      <vt:lpstr>PowerPoint Presentation</vt:lpstr>
      <vt:lpstr>PowerPoint Presentation</vt:lpstr>
      <vt:lpstr>Workforce Trends</vt:lpstr>
      <vt:lpstr>Kentucky’s Median Income</vt:lpstr>
      <vt:lpstr>Kentucky’s Labor Force</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Magness, Kelli (ELC)</dc:creator>
  <cp:lastModifiedBy>Gillispie, Brett (LRC)</cp:lastModifiedBy>
  <cp:revision>105</cp:revision>
  <cp:lastPrinted>2023-07-24T12:25:35Z</cp:lastPrinted>
  <dcterms:created xsi:type="dcterms:W3CDTF">2022-11-02T16:08:22Z</dcterms:created>
  <dcterms:modified xsi:type="dcterms:W3CDTF">2023-07-24T12:54:44Z</dcterms:modified>
</cp:coreProperties>
</file>