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2" r:id="rId4"/>
  </p:sldMasterIdLst>
  <p:notesMasterIdLst>
    <p:notesMasterId r:id="rId10"/>
  </p:notesMasterIdLst>
  <p:handoutMasterIdLst>
    <p:handoutMasterId r:id="rId11"/>
  </p:handoutMasterIdLst>
  <p:sldIdLst>
    <p:sldId id="447" r:id="rId5"/>
    <p:sldId id="21751" r:id="rId6"/>
    <p:sldId id="21752" r:id="rId7"/>
    <p:sldId id="21754" r:id="rId8"/>
    <p:sldId id="373" r:id="rId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B8329-3507-EEFA-85A4-BE722CFDFB0A}" name="Darleen Horton (KCF)" initials="DH(" userId="S::dhorton@kychamber.com::b855862d-f4a4-4ccf-9a1f-e80540fb25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D80"/>
    <a:srgbClr val="333F95"/>
    <a:srgbClr val="DAA223"/>
    <a:srgbClr val="C05B08"/>
    <a:srgbClr val="F58223"/>
    <a:srgbClr val="F8A662"/>
    <a:srgbClr val="7E0000"/>
    <a:srgbClr val="00CC00"/>
    <a:srgbClr val="B40000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6357" autoAdjust="0"/>
  </p:normalViewPr>
  <p:slideViewPr>
    <p:cSldViewPr snapToGrid="0" snapToObjects="1">
      <p:cViewPr varScale="1">
        <p:scale>
          <a:sx n="109" d="100"/>
          <a:sy n="109" d="100"/>
        </p:scale>
        <p:origin x="79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E1464304-BEBA-904D-A145-EA8A3692B6A8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39A1ED58-2AD9-0B4D-982A-C0A0FC80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F61EAB8B-8C44-4FA3-B930-8B2F87578D2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C61E1F72-125B-4BEE-890B-91C7A953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1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7B6B1-8184-4A9D-BB36-B0DDCBC45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1E705-EA1E-4C51-8AC4-D2362C536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DBA1D-3380-4451-B336-E985895A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09B0C-6A0D-48AC-977E-92A009E1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44786-51BD-47A2-B001-611433D5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0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51F0-906D-4E23-AFD1-628E7956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1D01F-512A-470B-A880-F7CA7B679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A1DC2-F95D-40B0-8C65-C57A1B0D1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F7FC8-0336-43B1-A4CB-D7182D76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B0ECE-DD82-4FA2-8A6D-69C4A43A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5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F98070-559A-4850-9B92-39EA5A296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D4BA2-BB51-4431-9E7E-FC32E266F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1B047-D832-4AD4-946C-34B88F2E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36578-5A5D-4B03-8EEB-81A68642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744B7-306E-4697-9B27-8E71187E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3462-3214-4E75-8183-3A883960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675A3-3BCD-4B66-B666-7F5E7B00E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3158E-F03B-4C6E-A4C0-1D2ACE36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C581-25D7-4EAA-BEDD-DFF693BE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E8A98-448B-4F54-B065-2C4CA1A9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0D31-1ABA-4BCF-A8ED-19EC917A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936B-557B-45AC-9EE0-456077480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7BA8C-DC07-4F1B-B361-419B57BB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BCD36-B3F6-4B41-9DE9-B34556F9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198BB-780A-43C4-AB40-67CE951F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1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0E67-539C-47D4-9DAE-C749C79B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2051A-E811-46FE-9A30-0F0ACA7B5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61698-FAA1-4490-A645-53C01F8BF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FDBB4-B956-48A5-A2C4-334C2812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02E46-6B79-4AB7-9F73-F1E831183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8439E-F90B-4AC7-A7CE-0A32542D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3203-12F8-4CEB-A548-00010DC1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89094-EE3D-4D1E-A7BD-8CA9CDF72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07050-7E15-4181-904B-7BD1DD689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D6BAD-4BFF-4016-BE96-5AFA7F6CD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7EE9E-0FFE-4FBD-AC0A-9FC9E28BA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0FA396-F238-40A5-831A-16E86B62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FD7CEF-4C7F-4B58-BC59-50A12369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31EBB8-195F-483B-BC6C-9F51CD6C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6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D5F3-DDD4-4B0C-8081-8101AA7F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49124-174F-44F9-9550-EEAE0F49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21613-A185-420F-9EEF-90F850B5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A1EA0-AFAE-455B-921F-F082A1D2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A4B6F-5773-4354-8BAF-C37B35B13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73D59-B9A1-4BD9-A088-0364BC85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FB967-50EC-4283-AE50-B70B2CBD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C5E8-8EE8-48DE-A48A-99EBDEDB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12FF-65D3-4397-B052-391E06AC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D5636-FA08-4116-9308-AABC455EF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63413-2E8D-44B1-A79C-82CDE3A3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3B821-AA73-401D-84F4-407927FD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4971-D8BC-4D02-B0A1-76295C8B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6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B373-27E8-4453-A812-554FE9D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097EA-BC80-4FCA-83C3-C019D231A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7551A-1667-4DD0-B5BC-F297139C3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EC24F-CB20-4FB1-B57F-955299D3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4B868-0ECE-41DE-B735-3613816A3B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CE763-B98F-46D3-B97C-2FA9D589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F4AD-A406-4E5C-A7E5-6204BDA1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258A-F17A-4BDB-8C34-7371884F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4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F55223-0F6A-7A01-C7D2-D9DC4BDC149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0CB0B2-ACF3-4A12-BBA1-8C75643A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10E6-062E-4873-A62F-650010BD6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B3542-D0D8-425D-A76F-DEE42AD31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D4B868-0ECE-41DE-B735-3613816A3B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938BE-FE77-41EC-B374-039AAA817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AC89-7E2C-4638-90BC-7AFEE4441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5258A-F17A-4BDB-8C34-7371884F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64C8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g"/><Relationship Id="rId3" Type="http://schemas.openxmlformats.org/officeDocument/2006/relationships/image" Target="../media/image5.jpg"/><Relationship Id="rId21" Type="http://schemas.openxmlformats.org/officeDocument/2006/relationships/image" Target="../media/image23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5" Type="http://schemas.openxmlformats.org/officeDocument/2006/relationships/image" Target="../media/image27.jpg"/><Relationship Id="rId2" Type="http://schemas.openxmlformats.org/officeDocument/2006/relationships/image" Target="../media/image4.jpg"/><Relationship Id="rId16" Type="http://schemas.openxmlformats.org/officeDocument/2006/relationships/image" Target="../media/image18.jp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24" Type="http://schemas.openxmlformats.org/officeDocument/2006/relationships/image" Target="../media/image26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ircles&#10;&#10;Description automatically generated">
            <a:extLst>
              <a:ext uri="{FF2B5EF4-FFF2-40B4-BE49-F238E27FC236}">
                <a16:creationId xmlns:a16="http://schemas.microsoft.com/office/drawing/2014/main" id="{47B252DE-1A7F-8CEA-F2FE-DB256D89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3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D30E-BED4-5C02-5CCE-269373D1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09" y="36303"/>
            <a:ext cx="10515600" cy="1325563"/>
          </a:xfrm>
        </p:spPr>
        <p:txBody>
          <a:bodyPr/>
          <a:lstStyle/>
          <a:p>
            <a:r>
              <a:rPr lang="en-US" dirty="0"/>
              <a:t>DE&amp;I Academy Company Participants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D1041E8B-73AA-7C9D-9F32-D5D93FFAF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" y="1380563"/>
            <a:ext cx="2057400" cy="971550"/>
          </a:xfrm>
          <a:prstGeom prst="rect">
            <a:avLst/>
          </a:prstGeom>
        </p:spPr>
      </p:pic>
      <p:pic>
        <p:nvPicPr>
          <p:cNvPr id="7" name="Picture 6" descr="A logo for a printing house&#10;&#10;Description automatically generated">
            <a:extLst>
              <a:ext uri="{FF2B5EF4-FFF2-40B4-BE49-F238E27FC236}">
                <a16:creationId xmlns:a16="http://schemas.microsoft.com/office/drawing/2014/main" id="{1B66715D-7441-A24D-B466-04C50AF40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813" y="1223519"/>
            <a:ext cx="1390650" cy="1381125"/>
          </a:xfrm>
          <a:prstGeom prst="rect">
            <a:avLst/>
          </a:prstGeom>
        </p:spPr>
      </p:pic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BEA1C215-6B01-AF6B-6DBB-52550DAE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36" y="1411813"/>
            <a:ext cx="1981200" cy="876300"/>
          </a:xfrm>
          <a:prstGeom prst="rect">
            <a:avLst/>
          </a:prstGeom>
        </p:spPr>
      </p:pic>
      <p:pic>
        <p:nvPicPr>
          <p:cNvPr id="11" name="Picture 10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2F39BCAA-83A8-BED1-8A2F-7E45B8084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809" y="1398053"/>
            <a:ext cx="1762125" cy="876300"/>
          </a:xfrm>
          <a:prstGeom prst="rect">
            <a:avLst/>
          </a:prstGeom>
        </p:spPr>
      </p:pic>
      <p:pic>
        <p:nvPicPr>
          <p:cNvPr id="13" name="Picture 12" descr="A logo with a mask on it&#10;&#10;Description automatically generated">
            <a:extLst>
              <a:ext uri="{FF2B5EF4-FFF2-40B4-BE49-F238E27FC236}">
                <a16:creationId xmlns:a16="http://schemas.microsoft.com/office/drawing/2014/main" id="{3EB93EF8-9C83-0285-8EAF-93DCEA64A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931" y="1367962"/>
            <a:ext cx="1933575" cy="933450"/>
          </a:xfrm>
          <a:prstGeom prst="rect">
            <a:avLst/>
          </a:prstGeom>
        </p:spPr>
      </p:pic>
      <p:pic>
        <p:nvPicPr>
          <p:cNvPr id="15" name="Picture 1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872AEA0-D26A-9716-ECD0-1212F1682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219" y="1540855"/>
            <a:ext cx="1962150" cy="609600"/>
          </a:xfrm>
          <a:prstGeom prst="rect">
            <a:avLst/>
          </a:prstGeom>
        </p:spPr>
      </p:pic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:a16="http://schemas.microsoft.com/office/drawing/2014/main" id="{4DD0BE23-6FD2-979B-029B-FB803175D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851" y="2470150"/>
            <a:ext cx="1905000" cy="838200"/>
          </a:xfrm>
          <a:prstGeom prst="rect">
            <a:avLst/>
          </a:prstGeom>
        </p:spPr>
      </p:pic>
      <p:pic>
        <p:nvPicPr>
          <p:cNvPr id="21" name="Picture 20" descr="A logo for a company&#10;&#10;Description automatically generated">
            <a:extLst>
              <a:ext uri="{FF2B5EF4-FFF2-40B4-BE49-F238E27FC236}">
                <a16:creationId xmlns:a16="http://schemas.microsoft.com/office/drawing/2014/main" id="{5E4B40A9-655A-F54A-23B0-90062AF8A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2122" y="2558684"/>
            <a:ext cx="1924050" cy="619125"/>
          </a:xfrm>
          <a:prstGeom prst="rect">
            <a:avLst/>
          </a:prstGeom>
        </p:spPr>
      </p:pic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CD1A5A36-399A-6CD8-6437-DF9B62DDC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150" y="2456264"/>
            <a:ext cx="1504950" cy="847725"/>
          </a:xfrm>
          <a:prstGeom prst="rect">
            <a:avLst/>
          </a:prstGeom>
        </p:spPr>
      </p:pic>
      <p:pic>
        <p:nvPicPr>
          <p:cNvPr id="25" name="Picture 24" descr="A logo for a company&#10;&#10;Description automatically generated">
            <a:extLst>
              <a:ext uri="{FF2B5EF4-FFF2-40B4-BE49-F238E27FC236}">
                <a16:creationId xmlns:a16="http://schemas.microsoft.com/office/drawing/2014/main" id="{1AEA85BE-4A99-F5B5-07D6-E52AC25230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0948" y="2454458"/>
            <a:ext cx="1354030" cy="851336"/>
          </a:xfrm>
          <a:prstGeom prst="rect">
            <a:avLst/>
          </a:prstGeom>
        </p:spPr>
      </p:pic>
      <p:pic>
        <p:nvPicPr>
          <p:cNvPr id="27" name="Picture 26" descr="A blue and white logo&#10;&#10;Description automatically generated">
            <a:extLst>
              <a:ext uri="{FF2B5EF4-FFF2-40B4-BE49-F238E27FC236}">
                <a16:creationId xmlns:a16="http://schemas.microsoft.com/office/drawing/2014/main" id="{2B55B3C6-75DA-25CB-6B28-0DB7853FE0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4269" y="2614252"/>
            <a:ext cx="1743318" cy="476316"/>
          </a:xfrm>
          <a:prstGeom prst="rect">
            <a:avLst/>
          </a:prstGeom>
        </p:spPr>
      </p:pic>
      <p:pic>
        <p:nvPicPr>
          <p:cNvPr id="29" name="Picture 28" descr="A logo for a company&#10;&#10;Description automatically generated">
            <a:extLst>
              <a:ext uri="{FF2B5EF4-FFF2-40B4-BE49-F238E27FC236}">
                <a16:creationId xmlns:a16="http://schemas.microsoft.com/office/drawing/2014/main" id="{6AB502FE-E2A6-382D-2970-AC4A2BDC38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2052" y="2215706"/>
            <a:ext cx="1295400" cy="1285875"/>
          </a:xfrm>
          <a:prstGeom prst="rect">
            <a:avLst/>
          </a:prstGeom>
        </p:spPr>
      </p:pic>
      <p:pic>
        <p:nvPicPr>
          <p:cNvPr id="31" name="Picture 30" descr="A logo for a company&#10;&#10;Description automatically generated">
            <a:extLst>
              <a:ext uri="{FF2B5EF4-FFF2-40B4-BE49-F238E27FC236}">
                <a16:creationId xmlns:a16="http://schemas.microsoft.com/office/drawing/2014/main" id="{F189D157-E94F-4BD9-AE4F-6958FF5138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438" y="3590838"/>
            <a:ext cx="1857375" cy="828675"/>
          </a:xfrm>
          <a:prstGeom prst="rect">
            <a:avLst/>
          </a:prstGeom>
        </p:spPr>
      </p:pic>
      <p:pic>
        <p:nvPicPr>
          <p:cNvPr id="33" name="Picture 32" descr="A blue and green logo&#10;&#10;Description automatically generated">
            <a:extLst>
              <a:ext uri="{FF2B5EF4-FFF2-40B4-BE49-F238E27FC236}">
                <a16:creationId xmlns:a16="http://schemas.microsoft.com/office/drawing/2014/main" id="{195010D8-A4D9-9713-17D7-AE3D84CD01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592" y="3671895"/>
            <a:ext cx="1981200" cy="533400"/>
          </a:xfrm>
          <a:prstGeom prst="rect">
            <a:avLst/>
          </a:prstGeom>
        </p:spPr>
      </p:pic>
      <p:pic>
        <p:nvPicPr>
          <p:cNvPr id="35" name="Picture 34" descr="A logo with colorful circles&#10;&#10;Description automatically generated">
            <a:extLst>
              <a:ext uri="{FF2B5EF4-FFF2-40B4-BE49-F238E27FC236}">
                <a16:creationId xmlns:a16="http://schemas.microsoft.com/office/drawing/2014/main" id="{FC9C38A2-EA69-2684-609A-B450DA4E52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1329" y="3481959"/>
            <a:ext cx="1628775" cy="914400"/>
          </a:xfrm>
          <a:prstGeom prst="rect">
            <a:avLst/>
          </a:prstGeom>
        </p:spPr>
      </p:pic>
      <p:pic>
        <p:nvPicPr>
          <p:cNvPr id="37" name="Picture 36" descr="A black and orange logo&#10;&#10;Description automatically generated">
            <a:extLst>
              <a:ext uri="{FF2B5EF4-FFF2-40B4-BE49-F238E27FC236}">
                <a16:creationId xmlns:a16="http://schemas.microsoft.com/office/drawing/2014/main" id="{FD8D2CA9-428F-B19D-517B-BCB1107B24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20798" y="3533782"/>
            <a:ext cx="1714500" cy="809625"/>
          </a:xfrm>
          <a:prstGeom prst="rect">
            <a:avLst/>
          </a:prstGeom>
        </p:spPr>
      </p:pic>
      <p:pic>
        <p:nvPicPr>
          <p:cNvPr id="39" name="Picture 38" descr="A logo for a company&#10;&#10;Description automatically generated">
            <a:extLst>
              <a:ext uri="{FF2B5EF4-FFF2-40B4-BE49-F238E27FC236}">
                <a16:creationId xmlns:a16="http://schemas.microsoft.com/office/drawing/2014/main" id="{FCC21E01-A92B-D97A-2291-5F89280CBE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18280" y="3342847"/>
            <a:ext cx="1190625" cy="1181100"/>
          </a:xfrm>
          <a:prstGeom prst="rect">
            <a:avLst/>
          </a:prstGeom>
        </p:spPr>
      </p:pic>
      <p:pic>
        <p:nvPicPr>
          <p:cNvPr id="41" name="Picture 40" descr="A logo of a company&#10;&#10;Description automatically generated">
            <a:extLst>
              <a:ext uri="{FF2B5EF4-FFF2-40B4-BE49-F238E27FC236}">
                <a16:creationId xmlns:a16="http://schemas.microsoft.com/office/drawing/2014/main" id="{4B3ABC11-0B3D-A916-2800-96A2361C17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76276" y="3466672"/>
            <a:ext cx="1724025" cy="10572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1EABCA-8FB3-5C76-67F7-E64E14C29A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1658" y="4989524"/>
            <a:ext cx="1685925" cy="381000"/>
          </a:xfrm>
          <a:prstGeom prst="rect">
            <a:avLst/>
          </a:prstGeom>
        </p:spPr>
      </p:pic>
      <p:pic>
        <p:nvPicPr>
          <p:cNvPr id="45" name="Picture 44" descr="A black and white logo&#10;&#10;Description automatically generated">
            <a:extLst>
              <a:ext uri="{FF2B5EF4-FFF2-40B4-BE49-F238E27FC236}">
                <a16:creationId xmlns:a16="http://schemas.microsoft.com/office/drawing/2014/main" id="{BBF80F6D-83EC-E72D-CA4E-50785745C8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9950" y="4476462"/>
            <a:ext cx="1228725" cy="1219200"/>
          </a:xfrm>
          <a:prstGeom prst="rect">
            <a:avLst/>
          </a:prstGeom>
        </p:spPr>
      </p:pic>
      <p:pic>
        <p:nvPicPr>
          <p:cNvPr id="47" name="Picture 46" descr="A blue and white logo&#10;&#10;Description automatically generated">
            <a:extLst>
              <a:ext uri="{FF2B5EF4-FFF2-40B4-BE49-F238E27FC236}">
                <a16:creationId xmlns:a16="http://schemas.microsoft.com/office/drawing/2014/main" id="{616F58F2-87EF-B393-D5FA-EFDB817061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65734" y="4476462"/>
            <a:ext cx="1247775" cy="1238250"/>
          </a:xfrm>
          <a:prstGeom prst="rect">
            <a:avLst/>
          </a:prstGeom>
        </p:spPr>
      </p:pic>
      <p:pic>
        <p:nvPicPr>
          <p:cNvPr id="49" name="Picture 48" descr="A white sign with red text and black text&#10;&#10;Description automatically generated">
            <a:extLst>
              <a:ext uri="{FF2B5EF4-FFF2-40B4-BE49-F238E27FC236}">
                <a16:creationId xmlns:a16="http://schemas.microsoft.com/office/drawing/2014/main" id="{3F06A2BE-7BEE-1006-CADA-7616968FF1C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3400" y="4751398"/>
            <a:ext cx="1752600" cy="857250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94305DF6-9013-EFE2-060A-687E51ADA0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16190" y="4832361"/>
            <a:ext cx="1866900" cy="695325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ADAD6721-4E25-BF17-B463-392E7897077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85771" y="4838412"/>
            <a:ext cx="1762125" cy="514350"/>
          </a:xfrm>
          <a:prstGeom prst="rect">
            <a:avLst/>
          </a:prstGeom>
        </p:spPr>
      </p:pic>
      <p:pic>
        <p:nvPicPr>
          <p:cNvPr id="17" name="Picture 16" descr="A logo for a company&#10;&#10;Description automatically generated">
            <a:extLst>
              <a:ext uri="{FF2B5EF4-FFF2-40B4-BE49-F238E27FC236}">
                <a16:creationId xmlns:a16="http://schemas.microsoft.com/office/drawing/2014/main" id="{0252A4CC-7368-4859-1DD6-95163C350A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28178" y="2445826"/>
            <a:ext cx="16859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4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D30E-BED4-5C02-5CCE-269373D1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“Shop Conscious” Minority Business Certification Events</a:t>
            </a:r>
          </a:p>
        </p:txBody>
      </p:sp>
      <p:pic>
        <p:nvPicPr>
          <p:cNvPr id="8" name="Picture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A47A4CA9-604E-728C-BB2A-F2C649F07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35" y="1228881"/>
            <a:ext cx="6600356" cy="4400237"/>
          </a:xfrm>
          <a:prstGeom prst="rect">
            <a:avLst/>
          </a:prstGeom>
        </p:spPr>
      </p:pic>
      <p:pic>
        <p:nvPicPr>
          <p:cNvPr id="12" name="Picture 11" descr="A large screen in a room&#10;&#10;Description automatically generated">
            <a:extLst>
              <a:ext uri="{FF2B5EF4-FFF2-40B4-BE49-F238E27FC236}">
                <a16:creationId xmlns:a16="http://schemas.microsoft.com/office/drawing/2014/main" id="{32B5D0C7-C111-48B1-E170-B5E603A3A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9" r="23188"/>
          <a:stretch/>
        </p:blipFill>
        <p:spPr>
          <a:xfrm rot="16200000">
            <a:off x="225860" y="1241562"/>
            <a:ext cx="4400236" cy="43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56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7BFB-435E-D7D9-6B0A-9A20C3F4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Kentucky Diversity, Equity &amp; Inclusion Summit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59036-617A-40A5-FD9D-094D103B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5361"/>
            <a:ext cx="10515600" cy="690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Annual Summit: </a:t>
            </a:r>
            <a:r>
              <a:rPr lang="en-US" b="0" i="0" dirty="0">
                <a:solidFill>
                  <a:srgbClr val="0A0A0A"/>
                </a:solidFill>
                <a:effectLst/>
                <a:latin typeface="Roboto bold"/>
              </a:rPr>
              <a:t>October 10, 2023 | Louisville</a:t>
            </a:r>
          </a:p>
          <a:p>
            <a:endParaRPr lang="en-US" dirty="0"/>
          </a:p>
        </p:txBody>
      </p:sp>
      <p:pic>
        <p:nvPicPr>
          <p:cNvPr id="7" name="Picture 6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0C0D6C1-FFB3-D473-071E-F8664988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85" y="942008"/>
            <a:ext cx="6815030" cy="45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5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D3BBC2-2BB7-F011-C0AE-B13DAD60E6AA}"/>
              </a:ext>
            </a:extLst>
          </p:cNvPr>
          <p:cNvSpPr/>
          <p:nvPr/>
        </p:nvSpPr>
        <p:spPr>
          <a:xfrm>
            <a:off x="0" y="4914059"/>
            <a:ext cx="12192000" cy="995326"/>
          </a:xfrm>
          <a:prstGeom prst="rect">
            <a:avLst/>
          </a:prstGeom>
          <a:solidFill>
            <a:srgbClr val="00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A7E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1B98D-5537-58F6-F831-85FBF1DB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FA6A98-A54D-0729-2169-B7A845037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797" r="3746" b="1461"/>
          <a:stretch/>
        </p:blipFill>
        <p:spPr>
          <a:xfrm>
            <a:off x="0" y="0"/>
            <a:ext cx="12192000" cy="491405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020318-D132-D4FC-E8D5-FB7D45B550D2}"/>
              </a:ext>
            </a:extLst>
          </p:cNvPr>
          <p:cNvSpPr txBox="1">
            <a:spLocks/>
          </p:cNvSpPr>
          <p:nvPr/>
        </p:nvSpPr>
        <p:spPr>
          <a:xfrm>
            <a:off x="0" y="5011027"/>
            <a:ext cx="12192000" cy="898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www.MBDKY.com</a:t>
            </a:r>
          </a:p>
        </p:txBody>
      </p:sp>
    </p:spTree>
    <p:extLst>
      <p:ext uri="{BB962C8B-B14F-4D97-AF65-F5344CB8AC3E}">
        <p14:creationId xmlns:p14="http://schemas.microsoft.com/office/powerpoint/2010/main" val="122771503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_activity xmlns="0acbdc1e-5a7a-43c1-bb6a-25af0830cf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8E850F7D74F4D8A03C7F30F109734" ma:contentTypeVersion="12" ma:contentTypeDescription="Create a new document." ma:contentTypeScope="" ma:versionID="866da4776f5fd3173771c9d887067966">
  <xsd:schema xmlns:xsd="http://www.w3.org/2001/XMLSchema" xmlns:xs="http://www.w3.org/2001/XMLSchema" xmlns:p="http://schemas.microsoft.com/office/2006/metadata/properties" xmlns:ns3="0acbdc1e-5a7a-43c1-bb6a-25af0830cff5" xmlns:ns4="b4764830-d89a-4894-b7f0-2af8583073cb" targetNamespace="http://schemas.microsoft.com/office/2006/metadata/properties" ma:root="true" ma:fieldsID="7972dc7206181b020ba2da1b6383603f" ns3:_="" ns4:_="">
    <xsd:import namespace="0acbdc1e-5a7a-43c1-bb6a-25af0830cff5"/>
    <xsd:import namespace="b4764830-d89a-4894-b7f0-2af8583073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bdc1e-5a7a-43c1-bb6a-25af0830cf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64830-d89a-4894-b7f0-2af8583073c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0D0150-90CE-4F72-91F4-91C9FCE334EE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0acbdc1e-5a7a-43c1-bb6a-25af0830cff5"/>
    <ds:schemaRef ds:uri="http://www.w3.org/XML/1998/namespace"/>
    <ds:schemaRef ds:uri="b4764830-d89a-4894-b7f0-2af8583073c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32A36F-1793-4515-B4F7-C2E1FC54D9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21E925-BA2D-487D-925F-C61D79A17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cbdc1e-5a7a-43c1-bb6a-25af0830cff5"/>
    <ds:schemaRef ds:uri="b4764830-d89a-4894-b7f0-2af8583073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8006</TotalTime>
  <Words>36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Roboto bold</vt:lpstr>
      <vt:lpstr>2_Office Theme</vt:lpstr>
      <vt:lpstr>PowerPoint Presentation</vt:lpstr>
      <vt:lpstr>DE&amp;I Academy Company Participants</vt:lpstr>
      <vt:lpstr>“Shop Conscious” Minority Business Certification Events</vt:lpstr>
      <vt:lpstr>Kentucky Diversity, Equity &amp; Inclusion Summit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daffin</dc:creator>
  <cp:lastModifiedBy>Gillispie, Brett (LRC)</cp:lastModifiedBy>
  <cp:revision>395</cp:revision>
  <cp:lastPrinted>2023-02-08T16:29:11Z</cp:lastPrinted>
  <dcterms:created xsi:type="dcterms:W3CDTF">2012-01-20T15:13:12Z</dcterms:created>
  <dcterms:modified xsi:type="dcterms:W3CDTF">2023-08-22T14:47:01Z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0x010100F578E850F7D74F4D8A03C7F30F109734</vt:lpwstr>
  </property>
</Properties>
</file>