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7" r:id="rId5"/>
    <p:sldId id="590" r:id="rId6"/>
    <p:sldId id="618" r:id="rId7"/>
    <p:sldId id="619" r:id="rId8"/>
    <p:sldId id="620" r:id="rId9"/>
    <p:sldId id="621" r:id="rId10"/>
    <p:sldId id="622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A0"/>
    <a:srgbClr val="000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19138B-312A-4944-87D4-5ADC0FD80D6F}" v="3" dt="2023-08-21T13:39:57.1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80"/>
    <p:restoredTop sz="94626"/>
  </p:normalViewPr>
  <p:slideViewPr>
    <p:cSldViewPr snapToGrid="0">
      <p:cViewPr varScale="1">
        <p:scale>
          <a:sx n="86" d="100"/>
          <a:sy n="86" d="100"/>
        </p:scale>
        <p:origin x="240" y="9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442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A1A57-3334-8044-BE09-F923200CD9F7}" type="datetimeFigureOut">
              <a:rPr lang="en-US" smtClean="0"/>
              <a:t>8/21/23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02D96-38E7-AA4C-B8E3-9C45D4C9C5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110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9FC1C-0FAE-0E41-8B8F-FC1EBEF22C3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271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9FC1C-0FAE-0E41-8B8F-FC1EBEF22C3A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Notes Placeholder 2">
            <a:extLst>
              <a:ext uri="{FF2B5EF4-FFF2-40B4-BE49-F238E27FC236}">
                <a16:creationId xmlns:a16="http://schemas.microsoft.com/office/drawing/2014/main" id="{B915E5D9-E1C0-45AF-8DFF-7A016D0DB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040" y="4473576"/>
            <a:ext cx="5608320" cy="366077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974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9FC1C-0FAE-0E41-8B8F-FC1EBEF22C3A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Notes Placeholder 2">
            <a:extLst>
              <a:ext uri="{FF2B5EF4-FFF2-40B4-BE49-F238E27FC236}">
                <a16:creationId xmlns:a16="http://schemas.microsoft.com/office/drawing/2014/main" id="{B915E5D9-E1C0-45AF-8DFF-7A016D0DB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040" y="4473576"/>
            <a:ext cx="5608320" cy="366077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675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9FC1C-0FAE-0E41-8B8F-FC1EBEF22C3A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Notes Placeholder 2">
            <a:extLst>
              <a:ext uri="{FF2B5EF4-FFF2-40B4-BE49-F238E27FC236}">
                <a16:creationId xmlns:a16="http://schemas.microsoft.com/office/drawing/2014/main" id="{B915E5D9-E1C0-45AF-8DFF-7A016D0DB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040" y="4473576"/>
            <a:ext cx="5608320" cy="366077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845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9FC1C-0FAE-0E41-8B8F-FC1EBEF22C3A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Notes Placeholder 2">
            <a:extLst>
              <a:ext uri="{FF2B5EF4-FFF2-40B4-BE49-F238E27FC236}">
                <a16:creationId xmlns:a16="http://schemas.microsoft.com/office/drawing/2014/main" id="{B915E5D9-E1C0-45AF-8DFF-7A016D0DB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040" y="4473576"/>
            <a:ext cx="5608320" cy="366077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799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9FC1C-0FAE-0E41-8B8F-FC1EBEF22C3A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Notes Placeholder 2">
            <a:extLst>
              <a:ext uri="{FF2B5EF4-FFF2-40B4-BE49-F238E27FC236}">
                <a16:creationId xmlns:a16="http://schemas.microsoft.com/office/drawing/2014/main" id="{B915E5D9-E1C0-45AF-8DFF-7A016D0DB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040" y="4473576"/>
            <a:ext cx="5608320" cy="366077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412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9FC1C-0FAE-0E41-8B8F-FC1EBEF22C3A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Notes Placeholder 2">
            <a:extLst>
              <a:ext uri="{FF2B5EF4-FFF2-40B4-BE49-F238E27FC236}">
                <a16:creationId xmlns:a16="http://schemas.microsoft.com/office/drawing/2014/main" id="{B915E5D9-E1C0-45AF-8DFF-7A016D0DB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040" y="4473576"/>
            <a:ext cx="5608320" cy="366077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322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02D96-38E7-AA4C-B8E3-9C45D4C9C5A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163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58CAD-368E-2167-C256-97F9A19F73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83340-68AA-31C4-3AE5-909F99FE9C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27925-A349-7516-4AFE-B8E165FC2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1F3A-9B00-4849-9EE9-CF0183B84B40}" type="datetimeFigureOut">
              <a:rPr lang="en-US" smtClean="0"/>
              <a:t>8/21/23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36571-364C-20AD-6774-CD4FC43CF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EEF94-5CE6-48DF-9C3D-BE88374F7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90C6-6229-EE4C-B46D-96FB5B76FC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956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A3FDC-38CB-B16F-2F5A-820342853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828931-555F-9D90-3542-869518314B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ECF8E-C786-F94C-3B09-183256E54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1F3A-9B00-4849-9EE9-CF0183B84B40}" type="datetimeFigureOut">
              <a:rPr lang="en-US" smtClean="0"/>
              <a:t>8/21/23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206AA-0EE7-675A-6063-BA2CCFA78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00460-AE26-4A38-9BB3-2927CBF9E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90C6-6229-EE4C-B46D-96FB5B76FC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68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C207E3-F4B6-2C54-1525-98079537BB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6AEDB4-6FD1-42DB-D6C4-1DDE68C1C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5BF10-2480-BD66-85C6-CA0FBC27B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1F3A-9B00-4849-9EE9-CF0183B84B40}" type="datetimeFigureOut">
              <a:rPr lang="en-US" smtClean="0"/>
              <a:t>8/21/23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456C7-91E7-CD73-C75A-C45CBD785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050A3-3C74-EEE6-6014-62835C0FF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90C6-6229-EE4C-B46D-96FB5B76FC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998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iew of a city&#10;&#10;Description automatically generated">
            <a:extLst>
              <a:ext uri="{FF2B5EF4-FFF2-40B4-BE49-F238E27FC236}">
                <a16:creationId xmlns:a16="http://schemas.microsoft.com/office/drawing/2014/main" id="{A2148076-4A7D-0E4A-9C7F-E67508EC5C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E15ECC-31DF-8643-A175-042D116B98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7975" y="2832652"/>
            <a:ext cx="8915400" cy="486396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Secondary/presenter’s name/subhead inserted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A5BEB14-8EC7-5848-9955-159CE30FA3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7975" y="534504"/>
            <a:ext cx="9144000" cy="23876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000" b="1" i="0" cap="all" baseline="0">
                <a:solidFill>
                  <a:srgbClr val="0034A7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US"/>
              <a:t>Click to edit the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7045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9BF25C2-BF05-CF44-93CE-F7D8C5D697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514779"/>
            <a:ext cx="9144000" cy="206361"/>
          </a:xfrm>
        </p:spPr>
        <p:txBody>
          <a:bodyPr>
            <a:noAutofit/>
          </a:bodyPr>
          <a:lstStyle>
            <a:lvl1pPr marL="0" indent="0" algn="l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chapter subtitle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62EFAA-7C31-4A49-B5E6-2EA3DFCEC2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4000" y="283943"/>
            <a:ext cx="11277600" cy="230836"/>
          </a:xfrm>
        </p:spPr>
        <p:txBody>
          <a:bodyPr>
            <a:noAutofit/>
          </a:bodyPr>
          <a:lstStyle>
            <a:lvl1pPr marL="0" indent="0">
              <a:buNone/>
              <a:defRPr sz="1500" cap="all" baseline="0">
                <a:solidFill>
                  <a:srgbClr val="0034A7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/>
              <a:t>TITLE OF PRESENTATION OR CHAPTER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0863BBD-F0EF-D140-92BA-0EBF670061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950912"/>
            <a:ext cx="11688763" cy="515691"/>
          </a:xfrm>
        </p:spPr>
        <p:txBody>
          <a:bodyPr>
            <a:normAutofit/>
          </a:bodyPr>
          <a:lstStyle>
            <a:lvl1pPr marL="0" indent="0">
              <a:buNone/>
              <a:defRPr sz="30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2B6D2DF3-5359-5049-80C7-76477133D00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1618" y="1549730"/>
            <a:ext cx="11688763" cy="4678878"/>
          </a:xfrm>
        </p:spPr>
        <p:txBody>
          <a:bodyPr>
            <a:normAutofit/>
          </a:bodyPr>
          <a:lstStyle>
            <a:lvl1pPr marL="0" indent="0">
              <a:buNone/>
              <a:defRPr sz="25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Body copy</a:t>
            </a:r>
          </a:p>
        </p:txBody>
      </p:sp>
      <p:pic>
        <p:nvPicPr>
          <p:cNvPr id="11" name="Picture 10" descr="A picture containing bird&#10;&#10;Description automatically generated">
            <a:extLst>
              <a:ext uri="{FF2B5EF4-FFF2-40B4-BE49-F238E27FC236}">
                <a16:creationId xmlns:a16="http://schemas.microsoft.com/office/drawing/2014/main" id="{EFA80DE3-3D1A-0841-9A43-0651580768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421" t="94370" r="-2084" b="-4081"/>
          <a:stretch/>
        </p:blipFill>
        <p:spPr>
          <a:xfrm>
            <a:off x="894522" y="6400139"/>
            <a:ext cx="11297478" cy="66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92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0752F-3AFB-B644-8314-F6A75E2650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Autofit/>
          </a:bodyPr>
          <a:lstStyle>
            <a:lvl1pPr algn="ctr">
              <a:defRPr sz="5000" cap="all" baseline="0">
                <a:solidFill>
                  <a:srgbClr val="0034A7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US"/>
              <a:t>Click to edit chapter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BF25C2-BF05-CF44-93CE-F7D8C5D697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5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chapter subtitle style</a:t>
            </a:r>
          </a:p>
        </p:txBody>
      </p:sp>
      <p:pic>
        <p:nvPicPr>
          <p:cNvPr id="9" name="Picture 8" descr="A picture containing bird&#10;&#10;Description automatically generated">
            <a:extLst>
              <a:ext uri="{FF2B5EF4-FFF2-40B4-BE49-F238E27FC236}">
                <a16:creationId xmlns:a16="http://schemas.microsoft.com/office/drawing/2014/main" id="{362968DF-A7D7-8C41-AA0A-B324D2B7E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421" t="94370" r="-2084" b="-4081"/>
          <a:stretch/>
        </p:blipFill>
        <p:spPr>
          <a:xfrm>
            <a:off x="894522" y="6400139"/>
            <a:ext cx="11297478" cy="66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281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06B0B1-110A-8140-8049-F61A63649A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E15ECC-31DF-8643-A175-042D116B98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7975" y="2832652"/>
            <a:ext cx="8915400" cy="486396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Secondary/presenter’s name/subhead inserted here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C3CC8FE-EBD5-4547-876B-53305F52C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7975" y="534504"/>
            <a:ext cx="9144000" cy="23876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000" b="1" i="0" cap="all" baseline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US"/>
              <a:t>Click to edit the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254852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7EF1C-B557-B6AD-6F69-BD7F0DEFA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EB6E1-53F3-FDD2-4B63-520A1E5E0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D5650-D88B-A9AF-A498-DFB0213C9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1F3A-9B00-4849-9EE9-CF0183B84B40}" type="datetimeFigureOut">
              <a:rPr lang="en-US" smtClean="0"/>
              <a:t>8/21/23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6DE00-41FC-D536-E3FB-09580BACD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A3295-7EC3-3524-011B-CF73A82B5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90C6-6229-EE4C-B46D-96FB5B76FC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750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3E354-56C3-B681-719A-1BD894FE7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E1C68-E3C4-E660-F346-DAB0F3DE1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E51BB-AF56-4BFC-FF5C-EA047A689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1F3A-9B00-4849-9EE9-CF0183B84B40}" type="datetimeFigureOut">
              <a:rPr lang="en-US" smtClean="0"/>
              <a:t>8/21/23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2C5DC-DD4F-65CC-3E63-6406F5E03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55BD0-CD62-4647-C1FD-4D0D413A3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90C6-6229-EE4C-B46D-96FB5B76FC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373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A2817-F4F3-959F-D947-C01AC998A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64042-AB80-82F0-11AA-9BCCC64118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93F967-C4B5-F75D-2362-14D8994DCD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DC9982-816F-1A0E-9DA6-F7C1E9A6A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1F3A-9B00-4849-9EE9-CF0183B84B40}" type="datetimeFigureOut">
              <a:rPr lang="en-US" smtClean="0"/>
              <a:t>8/21/23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51303D-6021-5172-954B-6DD3698B1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558B8B-4AE9-EF1F-3092-8B9FF3EFA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90C6-6229-EE4C-B46D-96FB5B76FC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536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5B8ED-D59D-6091-1AF9-D8E521433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0FB38-B1D1-D2BF-DFF6-9379DE06B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6DDA4E-F91A-A38B-91FA-216A2B7D7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B3207-5F28-FD66-E40D-D282F0DB08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93E5FD-2700-065A-7C90-1D02898694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FF197E-35DC-2CB0-20B2-08AA990B6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1F3A-9B00-4849-9EE9-CF0183B84B40}" type="datetimeFigureOut">
              <a:rPr lang="en-US" smtClean="0"/>
              <a:t>8/21/23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580001-FA2F-789D-4304-C0EDC1578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652B13-C777-AEE2-472F-7B47525B3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90C6-6229-EE4C-B46D-96FB5B76FC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06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E56BF-4601-9AC1-DBFF-682F8F019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6AD450-E86C-5130-9664-6CE285060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1F3A-9B00-4849-9EE9-CF0183B84B40}" type="datetimeFigureOut">
              <a:rPr lang="en-US" smtClean="0"/>
              <a:t>8/21/23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F5DE80-E3EC-C6BB-FC33-7B0B4313C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FABEF4-DA68-CD0A-759F-01BBD45A0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90C6-6229-EE4C-B46D-96FB5B76FC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704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11F93F-CD10-3EB3-E0B3-CAE803ABB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1F3A-9B00-4849-9EE9-CF0183B84B40}" type="datetimeFigureOut">
              <a:rPr lang="en-US" smtClean="0"/>
              <a:t>8/21/23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21810C-AE28-BA21-5CDA-BC965A16E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DC1A5C-D70A-A9D6-CCB9-48EAFDD58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90C6-6229-EE4C-B46D-96FB5B76FC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859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00000-9176-DF31-9536-A8DC863D7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3C593-2176-D6A6-966F-49FE30CFA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6C9D8A-8B63-844C-4DF0-AAFFCCA13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578E0E-A81A-01E3-E96E-643ED35BD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1F3A-9B00-4849-9EE9-CF0183B84B40}" type="datetimeFigureOut">
              <a:rPr lang="en-US" smtClean="0"/>
              <a:t>8/21/23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898038-064C-CE8B-1EB8-BEED4E1EE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E9E794-805E-8373-F24E-E1B323AF2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90C6-6229-EE4C-B46D-96FB5B76FC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118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7D02F-1A4E-2AAC-0DA4-66033518E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47B384-44AF-1502-8C9A-9C8B87379C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08B6B0-447C-EE60-5071-85902FD3CE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907AF4-80DC-89D7-6E05-3EE059500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1F3A-9B00-4849-9EE9-CF0183B84B40}" type="datetimeFigureOut">
              <a:rPr lang="en-US" smtClean="0"/>
              <a:t>8/21/23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161B1B-92A6-E6A1-C408-0AAF12292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233B8-AA81-A80B-4B55-108C0A930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90C6-6229-EE4C-B46D-96FB5B76FC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546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356221-28F1-7059-45FF-559D2572F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A44255-236C-864F-BE6E-E24137AEA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6A460-85C4-72BA-5C29-19EEB6E2A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D1F3A-9B00-4849-9EE9-CF0183B84B40}" type="datetimeFigureOut">
              <a:rPr lang="en-US" smtClean="0"/>
              <a:t>8/21/23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6F7BC-E59E-32F0-A4F6-5C6D9C05B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864D5-E609-BC18-DC07-56C4F0D8A5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D90C6-6229-EE4C-B46D-96FB5B76FC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996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uky.edu/irads/degrees-credentials-award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hyperlink" Target="https://www.uky.edu/irads/degrees-credentials-award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www.uky.edu/irads/degrees-credentials-award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B80C4F-2A27-BC40-A4E5-BA1E6A79AD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33A0"/>
                </a:solidFill>
              </a:rPr>
              <a:t>Commission on Race and Access to Opportunity:</a:t>
            </a:r>
            <a:br>
              <a:rPr lang="en-US" dirty="0">
                <a:solidFill>
                  <a:srgbClr val="0033A0"/>
                </a:solidFill>
              </a:rPr>
            </a:br>
            <a:r>
              <a:rPr lang="en-US" dirty="0">
                <a:solidFill>
                  <a:srgbClr val="0033A0"/>
                </a:solidFill>
              </a:rPr>
              <a:t>UNIVERSITY OF KENTUCKY </a:t>
            </a:r>
            <a:br>
              <a:rPr lang="en-US" dirty="0">
                <a:solidFill>
                  <a:srgbClr val="0033A0"/>
                </a:solidFill>
              </a:rPr>
            </a:br>
            <a:endParaRPr lang="en-US" dirty="0">
              <a:solidFill>
                <a:srgbClr val="0033A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C9CF6C-B881-9445-AF42-F32BE9F6DA6A}"/>
              </a:ext>
            </a:extLst>
          </p:cNvPr>
          <p:cNvSpPr/>
          <p:nvPr/>
        </p:nvSpPr>
        <p:spPr>
          <a:xfrm>
            <a:off x="0" y="6323496"/>
            <a:ext cx="9920694" cy="531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769D2960-FC4A-B6B8-0356-9FAAB6E82C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7975" y="2832652"/>
            <a:ext cx="8915400" cy="4863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Eli Capilouto, President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70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66583D-53B5-4E4E-9257-FEB9A398E49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4000" y="942433"/>
            <a:ext cx="11416126" cy="463161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</a:pP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3CBF6CC-FC94-1B49-A24B-3317C2B5DF1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900323" y="6478993"/>
            <a:ext cx="391353" cy="30956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E1F81B7-0250-488C-9AE4-9D22AC155931}"/>
              </a:ext>
            </a:extLst>
          </p:cNvPr>
          <p:cNvSpPr txBox="1">
            <a:spLocks/>
          </p:cNvSpPr>
          <p:nvPr/>
        </p:nvSpPr>
        <p:spPr>
          <a:xfrm>
            <a:off x="270430" y="3966829"/>
            <a:ext cx="9505748" cy="50243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E7AE56-E27F-3C2C-45FD-DACEFBCBBC87}"/>
              </a:ext>
            </a:extLst>
          </p:cNvPr>
          <p:cNvSpPr txBox="1">
            <a:spLocks/>
          </p:cNvSpPr>
          <p:nvPr/>
        </p:nvSpPr>
        <p:spPr>
          <a:xfrm>
            <a:off x="838200" y="187844"/>
            <a:ext cx="10928350" cy="679904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Overall - Degrees &amp; Credentials Awarded</a:t>
            </a:r>
          </a:p>
        </p:txBody>
      </p:sp>
      <p:sp>
        <p:nvSpPr>
          <p:cNvPr id="3" name="Slide Number Placeholder 9">
            <a:extLst>
              <a:ext uri="{FF2B5EF4-FFF2-40B4-BE49-F238E27FC236}">
                <a16:creationId xmlns:a16="http://schemas.microsoft.com/office/drawing/2014/main" id="{BF4564BA-180C-6B58-A523-A83C5C6C29FF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267E997-B7D9-480E-8514-04C82B75288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5EA09D-E728-9B37-93D7-6987170CE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867748"/>
            <a:ext cx="11887200" cy="54500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D12885-52EB-7582-AE42-A75CC60D0ACA}"/>
              </a:ext>
            </a:extLst>
          </p:cNvPr>
          <p:cNvSpPr txBox="1"/>
          <p:nvPr/>
        </p:nvSpPr>
        <p:spPr>
          <a:xfrm>
            <a:off x="172016" y="6492875"/>
            <a:ext cx="68987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Data Source: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https://www.uky.edu/irads/degrees-credentials-awarded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174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66583D-53B5-4E4E-9257-FEB9A398E49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4000" y="942433"/>
            <a:ext cx="11416126" cy="463161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</a:pP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3CBF6CC-FC94-1B49-A24B-3317C2B5DF1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900323" y="6478993"/>
            <a:ext cx="391353" cy="30956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E1F81B7-0250-488C-9AE4-9D22AC155931}"/>
              </a:ext>
            </a:extLst>
          </p:cNvPr>
          <p:cNvSpPr txBox="1">
            <a:spLocks/>
          </p:cNvSpPr>
          <p:nvPr/>
        </p:nvSpPr>
        <p:spPr>
          <a:xfrm>
            <a:off x="270430" y="3966829"/>
            <a:ext cx="9505748" cy="50243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E7AE56-E27F-3C2C-45FD-DACEFBCBBC87}"/>
              </a:ext>
            </a:extLst>
          </p:cNvPr>
          <p:cNvSpPr txBox="1">
            <a:spLocks/>
          </p:cNvSpPr>
          <p:nvPr/>
        </p:nvSpPr>
        <p:spPr>
          <a:xfrm>
            <a:off x="838200" y="187844"/>
            <a:ext cx="10928350" cy="679904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URM - Degrees &amp; Credentials Awarded</a:t>
            </a:r>
          </a:p>
        </p:txBody>
      </p:sp>
      <p:sp>
        <p:nvSpPr>
          <p:cNvPr id="3" name="Slide Number Placeholder 9">
            <a:extLst>
              <a:ext uri="{FF2B5EF4-FFF2-40B4-BE49-F238E27FC236}">
                <a16:creationId xmlns:a16="http://schemas.microsoft.com/office/drawing/2014/main" id="{BF4564BA-180C-6B58-A523-A83C5C6C29FF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267E997-B7D9-480E-8514-04C82B75288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5EA09D-E728-9B37-93D7-6987170CE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867748"/>
            <a:ext cx="11887200" cy="54500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D12885-52EB-7582-AE42-A75CC60D0ACA}"/>
              </a:ext>
            </a:extLst>
          </p:cNvPr>
          <p:cNvSpPr txBox="1"/>
          <p:nvPr/>
        </p:nvSpPr>
        <p:spPr>
          <a:xfrm>
            <a:off x="172016" y="6492875"/>
            <a:ext cx="68987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Data Source: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https://www.uky.edu/irads/degrees-credentials-awarded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A2E51B-9484-E469-A659-22994D2CF5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399" y="818756"/>
            <a:ext cx="11887200" cy="545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37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66583D-53B5-4E4E-9257-FEB9A398E49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4000" y="942433"/>
            <a:ext cx="11416126" cy="463161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</a:pP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3CBF6CC-FC94-1B49-A24B-3317C2B5DF1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900323" y="6478993"/>
            <a:ext cx="391353" cy="30956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E1F81B7-0250-488C-9AE4-9D22AC155931}"/>
              </a:ext>
            </a:extLst>
          </p:cNvPr>
          <p:cNvSpPr txBox="1">
            <a:spLocks/>
          </p:cNvSpPr>
          <p:nvPr/>
        </p:nvSpPr>
        <p:spPr>
          <a:xfrm>
            <a:off x="270430" y="3966829"/>
            <a:ext cx="9505748" cy="50243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E7AE56-E27F-3C2C-45FD-DACEFBCBBC87}"/>
              </a:ext>
            </a:extLst>
          </p:cNvPr>
          <p:cNvSpPr txBox="1">
            <a:spLocks/>
          </p:cNvSpPr>
          <p:nvPr/>
        </p:nvSpPr>
        <p:spPr>
          <a:xfrm>
            <a:off x="838200" y="187844"/>
            <a:ext cx="10928350" cy="679904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Freshman Cohort Graduation Rates</a:t>
            </a:r>
          </a:p>
        </p:txBody>
      </p:sp>
      <p:sp>
        <p:nvSpPr>
          <p:cNvPr id="3" name="Slide Number Placeholder 9">
            <a:extLst>
              <a:ext uri="{FF2B5EF4-FFF2-40B4-BE49-F238E27FC236}">
                <a16:creationId xmlns:a16="http://schemas.microsoft.com/office/drawing/2014/main" id="{BF4564BA-180C-6B58-A523-A83C5C6C29FF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267E997-B7D9-480E-8514-04C82B75288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5EA09D-E728-9B37-93D7-6987170CE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867748"/>
            <a:ext cx="11887200" cy="54500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D12885-52EB-7582-AE42-A75CC60D0ACA}"/>
              </a:ext>
            </a:extLst>
          </p:cNvPr>
          <p:cNvSpPr txBox="1"/>
          <p:nvPr/>
        </p:nvSpPr>
        <p:spPr>
          <a:xfrm>
            <a:off x="172016" y="6492875"/>
            <a:ext cx="68987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Data Source: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https://www.uky.edu/irads/degrees-credentials-awarded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A2E51B-9484-E469-A659-22994D2CF5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399" y="818756"/>
            <a:ext cx="11887200" cy="54500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8EDF89-F5E4-97A9-4F5A-C3D689F81E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399" y="836078"/>
            <a:ext cx="11887200" cy="54466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CF5C36-A914-D818-D5A5-ADC1EB2A8A3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6402"/>
          <a:stretch/>
        </p:blipFill>
        <p:spPr>
          <a:xfrm>
            <a:off x="8639922" y="4690978"/>
            <a:ext cx="2305372" cy="82030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34930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3CBF6CC-FC94-1B49-A24B-3317C2B5DF1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900323" y="6478993"/>
            <a:ext cx="391353" cy="30956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E1F81B7-0250-488C-9AE4-9D22AC155931}"/>
              </a:ext>
            </a:extLst>
          </p:cNvPr>
          <p:cNvSpPr txBox="1">
            <a:spLocks/>
          </p:cNvSpPr>
          <p:nvPr/>
        </p:nvSpPr>
        <p:spPr>
          <a:xfrm>
            <a:off x="270430" y="3966829"/>
            <a:ext cx="9505748" cy="50243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E7AE56-E27F-3C2C-45FD-DACEFBCBBC87}"/>
              </a:ext>
            </a:extLst>
          </p:cNvPr>
          <p:cNvSpPr txBox="1">
            <a:spLocks/>
          </p:cNvSpPr>
          <p:nvPr/>
        </p:nvSpPr>
        <p:spPr>
          <a:xfrm>
            <a:off x="838200" y="187844"/>
            <a:ext cx="10928350" cy="679904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UK LEADS – One Time Grant Summary</a:t>
            </a:r>
          </a:p>
        </p:txBody>
      </p:sp>
      <p:sp>
        <p:nvSpPr>
          <p:cNvPr id="3" name="Slide Number Placeholder 9">
            <a:extLst>
              <a:ext uri="{FF2B5EF4-FFF2-40B4-BE49-F238E27FC236}">
                <a16:creationId xmlns:a16="http://schemas.microsoft.com/office/drawing/2014/main" id="{BF4564BA-180C-6B58-A523-A83C5C6C29FF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267E997-B7D9-480E-8514-04C82B75288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D12885-52EB-7582-AE42-A75CC60D0ACA}"/>
              </a:ext>
            </a:extLst>
          </p:cNvPr>
          <p:cNvSpPr txBox="1"/>
          <p:nvPr/>
        </p:nvSpPr>
        <p:spPr>
          <a:xfrm>
            <a:off x="400616" y="6420558"/>
            <a:ext cx="6898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Data Source: University of Kentucky Institutional Research, Analytics and Decision Support (IRADS)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A6F1624-68FD-E642-202F-9D901866C9D0}"/>
              </a:ext>
            </a:extLst>
          </p:cNvPr>
          <p:cNvSpPr txBox="1">
            <a:spLocks/>
          </p:cNvSpPr>
          <p:nvPr/>
        </p:nvSpPr>
        <p:spPr>
          <a:xfrm>
            <a:off x="838200" y="187844"/>
            <a:ext cx="10515600" cy="679904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49E01A45-84FA-BF92-8DCD-EF2AE8F19F8D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5F075B5-F3B3-FF66-C166-AF1933F86B7F}"/>
              </a:ext>
            </a:extLst>
          </p:cNvPr>
          <p:cNvGrpSpPr/>
          <p:nvPr/>
        </p:nvGrpSpPr>
        <p:grpSpPr>
          <a:xfrm>
            <a:off x="2111839" y="837702"/>
            <a:ext cx="7968322" cy="5595782"/>
            <a:chOff x="2333323" y="837703"/>
            <a:chExt cx="7968322" cy="5595782"/>
          </a:xfrm>
        </p:grpSpPr>
        <p:pic>
          <p:nvPicPr>
            <p:cNvPr id="10" name="Picture 9" descr="Chart, bar chart&#10;&#10;Description automatically generated">
              <a:extLst>
                <a:ext uri="{FF2B5EF4-FFF2-40B4-BE49-F238E27FC236}">
                  <a16:creationId xmlns:a16="http://schemas.microsoft.com/office/drawing/2014/main" id="{7364B2FE-AAF6-5BD4-5556-B9A98F6EA2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8944" r="39056" b="88857"/>
            <a:stretch/>
          </p:blipFill>
          <p:spPr>
            <a:xfrm>
              <a:off x="2333324" y="1703870"/>
              <a:ext cx="3226377" cy="1005598"/>
            </a:xfrm>
            <a:prstGeom prst="rect">
              <a:avLst/>
            </a:prstGeom>
          </p:spPr>
        </p:pic>
        <p:pic>
          <p:nvPicPr>
            <p:cNvPr id="11" name="Picture 10" descr="Chart, bar chart&#10;&#10;Description automatically generated">
              <a:extLst>
                <a:ext uri="{FF2B5EF4-FFF2-40B4-BE49-F238E27FC236}">
                  <a16:creationId xmlns:a16="http://schemas.microsoft.com/office/drawing/2014/main" id="{D648259A-3D82-0CFE-3ABD-A76644CA8B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909" r="65554" b="18588"/>
            <a:stretch/>
          </p:blipFill>
          <p:spPr>
            <a:xfrm>
              <a:off x="5858956" y="837703"/>
              <a:ext cx="4442689" cy="5595782"/>
            </a:xfrm>
            <a:prstGeom prst="rect">
              <a:avLst/>
            </a:prstGeom>
          </p:spPr>
        </p:pic>
        <p:pic>
          <p:nvPicPr>
            <p:cNvPr id="13" name="Picture 12" descr="Chart, bar chart&#10;&#10;Description automatically generated">
              <a:extLst>
                <a:ext uri="{FF2B5EF4-FFF2-40B4-BE49-F238E27FC236}">
                  <a16:creationId xmlns:a16="http://schemas.microsoft.com/office/drawing/2014/main" id="{74F045D2-ED85-1E68-549A-03DFAB1113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912" t="80219" r="66019"/>
            <a:stretch/>
          </p:blipFill>
          <p:spPr>
            <a:xfrm>
              <a:off x="2333323" y="3545590"/>
              <a:ext cx="3226377" cy="1566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3639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3CBF6CC-FC94-1B49-A24B-3317C2B5DF1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900323" y="6478993"/>
            <a:ext cx="391353" cy="30956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E1F81B7-0250-488C-9AE4-9D22AC155931}"/>
              </a:ext>
            </a:extLst>
          </p:cNvPr>
          <p:cNvSpPr txBox="1">
            <a:spLocks/>
          </p:cNvSpPr>
          <p:nvPr/>
        </p:nvSpPr>
        <p:spPr>
          <a:xfrm>
            <a:off x="270430" y="3966829"/>
            <a:ext cx="9505748" cy="50243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3" name="Slide Number Placeholder 9">
            <a:extLst>
              <a:ext uri="{FF2B5EF4-FFF2-40B4-BE49-F238E27FC236}">
                <a16:creationId xmlns:a16="http://schemas.microsoft.com/office/drawing/2014/main" id="{BF4564BA-180C-6B58-A523-A83C5C6C29FF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267E997-B7D9-480E-8514-04C82B75288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1FC13F72-4733-BDBA-88A2-A794AD0FA7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324" y="1904670"/>
            <a:ext cx="5386819" cy="2475174"/>
          </a:xfrm>
          <a:prstGeom prst="rect">
            <a:avLst/>
          </a:prstGeom>
        </p:spPr>
      </p:pic>
      <p:pic>
        <p:nvPicPr>
          <p:cNvPr id="21" name="Picture 20" descr="Map&#10;&#10;Description automatically generated">
            <a:extLst>
              <a:ext uri="{FF2B5EF4-FFF2-40B4-BE49-F238E27FC236}">
                <a16:creationId xmlns:a16="http://schemas.microsoft.com/office/drawing/2014/main" id="{5469665F-A9DF-3391-B913-F3E3CBDFF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52" y="1857925"/>
            <a:ext cx="6462255" cy="413584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DB7A767-F048-54AF-FAF6-72420F550DDB}"/>
              </a:ext>
            </a:extLst>
          </p:cNvPr>
          <p:cNvSpPr txBox="1"/>
          <p:nvPr/>
        </p:nvSpPr>
        <p:spPr>
          <a:xfrm>
            <a:off x="0" y="6596390"/>
            <a:ext cx="5415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Source: USDA, Economic Research Service using data from U.S. Census Bureau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BECD180-81FF-C09C-654F-601A139C5C48}"/>
              </a:ext>
            </a:extLst>
          </p:cNvPr>
          <p:cNvSpPr txBox="1">
            <a:spLocks/>
          </p:cNvSpPr>
          <p:nvPr/>
        </p:nvSpPr>
        <p:spPr>
          <a:xfrm>
            <a:off x="838200" y="1365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Kentucky Challenges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260E29-8762-FEC7-9623-FC614304FC04}"/>
              </a:ext>
            </a:extLst>
          </p:cNvPr>
          <p:cNvSpPr txBox="1"/>
          <p:nvPr/>
        </p:nvSpPr>
        <p:spPr>
          <a:xfrm>
            <a:off x="6629325" y="4488067"/>
            <a:ext cx="53868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23838">
              <a:buFont typeface="Wingdings" pitchFamily="2" charset="2"/>
              <a:buChar char="§"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Smoking</a:t>
            </a:r>
          </a:p>
          <a:p>
            <a:pPr marL="230188" indent="-223838">
              <a:buFont typeface="Wingdings" pitchFamily="2" charset="2"/>
              <a:buChar char="§"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Obesity</a:t>
            </a:r>
          </a:p>
          <a:p>
            <a:pPr marL="230188" indent="-223838">
              <a:buFont typeface="Wingdings" pitchFamily="2" charset="2"/>
              <a:buChar char="§"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education</a:t>
            </a:r>
          </a:p>
          <a:p>
            <a:pPr marL="230188" indent="-223838">
              <a:buFont typeface="Wingdings" pitchFamily="2" charset="2"/>
              <a:buChar char="§"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 burden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D5AF03E-DE66-2D61-4593-8D8A2DFE02C6}"/>
              </a:ext>
            </a:extLst>
          </p:cNvPr>
          <p:cNvGrpSpPr/>
          <p:nvPr/>
        </p:nvGrpSpPr>
        <p:grpSpPr>
          <a:xfrm>
            <a:off x="4118128" y="1869597"/>
            <a:ext cx="7898017" cy="2531430"/>
            <a:chOff x="4118128" y="1869597"/>
            <a:chExt cx="7898017" cy="253143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47F1C9C-DDC8-B84E-89C0-57077E6FDEEA}"/>
                </a:ext>
              </a:extLst>
            </p:cNvPr>
            <p:cNvSpPr txBox="1"/>
            <p:nvPr/>
          </p:nvSpPr>
          <p:spPr>
            <a:xfrm>
              <a:off x="6751125" y="1904670"/>
              <a:ext cx="29572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indent="-169863">
                <a:buFont typeface="Arial" panose="020B0604020202020204" pitchFamily="34" charset="0"/>
                <a:buChar char="•"/>
              </a:pPr>
              <a:r>
                <a:rPr lang="en-US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17% live in poverty</a:t>
              </a:r>
            </a:p>
            <a:p>
              <a:pPr marL="177800" indent="-169863">
                <a:buFont typeface="Arial" panose="020B0604020202020204" pitchFamily="34" charset="0"/>
                <a:buChar char="•"/>
              </a:pPr>
              <a:r>
                <a:rPr lang="en-US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45 counties with persistent poverty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008F560-4E65-8BA9-EE81-3D56C666368B}"/>
                </a:ext>
              </a:extLst>
            </p:cNvPr>
            <p:cNvSpPr/>
            <p:nvPr/>
          </p:nvSpPr>
          <p:spPr>
            <a:xfrm>
              <a:off x="6629326" y="1869597"/>
              <a:ext cx="5386819" cy="2531430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A6E6271-5E92-CBCD-E758-08C69E23A9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13381" y="1869597"/>
              <a:ext cx="1715944" cy="147916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2B6B011-F1AA-598D-3B40-42F6DA6F1022}"/>
                </a:ext>
              </a:extLst>
            </p:cNvPr>
            <p:cNvCxnSpPr>
              <a:cxnSpLocks/>
            </p:cNvCxnSpPr>
            <p:nvPr/>
          </p:nvCxnSpPr>
          <p:spPr>
            <a:xfrm>
              <a:off x="4913381" y="3757351"/>
              <a:ext cx="1715944" cy="627178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346EC36-8BD1-5612-F70E-8B570BD14117}"/>
                </a:ext>
              </a:extLst>
            </p:cNvPr>
            <p:cNvSpPr/>
            <p:nvPr/>
          </p:nvSpPr>
          <p:spPr>
            <a:xfrm>
              <a:off x="4118128" y="3348757"/>
              <a:ext cx="901363" cy="40859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E318BD92-CE54-160A-52BB-6EAA9C0EDB6D}"/>
              </a:ext>
            </a:extLst>
          </p:cNvPr>
          <p:cNvSpPr txBox="1"/>
          <p:nvPr/>
        </p:nvSpPr>
        <p:spPr>
          <a:xfrm>
            <a:off x="576489" y="1392900"/>
            <a:ext cx="58659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Persistent Poverty</a:t>
            </a:r>
          </a:p>
        </p:txBody>
      </p:sp>
    </p:spTree>
    <p:extLst>
      <p:ext uri="{BB962C8B-B14F-4D97-AF65-F5344CB8AC3E}">
        <p14:creationId xmlns:p14="http://schemas.microsoft.com/office/powerpoint/2010/main" val="156174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3CBF6CC-FC94-1B49-A24B-3317C2B5DF1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879183" y="6342468"/>
            <a:ext cx="391353" cy="30956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E1F81B7-0250-488C-9AE4-9D22AC155931}"/>
              </a:ext>
            </a:extLst>
          </p:cNvPr>
          <p:cNvSpPr txBox="1">
            <a:spLocks/>
          </p:cNvSpPr>
          <p:nvPr/>
        </p:nvSpPr>
        <p:spPr>
          <a:xfrm>
            <a:off x="249290" y="3830304"/>
            <a:ext cx="9505748" cy="50243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E7AE56-E27F-3C2C-45FD-DACEFBCBBC87}"/>
              </a:ext>
            </a:extLst>
          </p:cNvPr>
          <p:cNvSpPr txBox="1">
            <a:spLocks/>
          </p:cNvSpPr>
          <p:nvPr/>
        </p:nvSpPr>
        <p:spPr>
          <a:xfrm>
            <a:off x="817060" y="51319"/>
            <a:ext cx="10928350" cy="679904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9">
            <a:extLst>
              <a:ext uri="{FF2B5EF4-FFF2-40B4-BE49-F238E27FC236}">
                <a16:creationId xmlns:a16="http://schemas.microsoft.com/office/drawing/2014/main" id="{BF4564BA-180C-6B58-A523-A83C5C6C29FF}"/>
              </a:ext>
            </a:extLst>
          </p:cNvPr>
          <p:cNvSpPr txBox="1">
            <a:spLocks/>
          </p:cNvSpPr>
          <p:nvPr/>
        </p:nvSpPr>
        <p:spPr>
          <a:xfrm>
            <a:off x="8589460" y="621982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267E997-B7D9-480E-8514-04C82B75288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37D6F5E0-C78B-2104-3B2A-C5BCC4C28C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8012" y="1102072"/>
            <a:ext cx="4229631" cy="275102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B8FC02F-EFF1-A6AE-EEB8-F32341044B1E}"/>
              </a:ext>
            </a:extLst>
          </p:cNvPr>
          <p:cNvSpPr txBox="1">
            <a:spLocks/>
          </p:cNvSpPr>
          <p:nvPr/>
        </p:nvSpPr>
        <p:spPr>
          <a:xfrm>
            <a:off x="817060" y="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Kentucky’s Cancer Burden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BC9AD01-144A-3DC3-019F-657D345BBD27}"/>
              </a:ext>
            </a:extLst>
          </p:cNvPr>
          <p:cNvCxnSpPr>
            <a:cxnSpLocks/>
          </p:cNvCxnSpPr>
          <p:nvPr/>
        </p:nvCxnSpPr>
        <p:spPr>
          <a:xfrm flipV="1">
            <a:off x="4195260" y="1223344"/>
            <a:ext cx="2032796" cy="96782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505565C-B581-B0D1-1FD5-06325EC33C15}"/>
              </a:ext>
            </a:extLst>
          </p:cNvPr>
          <p:cNvCxnSpPr>
            <a:cxnSpLocks/>
          </p:cNvCxnSpPr>
          <p:nvPr/>
        </p:nvCxnSpPr>
        <p:spPr>
          <a:xfrm>
            <a:off x="4195260" y="2539993"/>
            <a:ext cx="2022376" cy="126765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1E5E041-7C89-75F1-1F40-D59B2AFB5F84}"/>
              </a:ext>
            </a:extLst>
          </p:cNvPr>
          <p:cNvSpPr/>
          <p:nvPr/>
        </p:nvSpPr>
        <p:spPr>
          <a:xfrm>
            <a:off x="3701054" y="2197044"/>
            <a:ext cx="574675" cy="304271"/>
          </a:xfrm>
          <a:prstGeom prst="rect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Map&#10;&#10;Description automatically generated">
            <a:extLst>
              <a:ext uri="{FF2B5EF4-FFF2-40B4-BE49-F238E27FC236}">
                <a16:creationId xmlns:a16="http://schemas.microsoft.com/office/drawing/2014/main" id="{FC080643-AAE2-86B2-1016-4F6A1FD1E2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0413" y="3201831"/>
            <a:ext cx="838622" cy="6420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8C894EB-BB3A-855F-5995-EA59C7E947A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313860" y="1048044"/>
            <a:ext cx="5602983" cy="257449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817E2B2-DA4F-2315-4D74-9447D891398F}"/>
              </a:ext>
            </a:extLst>
          </p:cNvPr>
          <p:cNvSpPr txBox="1"/>
          <p:nvPr/>
        </p:nvSpPr>
        <p:spPr>
          <a:xfrm>
            <a:off x="6647533" y="1717750"/>
            <a:ext cx="9957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353.7 to 506.7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506.8 to 530.6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530.7 to 620.5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4868BF-C85C-A76B-AF10-73AF43BB6F22}"/>
              </a:ext>
            </a:extLst>
          </p:cNvPr>
          <p:cNvSpPr txBox="1"/>
          <p:nvPr/>
        </p:nvSpPr>
        <p:spPr>
          <a:xfrm>
            <a:off x="6738553" y="1224272"/>
            <a:ext cx="2331029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ea typeface="Franklin Gothic Medium" charset="0"/>
                <a:cs typeface="Arial" panose="020B0604020202020204" pitchFamily="34" charset="0"/>
              </a:rPr>
              <a:t>All Cancer Incidence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Franklin Gothic Medium" charset="0"/>
                <a:cs typeface="Arial" panose="020B0604020202020204" pitchFamily="34" charset="0"/>
              </a:rPr>
              <a:t>2015 -2019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ED14199-14E2-EB19-3ACA-4553726179FE}"/>
              </a:ext>
            </a:extLst>
          </p:cNvPr>
          <p:cNvSpPr/>
          <p:nvPr/>
        </p:nvSpPr>
        <p:spPr>
          <a:xfrm>
            <a:off x="6232490" y="1215469"/>
            <a:ext cx="5759593" cy="259572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816477A-E0A9-DF26-6049-C4EC2F0F6B07}"/>
              </a:ext>
            </a:extLst>
          </p:cNvPr>
          <p:cNvGrpSpPr/>
          <p:nvPr/>
        </p:nvGrpSpPr>
        <p:grpSpPr>
          <a:xfrm>
            <a:off x="253692" y="3740707"/>
            <a:ext cx="11948728" cy="2820724"/>
            <a:chOff x="64495" y="3958712"/>
            <a:chExt cx="11948728" cy="282072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6B8C739-B296-A4FC-D244-5A2548E94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6322239" y="3959441"/>
              <a:ext cx="5602982" cy="2574498"/>
            </a:xfrm>
            <a:prstGeom prst="rect">
              <a:avLst/>
            </a:prstGeom>
          </p:spPr>
        </p:pic>
        <p:pic>
          <p:nvPicPr>
            <p:cNvPr id="24" name="Picture 23" descr="Map&#10;&#10;Description automatically generated">
              <a:extLst>
                <a:ext uri="{FF2B5EF4-FFF2-40B4-BE49-F238E27FC236}">
                  <a16:creationId xmlns:a16="http://schemas.microsoft.com/office/drawing/2014/main" id="{1EF1492F-1856-1C4A-65AF-A9BFD1123D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96391" y="3958712"/>
              <a:ext cx="4246826" cy="2751024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9D0F13B-B8E8-6077-6048-910F33E8CFA7}"/>
                </a:ext>
              </a:extLst>
            </p:cNvPr>
            <p:cNvSpPr/>
            <p:nvPr/>
          </p:nvSpPr>
          <p:spPr>
            <a:xfrm>
              <a:off x="64495" y="4181700"/>
              <a:ext cx="138159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ea typeface="Franklin Gothic Medium" charset="0"/>
                  <a:cs typeface="Arial" panose="020B0604020202020204" pitchFamily="34" charset="0"/>
                </a:rPr>
                <a:t>All Cancer Mortality</a:t>
              </a:r>
            </a:p>
            <a:p>
              <a:pPr algn="ctr"/>
              <a:r>
                <a:rPr lang="en-US" sz="1200" dirty="0">
                  <a:latin typeface="Arial" panose="020B0604020202020204" pitchFamily="34" charset="0"/>
                  <a:ea typeface="Franklin Gothic Medium" charset="0"/>
                  <a:cs typeface="Arial" panose="020B0604020202020204" pitchFamily="34" charset="0"/>
                </a:rPr>
                <a:t>2016-2020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12825C0-01C6-8199-F2AA-1A39E4016D57}"/>
                </a:ext>
              </a:extLst>
            </p:cNvPr>
            <p:cNvSpPr/>
            <p:nvPr/>
          </p:nvSpPr>
          <p:spPr>
            <a:xfrm>
              <a:off x="3734224" y="5053199"/>
              <a:ext cx="574675" cy="304271"/>
            </a:xfrm>
            <a:prstGeom prst="rect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2E48D89-B980-5C62-9A94-D34C663367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6400" y="4028300"/>
              <a:ext cx="2022376" cy="1015636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26E363B-ABD9-8014-8FD0-A24C605D50C1}"/>
                </a:ext>
              </a:extLst>
            </p:cNvPr>
            <p:cNvCxnSpPr>
              <a:cxnSpLocks/>
            </p:cNvCxnSpPr>
            <p:nvPr/>
          </p:nvCxnSpPr>
          <p:spPr>
            <a:xfrm>
              <a:off x="4216400" y="5366733"/>
              <a:ext cx="2032796" cy="123621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8" descr="Map&#10;&#10;Description automatically generated">
              <a:extLst>
                <a:ext uri="{FF2B5EF4-FFF2-40B4-BE49-F238E27FC236}">
                  <a16:creationId xmlns:a16="http://schemas.microsoft.com/office/drawing/2014/main" id="{9468479C-F111-27CC-BE72-CDDBB1DFF8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13726" y="6129038"/>
              <a:ext cx="851767" cy="650398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F3E09CD-0895-DC63-5359-A2F2623435C2}"/>
                </a:ext>
              </a:extLst>
            </p:cNvPr>
            <p:cNvSpPr txBox="1"/>
            <p:nvPr/>
          </p:nvSpPr>
          <p:spPr>
            <a:xfrm>
              <a:off x="6719085" y="4662476"/>
              <a:ext cx="99578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143.5 to 190.9</a:t>
              </a:r>
            </a:p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190.1 to 202.6</a:t>
              </a:r>
            </a:p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202.7 to 267.4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F73C31E-DF73-79B5-BE9D-1BBD4B22E183}"/>
                </a:ext>
              </a:extLst>
            </p:cNvPr>
            <p:cNvSpPr/>
            <p:nvPr/>
          </p:nvSpPr>
          <p:spPr>
            <a:xfrm>
              <a:off x="6532575" y="4058590"/>
              <a:ext cx="261590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ea typeface="Franklin Gothic Medium" charset="0"/>
                  <a:cs typeface="Arial" panose="020B0604020202020204" pitchFamily="34" charset="0"/>
                </a:rPr>
                <a:t>All Cancer Mortality</a:t>
              </a:r>
            </a:p>
            <a:p>
              <a:pPr algn="ctr"/>
              <a:r>
                <a:rPr lang="en-US" sz="1200" dirty="0">
                  <a:latin typeface="Arial" panose="020B0604020202020204" pitchFamily="34" charset="0"/>
                  <a:ea typeface="Franklin Gothic Medium" charset="0"/>
                  <a:cs typeface="Arial" panose="020B0604020202020204" pitchFamily="34" charset="0"/>
                </a:rPr>
                <a:t>2016-2020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803F5CC-8B97-E42E-4A50-003A943451F1}"/>
                </a:ext>
              </a:extLst>
            </p:cNvPr>
            <p:cNvSpPr/>
            <p:nvPr/>
          </p:nvSpPr>
          <p:spPr>
            <a:xfrm>
              <a:off x="6253630" y="4007219"/>
              <a:ext cx="5759593" cy="259572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1B2FC0F7-B557-8B20-F828-FF2BCC921F19}"/>
              </a:ext>
            </a:extLst>
          </p:cNvPr>
          <p:cNvSpPr/>
          <p:nvPr/>
        </p:nvSpPr>
        <p:spPr>
          <a:xfrm>
            <a:off x="43355" y="1260982"/>
            <a:ext cx="138159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ea typeface="Franklin Gothic Medium" charset="0"/>
                <a:cs typeface="Arial" panose="020B0604020202020204" pitchFamily="34" charset="0"/>
              </a:rPr>
              <a:t>All Cancer Incidence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ea typeface="Franklin Gothic Medium" charset="0"/>
                <a:cs typeface="Arial" panose="020B0604020202020204" pitchFamily="34" charset="0"/>
              </a:rPr>
              <a:t>2015-2019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652E777-5111-457C-9DC1-290B7F97380E}"/>
              </a:ext>
            </a:extLst>
          </p:cNvPr>
          <p:cNvSpPr txBox="1"/>
          <p:nvPr/>
        </p:nvSpPr>
        <p:spPr>
          <a:xfrm>
            <a:off x="44732" y="6424639"/>
            <a:ext cx="24994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Source: NIH NCI State Cancer Profiles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2A4FC6D-372E-2B05-C907-07AB88151AA4}"/>
              </a:ext>
            </a:extLst>
          </p:cNvPr>
          <p:cNvSpPr/>
          <p:nvPr/>
        </p:nvSpPr>
        <p:spPr>
          <a:xfrm>
            <a:off x="9337682" y="1278598"/>
            <a:ext cx="2471814" cy="247181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2A42ECE-14FE-CE51-624F-1DF7DCF292E8}"/>
              </a:ext>
            </a:extLst>
          </p:cNvPr>
          <p:cNvSpPr/>
          <p:nvPr/>
        </p:nvSpPr>
        <p:spPr>
          <a:xfrm>
            <a:off x="9337682" y="3907498"/>
            <a:ext cx="2471814" cy="247181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95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4E0ABE-E169-CB41-BB27-B0182619C7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899" y="1114934"/>
            <a:ext cx="4712260" cy="1111428"/>
          </a:xfrm>
        </p:spPr>
        <p:txBody>
          <a:bodyPr>
            <a:normAutofit/>
          </a:bodyPr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194476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50830d7-d285-437d-a9f7-a0ddb4dc4ed7">
      <Terms xmlns="http://schemas.microsoft.com/office/infopath/2007/PartnerControls"/>
    </lcf76f155ced4ddcb4097134ff3c332f>
    <TaxCatchAll xmlns="e44c55b5-2ae3-4e02-9037-93bbf4f04ab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925F4095429440BC609009F71735FF" ma:contentTypeVersion="17" ma:contentTypeDescription="Create a new document." ma:contentTypeScope="" ma:versionID="77abcc888894f131a90de11ccb315569">
  <xsd:schema xmlns:xsd="http://www.w3.org/2001/XMLSchema" xmlns:xs="http://www.w3.org/2001/XMLSchema" xmlns:p="http://schemas.microsoft.com/office/2006/metadata/properties" xmlns:ns2="250830d7-d285-437d-a9f7-a0ddb4dc4ed7" xmlns:ns3="e44c55b5-2ae3-4e02-9037-93bbf4f04ab0" targetNamespace="http://schemas.microsoft.com/office/2006/metadata/properties" ma:root="true" ma:fieldsID="b68a3ee92868fd6b4373735e08509956" ns2:_="" ns3:_="">
    <xsd:import namespace="250830d7-d285-437d-a9f7-a0ddb4dc4ed7"/>
    <xsd:import namespace="e44c55b5-2ae3-4e02-9037-93bbf4f04a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0830d7-d285-437d-a9f7-a0ddb4dc4e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4560d88b-9459-45c3-8a30-9c03b99f5b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c55b5-2ae3-4e02-9037-93bbf4f04ab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ab79cde5-53eb-4fad-8b59-a4e469986689}" ma:internalName="TaxCatchAll" ma:showField="CatchAllData" ma:web="e44c55b5-2ae3-4e02-9037-93bbf4f04a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2B12C0-F871-4161-8DF4-473EAEBBBF10}">
  <ds:schemaRefs>
    <ds:schemaRef ds:uri="http://schemas.microsoft.com/office/2006/metadata/properties"/>
    <ds:schemaRef ds:uri="http://schemas.microsoft.com/office/infopath/2007/PartnerControls"/>
    <ds:schemaRef ds:uri="250830d7-d285-437d-a9f7-a0ddb4dc4ed7"/>
    <ds:schemaRef ds:uri="e44c55b5-2ae3-4e02-9037-93bbf4f04ab0"/>
  </ds:schemaRefs>
</ds:datastoreItem>
</file>

<file path=customXml/itemProps2.xml><?xml version="1.0" encoding="utf-8"?>
<ds:datastoreItem xmlns:ds="http://schemas.openxmlformats.org/officeDocument/2006/customXml" ds:itemID="{293D05AB-5C99-4DF2-A0E5-3146919D2B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0830d7-d285-437d-a9f7-a0ddb4dc4ed7"/>
    <ds:schemaRef ds:uri="e44c55b5-2ae3-4e02-9037-93bbf4f04a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6D974C0-F41B-4DCA-908D-56D15CF1C3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202</Words>
  <Application>Microsoft Macintosh PowerPoint</Application>
  <PresentationFormat>Widescreen</PresentationFormat>
  <Paragraphs>63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Wingdings</vt:lpstr>
      <vt:lpstr>Office Theme</vt:lpstr>
      <vt:lpstr>Commission on Race and Access to Opportunity: UNIVERSITY OF KENTUCKY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The', Tiana S.</dc:creator>
  <cp:lastModifiedBy>Timoney, Amy L.</cp:lastModifiedBy>
  <cp:revision>6</cp:revision>
  <dcterms:created xsi:type="dcterms:W3CDTF">2023-05-17T20:53:28Z</dcterms:created>
  <dcterms:modified xsi:type="dcterms:W3CDTF">2023-08-21T13:40:39Z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0x01010099925F4095429440BC609009F71735FF</vt:lpwstr>
  </property>
</Properties>
</file>