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741" r:id="rId4"/>
  </p:sldMasterIdLst>
  <p:notesMasterIdLst>
    <p:notesMasterId r:id="rId15"/>
  </p:notesMasterIdLst>
  <p:handoutMasterIdLst>
    <p:handoutMasterId r:id="rId16"/>
  </p:handoutMasterIdLst>
  <p:sldIdLst>
    <p:sldId id="575" r:id="rId5"/>
    <p:sldId id="581" r:id="rId6"/>
    <p:sldId id="582" r:id="rId7"/>
    <p:sldId id="578" r:id="rId8"/>
    <p:sldId id="583" r:id="rId9"/>
    <p:sldId id="584" r:id="rId10"/>
    <p:sldId id="585" r:id="rId11"/>
    <p:sldId id="574" r:id="rId12"/>
    <p:sldId id="586" r:id="rId13"/>
    <p:sldId id="577" r:id="rId14"/>
  </p:sldIdLst>
  <p:sldSz cx="12192000" cy="6858000"/>
  <p:notesSz cx="6858000" cy="154305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League Gothic" panose="00000500000000000000" pitchFamily="2" charset="0"/>
      <p:regular r:id="rId21"/>
    </p:embeddedFont>
    <p:embeddedFont>
      <p:font typeface="Roboto" panose="02000000000000000000" pitchFamily="2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49" userDrawn="1">
          <p15:clr>
            <a:srgbClr val="A4A3A4"/>
          </p15:clr>
        </p15:guide>
        <p15:guide id="2" pos="2229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0B28059-D8F0-7A3C-FEE3-9F82D2C23B99}" name="Trent Findley" initials="TF" userId="S::trent.findley@metrounitedway.org::fb258b84-f7da-4c40-832d-a3f94974ae2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 Lopez" initials="DL" lastIdx="1" clrIdx="0">
    <p:extLst>
      <p:ext uri="{19B8F6BF-5375-455C-9EA6-DF929625EA0E}">
        <p15:presenceInfo xmlns:p15="http://schemas.microsoft.com/office/powerpoint/2012/main" userId="David Lopez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9FD1"/>
    <a:srgbClr val="FFC97D"/>
    <a:srgbClr val="FF967D"/>
    <a:srgbClr val="FF977D"/>
    <a:srgbClr val="529ED0"/>
    <a:srgbClr val="FFC87D"/>
    <a:srgbClr val="F8FEB7"/>
    <a:srgbClr val="005291"/>
    <a:srgbClr val="00468C"/>
    <a:srgbClr val="A6F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5217" autoAdjust="0"/>
  </p:normalViewPr>
  <p:slideViewPr>
    <p:cSldViewPr snapToGrid="0">
      <p:cViewPr varScale="1">
        <p:scale>
          <a:sx n="74" d="100"/>
          <a:sy n="74" d="100"/>
        </p:scale>
        <p:origin x="1956" y="66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949"/>
        <p:guide pos="222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v>All Jefferson County</c:v>
          </c:tx>
          <c:spPr>
            <a:ln w="698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69850">
                <a:solidFill>
                  <a:schemeClr val="accent1"/>
                </a:solidFill>
              </a:ln>
              <a:effectLst/>
            </c:spPr>
          </c:marker>
          <c:cat>
            <c:numRef>
              <c:f>'Jeff Birth Contributing Factors'!$A$37:$A$46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'Jeff Birth Contributing Factors'!$B$37:$B$46</c:f>
              <c:numCache>
                <c:formatCode>0.0%</c:formatCode>
                <c:ptCount val="10"/>
                <c:pt idx="0">
                  <c:v>0.72652340300264939</c:v>
                </c:pt>
                <c:pt idx="1">
                  <c:v>0.78306931692059323</c:v>
                </c:pt>
                <c:pt idx="2">
                  <c:v>0.77932425617750878</c:v>
                </c:pt>
                <c:pt idx="3">
                  <c:v>0.76990074944298159</c:v>
                </c:pt>
                <c:pt idx="4">
                  <c:v>0.73285049146404557</c:v>
                </c:pt>
                <c:pt idx="5">
                  <c:v>0.74380083316802226</c:v>
                </c:pt>
                <c:pt idx="6">
                  <c:v>0.70926779313876087</c:v>
                </c:pt>
                <c:pt idx="7">
                  <c:v>0.70960016659725111</c:v>
                </c:pt>
                <c:pt idx="8">
                  <c:v>0.64510398160727345</c:v>
                </c:pt>
                <c:pt idx="9">
                  <c:v>0.70164587482964669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915-490B-B179-7C6560C9C804}"/>
            </c:ext>
          </c:extLst>
        </c:ser>
        <c:ser>
          <c:idx val="1"/>
          <c:order val="1"/>
          <c:tx>
            <c:v>Mother White</c:v>
          </c:tx>
          <c:spPr>
            <a:ln w="698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69850">
                <a:solidFill>
                  <a:schemeClr val="accent2"/>
                </a:solidFill>
              </a:ln>
              <a:effectLst/>
            </c:spPr>
          </c:marker>
          <c:cat>
            <c:numRef>
              <c:f>'Jeff Birth Contributing Factors'!$A$37:$A$46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'Jeff Birth Contributing Factors'!$C$37:$C$46</c:f>
              <c:numCache>
                <c:formatCode>0.0%</c:formatCode>
                <c:ptCount val="10"/>
                <c:pt idx="0">
                  <c:v>0.78797569555484492</c:v>
                </c:pt>
                <c:pt idx="1">
                  <c:v>0.8222148098732488</c:v>
                </c:pt>
                <c:pt idx="2">
                  <c:v>0.81512467191601046</c:v>
                </c:pt>
                <c:pt idx="3">
                  <c:v>0.81723453522990408</c:v>
                </c:pt>
                <c:pt idx="4">
                  <c:v>0.80031066620642044</c:v>
                </c:pt>
                <c:pt idx="5">
                  <c:v>0.80570409982174684</c:v>
                </c:pt>
                <c:pt idx="6">
                  <c:v>0.76708389715832204</c:v>
                </c:pt>
                <c:pt idx="7">
                  <c:v>0.73353047478232303</c:v>
                </c:pt>
                <c:pt idx="8">
                  <c:v>0.70520427191049329</c:v>
                </c:pt>
                <c:pt idx="9">
                  <c:v>0.75346409933417313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915-490B-B179-7C6560C9C804}"/>
            </c:ext>
          </c:extLst>
        </c:ser>
        <c:ser>
          <c:idx val="2"/>
          <c:order val="2"/>
          <c:tx>
            <c:v>Mother Black or African American</c:v>
          </c:tx>
          <c:spPr>
            <a:ln w="698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69850">
                <a:solidFill>
                  <a:schemeClr val="accent3"/>
                </a:solidFill>
              </a:ln>
              <a:effectLst/>
            </c:spPr>
          </c:marker>
          <c:cat>
            <c:numRef>
              <c:f>'Jeff Birth Contributing Factors'!$A$37:$A$46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'Jeff Birth Contributing Factors'!$D$37:$D$46</c:f>
              <c:numCache>
                <c:formatCode>0.0%</c:formatCode>
                <c:ptCount val="10"/>
                <c:pt idx="0">
                  <c:v>0.63238866396761129</c:v>
                </c:pt>
                <c:pt idx="1">
                  <c:v>0.7330526315789474</c:v>
                </c:pt>
                <c:pt idx="2">
                  <c:v>0.7325530992631123</c:v>
                </c:pt>
                <c:pt idx="3">
                  <c:v>0.69991755976916736</c:v>
                </c:pt>
                <c:pt idx="4">
                  <c:v>0.63849206349206344</c:v>
                </c:pt>
                <c:pt idx="5">
                  <c:v>0.66175266175266179</c:v>
                </c:pt>
                <c:pt idx="6">
                  <c:v>0.63248894250100518</c:v>
                </c:pt>
                <c:pt idx="7">
                  <c:v>0.60529388867263523</c:v>
                </c:pt>
                <c:pt idx="8">
                  <c:v>0.55094643576318969</c:v>
                </c:pt>
                <c:pt idx="9">
                  <c:v>0.63143418467583501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915-490B-B179-7C6560C9C804}"/>
            </c:ext>
          </c:extLst>
        </c:ser>
        <c:ser>
          <c:idx val="4"/>
          <c:order val="3"/>
          <c:tx>
            <c:v>Mother Hispanic or Latinx</c:v>
          </c:tx>
          <c:spPr>
            <a:ln w="698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69850">
                <a:solidFill>
                  <a:schemeClr val="accent5"/>
                </a:solidFill>
              </a:ln>
              <a:effectLst/>
            </c:spPr>
          </c:marker>
          <c:cat>
            <c:numRef>
              <c:f>'Jeff Birth Contributing Factors'!$A$37:$A$46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'Jeff Birth Contributing Factors'!$F$37:$F$46</c:f>
              <c:numCache>
                <c:formatCode>0.0%</c:formatCode>
                <c:ptCount val="10"/>
                <c:pt idx="0">
                  <c:v>0.61080332409972304</c:v>
                </c:pt>
                <c:pt idx="1">
                  <c:v>0.70128022759601705</c:v>
                </c:pt>
                <c:pt idx="2">
                  <c:v>0.72307692307692306</c:v>
                </c:pt>
                <c:pt idx="3">
                  <c:v>0.71022727272727271</c:v>
                </c:pt>
                <c:pt idx="4">
                  <c:v>0.66135458167330674</c:v>
                </c:pt>
                <c:pt idx="5">
                  <c:v>0.65550239234449759</c:v>
                </c:pt>
                <c:pt idx="6">
                  <c:v>0.57044673539518898</c:v>
                </c:pt>
                <c:pt idx="7">
                  <c:v>0.58774662512980269</c:v>
                </c:pt>
                <c:pt idx="8">
                  <c:v>0.45702730030333671</c:v>
                </c:pt>
                <c:pt idx="9">
                  <c:v>0.62546468401486988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915-490B-B179-7C6560C9C8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75533440"/>
        <c:axId val="675532456"/>
      </c:lineChart>
      <c:catAx>
        <c:axId val="675533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675532456"/>
        <c:crosses val="autoZero"/>
        <c:auto val="1"/>
        <c:lblAlgn val="ctr"/>
        <c:lblOffset val="100"/>
        <c:noMultiLvlLbl val="0"/>
      </c:catAx>
      <c:valAx>
        <c:axId val="675532456"/>
        <c:scaling>
          <c:orientation val="minMax"/>
          <c:max val="1"/>
          <c:min val="0.3000000000000000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675533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7683451848283623E-2"/>
          <c:y val="0.82514840028769931"/>
          <c:w val="0.96891509958279154"/>
          <c:h val="0.156107853777135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3066733" cy="468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89" tIns="46795" rIns="93589" bIns="46795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10343" y="2"/>
            <a:ext cx="3066733" cy="468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89" tIns="46795" rIns="93589" bIns="46795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94519"/>
            <a:ext cx="3066733" cy="468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89" tIns="46795" rIns="93589" bIns="46795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10343" y="8894519"/>
            <a:ext cx="3066733" cy="468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89" tIns="46795" rIns="93589" bIns="46795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1AC229B-1783-423F-BAA7-860BC44ACF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4570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3066733" cy="468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89" tIns="46795" rIns="93589" bIns="46795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10343" y="2"/>
            <a:ext cx="3066733" cy="468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89" tIns="46795" rIns="93589" bIns="4679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7513" y="701675"/>
            <a:ext cx="6243637" cy="3511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3612" y="4448068"/>
            <a:ext cx="5189856" cy="4212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89" tIns="46795" rIns="93589" bIns="467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94519"/>
            <a:ext cx="3066733" cy="468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89" tIns="46795" rIns="93589" bIns="46795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0343" y="8894519"/>
            <a:ext cx="3066733" cy="468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89" tIns="46795" rIns="93589" bIns="4679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4F662485-6F51-4334-9555-4228D32018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653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662485-6F51-4334-9555-4228D3201830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285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662485-6F51-4334-9555-4228D320183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200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662485-6F51-4334-9555-4228D320183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691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662485-6F51-4334-9555-4228D320183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511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/>
              <a:buChar char="§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662485-6F51-4334-9555-4228D320183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867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662485-6F51-4334-9555-4228D320183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153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662485-6F51-4334-9555-4228D320183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7325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662485-6F51-4334-9555-4228D320183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689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7200">
                <a:solidFill>
                  <a:schemeClr val="accent1"/>
                </a:solidFill>
                <a:latin typeface="League Gothic" pitchFamily="2" charset="77"/>
              </a:defRPr>
            </a:lvl1pPr>
          </a:lstStyle>
          <a:p>
            <a:r>
              <a:rPr lang="en-US"/>
              <a:t>ENTER YOUR TITLE HERE (ALL CAPS)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Enter subtitle here if you have one (could be date)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E51842-D585-DE0A-C4CE-9C214F1890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1408" y="5349875"/>
            <a:ext cx="1909183" cy="119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093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mily/Conten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holding a child&#10;&#10;Description automatically generated with medium confidence">
            <a:extLst>
              <a:ext uri="{FF2B5EF4-FFF2-40B4-BE49-F238E27FC236}">
                <a16:creationId xmlns:a16="http://schemas.microsoft.com/office/drawing/2014/main" id="{E3E3B0BE-5D82-5649-5C26-90D506B7D3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4779" y="0"/>
            <a:ext cx="981722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84A23C9-3C13-3544-1948-CB0B84B03D7D}"/>
              </a:ext>
            </a:extLst>
          </p:cNvPr>
          <p:cNvSpPr/>
          <p:nvPr userDrawn="1"/>
        </p:nvSpPr>
        <p:spPr>
          <a:xfrm rot="5400000">
            <a:off x="1625239" y="-1672513"/>
            <a:ext cx="7012696" cy="1028034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9000">
                <a:schemeClr val="bg1">
                  <a:alpha val="88000"/>
                </a:schemeClr>
              </a:gs>
              <a:gs pos="75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1220B3-D4CF-B620-8B53-6FEE43FC4E3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859" y="6088040"/>
            <a:ext cx="892381" cy="590344"/>
          </a:xfrm>
          <a:prstGeom prst="rect">
            <a:avLst/>
          </a:prstGeom>
          <a:effectLst>
            <a:glow rad="685800">
              <a:schemeClr val="tx1">
                <a:lumMod val="40000"/>
                <a:lumOff val="60000"/>
                <a:alpha val="23000"/>
              </a:schemeClr>
            </a:glow>
          </a:effec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4958F2-841E-0E7C-EA00-AF10866D2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240" y="1217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4BA57F04-2D7F-6466-63D1-7961736D422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1240" y="1894114"/>
            <a:ext cx="5087937" cy="4124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1539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th Success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id="{6BCE7D94-6E11-CF53-3984-A806EBA5B7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2560" y="0"/>
            <a:ext cx="1086612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BD2401E-7FCF-39CE-9CCD-72986BA51562}"/>
              </a:ext>
            </a:extLst>
          </p:cNvPr>
          <p:cNvSpPr/>
          <p:nvPr userDrawn="1"/>
        </p:nvSpPr>
        <p:spPr>
          <a:xfrm rot="5400000">
            <a:off x="657500" y="-704773"/>
            <a:ext cx="7012696" cy="83448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9000">
                <a:schemeClr val="bg1">
                  <a:alpha val="88000"/>
                </a:schemeClr>
              </a:gs>
              <a:gs pos="75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45C730-5E8E-CCD0-77EC-49D950B520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859" y="6088040"/>
            <a:ext cx="892381" cy="590344"/>
          </a:xfrm>
          <a:prstGeom prst="rect">
            <a:avLst/>
          </a:prstGeom>
          <a:effectLst>
            <a:glow rad="685800">
              <a:schemeClr val="tx1">
                <a:lumMod val="40000"/>
                <a:lumOff val="60000"/>
                <a:alpha val="23000"/>
              </a:schemeClr>
            </a:glow>
          </a:effec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D223E2-F628-00C6-2824-3B12B9AB9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240" y="1217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415E49FA-3D6B-2430-D505-6DFC8A3FC30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1240" y="1894114"/>
            <a:ext cx="5087937" cy="4124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7567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Youth Success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CE7D94-6E11-CF53-3984-A806EBA5B7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75019" y="-154698"/>
            <a:ext cx="12673256" cy="71287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BD2401E-7FCF-39CE-9CCD-72986BA51562}"/>
              </a:ext>
            </a:extLst>
          </p:cNvPr>
          <p:cNvSpPr/>
          <p:nvPr userDrawn="1"/>
        </p:nvSpPr>
        <p:spPr>
          <a:xfrm rot="5400000">
            <a:off x="657500" y="-704773"/>
            <a:ext cx="7012696" cy="83448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9000">
                <a:schemeClr val="bg1">
                  <a:alpha val="88000"/>
                </a:schemeClr>
              </a:gs>
              <a:gs pos="75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45C730-5E8E-CCD0-77EC-49D950B520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859" y="6088040"/>
            <a:ext cx="892381" cy="590344"/>
          </a:xfrm>
          <a:prstGeom prst="rect">
            <a:avLst/>
          </a:prstGeom>
          <a:effectLst>
            <a:glow rad="685800">
              <a:schemeClr val="tx1">
                <a:lumMod val="40000"/>
                <a:lumOff val="60000"/>
                <a:alpha val="23000"/>
              </a:schemeClr>
            </a:glow>
          </a:effec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D223E2-F628-00C6-2824-3B12B9AB9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240" y="1217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415E49FA-3D6B-2430-D505-6DFC8A3FC30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1240" y="1894114"/>
            <a:ext cx="5087937" cy="4124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7771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Youth Success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CE7D94-6E11-CF53-3984-A806EBA5B7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75019" y="-154698"/>
            <a:ext cx="12673255" cy="71287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BD2401E-7FCF-39CE-9CCD-72986BA51562}"/>
              </a:ext>
            </a:extLst>
          </p:cNvPr>
          <p:cNvSpPr/>
          <p:nvPr userDrawn="1"/>
        </p:nvSpPr>
        <p:spPr>
          <a:xfrm rot="5400000">
            <a:off x="657500" y="-704773"/>
            <a:ext cx="7012696" cy="83448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9000">
                <a:schemeClr val="bg1">
                  <a:alpha val="88000"/>
                </a:schemeClr>
              </a:gs>
              <a:gs pos="75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45C730-5E8E-CCD0-77EC-49D950B520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859" y="6088040"/>
            <a:ext cx="892381" cy="590344"/>
          </a:xfrm>
          <a:prstGeom prst="rect">
            <a:avLst/>
          </a:prstGeom>
          <a:effectLst>
            <a:glow rad="685800">
              <a:schemeClr val="tx1">
                <a:lumMod val="40000"/>
                <a:lumOff val="60000"/>
                <a:alpha val="23000"/>
              </a:schemeClr>
            </a:glow>
          </a:effec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D223E2-F628-00C6-2824-3B12B9AB9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240" y="1217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415E49FA-3D6B-2430-D505-6DFC8A3FC30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1240" y="1894114"/>
            <a:ext cx="5087937" cy="4124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5411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Youth Success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hild making a heart with her hands&#10;&#10;Description automatically generated">
            <a:extLst>
              <a:ext uri="{FF2B5EF4-FFF2-40B4-BE49-F238E27FC236}">
                <a16:creationId xmlns:a16="http://schemas.microsoft.com/office/drawing/2014/main" id="{4D84C594-EF95-14C4-53B4-A18B7976DA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585" y="-61739"/>
            <a:ext cx="12301758" cy="69197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BD2401E-7FCF-39CE-9CCD-72986BA51562}"/>
              </a:ext>
            </a:extLst>
          </p:cNvPr>
          <p:cNvSpPr/>
          <p:nvPr userDrawn="1"/>
        </p:nvSpPr>
        <p:spPr>
          <a:xfrm rot="5400000">
            <a:off x="657500" y="-704773"/>
            <a:ext cx="7012696" cy="83448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9000">
                <a:schemeClr val="bg1">
                  <a:alpha val="88000"/>
                </a:schemeClr>
              </a:gs>
              <a:gs pos="75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45C730-5E8E-CCD0-77EC-49D950B520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859" y="6088040"/>
            <a:ext cx="892381" cy="590344"/>
          </a:xfrm>
          <a:prstGeom prst="rect">
            <a:avLst/>
          </a:prstGeom>
          <a:effectLst>
            <a:glow rad="685800">
              <a:schemeClr val="tx1">
                <a:lumMod val="40000"/>
                <a:lumOff val="60000"/>
                <a:alpha val="23000"/>
              </a:schemeClr>
            </a:glow>
          </a:effec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D223E2-F628-00C6-2824-3B12B9AB9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240" y="1217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415E49FA-3D6B-2430-D505-6DFC8A3FC30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1240" y="1894114"/>
            <a:ext cx="5087937" cy="4124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49339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Youth Success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hild making a heart with her hands&#10;&#10;Description automatically generated">
            <a:extLst>
              <a:ext uri="{FF2B5EF4-FFF2-40B4-BE49-F238E27FC236}">
                <a16:creationId xmlns:a16="http://schemas.microsoft.com/office/drawing/2014/main" id="{4D84C594-EF95-14C4-53B4-A18B7976DA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585" y="-61739"/>
            <a:ext cx="12301758" cy="69197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BD2401E-7FCF-39CE-9CCD-72986BA51562}"/>
              </a:ext>
            </a:extLst>
          </p:cNvPr>
          <p:cNvSpPr/>
          <p:nvPr userDrawn="1"/>
        </p:nvSpPr>
        <p:spPr>
          <a:xfrm rot="5400000">
            <a:off x="657500" y="-704773"/>
            <a:ext cx="7012696" cy="83448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9000">
                <a:srgbClr val="FFC97D"/>
              </a:gs>
              <a:gs pos="75000">
                <a:srgbClr val="FFC97D"/>
              </a:gs>
              <a:gs pos="100000">
                <a:srgbClr val="FFC97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97D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45C730-5E8E-CCD0-77EC-49D950B520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859" y="6088040"/>
            <a:ext cx="892381" cy="590344"/>
          </a:xfrm>
          <a:prstGeom prst="rect">
            <a:avLst/>
          </a:prstGeom>
          <a:effectLst>
            <a:glow rad="685800">
              <a:schemeClr val="tx1">
                <a:lumMod val="40000"/>
                <a:lumOff val="60000"/>
                <a:alpha val="23000"/>
              </a:schemeClr>
            </a:glow>
          </a:effec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D223E2-F628-00C6-2824-3B12B9AB9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240" y="1217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415E49FA-3D6B-2430-D505-6DFC8A3FC30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1240" y="1894114"/>
            <a:ext cx="5087937" cy="41243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27303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D988161-E6D6-7A48-B391-9E361E0EAD9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933332"/>
            <a:ext cx="12192000" cy="410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1220B3-D4CF-B620-8B53-6FEE43FC4E3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859" y="6088040"/>
            <a:ext cx="892381" cy="590344"/>
          </a:xfrm>
          <a:prstGeom prst="rect">
            <a:avLst/>
          </a:prstGeom>
          <a:effectLst>
            <a:glow rad="685800">
              <a:schemeClr val="tx1">
                <a:lumMod val="40000"/>
                <a:lumOff val="60000"/>
                <a:alpha val="23000"/>
              </a:schemeClr>
            </a:glow>
          </a:effec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1D92DF-67C2-96F7-CB5D-7DFB7DBEB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240" y="1217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BB9EB054-6070-A0F3-094D-3222606E8D5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1240" y="1894114"/>
            <a:ext cx="5087937" cy="4124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4129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47AB6C1-83F4-3195-1579-65EBC61108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1905" y="121775"/>
            <a:ext cx="892381" cy="558821"/>
          </a:xfrm>
          <a:prstGeom prst="rect">
            <a:avLst/>
          </a:prstGeom>
        </p:spPr>
      </p:pic>
      <p:sp>
        <p:nvSpPr>
          <p:cNvPr id="9" name="Title 10">
            <a:extLst>
              <a:ext uri="{FF2B5EF4-FFF2-40B4-BE49-F238E27FC236}">
                <a16:creationId xmlns:a16="http://schemas.microsoft.com/office/drawing/2014/main" id="{75002508-161A-A053-D6EE-58C51D358D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69279" y="2112342"/>
            <a:ext cx="6522721" cy="373981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sz="7200">
                <a:solidFill>
                  <a:schemeClr val="accent1"/>
                </a:solidFill>
                <a:latin typeface="League Gothic" pitchFamily="2" charset="77"/>
              </a:rPr>
              <a:t>Title/point here: </a:t>
            </a:r>
            <a:br>
              <a:rPr lang="en-US" sz="5500">
                <a:solidFill>
                  <a:schemeClr val="accent1"/>
                </a:solidFill>
                <a:latin typeface="League Gothic" pitchFamily="2" charset="77"/>
              </a:rPr>
            </a:br>
            <a:r>
              <a:rPr lang="en-US" sz="6000">
                <a:solidFill>
                  <a:schemeClr val="accent2"/>
                </a:solidFill>
                <a:latin typeface="League Gothic" pitchFamily="2" charset="77"/>
              </a:rPr>
              <a:t>subhead here (make sure to center)</a:t>
            </a:r>
            <a:br>
              <a:rPr lang="en-US" sz="4400"/>
            </a:b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8FC975-6337-C187-8BE5-31B455C9F6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236" t="5877" b="11196"/>
          <a:stretch/>
        </p:blipFill>
        <p:spPr>
          <a:xfrm>
            <a:off x="-137160" y="-121920"/>
            <a:ext cx="6050281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1860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0BB28FD-CD07-6813-E13A-D201C0F303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1905" y="121775"/>
            <a:ext cx="892381" cy="55882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EBD8CD-FA84-D222-08FC-6AFB34A456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240" y="1217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9CAB608D-3043-B7F2-8C60-C1D6BC144B4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1240" y="1894114"/>
            <a:ext cx="11324446" cy="4124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86802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0BB28FD-CD07-6813-E13A-D201C0F303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1905" y="121775"/>
            <a:ext cx="892381" cy="5588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CAF6B71-7113-FEA2-53F7-CB1FEE975A59}"/>
              </a:ext>
            </a:extLst>
          </p:cNvPr>
          <p:cNvSpPr/>
          <p:nvPr userDrawn="1"/>
        </p:nvSpPr>
        <p:spPr>
          <a:xfrm>
            <a:off x="-187569" y="6119446"/>
            <a:ext cx="12590583" cy="9378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B379F44-5DA7-DAEB-5879-281B0CA7E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240" y="1217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045885B7-FAAE-9A6D-66F5-06547D50C80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1240" y="1894114"/>
            <a:ext cx="11324446" cy="4124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3626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olorful background with a few rectangles&#10;&#10;Description automatically generated with medium confidence">
            <a:extLst>
              <a:ext uri="{FF2B5EF4-FFF2-40B4-BE49-F238E27FC236}">
                <a16:creationId xmlns:a16="http://schemas.microsoft.com/office/drawing/2014/main" id="{89B58168-14A2-7D3F-15B0-0414AE5BE3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EC4A4D-B50C-FA88-CE53-859F10AE95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2832100" y="165100"/>
            <a:ext cx="6527800" cy="6527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7200">
                <a:solidFill>
                  <a:schemeClr val="bg1"/>
                </a:solidFill>
                <a:latin typeface="League Gothic" pitchFamily="2" charset="77"/>
              </a:defRPr>
            </a:lvl1pPr>
          </a:lstStyle>
          <a:p>
            <a:r>
              <a:rPr lang="en-US"/>
              <a:t>ENTER YOUR TITLE HERE (ALL CAPS)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Enter subtitle here if you have one (could be date)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E51842-D585-DE0A-C4CE-9C214F1890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1408" y="5349875"/>
            <a:ext cx="1909183" cy="119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899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 - Light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0BB28FD-CD07-6813-E13A-D201C0F303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1905" y="121775"/>
            <a:ext cx="892381" cy="5588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CAF6B71-7113-FEA2-53F7-CB1FEE975A59}"/>
              </a:ext>
            </a:extLst>
          </p:cNvPr>
          <p:cNvSpPr/>
          <p:nvPr userDrawn="1"/>
        </p:nvSpPr>
        <p:spPr>
          <a:xfrm>
            <a:off x="-187569" y="6119446"/>
            <a:ext cx="12590583" cy="937846"/>
          </a:xfrm>
          <a:prstGeom prst="rect">
            <a:avLst/>
          </a:prstGeom>
          <a:solidFill>
            <a:srgbClr val="539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9BA48AB-2AEE-A4EA-53ED-DB4B154B5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240" y="1217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2D14E8D9-3ECB-65E1-88DB-B19BD20516D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1240" y="1894114"/>
            <a:ext cx="11324446" cy="4124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63769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 - Gold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0BB28FD-CD07-6813-E13A-D201C0F303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1905" y="121775"/>
            <a:ext cx="892381" cy="5588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CAF6B71-7113-FEA2-53F7-CB1FEE975A59}"/>
              </a:ext>
            </a:extLst>
          </p:cNvPr>
          <p:cNvSpPr/>
          <p:nvPr userDrawn="1"/>
        </p:nvSpPr>
        <p:spPr>
          <a:xfrm>
            <a:off x="-187569" y="6119446"/>
            <a:ext cx="12590583" cy="93784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CFBC3A2E-01C7-300C-DD6B-9F23B0E1A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240" y="1217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E7129952-6286-8C15-129C-2FB3CD3A773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1240" y="1894114"/>
            <a:ext cx="11324446" cy="4124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92916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Only - Gold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0BB28FD-CD07-6813-E13A-D201C0F303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1905" y="121775"/>
            <a:ext cx="892381" cy="5588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CAF6B71-7113-FEA2-53F7-CB1FEE975A59}"/>
              </a:ext>
            </a:extLst>
          </p:cNvPr>
          <p:cNvSpPr/>
          <p:nvPr userDrawn="1"/>
        </p:nvSpPr>
        <p:spPr>
          <a:xfrm>
            <a:off x="-187569" y="6119446"/>
            <a:ext cx="12590583" cy="937846"/>
          </a:xfrm>
          <a:prstGeom prst="rect">
            <a:avLst/>
          </a:prstGeom>
          <a:solidFill>
            <a:srgbClr val="FFC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CFBC3A2E-01C7-300C-DD6B-9F23B0E1A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240" y="1217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E7129952-6286-8C15-129C-2FB3CD3A773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1240" y="1894114"/>
            <a:ext cx="11324446" cy="4124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53397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 - Orang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0BB28FD-CD07-6813-E13A-D201C0F303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1905" y="121775"/>
            <a:ext cx="892381" cy="5588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CAF6B71-7113-FEA2-53F7-CB1FEE975A59}"/>
              </a:ext>
            </a:extLst>
          </p:cNvPr>
          <p:cNvSpPr/>
          <p:nvPr userDrawn="1"/>
        </p:nvSpPr>
        <p:spPr>
          <a:xfrm>
            <a:off x="-187569" y="6119446"/>
            <a:ext cx="12590583" cy="93784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A5243E8-B939-20D2-0D0E-AE472021E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240" y="1217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9FD1B2C5-0D35-38A1-8DF3-F38CF11A536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1240" y="1894114"/>
            <a:ext cx="11324446" cy="4124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93467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Only - Orang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0BB28FD-CD07-6813-E13A-D201C0F303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1905" y="121775"/>
            <a:ext cx="892381" cy="5588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CAF6B71-7113-FEA2-53F7-CB1FEE975A59}"/>
              </a:ext>
            </a:extLst>
          </p:cNvPr>
          <p:cNvSpPr/>
          <p:nvPr userDrawn="1"/>
        </p:nvSpPr>
        <p:spPr>
          <a:xfrm>
            <a:off x="-187569" y="6119446"/>
            <a:ext cx="12590583" cy="937846"/>
          </a:xfrm>
          <a:prstGeom prst="rect">
            <a:avLst/>
          </a:prstGeom>
          <a:solidFill>
            <a:srgbClr val="FF9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A5243E8-B939-20D2-0D0E-AE472021E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240" y="1217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9FD1B2C5-0D35-38A1-8DF3-F38CF11A536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1240" y="1894114"/>
            <a:ext cx="11324446" cy="4124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88266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 - Red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0BB28FD-CD07-6813-E13A-D201C0F303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1905" y="121775"/>
            <a:ext cx="892381" cy="5588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CAF6B71-7113-FEA2-53F7-CB1FEE975A59}"/>
              </a:ext>
            </a:extLst>
          </p:cNvPr>
          <p:cNvSpPr/>
          <p:nvPr userDrawn="1"/>
        </p:nvSpPr>
        <p:spPr>
          <a:xfrm>
            <a:off x="-187569" y="6119446"/>
            <a:ext cx="12590583" cy="93784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EE1E943-8E65-B5FF-07EF-52CD9A54E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240" y="1217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ADEAF804-8816-DD11-275C-0FD53D4E90E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1240" y="1894114"/>
            <a:ext cx="11324446" cy="4124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92934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1B2EDBF-3D6F-3010-B8E8-4A82D210EE3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75" y="-179243"/>
            <a:ext cx="12621830" cy="709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1B8B6417-9AF1-08EA-5213-9265DA460BB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40195" y="-397309"/>
            <a:ext cx="3470639" cy="289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775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ounty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2B70CB4-BEAA-60E4-B7E7-B103BF244D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1905" y="121775"/>
            <a:ext cx="892381" cy="55882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7EB298CD-40BC-2221-04B3-3D31EBC3DD5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9355" y="1301474"/>
            <a:ext cx="5896237" cy="480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20AAAB-897F-1511-FAFC-FF7C8D36C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240" y="1217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5FE381-B243-E9F2-8A9B-819DB1C6352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1240" y="1894114"/>
            <a:ext cx="5087937" cy="4124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8548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mily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3E45E3A-8334-5340-B140-402EF33975B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08"/>
          <a:stretch/>
        </p:blipFill>
        <p:spPr bwMode="auto">
          <a:xfrm>
            <a:off x="1" y="-38689"/>
            <a:ext cx="12296632" cy="701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C1AF327-8FDB-308A-FDA3-9038B0888ECF}"/>
              </a:ext>
            </a:extLst>
          </p:cNvPr>
          <p:cNvSpPr/>
          <p:nvPr userDrawn="1"/>
        </p:nvSpPr>
        <p:spPr>
          <a:xfrm rot="5400000">
            <a:off x="1818811" y="-1866085"/>
            <a:ext cx="7012696" cy="1066748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9000">
                <a:srgbClr val="FF967D"/>
              </a:gs>
              <a:gs pos="75000">
                <a:srgbClr val="FF967D"/>
              </a:gs>
              <a:gs pos="100000">
                <a:srgbClr val="FF967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1D277C-C60D-F9C7-03DD-5AFBBEA95F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859" y="6088040"/>
            <a:ext cx="892381" cy="590344"/>
          </a:xfrm>
          <a:prstGeom prst="rect">
            <a:avLst/>
          </a:prstGeom>
          <a:effectLst>
            <a:glow rad="685800">
              <a:schemeClr val="tx1">
                <a:lumMod val="40000"/>
                <a:lumOff val="60000"/>
                <a:alpha val="23000"/>
              </a:schemeClr>
            </a:glow>
          </a:effec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92BE1C-B0AF-2D7F-2855-9099BCF34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240" y="1217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D7438106-62FA-9643-3790-DC67030F103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1240" y="1894114"/>
            <a:ext cx="5087937" cy="41243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4885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amily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3E45E3A-8334-5340-B140-402EF33975B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08"/>
          <a:stretch/>
        </p:blipFill>
        <p:spPr bwMode="auto">
          <a:xfrm>
            <a:off x="1" y="-38689"/>
            <a:ext cx="12296632" cy="701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C1AF327-8FDB-308A-FDA3-9038B0888ECF}"/>
              </a:ext>
            </a:extLst>
          </p:cNvPr>
          <p:cNvSpPr/>
          <p:nvPr userDrawn="1"/>
        </p:nvSpPr>
        <p:spPr>
          <a:xfrm rot="5400000">
            <a:off x="1818811" y="-1866085"/>
            <a:ext cx="7012696" cy="1066748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9000">
                <a:schemeClr val="bg1">
                  <a:alpha val="88000"/>
                </a:schemeClr>
              </a:gs>
              <a:gs pos="75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1D277C-C60D-F9C7-03DD-5AFBBEA95F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859" y="6088040"/>
            <a:ext cx="892381" cy="590344"/>
          </a:xfrm>
          <a:prstGeom prst="rect">
            <a:avLst/>
          </a:prstGeom>
          <a:effectLst>
            <a:glow rad="685800">
              <a:schemeClr val="tx1">
                <a:lumMod val="40000"/>
                <a:lumOff val="60000"/>
                <a:alpha val="23000"/>
              </a:schemeClr>
            </a:glow>
          </a:effec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92BE1C-B0AF-2D7F-2855-9099BCF34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240" y="1217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D7438106-62FA-9643-3790-DC67030F103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1240" y="1894114"/>
            <a:ext cx="5087937" cy="4124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4217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arly Childhood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children smiling&#10;&#10;Description automatically generated with medium confidence">
            <a:extLst>
              <a:ext uri="{FF2B5EF4-FFF2-40B4-BE49-F238E27FC236}">
                <a16:creationId xmlns:a16="http://schemas.microsoft.com/office/drawing/2014/main" id="{C2F98047-8181-ABB6-E68C-185A4BE63D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0C8E79A-897A-7E53-2FFE-9D0EEAE5FFE1}"/>
              </a:ext>
            </a:extLst>
          </p:cNvPr>
          <p:cNvSpPr/>
          <p:nvPr userDrawn="1"/>
        </p:nvSpPr>
        <p:spPr>
          <a:xfrm rot="5400000">
            <a:off x="1477739" y="-1525013"/>
            <a:ext cx="7012696" cy="998534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9000">
                <a:schemeClr val="bg1">
                  <a:alpha val="88000"/>
                </a:schemeClr>
              </a:gs>
              <a:gs pos="75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21D89B-27A9-9D82-B61B-8AE2308939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859" y="6088040"/>
            <a:ext cx="892381" cy="590344"/>
          </a:xfrm>
          <a:prstGeom prst="rect">
            <a:avLst/>
          </a:prstGeom>
          <a:effectLst>
            <a:glow rad="685800">
              <a:schemeClr val="tx1">
                <a:lumMod val="40000"/>
                <a:lumOff val="60000"/>
                <a:alpha val="23000"/>
              </a:schemeClr>
            </a:glow>
          </a:effec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EE7E00-8D7D-94E0-431C-0D6C7D28B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240" y="1217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CDE4EF53-56C1-EDEA-5E18-76C0C957721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1240" y="1894114"/>
            <a:ext cx="5087937" cy="4124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816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mily/Conten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uple of people posing for the camera&#10;&#10;Description automatically generated with low confidence">
            <a:extLst>
              <a:ext uri="{FF2B5EF4-FFF2-40B4-BE49-F238E27FC236}">
                <a16:creationId xmlns:a16="http://schemas.microsoft.com/office/drawing/2014/main" id="{3FD288D6-2E5B-CA31-7AD3-B5E1D1142C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585" y="-74676"/>
            <a:ext cx="12200585" cy="693267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E1FBB48-DDB4-A8E9-1AE7-F77487558119}"/>
              </a:ext>
            </a:extLst>
          </p:cNvPr>
          <p:cNvSpPr/>
          <p:nvPr userDrawn="1"/>
        </p:nvSpPr>
        <p:spPr>
          <a:xfrm rot="5400000">
            <a:off x="1198521" y="-1245794"/>
            <a:ext cx="7012696" cy="942690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9000">
                <a:schemeClr val="bg1">
                  <a:alpha val="88000"/>
                </a:schemeClr>
              </a:gs>
              <a:gs pos="75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58212C9-3DDB-C0B1-C3C4-C9E41F23BB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859" y="6088040"/>
            <a:ext cx="892381" cy="590344"/>
          </a:xfrm>
          <a:prstGeom prst="rect">
            <a:avLst/>
          </a:prstGeom>
          <a:effectLst>
            <a:glow rad="685800">
              <a:schemeClr val="tx1">
                <a:lumMod val="40000"/>
                <a:lumOff val="60000"/>
                <a:alpha val="23000"/>
              </a:schemeClr>
            </a:glow>
          </a:effec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AF8658-63CC-BA23-046F-06AD32B65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240" y="1217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5F41A97E-627E-2C35-A23B-C8871961F5C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1240" y="1894114"/>
            <a:ext cx="5087937" cy="4124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9647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cial Stability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itting at a table with a toy&#10;&#10;Description automatically generated with low confidence">
            <a:extLst>
              <a:ext uri="{FF2B5EF4-FFF2-40B4-BE49-F238E27FC236}">
                <a16:creationId xmlns:a16="http://schemas.microsoft.com/office/drawing/2014/main" id="{518B857D-C5E3-2BFE-5A22-FAC814B8CA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588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87EFDEB-FD92-496D-9517-AE0AC86CC70C}"/>
              </a:ext>
            </a:extLst>
          </p:cNvPr>
          <p:cNvSpPr/>
          <p:nvPr userDrawn="1"/>
        </p:nvSpPr>
        <p:spPr>
          <a:xfrm rot="5400000">
            <a:off x="1207106" y="-1207106"/>
            <a:ext cx="7012696" cy="942690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9000">
                <a:schemeClr val="bg1">
                  <a:alpha val="88000"/>
                </a:schemeClr>
              </a:gs>
              <a:gs pos="75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4DCB4E-1202-C6A7-9480-8765FCE985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859" y="6088040"/>
            <a:ext cx="892381" cy="590344"/>
          </a:xfrm>
          <a:prstGeom prst="rect">
            <a:avLst/>
          </a:prstGeom>
          <a:effectLst>
            <a:glow rad="685800">
              <a:schemeClr val="tx1">
                <a:lumMod val="40000"/>
                <a:lumOff val="60000"/>
                <a:alpha val="23000"/>
              </a:schemeClr>
            </a:glow>
          </a:effec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C58A43-EC0B-C257-E386-F2576E5AA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240" y="1217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9056DE9E-792E-FEE7-F67E-9579DC61D63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1240" y="1894114"/>
            <a:ext cx="5087937" cy="4124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3619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nancial Stability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itting at a table with a toy&#10;&#10;Description automatically generated with low confidence">
            <a:extLst>
              <a:ext uri="{FF2B5EF4-FFF2-40B4-BE49-F238E27FC236}">
                <a16:creationId xmlns:a16="http://schemas.microsoft.com/office/drawing/2014/main" id="{518B857D-C5E3-2BFE-5A22-FAC814B8CA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588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87EFDEB-FD92-496D-9517-AE0AC86CC70C}"/>
              </a:ext>
            </a:extLst>
          </p:cNvPr>
          <p:cNvSpPr/>
          <p:nvPr userDrawn="1"/>
        </p:nvSpPr>
        <p:spPr>
          <a:xfrm rot="5400000">
            <a:off x="1207106" y="-1207106"/>
            <a:ext cx="7012696" cy="942690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9000">
                <a:srgbClr val="539FD1"/>
              </a:gs>
              <a:gs pos="75000">
                <a:srgbClr val="539FD1"/>
              </a:gs>
              <a:gs pos="100000">
                <a:srgbClr val="539FD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4DCB4E-1202-C6A7-9480-8765FCE985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859" y="6088040"/>
            <a:ext cx="892381" cy="590344"/>
          </a:xfrm>
          <a:prstGeom prst="rect">
            <a:avLst/>
          </a:prstGeom>
          <a:effectLst>
            <a:glow rad="685800">
              <a:schemeClr val="tx1">
                <a:lumMod val="40000"/>
                <a:lumOff val="60000"/>
                <a:alpha val="23000"/>
              </a:schemeClr>
            </a:glow>
          </a:effec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C58A43-EC0B-C257-E386-F2576E5AA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240" y="1217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9056DE9E-792E-FEE7-F67E-9579DC61D63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1240" y="1894114"/>
            <a:ext cx="5087937" cy="41243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6155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C39A0-27E4-BF44-9482-5D74C628A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128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68" r:id="rId2"/>
    <p:sldLayoutId id="2147483743" r:id="rId3"/>
    <p:sldLayoutId id="2147483761" r:id="rId4"/>
    <p:sldLayoutId id="2147483767" r:id="rId5"/>
    <p:sldLayoutId id="2147483744" r:id="rId6"/>
    <p:sldLayoutId id="2147483745" r:id="rId7"/>
    <p:sldLayoutId id="2147483746" r:id="rId8"/>
    <p:sldLayoutId id="2147483766" r:id="rId9"/>
    <p:sldLayoutId id="2147483747" r:id="rId10"/>
    <p:sldLayoutId id="2147483748" r:id="rId11"/>
    <p:sldLayoutId id="2147483763" r:id="rId12"/>
    <p:sldLayoutId id="2147483764" r:id="rId13"/>
    <p:sldLayoutId id="2147483762" r:id="rId14"/>
    <p:sldLayoutId id="2147483765" r:id="rId15"/>
    <p:sldLayoutId id="2147483755" r:id="rId16"/>
    <p:sldLayoutId id="2147483749" r:id="rId17"/>
    <p:sldLayoutId id="2147483750" r:id="rId18"/>
    <p:sldLayoutId id="2147483756" r:id="rId19"/>
    <p:sldLayoutId id="2147483760" r:id="rId20"/>
    <p:sldLayoutId id="2147483757" r:id="rId21"/>
    <p:sldLayoutId id="2147483770" r:id="rId22"/>
    <p:sldLayoutId id="2147483758" r:id="rId23"/>
    <p:sldLayoutId id="2147483769" r:id="rId24"/>
    <p:sldLayoutId id="2147483759" r:id="rId25"/>
    <p:sldLayoutId id="2147483754" r:id="rId2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500" kern="1200">
          <a:solidFill>
            <a:schemeClr val="accent1"/>
          </a:solidFill>
          <a:latin typeface="League Gothic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louisvilleky.gov/health-wellness/document/qualitative-assessment-prenatal-care-and-prenatal-care-access-louisville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A18B8B7E-F5AF-DFB0-94B1-7EA0F5565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42" y="925100"/>
            <a:ext cx="4322324" cy="189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ECC67E-EB93-5980-26F7-1526FD68E8B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67787" y="3349167"/>
            <a:ext cx="4814285" cy="1369062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58C2BA0-4884-9A74-8E58-CA1B1878AA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5" r="2" b="2"/>
          <a:stretch/>
        </p:blipFill>
        <p:spPr bwMode="auto">
          <a:xfrm>
            <a:off x="6516710" y="509145"/>
            <a:ext cx="4672673" cy="4529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943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09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5EFD6-81B9-626A-92E6-455D3DD4D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Prenatal Care in Jefferson County – Zip Codes</a:t>
            </a:r>
          </a:p>
        </p:txBody>
      </p:sp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0C5ABC60-E50E-6113-AE0A-1441C6F8369F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3"/>
          <a:srcRect l="27734" t="24531" r="24463" b="9193"/>
          <a:stretch/>
        </p:blipFill>
        <p:spPr>
          <a:xfrm>
            <a:off x="5219451" y="1483424"/>
            <a:ext cx="5831412" cy="454553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D1F8C9B-8E2E-2ABD-4E10-BA586E484C99}"/>
              </a:ext>
            </a:extLst>
          </p:cNvPr>
          <p:cNvSpPr txBox="1">
            <a:spLocks/>
          </p:cNvSpPr>
          <p:nvPr/>
        </p:nvSpPr>
        <p:spPr>
          <a:xfrm>
            <a:off x="421240" y="1944710"/>
            <a:ext cx="3635605" cy="36229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Percent of births receiving early prenatal care in Jefferson County from 2010 – 2019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i="1" dirty="0"/>
              <a:t>Source: KY Office of Vital Statistics</a:t>
            </a:r>
          </a:p>
        </p:txBody>
      </p:sp>
    </p:spTree>
    <p:extLst>
      <p:ext uri="{BB962C8B-B14F-4D97-AF65-F5344CB8AC3E}">
        <p14:creationId xmlns:p14="http://schemas.microsoft.com/office/powerpoint/2010/main" val="1569886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5EFD6-81B9-626A-92E6-455D3DD4D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Prenatal Care in Jefferson County – Demographics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D1F8C9B-8E2E-2ABD-4E10-BA586E484C99}"/>
              </a:ext>
            </a:extLst>
          </p:cNvPr>
          <p:cNvSpPr txBox="1">
            <a:spLocks/>
          </p:cNvSpPr>
          <p:nvPr/>
        </p:nvSpPr>
        <p:spPr>
          <a:xfrm>
            <a:off x="305330" y="1694031"/>
            <a:ext cx="3249239" cy="3635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Percent of births receiving early prenatal care in Jefferson County from 2010 – 2019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i="1" dirty="0"/>
              <a:t>Source: KY Office of Vital Statistics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43B581E7-BBD9-9643-2949-373DF90777BA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589820457"/>
              </p:ext>
            </p:extLst>
          </p:nvPr>
        </p:nvGraphicFramePr>
        <p:xfrm>
          <a:off x="3438659" y="1694031"/>
          <a:ext cx="8616347" cy="4124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50614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F19E3-8D85-99D8-9D21-34DC21F6A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28216-6C3B-571D-76F6-03E831F632F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Trained facilitator conducted interviews and focus groups with 34 recent parents</a:t>
            </a:r>
          </a:p>
          <a:p>
            <a:r>
              <a:rPr lang="en-US" dirty="0"/>
              <a:t>Parents completed brief survey prior to the study</a:t>
            </a:r>
          </a:p>
        </p:txBody>
      </p:sp>
    </p:spTree>
    <p:extLst>
      <p:ext uri="{BB962C8B-B14F-4D97-AF65-F5344CB8AC3E}">
        <p14:creationId xmlns:p14="http://schemas.microsoft.com/office/powerpoint/2010/main" val="206564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F9197-F97F-428E-31E2-B7BFDA714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 Group and Interview 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5EFBC-9993-E34C-2D33-6B1649403CD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17431" y="1558344"/>
            <a:ext cx="9813701" cy="4146997"/>
          </a:xfrm>
        </p:spPr>
        <p:txBody>
          <a:bodyPr numCol="2"/>
          <a:lstStyle/>
          <a:p>
            <a:r>
              <a:rPr lang="en-US" sz="2400" dirty="0"/>
              <a:t>Difficulty accessing or finding care</a:t>
            </a:r>
          </a:p>
          <a:p>
            <a:r>
              <a:rPr lang="en-US" sz="2400" dirty="0"/>
              <a:t>Cost and coverage as a barrier </a:t>
            </a:r>
          </a:p>
          <a:p>
            <a:r>
              <a:rPr lang="en-US" sz="2400" dirty="0"/>
              <a:t>Disruptions in care and breakdowns in communication </a:t>
            </a:r>
          </a:p>
          <a:p>
            <a:r>
              <a:rPr lang="en-US" sz="2400" dirty="0"/>
              <a:t>Overbooked and burdened providers</a:t>
            </a:r>
          </a:p>
          <a:p>
            <a:r>
              <a:rPr lang="en-US" sz="2400" dirty="0"/>
              <a:t>Reports of Medical Racism</a:t>
            </a:r>
          </a:p>
          <a:p>
            <a:endParaRPr lang="en-US" sz="2400" dirty="0"/>
          </a:p>
          <a:p>
            <a:endParaRPr lang="en-US" dirty="0"/>
          </a:p>
          <a:p>
            <a:r>
              <a:rPr lang="en-US" sz="2400" dirty="0"/>
              <a:t>Developing and honoring birthing plans</a:t>
            </a:r>
          </a:p>
          <a:p>
            <a:r>
              <a:rPr lang="en-US" sz="2400" dirty="0"/>
              <a:t>Placing fear onto mothers</a:t>
            </a:r>
          </a:p>
          <a:p>
            <a:r>
              <a:rPr lang="en-US" sz="2400" dirty="0"/>
              <a:t>Feeling that mothers need to be their own advocates</a:t>
            </a:r>
          </a:p>
          <a:p>
            <a:r>
              <a:rPr lang="en-US" sz="2400" dirty="0"/>
              <a:t>Feelings of isolation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68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F9197-F97F-428E-31E2-B7BFDA714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Values for Prenatal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5EFBC-9993-E34C-2D33-6B1649403CD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17431" y="1558344"/>
            <a:ext cx="9813701" cy="4146997"/>
          </a:xfrm>
        </p:spPr>
        <p:txBody>
          <a:bodyPr numCol="1">
            <a:normAutofit/>
          </a:bodyPr>
          <a:lstStyle/>
          <a:p>
            <a:r>
              <a:rPr lang="en-US" sz="2400" dirty="0"/>
              <a:t>Emphasis on relationships</a:t>
            </a:r>
          </a:p>
          <a:p>
            <a:r>
              <a:rPr lang="en-US" dirty="0"/>
              <a:t>Feeling/being listened to and heard</a:t>
            </a:r>
          </a:p>
          <a:p>
            <a:r>
              <a:rPr lang="en-US" sz="2400" dirty="0"/>
              <a:t>Desire for midwifes</a:t>
            </a:r>
          </a:p>
          <a:p>
            <a:r>
              <a:rPr lang="en-US" dirty="0"/>
              <a:t>Desire for black women providers and staff in prenatal and pregnancy care spaces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273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F9197-F97F-428E-31E2-B7BFDA714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5EFBC-9993-E34C-2D33-6B1649403CD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17431" y="1558344"/>
            <a:ext cx="9813701" cy="4146997"/>
          </a:xfrm>
        </p:spPr>
        <p:txBody>
          <a:bodyPr numCol="1">
            <a:normAutofit/>
          </a:bodyPr>
          <a:lstStyle/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Ensure providers work with and respond to parents and mothers to ensure that they feel heard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b="1" dirty="0"/>
              <a:t>Increase access to caseworkers, doulas, and other advocates for parents during prenatal and pregnancy care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Increase support and guidance in group settings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Increase the presence of Black women and Nurse-Midwives in OB spaces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b="1" dirty="0"/>
              <a:t>Promote options for births outside of the hospital, VBAC, unmedicated, water births, and models of care such as midwifery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Increase support following delivery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909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 descr="A three colored rectangular boxes with text">
            <a:extLst>
              <a:ext uri="{FF2B5EF4-FFF2-40B4-BE49-F238E27FC236}">
                <a16:creationId xmlns:a16="http://schemas.microsoft.com/office/drawing/2014/main" id="{902F8890-439D-8C2F-FF3A-A29482E796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2"/>
          <a:stretch/>
        </p:blipFill>
        <p:spPr>
          <a:xfrm>
            <a:off x="-167425" y="-152675"/>
            <a:ext cx="12737205" cy="716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4657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387EBB5-3FE5-D66F-D338-D449FC5104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438388"/>
            <a:ext cx="9144000" cy="3494220"/>
          </a:xfrm>
        </p:spPr>
        <p:txBody>
          <a:bodyPr>
            <a:normAutofit/>
          </a:bodyPr>
          <a:lstStyle/>
          <a:p>
            <a:r>
              <a:rPr lang="en-US" dirty="0">
                <a:hlinkClick r:id="rId2"/>
              </a:rPr>
              <a:t>A Qualitative Assessment of Prenatal Care and Prenatal Care Access in Louisville/Jefferson County</a:t>
            </a:r>
            <a:endParaRPr lang="en-US" dirty="0"/>
          </a:p>
          <a:p>
            <a:endParaRPr lang="en-US" dirty="0"/>
          </a:p>
          <a:p>
            <a:r>
              <a:rPr lang="en-US" dirty="0"/>
              <a:t>Liz McQuillen </a:t>
            </a:r>
          </a:p>
          <a:p>
            <a:r>
              <a:rPr lang="en-US" dirty="0"/>
              <a:t>Metro United Way Chief Policy Officer</a:t>
            </a:r>
          </a:p>
          <a:p>
            <a:r>
              <a:rPr lang="en-US" dirty="0"/>
              <a:t>Liz.McQuillen@metrounitedway.org</a:t>
            </a:r>
          </a:p>
        </p:txBody>
      </p:sp>
    </p:spTree>
    <p:extLst>
      <p:ext uri="{BB962C8B-B14F-4D97-AF65-F5344CB8AC3E}">
        <p14:creationId xmlns:p14="http://schemas.microsoft.com/office/powerpoint/2010/main" val="11228229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etro United Way Brand">
      <a:dk1>
        <a:srgbClr val="000000"/>
      </a:dk1>
      <a:lt1>
        <a:srgbClr val="FFFFFF"/>
      </a:lt1>
      <a:dk2>
        <a:srgbClr val="000064"/>
      </a:dk2>
      <a:lt2>
        <a:srgbClr val="E7E6E6"/>
      </a:lt2>
      <a:accent1>
        <a:srgbClr val="005190"/>
      </a:accent1>
      <a:accent2>
        <a:srgbClr val="539ED0"/>
      </a:accent2>
      <a:accent3>
        <a:srgbClr val="FCB253"/>
      </a:accent3>
      <a:accent4>
        <a:srgbClr val="FFC77D"/>
      </a:accent4>
      <a:accent5>
        <a:srgbClr val="EF4865"/>
      </a:accent5>
      <a:accent6>
        <a:srgbClr val="FF967D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3141956-6728-4b25-98a9-fcaa7961bf5d" xsi:nil="true"/>
    <lcf76f155ced4ddcb4097134ff3c332f xmlns="515632f8-0f01-4953-a204-653af036c446">
      <Terms xmlns="http://schemas.microsoft.com/office/infopath/2007/PartnerControls"/>
    </lcf76f155ced4ddcb4097134ff3c332f>
    <_x0032_023PROJECTSITE xmlns="515632f8-0f01-4953-a204-653af036c446">true</_x0032_023PROJECTSITE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CB6967BDABB04094216EC505D3C5C6" ma:contentTypeVersion="15" ma:contentTypeDescription="Create a new document." ma:contentTypeScope="" ma:versionID="9cba562a9a081168a5ead60f7685af85">
  <xsd:schema xmlns:xsd="http://www.w3.org/2001/XMLSchema" xmlns:xs="http://www.w3.org/2001/XMLSchema" xmlns:p="http://schemas.microsoft.com/office/2006/metadata/properties" xmlns:ns2="515632f8-0f01-4953-a204-653af036c446" xmlns:ns3="83141956-6728-4b25-98a9-fcaa7961bf5d" targetNamespace="http://schemas.microsoft.com/office/2006/metadata/properties" ma:root="true" ma:fieldsID="f04aa96452c58a965a2c811f1e9c9190" ns2:_="" ns3:_="">
    <xsd:import namespace="515632f8-0f01-4953-a204-653af036c446"/>
    <xsd:import namespace="83141956-6728-4b25-98a9-fcaa7961bf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_x0032_023PROJECTSIT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5632f8-0f01-4953-a204-653af036c4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13443263-2742-4714-a514-6d48e739cc0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x0032_023PROJECTSITE" ma:index="21" nillable="true" ma:displayName="2023 PROJECT SITE" ma:default="1" ma:format="Dropdown" ma:internalName="_x0032_023PROJECTSITE">
      <xsd:simpleType>
        <xsd:restriction base="dms:Boolean"/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141956-6728-4b25-98a9-fcaa7961bf5d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94d0f8fe-7c7a-4668-8084-20b777da3000}" ma:internalName="TaxCatchAll" ma:showField="CatchAllData" ma:web="83141956-6728-4b25-98a9-fcaa7961bf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733078E-AB0D-4F66-9BF4-0614224C48C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157465D-B83F-458B-B9FA-2889D3FEF8F4}">
  <ds:schemaRefs>
    <ds:schemaRef ds:uri="515632f8-0f01-4953-a204-653af036c446"/>
    <ds:schemaRef ds:uri="83141956-6728-4b25-98a9-fcaa7961bf5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E5C8356-3BFD-4E0B-B441-FEA05EEA7B46}">
  <ds:schemaRefs>
    <ds:schemaRef ds:uri="515632f8-0f01-4953-a204-653af036c446"/>
    <ds:schemaRef ds:uri="83141956-6728-4b25-98a9-fcaa7961bf5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155</TotalTime>
  <Words>276</Words>
  <Application>Microsoft Office PowerPoint</Application>
  <PresentationFormat>Widescreen</PresentationFormat>
  <Paragraphs>48</Paragraphs>
  <Slides>10</Slides>
  <Notes>8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Wingdings</vt:lpstr>
      <vt:lpstr>League Gothic</vt:lpstr>
      <vt:lpstr>Times New Roman</vt:lpstr>
      <vt:lpstr>Roboto</vt:lpstr>
      <vt:lpstr>Office Theme</vt:lpstr>
      <vt:lpstr>PowerPoint Presentation</vt:lpstr>
      <vt:lpstr>Prenatal Care in Jefferson County – Zip Codes</vt:lpstr>
      <vt:lpstr>Prenatal Care in Jefferson County – Demographics</vt:lpstr>
      <vt:lpstr>Methodology</vt:lpstr>
      <vt:lpstr>Focus Group and Interview Findings</vt:lpstr>
      <vt:lpstr>Values for Prenatal Care</vt:lpstr>
      <vt:lpstr>Recommendations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Theresa Reno-Weber</dc:creator>
  <cp:keywords/>
  <dc:description/>
  <cp:lastModifiedBy>Liz McQuillen</cp:lastModifiedBy>
  <cp:revision>4</cp:revision>
  <cp:lastPrinted>2023-01-31T04:44:22Z</cp:lastPrinted>
  <dcterms:created xsi:type="dcterms:W3CDTF">2020-08-27T21:19:38Z</dcterms:created>
  <dcterms:modified xsi:type="dcterms:W3CDTF">2023-10-20T20:01:51Z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0x010100CBCB6967BDABB04094216EC505D3C5C6</vt:lpwstr>
  </property>
  <property fmtid="{D5CDD505-2E9C-101B-9397-08002B2CF9AE}" pid="3" name="MediaServiceImageTags">
    <vt:lpwstr/>
  </property>
</Properties>
</file>