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81" r:id="rId4"/>
    <p:sldId id="273" r:id="rId5"/>
    <p:sldId id="258" r:id="rId6"/>
    <p:sldId id="275" r:id="rId7"/>
    <p:sldId id="291" r:id="rId8"/>
    <p:sldId id="292" r:id="rId9"/>
    <p:sldId id="297" r:id="rId10"/>
    <p:sldId id="298" r:id="rId11"/>
    <p:sldId id="27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hudgins\Desktop\PRESENTATIONS\UI%20Data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048285852766053E-2"/>
          <c:y val="2.693960515846705E-2"/>
          <c:w val="0.91168299269823827"/>
          <c:h val="0.849760476064182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Initial Claims Filed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ln>
                      <a:solidFill>
                        <a:srgbClr val="0070C0"/>
                      </a:solidFill>
                    </a:ln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4925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Sheet1!$A$2:$A$23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2021*</c:v>
                </c:pt>
              </c:strCache>
            </c:strRef>
          </c:cat>
          <c:val>
            <c:numRef>
              <c:f>Sheet1!$B$2:$B$23</c:f>
              <c:numCache>
                <c:formatCode>#,##0</c:formatCode>
                <c:ptCount val="22"/>
                <c:pt idx="0">
                  <c:v>239931</c:v>
                </c:pt>
                <c:pt idx="1">
                  <c:v>338817</c:v>
                </c:pt>
                <c:pt idx="2">
                  <c:v>305413</c:v>
                </c:pt>
                <c:pt idx="3">
                  <c:v>327763</c:v>
                </c:pt>
                <c:pt idx="4">
                  <c:v>272418</c:v>
                </c:pt>
                <c:pt idx="5">
                  <c:v>280894</c:v>
                </c:pt>
                <c:pt idx="6">
                  <c:v>303088</c:v>
                </c:pt>
                <c:pt idx="7">
                  <c:v>302323</c:v>
                </c:pt>
                <c:pt idx="8">
                  <c:v>430145</c:v>
                </c:pt>
                <c:pt idx="9">
                  <c:v>519753</c:v>
                </c:pt>
                <c:pt idx="10">
                  <c:v>338722</c:v>
                </c:pt>
                <c:pt idx="11">
                  <c:v>314483</c:v>
                </c:pt>
                <c:pt idx="12">
                  <c:v>266984</c:v>
                </c:pt>
                <c:pt idx="13">
                  <c:v>245494</c:v>
                </c:pt>
                <c:pt idx="14">
                  <c:v>209448</c:v>
                </c:pt>
                <c:pt idx="15">
                  <c:v>193160</c:v>
                </c:pt>
                <c:pt idx="16">
                  <c:v>186781</c:v>
                </c:pt>
                <c:pt idx="17">
                  <c:v>158749</c:v>
                </c:pt>
                <c:pt idx="18">
                  <c:v>165940</c:v>
                </c:pt>
                <c:pt idx="19">
                  <c:v>141815</c:v>
                </c:pt>
                <c:pt idx="20">
                  <c:v>1376422</c:v>
                </c:pt>
                <c:pt idx="21">
                  <c:v>242498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30-4241-9BAB-AF22E2EA3C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464664"/>
        <c:axId val="460463488"/>
      </c:barChart>
      <c:catAx>
        <c:axId val="460464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 w="12700">
                  <a:solidFill>
                    <a:srgbClr val="0070C0"/>
                  </a:solidFill>
                </a:ln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463488"/>
        <c:crosses val="autoZero"/>
        <c:auto val="1"/>
        <c:lblAlgn val="ctr"/>
        <c:lblOffset val="100"/>
        <c:noMultiLvlLbl val="0"/>
      </c:catAx>
      <c:valAx>
        <c:axId val="46046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464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5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9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0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2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7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1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4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3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9919F-258C-4D91-8F84-1BC4818CE0B1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70B9-9F35-4710-A44D-E4B637967A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0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" y="0"/>
            <a:ext cx="12191619" cy="6858214"/>
          </a:xfrm>
          <a:prstGeom prst="rect">
            <a:avLst/>
          </a:prstGeom>
        </p:spPr>
      </p:pic>
      <p:pic>
        <p:nvPicPr>
          <p:cNvPr id="5" name="Picture 4" descr="KY Labor Cabi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551" y="147427"/>
            <a:ext cx="3281680" cy="328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7020" y="1482857"/>
            <a:ext cx="7169495" cy="5437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400"/>
              </a:lnSpc>
            </a:pPr>
            <a:r>
              <a:rPr lang="en-US" sz="3200" b="1" dirty="0" smtClean="0">
                <a:solidFill>
                  <a:schemeClr val="accent4"/>
                </a:solidFill>
                <a:cs typeface="Arial" panose="020B0604020202020204" pitchFamily="34" charset="0"/>
              </a:rPr>
              <a:t>UI Reform Task Force Update</a:t>
            </a:r>
            <a:endParaRPr lang="en-US" sz="2400" b="1" i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sz="24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Jamie Link, Secretary </a:t>
            </a:r>
          </a:p>
          <a:p>
            <a:r>
              <a:rPr lang="en-US" sz="24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Kentucky Labor Cabinet </a:t>
            </a:r>
          </a:p>
          <a:p>
            <a:endParaRPr lang="en-US" sz="2400" b="1" i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sz="24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Buddy Hoskinson, Executive Director </a:t>
            </a:r>
          </a:p>
          <a:p>
            <a:r>
              <a:rPr lang="en-US" sz="24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Office of Unemployment Insurance</a:t>
            </a:r>
          </a:p>
          <a:p>
            <a:endParaRPr lang="en-US" sz="2400" b="1" i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sz="24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Morgan Eaves, Legislative Director</a:t>
            </a:r>
          </a:p>
          <a:p>
            <a:r>
              <a:rPr lang="en-US" sz="24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Kentucky Labor Cabinet </a:t>
            </a:r>
          </a:p>
          <a:p>
            <a:endParaRPr lang="en-US" sz="32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ts val="7400"/>
              </a:lnSpc>
            </a:pPr>
            <a:r>
              <a:rPr lang="en-US" sz="4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endParaRPr lang="en-US" sz="4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5101" y="4378415"/>
            <a:ext cx="6634958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</a:pPr>
            <a:endParaRPr lang="en-US" sz="2400" dirty="0">
              <a:solidFill>
                <a:srgbClr val="DDA826"/>
              </a:solidFill>
              <a:latin typeface="+mj-lt"/>
            </a:endParaRPr>
          </a:p>
          <a:p>
            <a:pPr>
              <a:lnSpc>
                <a:spcPts val="2900"/>
              </a:lnSpc>
            </a:pPr>
            <a:endParaRPr lang="en-US" sz="2400" dirty="0">
              <a:solidFill>
                <a:srgbClr val="DDA826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7021" y="626205"/>
            <a:ext cx="2802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alibri Light" panose="020F0302020204030204"/>
                <a:cs typeface="Arial" panose="020B0604020202020204" pitchFamily="34" charset="0"/>
              </a:rPr>
              <a:t>KENTUCKY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8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45382" y="0"/>
            <a:ext cx="302748" cy="6858000"/>
          </a:xfrm>
          <a:prstGeom prst="rect">
            <a:avLst/>
          </a:prstGeom>
          <a:solidFill>
            <a:srgbClr val="DD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651760" cy="6858000"/>
          </a:xfrm>
          <a:prstGeom prst="rect">
            <a:avLst/>
          </a:prstGeom>
          <a:solidFill>
            <a:srgbClr val="1A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KY Labor 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8" y="4848672"/>
            <a:ext cx="1871792" cy="18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97652" y="196334"/>
            <a:ext cx="8823293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srgbClr val="1A3665"/>
                </a:solidFill>
              </a:rPr>
              <a:t>UI Updates: </a:t>
            </a:r>
            <a:r>
              <a:rPr lang="en-US" sz="4800" b="1" dirty="0" smtClean="0">
                <a:solidFill>
                  <a:srgbClr val="DDA826"/>
                </a:solidFill>
              </a:rPr>
              <a:t>Reform</a:t>
            </a:r>
            <a:endParaRPr lang="en-US" sz="4800" b="1" dirty="0">
              <a:solidFill>
                <a:srgbClr val="DDA826"/>
              </a:solidFill>
            </a:endParaRPr>
          </a:p>
          <a:p>
            <a:r>
              <a:rPr lang="en-US" sz="4800" b="1" dirty="0" smtClean="0">
                <a:solidFill>
                  <a:srgbClr val="1A3665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1A3665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DDA8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9881" y="906452"/>
            <a:ext cx="880297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ts val="2000"/>
            </a:pPr>
            <a:r>
              <a:rPr lang="en-US" sz="2400" b="1" dirty="0" smtClean="0">
                <a:latin typeface="+mj-lt"/>
              </a:rPr>
              <a:t>Overpayment Waiver</a:t>
            </a:r>
          </a:p>
          <a:p>
            <a:pPr algn="just">
              <a:buSzPts val="2000"/>
            </a:pPr>
            <a:endParaRPr lang="en-US" dirty="0">
              <a:latin typeface="+mj-lt"/>
            </a:endParaRPr>
          </a:p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9881" y="1445061"/>
            <a:ext cx="85030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Kentucky is one of a handful of states that does not provide recourse for claimants who incurred an overpayment through administrative error.  </a:t>
            </a:r>
            <a:endParaRPr lang="en-US" dirty="0" smtClean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SB 7, passed in 2021, provided a waiver application process for claimants who incurred an overpayment through no fault of their own and if recovery would be to contrary to equity and good </a:t>
            </a:r>
            <a:r>
              <a:rPr lang="en-US" dirty="0" smtClean="0">
                <a:latin typeface="+mj-lt"/>
              </a:rPr>
              <a:t>conscience.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Only applied </a:t>
            </a:r>
            <a:r>
              <a:rPr lang="en-US" dirty="0">
                <a:latin typeface="+mj-lt"/>
              </a:rPr>
              <a:t>to overpayments incurred on claims filed between January 27, 2020, and December 31, </a:t>
            </a:r>
            <a:r>
              <a:rPr lang="en-US" dirty="0" smtClean="0">
                <a:latin typeface="+mj-lt"/>
              </a:rPr>
              <a:t>2020.</a:t>
            </a:r>
          </a:p>
          <a:p>
            <a:pPr lvl="1" algn="just"/>
            <a:endParaRPr lang="en-US" dirty="0" smtClean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Legislation </a:t>
            </a:r>
            <a:r>
              <a:rPr lang="en-US" dirty="0" smtClean="0">
                <a:latin typeface="+mj-lt"/>
              </a:rPr>
              <a:t>would </a:t>
            </a:r>
            <a:r>
              <a:rPr lang="en-US" dirty="0">
                <a:latin typeface="+mj-lt"/>
              </a:rPr>
              <a:t>recite the process and procedure for a waiver, as laid out in SB </a:t>
            </a:r>
            <a:r>
              <a:rPr lang="en-US" dirty="0" smtClean="0">
                <a:latin typeface="+mj-lt"/>
              </a:rPr>
              <a:t>7, but would apply to claims filed from December 31, 2020 and forward. </a:t>
            </a:r>
          </a:p>
          <a:p>
            <a:pPr algn="just"/>
            <a:endParaRPr lang="en-US" dirty="0" smtClean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Note:  SB 7 created </a:t>
            </a:r>
            <a:r>
              <a:rPr lang="en-US" dirty="0">
                <a:latin typeface="+mj-lt"/>
              </a:rPr>
              <a:t>some issues in the timing for appeals and finality in UI </a:t>
            </a:r>
            <a:r>
              <a:rPr lang="en-US" dirty="0" smtClean="0">
                <a:latin typeface="+mj-lt"/>
              </a:rPr>
              <a:t>adjudications; the Cabinet will be asking for legislation to clean up these provisions. </a:t>
            </a:r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70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45382" y="0"/>
            <a:ext cx="302748" cy="6858000"/>
          </a:xfrm>
          <a:prstGeom prst="rect">
            <a:avLst/>
          </a:prstGeom>
          <a:solidFill>
            <a:srgbClr val="DD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651760" cy="6858000"/>
          </a:xfrm>
          <a:prstGeom prst="rect">
            <a:avLst/>
          </a:prstGeom>
          <a:solidFill>
            <a:srgbClr val="1A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KY Labor 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8" y="4848672"/>
            <a:ext cx="1871792" cy="18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16162" y="2479641"/>
            <a:ext cx="30346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DDA826"/>
                </a:solidFill>
              </a:rPr>
              <a:t>Thank you!</a:t>
            </a:r>
            <a:endParaRPr lang="en-US" sz="4800" b="1" dirty="0">
              <a:solidFill>
                <a:srgbClr val="DDA8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45382" y="909981"/>
            <a:ext cx="94174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742950" lvl="1" indent="-285750" algn="just">
              <a:buSzPts val="2000"/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218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45382" y="0"/>
            <a:ext cx="302748" cy="6858000"/>
          </a:xfrm>
          <a:prstGeom prst="rect">
            <a:avLst/>
          </a:prstGeom>
          <a:solidFill>
            <a:srgbClr val="DD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651760" cy="6858000"/>
          </a:xfrm>
          <a:prstGeom prst="rect">
            <a:avLst/>
          </a:prstGeom>
          <a:solidFill>
            <a:srgbClr val="1A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KY Labor 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8" y="4848672"/>
            <a:ext cx="1871792" cy="18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97652" y="196334"/>
            <a:ext cx="65001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b="1" dirty="0" smtClean="0">
                <a:solidFill>
                  <a:schemeClr val="tx2"/>
                </a:solidFill>
              </a:rPr>
              <a:t>UI Updates: </a:t>
            </a:r>
            <a:r>
              <a:rPr lang="en-US" sz="4800" b="1" dirty="0" smtClean="0">
                <a:solidFill>
                  <a:srgbClr val="DDA826"/>
                </a:solidFill>
              </a:rPr>
              <a:t>Claims Filed</a:t>
            </a:r>
            <a:endParaRPr lang="en-US" sz="4800" b="1" dirty="0">
              <a:solidFill>
                <a:srgbClr val="DDA8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53114" y="2447836"/>
            <a:ext cx="3845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1200150" lvl="2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369A4C39-1DA2-44AA-87C4-F3DB255578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094713"/>
              </p:ext>
            </p:extLst>
          </p:nvPr>
        </p:nvGraphicFramePr>
        <p:xfrm>
          <a:off x="2748130" y="1629265"/>
          <a:ext cx="9272074" cy="474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8133" y="1167599"/>
            <a:ext cx="358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# of Initial Claims Filed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79933" y="6290733"/>
            <a:ext cx="3412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</a:rPr>
              <a:t>*2021 represents 1</a:t>
            </a:r>
            <a:r>
              <a:rPr lang="en-US" sz="1200" i="1" baseline="30000" dirty="0" smtClean="0">
                <a:solidFill>
                  <a:schemeClr val="tx2"/>
                </a:solidFill>
              </a:rPr>
              <a:t>st</a:t>
            </a:r>
            <a:r>
              <a:rPr lang="en-US" sz="1200" i="1" dirty="0" smtClean="0">
                <a:solidFill>
                  <a:schemeClr val="tx2"/>
                </a:solidFill>
              </a:rPr>
              <a:t> and 2</a:t>
            </a:r>
            <a:r>
              <a:rPr lang="en-US" sz="1200" i="1" baseline="30000" dirty="0" smtClean="0">
                <a:solidFill>
                  <a:schemeClr val="tx2"/>
                </a:solidFill>
              </a:rPr>
              <a:t>nd</a:t>
            </a:r>
            <a:r>
              <a:rPr lang="en-US" sz="1200" i="1" dirty="0" smtClean="0">
                <a:solidFill>
                  <a:schemeClr val="tx2"/>
                </a:solidFill>
              </a:rPr>
              <a:t> quarter numbers only</a:t>
            </a:r>
            <a:endParaRPr 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33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45382" y="0"/>
            <a:ext cx="302748" cy="6858000"/>
          </a:xfrm>
          <a:prstGeom prst="rect">
            <a:avLst/>
          </a:prstGeom>
          <a:solidFill>
            <a:srgbClr val="DD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651760" cy="6858000"/>
          </a:xfrm>
          <a:prstGeom prst="rect">
            <a:avLst/>
          </a:prstGeom>
          <a:solidFill>
            <a:srgbClr val="1A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KY Labor 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8" y="4848672"/>
            <a:ext cx="1871792" cy="18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97652" y="196334"/>
            <a:ext cx="51375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UI </a:t>
            </a:r>
            <a:r>
              <a:rPr lang="en-US" sz="4800" b="1" dirty="0" smtClean="0">
                <a:solidFill>
                  <a:schemeClr val="tx2"/>
                </a:solidFill>
              </a:rPr>
              <a:t>Updates:</a:t>
            </a:r>
            <a:r>
              <a:rPr lang="en-US" sz="4800" b="1" dirty="0" smtClean="0">
                <a:solidFill>
                  <a:srgbClr val="DDA826"/>
                </a:solidFill>
              </a:rPr>
              <a:t> Claims </a:t>
            </a:r>
            <a:endParaRPr lang="en-US" sz="4800" b="1" dirty="0">
              <a:solidFill>
                <a:srgbClr val="DDA8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53114" y="2447836"/>
            <a:ext cx="3845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1200150" lvl="2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3898" y="1124012"/>
            <a:ext cx="7234197" cy="5104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SzPct val="100000"/>
            </a:pPr>
            <a:r>
              <a:rPr lang="en-US" sz="2000" b="1" dirty="0" smtClean="0">
                <a:latin typeface="+mj-lt"/>
              </a:rPr>
              <a:t>From March 2020 – October 17,2021</a:t>
            </a:r>
          </a:p>
          <a:p>
            <a:pPr marL="285750" indent="-285750">
              <a:lnSpc>
                <a:spcPct val="12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Total </a:t>
            </a:r>
            <a:r>
              <a:rPr lang="en-US" dirty="0">
                <a:latin typeface="+mj-lt"/>
              </a:rPr>
              <a:t>Claims Received: </a:t>
            </a:r>
            <a:r>
              <a:rPr lang="en-US" dirty="0" smtClean="0">
                <a:latin typeface="+mj-lt"/>
              </a:rPr>
              <a:t>2,437,076</a:t>
            </a:r>
          </a:p>
          <a:p>
            <a:pPr marL="285750" lvl="0" indent="-285750">
              <a:lnSpc>
                <a:spcPct val="12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Total </a:t>
            </a:r>
            <a:r>
              <a:rPr lang="en-US" dirty="0">
                <a:latin typeface="+mj-lt"/>
              </a:rPr>
              <a:t>Paid-All Programs:  </a:t>
            </a:r>
            <a:r>
              <a:rPr lang="en-US" dirty="0" smtClean="0">
                <a:latin typeface="+mj-lt"/>
              </a:rPr>
              <a:t>$</a:t>
            </a:r>
            <a:r>
              <a:rPr lang="en-US" b="1" dirty="0">
                <a:latin typeface="+mj-lt"/>
              </a:rPr>
              <a:t>6,685,423,672.00 </a:t>
            </a:r>
            <a:endParaRPr lang="en-US" dirty="0" smtClean="0">
              <a:latin typeface="+mj-lt"/>
            </a:endParaRPr>
          </a:p>
          <a:p>
            <a:pPr lvl="0">
              <a:lnSpc>
                <a:spcPct val="120000"/>
              </a:lnSpc>
              <a:spcBef>
                <a:spcPts val="1000"/>
              </a:spcBef>
              <a:buSzPct val="100000"/>
            </a:pPr>
            <a:endParaRPr lang="en-US" dirty="0">
              <a:latin typeface="+mj-lt"/>
            </a:endParaRPr>
          </a:p>
          <a:p>
            <a:pPr lvl="0">
              <a:lnSpc>
                <a:spcPct val="120000"/>
              </a:lnSpc>
              <a:spcBef>
                <a:spcPts val="1000"/>
              </a:spcBef>
              <a:buSzPct val="100000"/>
            </a:pPr>
            <a:endParaRPr lang="en-US" dirty="0">
              <a:latin typeface="+mj-lt"/>
            </a:endParaRPr>
          </a:p>
          <a:p>
            <a:pPr lvl="0">
              <a:lnSpc>
                <a:spcPct val="120000"/>
              </a:lnSpc>
              <a:spcBef>
                <a:spcPts val="1000"/>
              </a:spcBef>
              <a:buSzPct val="100000"/>
            </a:pPr>
            <a:r>
              <a:rPr lang="en-US" sz="2000" b="1" dirty="0" smtClean="0">
                <a:latin typeface="+mj-lt"/>
              </a:rPr>
              <a:t>SB7 Waiver-October 22, 2021</a:t>
            </a:r>
          </a:p>
          <a:p>
            <a:pPr marL="285750" lvl="0" indent="-285750">
              <a:lnSpc>
                <a:spcPct val="12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 6,170 total claims processed </a:t>
            </a:r>
          </a:p>
          <a:p>
            <a:pPr marL="285750" lvl="0" indent="-285750">
              <a:lnSpc>
                <a:spcPct val="12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$9,388,328.78 in benefits waived </a:t>
            </a:r>
            <a:endParaRPr lang="en-US" dirty="0">
              <a:latin typeface="+mj-lt"/>
            </a:endParaRPr>
          </a:p>
          <a:p>
            <a:pPr lvl="0">
              <a:lnSpc>
                <a:spcPct val="120000"/>
              </a:lnSpc>
              <a:spcBef>
                <a:spcPts val="1000"/>
              </a:spcBef>
              <a:buSzPct val="100000"/>
            </a:pPr>
            <a:endParaRPr lang="en-US" dirty="0">
              <a:latin typeface="+mj-lt"/>
            </a:endParaRPr>
          </a:p>
          <a:p>
            <a:pPr lvl="0">
              <a:lnSpc>
                <a:spcPct val="120000"/>
              </a:lnSpc>
              <a:spcBef>
                <a:spcPts val="1000"/>
              </a:spcBef>
              <a:buSzPct val="100000"/>
            </a:pPr>
            <a:endParaRPr lang="en-US" dirty="0" smtClean="0">
              <a:latin typeface="+mj-lt"/>
            </a:endParaRPr>
          </a:p>
          <a:p>
            <a:pPr marL="285750" lvl="0" indent="-285750">
              <a:lnSpc>
                <a:spcPct val="12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511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45382" y="0"/>
            <a:ext cx="302748" cy="6858000"/>
          </a:xfrm>
          <a:prstGeom prst="rect">
            <a:avLst/>
          </a:prstGeom>
          <a:solidFill>
            <a:srgbClr val="DD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651760" cy="6858000"/>
          </a:xfrm>
          <a:prstGeom prst="rect">
            <a:avLst/>
          </a:prstGeom>
          <a:solidFill>
            <a:srgbClr val="1A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KY Labor 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8" y="4848672"/>
            <a:ext cx="1871792" cy="18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97652" y="196334"/>
            <a:ext cx="68207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UI Updates:  </a:t>
            </a:r>
          </a:p>
          <a:p>
            <a:r>
              <a:rPr lang="en-US" sz="4800" b="1" dirty="0" smtClean="0">
                <a:solidFill>
                  <a:srgbClr val="DDA826"/>
                </a:solidFill>
              </a:rPr>
              <a:t>In-Person and Phone Data</a:t>
            </a:r>
            <a:endParaRPr lang="en-US" sz="4800" b="1" dirty="0">
              <a:solidFill>
                <a:srgbClr val="DDA8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53114" y="2447836"/>
            <a:ext cx="3845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1200150" lvl="2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7972" y="1537999"/>
            <a:ext cx="8707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April </a:t>
            </a:r>
            <a:r>
              <a:rPr lang="en-US" sz="2000" dirty="0">
                <a:latin typeface="+mj-lt"/>
              </a:rPr>
              <a:t>15 to </a:t>
            </a:r>
            <a:r>
              <a:rPr lang="en-US" sz="2000" dirty="0" smtClean="0">
                <a:latin typeface="+mj-lt"/>
              </a:rPr>
              <a:t>October 20, KCC staff </a:t>
            </a:r>
            <a:r>
              <a:rPr lang="en-US" sz="2000" dirty="0">
                <a:latin typeface="+mj-lt"/>
              </a:rPr>
              <a:t>have assisted with more </a:t>
            </a:r>
            <a:r>
              <a:rPr lang="en-US" sz="2000" dirty="0" smtClean="0">
                <a:latin typeface="+mj-lt"/>
              </a:rPr>
              <a:t>than 60,000 in-person appointments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i="1" dirty="0">
                <a:latin typeface="+mj-lt"/>
              </a:rPr>
              <a:t>New appointments become available on the KCC website </a:t>
            </a:r>
            <a:r>
              <a:rPr lang="en-US" b="1" i="1" dirty="0">
                <a:latin typeface="+mj-lt"/>
              </a:rPr>
              <a:t>precisely at 9 a.m. local time</a:t>
            </a:r>
            <a:r>
              <a:rPr lang="en-US" i="1" dirty="0">
                <a:latin typeface="+mj-lt"/>
              </a:rPr>
              <a:t> Monday through </a:t>
            </a:r>
            <a:r>
              <a:rPr lang="en-US" i="1" dirty="0" smtClean="0">
                <a:latin typeface="+mj-lt"/>
              </a:rPr>
              <a:t>Thursday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latin typeface="+mj-lt"/>
              </a:rPr>
              <a:t>Total scheduled </a:t>
            </a:r>
            <a:r>
              <a:rPr lang="en-US" i="1" dirty="0" smtClean="0"/>
              <a:t>75,886</a:t>
            </a:r>
          </a:p>
          <a:p>
            <a:pPr lvl="1" algn="just"/>
            <a:endParaRPr lang="en-US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April 15 to October 20, OUI call center staff have taken more than </a:t>
            </a:r>
            <a:r>
              <a:rPr lang="en-US" sz="2000" i="1" dirty="0">
                <a:latin typeface="+mj-lt"/>
              </a:rPr>
              <a:t>102,042</a:t>
            </a:r>
            <a:r>
              <a:rPr lang="en-US" sz="2000" dirty="0" smtClean="0">
                <a:latin typeface="+mj-lt"/>
              </a:rPr>
              <a:t> calls, via the UI helpline.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Claim assistance: 37,191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PIN assistance: </a:t>
            </a:r>
            <a:r>
              <a:rPr lang="en-US" sz="2000" dirty="0" smtClean="0">
                <a:latin typeface="+mj-lt"/>
              </a:rPr>
              <a:t>64,851</a:t>
            </a:r>
            <a:endParaRPr lang="en-US" i="1" dirty="0" smtClean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i="1" dirty="0" smtClean="0">
                <a:latin typeface="+mj-lt"/>
              </a:rPr>
              <a:t>Helpline staff can be reached at 502-564-2900, </a:t>
            </a:r>
            <a:r>
              <a:rPr lang="en-US" i="1" dirty="0">
                <a:latin typeface="+mj-lt"/>
              </a:rPr>
              <a:t>between 8 a.m. and 8 p.m. EST Monday through </a:t>
            </a:r>
            <a:r>
              <a:rPr lang="en-US" i="1" dirty="0" smtClean="0">
                <a:latin typeface="+mj-lt"/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117733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45382" y="0"/>
            <a:ext cx="302748" cy="6858000"/>
          </a:xfrm>
          <a:prstGeom prst="rect">
            <a:avLst/>
          </a:prstGeom>
          <a:solidFill>
            <a:srgbClr val="DD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651760" cy="6858000"/>
          </a:xfrm>
          <a:prstGeom prst="rect">
            <a:avLst/>
          </a:prstGeom>
          <a:solidFill>
            <a:srgbClr val="1A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KY Labor 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8" y="4848672"/>
            <a:ext cx="1871792" cy="18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97652" y="196334"/>
            <a:ext cx="9333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1A3665"/>
                </a:solidFill>
              </a:rPr>
              <a:t>UI Updates:  </a:t>
            </a:r>
            <a:r>
              <a:rPr lang="en-US" sz="4800" b="1" dirty="0" smtClean="0">
                <a:solidFill>
                  <a:srgbClr val="DDA826"/>
                </a:solidFill>
              </a:rPr>
              <a:t>System Modernization</a:t>
            </a:r>
            <a:endParaRPr lang="en-US" sz="4800" b="1" dirty="0">
              <a:solidFill>
                <a:srgbClr val="DDA8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17972" y="1226249"/>
            <a:ext cx="83657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 Light" panose="020F0302020204030204"/>
              </a:rPr>
              <a:t>Due to vendor requests, the </a:t>
            </a:r>
            <a:r>
              <a:rPr lang="en-US" sz="2000" dirty="0">
                <a:solidFill>
                  <a:prstClr val="black"/>
                </a:solidFill>
                <a:latin typeface="Calibri Light" panose="020F0302020204030204"/>
              </a:rPr>
              <a:t>deadline for proposal submission </a:t>
            </a:r>
            <a:r>
              <a:rPr lang="en-US" sz="2000" dirty="0" smtClean="0">
                <a:solidFill>
                  <a:prstClr val="black"/>
                </a:solidFill>
                <a:latin typeface="Calibri Light" panose="020F0302020204030204"/>
              </a:rPr>
              <a:t>was extended </a:t>
            </a:r>
            <a:r>
              <a:rPr lang="en-US" sz="2000" dirty="0">
                <a:solidFill>
                  <a:prstClr val="black"/>
                </a:solidFill>
                <a:latin typeface="Calibri Light" panose="020F0302020204030204"/>
              </a:rPr>
              <a:t>one </a:t>
            </a:r>
            <a:r>
              <a:rPr lang="en-US" sz="2000" dirty="0" smtClean="0">
                <a:solidFill>
                  <a:prstClr val="black"/>
                </a:solidFill>
                <a:latin typeface="Calibri Light" panose="020F0302020204030204"/>
              </a:rPr>
              <a:t>week. </a:t>
            </a:r>
          </a:p>
          <a:p>
            <a:pPr lvl="0" algn="just">
              <a:buSzPts val="2000"/>
            </a:pPr>
            <a:endParaRPr lang="en-US" sz="2000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342900" lvl="0" indent="-342900" algn="just"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 Light" panose="020F0302020204030204"/>
              </a:rPr>
              <a:t>Proposals were </a:t>
            </a:r>
            <a:r>
              <a:rPr lang="en-US" sz="2000" dirty="0">
                <a:solidFill>
                  <a:prstClr val="black"/>
                </a:solidFill>
                <a:latin typeface="Calibri Light" panose="020F0302020204030204"/>
              </a:rPr>
              <a:t>due </a:t>
            </a:r>
            <a:r>
              <a:rPr lang="en-US" sz="2000" dirty="0" smtClean="0">
                <a:solidFill>
                  <a:prstClr val="black"/>
                </a:solidFill>
                <a:latin typeface="Calibri Light" panose="020F0302020204030204"/>
              </a:rPr>
              <a:t>10/26/2021</a:t>
            </a:r>
          </a:p>
          <a:p>
            <a:pPr lvl="0" algn="just">
              <a:buSzPts val="2000"/>
            </a:pPr>
            <a:endParaRPr lang="en-US" sz="2000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342900" lvl="0" indent="-342900" algn="just"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Project estimated to be </a:t>
            </a:r>
            <a:r>
              <a:rPr lang="en-US" sz="2000" dirty="0">
                <a:latin typeface="+mj-lt"/>
              </a:rPr>
              <a:t>$47.5 million </a:t>
            </a:r>
          </a:p>
          <a:p>
            <a:pPr marL="1143000" lvl="2" indent="-228600" algn="just">
              <a:buSzPts val="2000"/>
              <a:buChar char="•"/>
            </a:pPr>
            <a:r>
              <a:rPr lang="en-US" dirty="0" smtClean="0">
                <a:latin typeface="+mj-lt"/>
              </a:rPr>
              <a:t>Restricted </a:t>
            </a:r>
            <a:r>
              <a:rPr lang="en-US" dirty="0">
                <a:latin typeface="+mj-lt"/>
              </a:rPr>
              <a:t>funds:  $30 </a:t>
            </a:r>
            <a:r>
              <a:rPr lang="en-US" dirty="0" smtClean="0">
                <a:latin typeface="+mj-lt"/>
              </a:rPr>
              <a:t>million</a:t>
            </a:r>
          </a:p>
          <a:p>
            <a:pPr marL="1143000" lvl="2" indent="-228600" algn="just">
              <a:buSzPts val="2000"/>
              <a:buChar char="•"/>
            </a:pPr>
            <a:r>
              <a:rPr lang="en-US" dirty="0" smtClean="0">
                <a:latin typeface="+mj-lt"/>
              </a:rPr>
              <a:t>Bond </a:t>
            </a:r>
            <a:r>
              <a:rPr lang="en-US" dirty="0">
                <a:latin typeface="+mj-lt"/>
              </a:rPr>
              <a:t>Funds:  $10 </a:t>
            </a:r>
            <a:r>
              <a:rPr lang="en-US" dirty="0" smtClean="0">
                <a:latin typeface="+mj-lt"/>
              </a:rPr>
              <a:t>million</a:t>
            </a:r>
          </a:p>
          <a:p>
            <a:pPr marL="1143000" lvl="2" indent="-228600" algn="just">
              <a:buSzPts val="2000"/>
              <a:buChar char="•"/>
            </a:pPr>
            <a:r>
              <a:rPr lang="en-US" dirty="0" smtClean="0">
                <a:latin typeface="+mj-lt"/>
              </a:rPr>
              <a:t>General </a:t>
            </a:r>
            <a:r>
              <a:rPr lang="en-US" dirty="0">
                <a:latin typeface="+mj-lt"/>
              </a:rPr>
              <a:t>Fund: $7.5 </a:t>
            </a:r>
            <a:r>
              <a:rPr lang="en-US" dirty="0" smtClean="0">
                <a:latin typeface="+mj-lt"/>
              </a:rPr>
              <a:t>million</a:t>
            </a:r>
          </a:p>
          <a:p>
            <a:pPr lvl="0" algn="just">
              <a:buSzPts val="2000"/>
            </a:pPr>
            <a:endParaRPr lang="en-US" sz="2000" dirty="0">
              <a:latin typeface="+mj-lt"/>
            </a:endParaRPr>
          </a:p>
          <a:p>
            <a:pPr marL="342900" lvl="0" indent="-342900" algn="just"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After vendor selected and contract finalized it will be 18 – 24 months to implement and get it right</a:t>
            </a:r>
          </a:p>
          <a:p>
            <a:pPr marL="1200150" lvl="2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SzPts val="2000"/>
            </a:pPr>
            <a:endParaRPr lang="en-US" dirty="0"/>
          </a:p>
          <a:p>
            <a:pPr lvl="1"/>
            <a:endParaRPr lang="en-U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54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45382" y="0"/>
            <a:ext cx="302748" cy="6858000"/>
          </a:xfrm>
          <a:prstGeom prst="rect">
            <a:avLst/>
          </a:prstGeom>
          <a:solidFill>
            <a:srgbClr val="DD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651760" cy="6858000"/>
          </a:xfrm>
          <a:prstGeom prst="rect">
            <a:avLst/>
          </a:prstGeom>
          <a:solidFill>
            <a:srgbClr val="1A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KY Labor 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8" y="4848672"/>
            <a:ext cx="1871792" cy="18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97652" y="196334"/>
            <a:ext cx="79651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UI Updates:</a:t>
            </a:r>
            <a:r>
              <a:rPr lang="en-US" sz="4800" b="1" dirty="0" smtClean="0">
                <a:solidFill>
                  <a:srgbClr val="DDA826"/>
                </a:solidFill>
              </a:rPr>
              <a:t> USDOL Resources</a:t>
            </a:r>
            <a:endParaRPr lang="en-US" sz="4800" b="1" dirty="0">
              <a:solidFill>
                <a:srgbClr val="DDA8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53114" y="2447836"/>
            <a:ext cx="3845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1200150" lvl="2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7972" y="1027331"/>
            <a:ext cx="834874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ts val="2000"/>
            </a:pPr>
            <a:r>
              <a:rPr lang="en-US" sz="2400" b="1" dirty="0" smtClean="0">
                <a:latin typeface="+mj-lt"/>
              </a:rPr>
              <a:t>US Department of Labor (USDOL) 8-week “tiger team.”</a:t>
            </a:r>
            <a:endParaRPr lang="en-US" dirty="0" smtClean="0">
              <a:latin typeface="+mj-lt"/>
            </a:endParaRPr>
          </a:p>
          <a:p>
            <a:pPr marL="742950" lvl="1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Team is composed </a:t>
            </a:r>
            <a:r>
              <a:rPr lang="en-US" dirty="0">
                <a:latin typeface="+mj-lt"/>
              </a:rPr>
              <a:t>of experts across many disciplines including fraud specialists, equity and customer service experience specialists, UI program specialists, </a:t>
            </a:r>
            <a:r>
              <a:rPr lang="en-US" dirty="0" smtClean="0">
                <a:latin typeface="+mj-lt"/>
              </a:rPr>
              <a:t>business </a:t>
            </a:r>
            <a:r>
              <a:rPr lang="en-US" dirty="0">
                <a:latin typeface="+mj-lt"/>
              </a:rPr>
              <a:t>intelligence analysts, computer systems engineers/architects and project </a:t>
            </a:r>
            <a:r>
              <a:rPr lang="en-US" dirty="0" smtClean="0">
                <a:latin typeface="+mj-lt"/>
              </a:rPr>
              <a:t>managers.</a:t>
            </a:r>
          </a:p>
          <a:p>
            <a:pPr lvl="1" algn="just">
              <a:buSzPts val="2000"/>
            </a:pPr>
            <a:endParaRPr lang="en-US" dirty="0" smtClean="0">
              <a:latin typeface="+mj-lt"/>
            </a:endParaRPr>
          </a:p>
          <a:p>
            <a:pPr marL="742950" lvl="1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i="1" dirty="0" smtClean="0">
                <a:latin typeface="+mj-lt"/>
              </a:rPr>
              <a:t>Stated goal of USDOL:  </a:t>
            </a:r>
            <a:r>
              <a:rPr lang="en-US" i="1" dirty="0">
                <a:latin typeface="+mj-lt"/>
              </a:rPr>
              <a:t>to provide technical assistance to achieve ‘quick wins’, such as reducing claims backlogs, improving program equity, streamlining business processes, and enhancing use of fraud prevention and detection tools.</a:t>
            </a:r>
          </a:p>
          <a:p>
            <a:pPr lvl="1" algn="just">
              <a:buSzPts val="2000"/>
            </a:pPr>
            <a:endParaRPr lang="en-US" dirty="0" smtClean="0">
              <a:latin typeface="+mj-lt"/>
            </a:endParaRPr>
          </a:p>
          <a:p>
            <a:pPr marL="742950" lvl="1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Kick-off session began October 5.</a:t>
            </a:r>
          </a:p>
          <a:p>
            <a:pPr lvl="1" algn="just">
              <a:buSzPts val="2000"/>
            </a:pPr>
            <a:endParaRPr lang="en-US" sz="2000" dirty="0" smtClean="0">
              <a:latin typeface="+mj-lt"/>
            </a:endParaRPr>
          </a:p>
          <a:p>
            <a:pPr marL="742950" lvl="1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Currently in the planning phase.  USDOL is interviewing state program and technical staff, performing research and collecting data.</a:t>
            </a:r>
          </a:p>
          <a:p>
            <a:pPr lvl="1" algn="just">
              <a:buSzPts val="2000"/>
            </a:pPr>
            <a:endParaRPr lang="en-US" sz="2000" dirty="0" smtClean="0">
              <a:latin typeface="+mj-lt"/>
            </a:endParaRPr>
          </a:p>
          <a:p>
            <a:pPr marL="742950" lvl="1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Work will conclude by December 20, where USDOL will present a final recommendation report and action plan. </a:t>
            </a:r>
          </a:p>
        </p:txBody>
      </p:sp>
    </p:spTree>
    <p:extLst>
      <p:ext uri="{BB962C8B-B14F-4D97-AF65-F5344CB8AC3E}">
        <p14:creationId xmlns:p14="http://schemas.microsoft.com/office/powerpoint/2010/main" val="194682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45382" y="0"/>
            <a:ext cx="302748" cy="6858000"/>
          </a:xfrm>
          <a:prstGeom prst="rect">
            <a:avLst/>
          </a:prstGeom>
          <a:solidFill>
            <a:srgbClr val="DD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651760" cy="6858000"/>
          </a:xfrm>
          <a:prstGeom prst="rect">
            <a:avLst/>
          </a:prstGeom>
          <a:solidFill>
            <a:srgbClr val="1A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KY Labor 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8" y="4848672"/>
            <a:ext cx="1871792" cy="18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97652" y="196334"/>
            <a:ext cx="882329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srgbClr val="1A3665"/>
                </a:solidFill>
              </a:rPr>
              <a:t>UI Updates: </a:t>
            </a:r>
            <a:r>
              <a:rPr lang="en-US" sz="4800" b="1" dirty="0" smtClean="0">
                <a:solidFill>
                  <a:srgbClr val="DDA826"/>
                </a:solidFill>
              </a:rPr>
              <a:t>Reform</a:t>
            </a:r>
            <a:endParaRPr lang="en-US" sz="4800" b="1" dirty="0">
              <a:solidFill>
                <a:srgbClr val="DDA826"/>
              </a:solidFill>
            </a:endParaRPr>
          </a:p>
          <a:p>
            <a:r>
              <a:rPr lang="en-US" sz="4800" b="1" dirty="0" smtClean="0">
                <a:solidFill>
                  <a:srgbClr val="1A3665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DDA8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17972" y="1135052"/>
            <a:ext cx="83657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ts val="2000"/>
            </a:pPr>
            <a:r>
              <a:rPr lang="en-US" sz="2400" b="1" dirty="0" smtClean="0">
                <a:latin typeface="+mj-lt"/>
              </a:rPr>
              <a:t>Short Time Compensation (STC)</a:t>
            </a:r>
          </a:p>
          <a:p>
            <a:pPr algn="just">
              <a:buSzPts val="2000"/>
            </a:pPr>
            <a:endParaRPr lang="en-US" sz="2400" b="1" dirty="0" smtClean="0">
              <a:latin typeface="+mj-lt"/>
            </a:endParaRPr>
          </a:p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Short-Time Compensation (STC), also known as work sharing program, </a:t>
            </a:r>
            <a:r>
              <a:rPr lang="en-US" dirty="0">
                <a:latin typeface="+mj-lt"/>
              </a:rPr>
              <a:t>helps prevent layoffs by </a:t>
            </a:r>
            <a:r>
              <a:rPr lang="en-US" dirty="0" smtClean="0">
                <a:latin typeface="+mj-lt"/>
              </a:rPr>
              <a:t>allowing employers to </a:t>
            </a:r>
            <a:r>
              <a:rPr lang="en-US" dirty="0">
                <a:latin typeface="+mj-lt"/>
              </a:rPr>
              <a:t>reduce hours of work for </a:t>
            </a:r>
            <a:r>
              <a:rPr lang="en-US" dirty="0" smtClean="0">
                <a:latin typeface="+mj-lt"/>
              </a:rPr>
              <a:t>some employees </a:t>
            </a:r>
            <a:r>
              <a:rPr lang="en-US" dirty="0">
                <a:latin typeface="+mj-lt"/>
              </a:rPr>
              <a:t>rather than </a:t>
            </a:r>
            <a:r>
              <a:rPr lang="en-US" dirty="0" smtClean="0">
                <a:latin typeface="+mj-lt"/>
              </a:rPr>
              <a:t>laying them off, while </a:t>
            </a:r>
            <a:r>
              <a:rPr lang="en-US" dirty="0">
                <a:latin typeface="+mj-lt"/>
              </a:rPr>
              <a:t>others continue to work full time. </a:t>
            </a:r>
            <a:endParaRPr lang="en-US" dirty="0" smtClean="0">
              <a:latin typeface="+mj-lt"/>
            </a:endParaRPr>
          </a:p>
          <a:p>
            <a:pPr algn="just">
              <a:buSzPts val="2000"/>
            </a:pPr>
            <a:endParaRPr lang="en-US" dirty="0" smtClean="0">
              <a:latin typeface="+mj-lt"/>
            </a:endParaRP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 Light" panose="020F0302020204030204"/>
              </a:rPr>
              <a:t>The amount of UI benefits paid to individuals filing for STC is a pro-rated portion of the UI benefits they would have received if they were totally unemployed</a:t>
            </a: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.</a:t>
            </a:r>
          </a:p>
          <a:p>
            <a:pPr lvl="0" algn="just">
              <a:buSzPts val="2000"/>
            </a:pP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 Light" panose="020F0302020204030204"/>
              </a:rPr>
              <a:t>The STC application process is initiated by employer(s) and not employee(s).  </a:t>
            </a: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 Light" panose="020F0302020204030204"/>
            </a:endParaRP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 Light" panose="020F0302020204030204"/>
              </a:rPr>
              <a:t>Secretary would create an application form whereby employer would submit an STC plan to the Cabinet for approval. </a:t>
            </a: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4654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45382" y="0"/>
            <a:ext cx="302748" cy="6858000"/>
          </a:xfrm>
          <a:prstGeom prst="rect">
            <a:avLst/>
          </a:prstGeom>
          <a:solidFill>
            <a:srgbClr val="DD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651760" cy="6858000"/>
          </a:xfrm>
          <a:prstGeom prst="rect">
            <a:avLst/>
          </a:prstGeom>
          <a:solidFill>
            <a:srgbClr val="1A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KY Labor 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8" y="4848672"/>
            <a:ext cx="1871792" cy="18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97652" y="196334"/>
            <a:ext cx="882329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srgbClr val="1A3665"/>
                </a:solidFill>
              </a:rPr>
              <a:t>UI Updates: </a:t>
            </a:r>
            <a:r>
              <a:rPr lang="en-US" sz="4800" b="1" dirty="0" smtClean="0">
                <a:solidFill>
                  <a:srgbClr val="DDA826"/>
                </a:solidFill>
              </a:rPr>
              <a:t>Reform</a:t>
            </a:r>
            <a:endParaRPr lang="en-US" sz="4800" b="1" dirty="0">
              <a:solidFill>
                <a:srgbClr val="DDA826"/>
              </a:solidFill>
            </a:endParaRPr>
          </a:p>
          <a:p>
            <a:r>
              <a:rPr lang="en-US" sz="4800" b="1" dirty="0" smtClean="0">
                <a:solidFill>
                  <a:srgbClr val="1A3665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DDA8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17972" y="1135052"/>
            <a:ext cx="836572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ts val="2000"/>
            </a:pPr>
            <a:r>
              <a:rPr lang="en-US" sz="2400" b="1" dirty="0" smtClean="0">
                <a:latin typeface="+mj-lt"/>
              </a:rPr>
              <a:t>Short Time Compensation (STC)</a:t>
            </a:r>
          </a:p>
          <a:p>
            <a:pPr algn="just">
              <a:buSzPts val="2000"/>
            </a:pP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A </a:t>
            </a:r>
            <a:r>
              <a:rPr lang="en-US" dirty="0">
                <a:latin typeface="+mj-lt"/>
              </a:rPr>
              <a:t>total of 27 other states currently have STC programs.  </a:t>
            </a:r>
            <a:endParaRPr lang="en-US" dirty="0" smtClean="0">
              <a:latin typeface="+mj-lt"/>
            </a:endParaRPr>
          </a:p>
          <a:p>
            <a:pPr lvl="0" algn="just">
              <a:buSzPts val="2000"/>
            </a:pPr>
            <a:endParaRPr lang="en-US" dirty="0" smtClean="0">
              <a:latin typeface="+mj-lt"/>
            </a:endParaRP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Per </a:t>
            </a:r>
            <a:r>
              <a:rPr lang="en-US" dirty="0">
                <a:latin typeface="+mj-lt"/>
              </a:rPr>
              <a:t>the United States Department of Labor’s feedback, this is not a program that can be independently implemented by the </a:t>
            </a:r>
            <a:r>
              <a:rPr lang="en-US" dirty="0" smtClean="0">
                <a:latin typeface="+mj-lt"/>
              </a:rPr>
              <a:t>OUI, </a:t>
            </a:r>
            <a:r>
              <a:rPr lang="en-US" dirty="0">
                <a:latin typeface="+mj-lt"/>
              </a:rPr>
              <a:t>but would require a statutory </a:t>
            </a:r>
            <a:r>
              <a:rPr lang="en-US" dirty="0" smtClean="0">
                <a:latin typeface="+mj-lt"/>
              </a:rPr>
              <a:t>change.</a:t>
            </a:r>
          </a:p>
          <a:p>
            <a:pPr lvl="0" algn="just">
              <a:buSzPts val="2000"/>
            </a:pPr>
            <a:endParaRPr lang="en-US" dirty="0" smtClean="0">
              <a:latin typeface="+mj-lt"/>
            </a:endParaRP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To implement STC in Kentucky, an amendment to KRS 341.080(3), expanding </a:t>
            </a:r>
            <a:r>
              <a:rPr lang="en-US" dirty="0">
                <a:latin typeface="+mj-lt"/>
              </a:rPr>
              <a:t>the definition of partial unemployment </a:t>
            </a:r>
            <a:r>
              <a:rPr lang="en-US" dirty="0" smtClean="0">
                <a:latin typeface="+mj-lt"/>
              </a:rPr>
              <a:t>compensation, would be necessary </a:t>
            </a:r>
          </a:p>
          <a:p>
            <a:pPr lvl="0" algn="just">
              <a:buSzPts val="2000"/>
            </a:pPr>
            <a:endParaRPr lang="en-US" dirty="0" smtClean="0">
              <a:latin typeface="+mj-lt"/>
            </a:endParaRP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Additional staff will likely be needed to implement.  The number of staff would depend on the utilization of the program by employers. </a:t>
            </a: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7036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45382" y="0"/>
            <a:ext cx="302748" cy="6858000"/>
          </a:xfrm>
          <a:prstGeom prst="rect">
            <a:avLst/>
          </a:prstGeom>
          <a:solidFill>
            <a:srgbClr val="DD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651760" cy="6858000"/>
          </a:xfrm>
          <a:prstGeom prst="rect">
            <a:avLst/>
          </a:prstGeom>
          <a:solidFill>
            <a:srgbClr val="1A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KY Labor 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8" y="4848672"/>
            <a:ext cx="1871792" cy="18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97652" y="196334"/>
            <a:ext cx="882329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srgbClr val="1A3665"/>
                </a:solidFill>
              </a:rPr>
              <a:t>UI Updates: </a:t>
            </a:r>
            <a:r>
              <a:rPr lang="en-US" sz="4800" b="1" dirty="0" smtClean="0">
                <a:solidFill>
                  <a:srgbClr val="DDA826"/>
                </a:solidFill>
              </a:rPr>
              <a:t>Reform</a:t>
            </a:r>
            <a:endParaRPr lang="en-US" sz="4800" b="1" dirty="0">
              <a:solidFill>
                <a:srgbClr val="DDA826"/>
              </a:solidFill>
            </a:endParaRPr>
          </a:p>
          <a:p>
            <a:r>
              <a:rPr lang="en-US" sz="4800" b="1" dirty="0" smtClean="0">
                <a:solidFill>
                  <a:srgbClr val="1A3665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DDA8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17972" y="1135052"/>
            <a:ext cx="83657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ts val="2000"/>
            </a:pPr>
            <a:r>
              <a:rPr lang="en-US" sz="2400" b="1" dirty="0" smtClean="0">
                <a:latin typeface="+mj-lt"/>
              </a:rPr>
              <a:t>Short Time Compensation (STC)</a:t>
            </a:r>
          </a:p>
          <a:p>
            <a:pPr algn="just">
              <a:buSzPts val="2000"/>
            </a:pPr>
            <a:endParaRPr lang="en-US" dirty="0">
              <a:latin typeface="+mj-lt"/>
            </a:endParaRPr>
          </a:p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STC </a:t>
            </a:r>
            <a:r>
              <a:rPr lang="en-US" dirty="0">
                <a:latin typeface="+mj-lt"/>
              </a:rPr>
              <a:t>preserves employees’ jobs and employers’ trained workforces during times of lowered economic activity. </a:t>
            </a:r>
            <a:endParaRPr lang="en-US" dirty="0" smtClean="0">
              <a:latin typeface="+mj-lt"/>
            </a:endParaRPr>
          </a:p>
          <a:p>
            <a:pPr algn="just">
              <a:buSzPts val="2000"/>
            </a:pPr>
            <a:endParaRPr lang="en-US" dirty="0" smtClean="0">
              <a:latin typeface="+mj-lt"/>
            </a:endParaRP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 Light" panose="020F0302020204030204"/>
              </a:rPr>
              <a:t>Employees are spared the hardships of full unemployment, and employers retain employees who can resume high production levels when business conditions improve</a:t>
            </a: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.</a:t>
            </a:r>
          </a:p>
          <a:p>
            <a:pPr lvl="0" algn="just">
              <a:buSzPts val="2000"/>
            </a:pPr>
            <a:endParaRPr lang="en-US" dirty="0">
              <a:solidFill>
                <a:prstClr val="black"/>
              </a:solidFill>
              <a:latin typeface="Calibri Light" panose="020F0302020204030204"/>
            </a:endParaRPr>
          </a:p>
          <a:p>
            <a:pPr marL="285750" lvl="0" indent="-285750" algn="just">
              <a:buSzPts val="2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 Light" panose="020F0302020204030204"/>
              </a:rPr>
              <a:t>Employers avoid the expense of recruiting, hiring, and training new workers when business conditions improve.</a:t>
            </a:r>
            <a:endParaRPr lang="en-US" dirty="0"/>
          </a:p>
          <a:p>
            <a:pPr marL="285750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 algn="just">
              <a:buSzPts val="2000"/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145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40975</TotalTime>
  <Words>784</Words>
  <Application>Microsoft Office PowerPoint</Application>
  <PresentationFormat>Widescreen</PresentationFormat>
  <Paragraphs>141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Eaves, Morgan H (Labor)</dc:creator>
  <cp:lastModifiedBy>Allen, Sasche (LRC)</cp:lastModifiedBy>
  <cp:revision>201</cp:revision>
  <cp:lastPrinted>2021-09-22T17:31:30Z</cp:lastPrinted>
  <dcterms:created xsi:type="dcterms:W3CDTF">2021-07-07T14:34:07Z</dcterms:created>
  <dcterms:modified xsi:type="dcterms:W3CDTF">2021-10-27T16:49:30Z</dcterms:modified>
</cp:coreProperties>
</file>