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7" r:id="rId3"/>
    <p:sldId id="268" r:id="rId4"/>
    <p:sldId id="269" r:id="rId5"/>
    <p:sldId id="270" r:id="rId6"/>
    <p:sldId id="271" r:id="rId7"/>
    <p:sldId id="272" r:id="rId8"/>
    <p:sldId id="273" r:id="rId9"/>
    <p:sldId id="260"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notesViewPr>
    <p:cSldViewPr snapToGrid="0">
      <p:cViewPr varScale="1">
        <p:scale>
          <a:sx n="62" d="100"/>
          <a:sy n="62" d="100"/>
        </p:scale>
        <p:origin x="1723"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kymsoffice-my.sharepoint.com/personal/john_eiler_ky_gov/Documents/KAVIS/Program/KAVIS_Program/Budget/Kavis2%20Budget_Eiler-KTCCOL4JBS6S2.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'KAVIS Chart'!$L$2:$L$6</cx:f>
        <cx:lvl ptCount="5">
          <cx:pt idx="0">Module 1-Foundation</cx:pt>
          <cx:pt idx="1">Module 2-POS</cx:pt>
          <cx:pt idx="2">Module 3- Boats</cx:pt>
          <cx:pt idx="3">Module 4-Completed</cx:pt>
          <cx:pt idx="4">Module 4-Remaining</cx:pt>
        </cx:lvl>
      </cx:strDim>
      <cx:numDim type="val">
        <cx:f>'KAVIS Chart'!$M$2:$M$6</cx:f>
        <cx:lvl ptCount="5" formatCode="General">
          <cx:pt idx="0">7680</cx:pt>
          <cx:pt idx="1">8640</cx:pt>
          <cx:pt idx="2">7680</cx:pt>
          <cx:pt idx="3">16320</cx:pt>
          <cx:pt idx="4">11520</cx:pt>
        </cx:lvl>
      </cx:numDim>
    </cx:data>
    <cx:data id="1">
      <cx:strDim type="cat">
        <cx:f>'KAVIS Chart'!$L$2:$L$6</cx:f>
        <cx:lvl ptCount="5">
          <cx:pt idx="0">Module 1-Foundation</cx:pt>
          <cx:pt idx="1">Module 2-POS</cx:pt>
          <cx:pt idx="2">Module 3- Boats</cx:pt>
          <cx:pt idx="3">Module 4-Completed</cx:pt>
          <cx:pt idx="4">Module 4-Remaining</cx:pt>
        </cx:lvl>
      </cx:strDim>
      <cx:numDim type="val">
        <cx:f>'KAVIS Chart'!$N$2:$N$6</cx:f>
        <cx:lvl ptCount="5" formatCode="General">
          <cx:pt idx="0">12</cx:pt>
          <cx:pt idx="1">13.5</cx:pt>
          <cx:pt idx="2">12</cx:pt>
          <cx:pt idx="3">24.75</cx:pt>
          <cx:pt idx="4">17.25</cx:pt>
        </cx:lvl>
      </cx:numDim>
    </cx:data>
  </cx:chartData>
  <cx:chart>
    <cx:title pos="t" align="ctr" overlay="0">
      <cx:tx>
        <cx:txData>
          <cx:v>KAVIS Work Completed and Remaining Effort Dev Hours</cx:v>
        </cx:txData>
      </cx:tx>
      <cx:txPr>
        <a:bodyPr spcFirstLastPara="1" vertOverflow="ellipsis" horzOverflow="overflow" wrap="square" lIns="0" tIns="0" rIns="0" bIns="0" anchor="ctr" anchorCtr="1"/>
        <a:lstStyle/>
        <a:p>
          <a:pPr algn="ctr" rtl="0">
            <a:defRPr/>
          </a:pPr>
          <a:r>
            <a:rPr lang="en-US" sz="1400" b="0" i="0" u="none" strike="noStrike" baseline="0" dirty="0">
              <a:solidFill>
                <a:schemeClr val="bg1">
                  <a:lumMod val="85000"/>
                </a:schemeClr>
              </a:solidFill>
              <a:latin typeface="Calibri" panose="020F0502020204030204"/>
            </a:rPr>
            <a:t>KAVIS Work Completed and Remaining Effort Dev Hours</a:t>
          </a:r>
        </a:p>
      </cx:txPr>
    </cx:title>
    <cx:plotArea>
      <cx:plotAreaRegion>
        <cx:series layoutId="waterfall" uniqueId="{9A491133-BA3D-4F40-A192-24BE7F5C2E4F}" formatIdx="0">
          <cx:tx>
            <cx:txData>
              <cx:f>'KAVIS Chart'!$M$1</cx:f>
              <cx:v>Development Hours</cx:v>
            </cx:txData>
          </cx:tx>
          <cx:dataPt idx="0">
            <cx:spPr>
              <a:solidFill>
                <a:srgbClr val="70AD47"/>
              </a:solidFill>
            </cx:spPr>
          </cx:dataPt>
          <cx:dataPt idx="1">
            <cx:spPr>
              <a:solidFill>
                <a:srgbClr val="70AD47">
                  <a:lumMod val="60000"/>
                  <a:lumOff val="40000"/>
                </a:srgbClr>
              </a:solidFill>
            </cx:spPr>
          </cx:dataPt>
          <cx:dataPt idx="2">
            <cx:spPr>
              <a:solidFill>
                <a:srgbClr val="70AD47">
                  <a:lumMod val="75000"/>
                </a:srgbClr>
              </a:solidFill>
            </cx:spPr>
          </cx:dataPt>
          <cx:dataPt idx="3">
            <cx:spPr>
              <a:solidFill>
                <a:srgbClr val="70AD47">
                  <a:lumMod val="50000"/>
                </a:srgbClr>
              </a:solidFill>
            </cx:spPr>
          </cx:dataPt>
          <cx:dataPt idx="4">
            <cx:spPr>
              <a:solidFill>
                <a:srgbClr val="C00000"/>
              </a:solidFill>
            </cx:spPr>
          </cx:dataPt>
          <cx:dataLabels pos="inEnd">
            <cx:visibility seriesName="0" categoryName="0" value="1"/>
          </cx:dataLabels>
          <cx:dataId val="0"/>
          <cx:layoutPr>
            <cx:visibility connectorLines="0"/>
            <cx:subtotals/>
          </cx:layoutPr>
        </cx:series>
        <cx:series layoutId="waterfall" hidden="1" uniqueId="{9D33424E-C166-4055-8F9D-ACE5029F892E}" formatIdx="1">
          <cx:tx>
            <cx:txData>
              <cx:f>'KAVIS Chart'!$N$1</cx:f>
              <cx:v>Project Time (Months)</cx:v>
            </cx:txData>
          </cx:tx>
          <cx:dataLabels pos="inEnd">
            <cx:visibility seriesName="0" categoryName="0" value="1"/>
          </cx:dataLabels>
          <cx:dataId val="1"/>
          <cx:layoutPr>
            <cx:visibility connectorLines="0"/>
            <cx:subtotals/>
          </cx:layoutPr>
        </cx:series>
      </cx:plotAreaRegion>
      <cx:axis id="0">
        <cx:catScaling gapWidth="0.5"/>
        <cx:tickLabels/>
      </cx:axis>
      <cx:axis id="1">
        <cx:valScaling/>
        <cx:majorGridlines/>
        <cx:min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72">
  <cs:axisTitle>
    <cs:lnRef idx="0"/>
    <cs:fillRef idx="0"/>
    <cs:effectRef idx="0"/>
    <cs:fontRef idx="minor">
      <a:schemeClr val="lt1">
        <a:lumMod val="95000"/>
      </a:schemeClr>
    </cs:fontRef>
    <cs:defRPr sz="900"/>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cs:chartArea>
  <cs:dataLabel>
    <cs:lnRef idx="0"/>
    <cs:fillRef idx="0"/>
    <cs:effectRef idx="0"/>
    <cs:fontRef idx="minor">
      <a:schemeClr val="lt1">
        <a:lumMod val="9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9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9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600"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9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9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FEA2F3-8E0F-42CB-93C2-0710BF410B4E}" type="datetimeFigureOut">
              <a:rPr lang="en-US" smtClean="0"/>
              <a:t>9/21/2021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A50652-6925-4BDA-9C7F-831104FB87F7}" type="slidenum">
              <a:rPr lang="en-US" smtClean="0"/>
              <a:t>‹#›</a:t>
            </a:fld>
            <a:endParaRPr lang="en-US"/>
          </a:p>
        </p:txBody>
      </p:sp>
    </p:spTree>
    <p:extLst>
      <p:ext uri="{BB962C8B-B14F-4D97-AF65-F5344CB8AC3E}">
        <p14:creationId xmlns:p14="http://schemas.microsoft.com/office/powerpoint/2010/main" val="97359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1B89D-EE67-4818-9699-124054F7EC46}"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A465D-6199-4D8E-B8A2-516CBA3321D0}" type="slidenum">
              <a:rPr lang="en-US" smtClean="0"/>
              <a:t>‹#›</a:t>
            </a:fld>
            <a:endParaRPr lang="en-US"/>
          </a:p>
        </p:txBody>
      </p:sp>
    </p:spTree>
    <p:extLst>
      <p:ext uri="{BB962C8B-B14F-4D97-AF65-F5344CB8AC3E}">
        <p14:creationId xmlns:p14="http://schemas.microsoft.com/office/powerpoint/2010/main" val="238612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slide</a:t>
            </a:r>
            <a:r>
              <a:rPr lang="en-US" baseline="0" dirty="0"/>
              <a:t> 4 and 5– everything in these slides are in 8/9 slides– This is just a high level view.. We an potentially get ride of these slides</a:t>
            </a:r>
            <a:endParaRPr lang="en-US" dirty="0"/>
          </a:p>
        </p:txBody>
      </p:sp>
      <p:sp>
        <p:nvSpPr>
          <p:cNvPr id="4" name="Slide Number Placeholder 3"/>
          <p:cNvSpPr>
            <a:spLocks noGrp="1"/>
          </p:cNvSpPr>
          <p:nvPr>
            <p:ph type="sldNum" sz="quarter" idx="10"/>
          </p:nvPr>
        </p:nvSpPr>
        <p:spPr/>
        <p:txBody>
          <a:bodyPr/>
          <a:lstStyle/>
          <a:p>
            <a:fld id="{301A465D-6199-4D8E-B8A2-516CBA3321D0}" type="slidenum">
              <a:rPr lang="en-US" smtClean="0"/>
              <a:t>4</a:t>
            </a:fld>
            <a:endParaRPr lang="en-US"/>
          </a:p>
        </p:txBody>
      </p:sp>
    </p:spTree>
    <p:extLst>
      <p:ext uri="{BB962C8B-B14F-4D97-AF65-F5344CB8AC3E}">
        <p14:creationId xmlns:p14="http://schemas.microsoft.com/office/powerpoint/2010/main" val="379128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need comparison year to year we can get that from Petko today.</a:t>
            </a:r>
            <a:endParaRPr lang="en-US" dirty="0"/>
          </a:p>
        </p:txBody>
      </p:sp>
      <p:sp>
        <p:nvSpPr>
          <p:cNvPr id="4" name="Slide Number Placeholder 3"/>
          <p:cNvSpPr>
            <a:spLocks noGrp="1"/>
          </p:cNvSpPr>
          <p:nvPr>
            <p:ph type="sldNum" sz="quarter" idx="10"/>
          </p:nvPr>
        </p:nvSpPr>
        <p:spPr/>
        <p:txBody>
          <a:bodyPr/>
          <a:lstStyle/>
          <a:p>
            <a:fld id="{301A465D-6199-4D8E-B8A2-516CBA3321D0}" type="slidenum">
              <a:rPr lang="en-US" smtClean="0"/>
              <a:t>7</a:t>
            </a:fld>
            <a:endParaRPr lang="en-US"/>
          </a:p>
        </p:txBody>
      </p:sp>
    </p:spTree>
    <p:extLst>
      <p:ext uri="{BB962C8B-B14F-4D97-AF65-F5344CB8AC3E}">
        <p14:creationId xmlns:p14="http://schemas.microsoft.com/office/powerpoint/2010/main" val="847482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280160"/>
            <a:ext cx="9144000" cy="1627632"/>
          </a:xfrm>
        </p:spPr>
        <p:txBody>
          <a:bodyPr anchor="b">
            <a:normAutofit/>
          </a:bodyPr>
          <a:lstStyle>
            <a:lvl1pPr algn="ctr" defTabSz="914400" rtl="0" eaLnBrk="1" latinLnBrk="0" hangingPunct="1">
              <a:lnSpc>
                <a:spcPct val="90000"/>
              </a:lnSpc>
              <a:spcBef>
                <a:spcPct val="0"/>
              </a:spcBef>
              <a:buNone/>
              <a:defRPr lang="en-US" sz="6600" b="1" kern="1200" cap="all" spc="300" baseline="0" dirty="0">
                <a:solidFill>
                  <a:schemeClr val="bg1"/>
                </a:solidFill>
                <a:latin typeface="+mn-lt"/>
                <a:ea typeface="+mj-ea"/>
                <a:cs typeface="+mj-cs"/>
              </a:defRPr>
            </a:lvl1pPr>
          </a:lstStyle>
          <a:p>
            <a:r>
              <a:rPr lang="en-US" dirty="0"/>
              <a:t>This is a title slide</a:t>
            </a:r>
          </a:p>
        </p:txBody>
      </p:sp>
      <p:sp>
        <p:nvSpPr>
          <p:cNvPr id="3" name="Subtitle 2"/>
          <p:cNvSpPr>
            <a:spLocks noGrp="1"/>
          </p:cNvSpPr>
          <p:nvPr>
            <p:ph type="subTitle" idx="1" hasCustomPrompt="1"/>
          </p:nvPr>
        </p:nvSpPr>
        <p:spPr>
          <a:xfrm>
            <a:off x="1524000" y="3072384"/>
            <a:ext cx="9144000" cy="859536"/>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The subtitle of your PowerPoint presentation goes here</a:t>
            </a:r>
            <a:endParaRPr lang="en-US" dirty="0"/>
          </a:p>
        </p:txBody>
      </p:sp>
    </p:spTree>
    <p:extLst>
      <p:ext uri="{BB962C8B-B14F-4D97-AF65-F5344CB8AC3E}">
        <p14:creationId xmlns:p14="http://schemas.microsoft.com/office/powerpoint/2010/main" val="22992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066BC-843C-419F-9977-D35BD11A7620}"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C9E5F-8B91-4FE5-96C2-A2C328B5021F}" type="slidenum">
              <a:rPr lang="en-US" smtClean="0"/>
              <a:t>‹#›</a:t>
            </a:fld>
            <a:endParaRPr lang="en-US"/>
          </a:p>
        </p:txBody>
      </p:sp>
    </p:spTree>
    <p:extLst>
      <p:ext uri="{BB962C8B-B14F-4D97-AF65-F5344CB8AC3E}">
        <p14:creationId xmlns:p14="http://schemas.microsoft.com/office/powerpoint/2010/main" val="258722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066BC-843C-419F-9977-D35BD11A7620}"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C9E5F-8B91-4FE5-96C2-A2C328B5021F}" type="slidenum">
              <a:rPr lang="en-US" smtClean="0"/>
              <a:t>‹#›</a:t>
            </a:fld>
            <a:endParaRPr lang="en-US"/>
          </a:p>
        </p:txBody>
      </p:sp>
    </p:spTree>
    <p:extLst>
      <p:ext uri="{BB962C8B-B14F-4D97-AF65-F5344CB8AC3E}">
        <p14:creationId xmlns:p14="http://schemas.microsoft.com/office/powerpoint/2010/main" val="202691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A066BC-843C-419F-9977-D35BD11A7620}" type="datetimeFigureOut">
              <a:rPr lang="en-US" smtClean="0"/>
              <a:t>9/21/2021</a:t>
            </a:fld>
            <a:endParaRPr lang="en-US"/>
          </a:p>
        </p:txBody>
      </p:sp>
      <p:sp>
        <p:nvSpPr>
          <p:cNvPr id="6" name="Slide Number Placeholder 5"/>
          <p:cNvSpPr>
            <a:spLocks noGrp="1"/>
          </p:cNvSpPr>
          <p:nvPr>
            <p:ph type="sldNum" sz="quarter" idx="12"/>
          </p:nvPr>
        </p:nvSpPr>
        <p:spPr/>
        <p:txBody>
          <a:bodyPr/>
          <a:lstStyle/>
          <a:p>
            <a:fld id="{8C7C9E5F-8B91-4FE5-96C2-A2C328B5021F}" type="slidenum">
              <a:rPr lang="en-US" smtClean="0"/>
              <a:t>‹#›</a:t>
            </a:fld>
            <a:endParaRPr lang="en-US"/>
          </a:p>
        </p:txBody>
      </p:sp>
      <p:sp>
        <p:nvSpPr>
          <p:cNvPr id="7" name="Text Placeholder 6"/>
          <p:cNvSpPr>
            <a:spLocks noGrp="1"/>
          </p:cNvSpPr>
          <p:nvPr>
            <p:ph type="body" sz="quarter" idx="14" hasCustomPrompt="1"/>
          </p:nvPr>
        </p:nvSpPr>
        <p:spPr>
          <a:xfrm>
            <a:off x="0" y="1545336"/>
            <a:ext cx="12188952" cy="717550"/>
          </a:xfrm>
        </p:spPr>
        <p:txBody>
          <a:bodyPr>
            <a:noAutofit/>
          </a:bodyPr>
          <a:lstStyle>
            <a:lvl1pPr marL="0" indent="0" algn="ctr">
              <a:buNone/>
              <a:defRPr sz="5400" b="1" cap="all" baseline="0">
                <a:solidFill>
                  <a:schemeClr val="bg1"/>
                </a:solidFill>
              </a:defRPr>
            </a:lvl1pPr>
          </a:lstStyle>
          <a:p>
            <a:pPr lvl="0"/>
            <a:r>
              <a:rPr lang="en-US" dirty="0"/>
              <a:t>THE KYTC MISSION</a:t>
            </a:r>
          </a:p>
        </p:txBody>
      </p:sp>
      <p:sp>
        <p:nvSpPr>
          <p:cNvPr id="10" name="Text Placeholder 9"/>
          <p:cNvSpPr>
            <a:spLocks noGrp="1"/>
          </p:cNvSpPr>
          <p:nvPr>
            <p:ph type="body" sz="quarter" idx="15" hasCustomPrompt="1"/>
          </p:nvPr>
        </p:nvSpPr>
        <p:spPr>
          <a:xfrm>
            <a:off x="0" y="2468880"/>
            <a:ext cx="12188952" cy="2593975"/>
          </a:xfrm>
        </p:spPr>
        <p:txBody>
          <a:bodyPr>
            <a:normAutofit/>
          </a:bodyPr>
          <a:lstStyle>
            <a:lvl1pPr marL="0" indent="0" algn="ctr">
              <a:lnSpc>
                <a:spcPct val="75000"/>
              </a:lnSpc>
              <a:spcBef>
                <a:spcPts val="0"/>
              </a:spcBef>
              <a:buNone/>
              <a:defRPr sz="3200"/>
            </a:lvl1pPr>
          </a:lstStyle>
          <a:p>
            <a:pPr lvl="0"/>
            <a:r>
              <a:rPr lang="en-US" dirty="0"/>
              <a:t>To provide a safe, efficient, environmentally </a:t>
            </a:r>
            <a:br>
              <a:rPr lang="en-US" dirty="0"/>
            </a:br>
            <a:r>
              <a:rPr lang="en-US" dirty="0"/>
              <a:t>sound and fiscally responsible transportation </a:t>
            </a:r>
            <a:br>
              <a:rPr lang="en-US" dirty="0"/>
            </a:br>
            <a:r>
              <a:rPr lang="en-US" dirty="0"/>
              <a:t>system that delivers economic opportunity </a:t>
            </a:r>
            <a:br>
              <a:rPr lang="en-US" dirty="0"/>
            </a:br>
            <a:r>
              <a:rPr lang="en-US" dirty="0"/>
              <a:t>and enhances the quality of life in Kentucky</a:t>
            </a:r>
          </a:p>
        </p:txBody>
      </p:sp>
    </p:spTree>
    <p:extLst>
      <p:ext uri="{BB962C8B-B14F-4D97-AF65-F5344CB8AC3E}">
        <p14:creationId xmlns:p14="http://schemas.microsoft.com/office/powerpoint/2010/main" val="344799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386584"/>
          </a:xfrm>
        </p:spPr>
        <p:txBody>
          <a:bodyPr anchor="b">
            <a:normAutofit/>
          </a:bodyPr>
          <a:lstStyle>
            <a:lvl1pPr algn="l" defTabSz="914400" rtl="0" eaLnBrk="1" latinLnBrk="0" hangingPunct="1">
              <a:lnSpc>
                <a:spcPct val="90000"/>
              </a:lnSpc>
              <a:spcBef>
                <a:spcPct val="0"/>
              </a:spcBef>
              <a:buNone/>
              <a:defRPr lang="en-US" sz="6000" b="1" kern="1200" dirty="0">
                <a:solidFill>
                  <a:schemeClr val="tx1"/>
                </a:solidFill>
                <a:latin typeface="+mn-lt"/>
                <a:ea typeface="+mj-ea"/>
                <a:cs typeface="+mj-cs"/>
              </a:defRPr>
            </a:lvl1pPr>
          </a:lstStyle>
          <a:p>
            <a:r>
              <a:rPr lang="en-US" b="1" dirty="0">
                <a:latin typeface="+mn-lt"/>
              </a:rPr>
              <a:t>This is a Section Title slide</a:t>
            </a:r>
            <a:endParaRPr lang="en-US" dirty="0"/>
          </a:p>
        </p:txBody>
      </p:sp>
      <p:sp>
        <p:nvSpPr>
          <p:cNvPr id="3" name="Text Placeholder 2"/>
          <p:cNvSpPr>
            <a:spLocks noGrp="1"/>
          </p:cNvSpPr>
          <p:nvPr>
            <p:ph type="body" idx="1" hasCustomPrompt="1"/>
          </p:nvPr>
        </p:nvSpPr>
        <p:spPr>
          <a:xfrm>
            <a:off x="831850" y="4197096"/>
            <a:ext cx="10515600" cy="88696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solidFill>
                  <a:schemeClr val="tx1"/>
                </a:solidFill>
              </a:rPr>
              <a:t>The subtitle of your section goes here</a:t>
            </a:r>
          </a:p>
        </p:txBody>
      </p:sp>
      <p:sp>
        <p:nvSpPr>
          <p:cNvPr id="4" name="Date Placeholder 3"/>
          <p:cNvSpPr>
            <a:spLocks noGrp="1"/>
          </p:cNvSpPr>
          <p:nvPr>
            <p:ph type="dt" sz="half" idx="10"/>
          </p:nvPr>
        </p:nvSpPr>
        <p:spPr/>
        <p:txBody>
          <a:bodyPr/>
          <a:lstStyle/>
          <a:p>
            <a:fld id="{93A066BC-843C-419F-9977-D35BD11A762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9E5F-8B91-4FE5-96C2-A2C328B5021F}" type="slidenum">
              <a:rPr lang="en-US" smtClean="0"/>
              <a:t>‹#›</a:t>
            </a:fld>
            <a:endParaRPr lang="en-US"/>
          </a:p>
        </p:txBody>
      </p:sp>
    </p:spTree>
    <p:extLst>
      <p:ext uri="{BB962C8B-B14F-4D97-AF65-F5344CB8AC3E}">
        <p14:creationId xmlns:p14="http://schemas.microsoft.com/office/powerpoint/2010/main" val="404863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38328"/>
            <a:ext cx="7845552" cy="1325563"/>
          </a:xfrm>
        </p:spPr>
        <p:txBody>
          <a:bodyPr>
            <a:norm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dirty="0"/>
              <a:t>This is a Section Page slide</a:t>
            </a:r>
          </a:p>
        </p:txBody>
      </p:sp>
      <p:sp>
        <p:nvSpPr>
          <p:cNvPr id="3" name="Content Placeholder 2"/>
          <p:cNvSpPr>
            <a:spLocks noGrp="1"/>
          </p:cNvSpPr>
          <p:nvPr>
            <p:ph idx="1" hasCustomPrompt="1"/>
          </p:nvPr>
        </p:nvSpPr>
        <p:spPr>
          <a:xfrm>
            <a:off x="576072" y="1825625"/>
            <a:ext cx="7845552" cy="43513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A066BC-843C-419F-9977-D35BD11A762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9E5F-8B91-4FE5-96C2-A2C328B5021F}" type="slidenum">
              <a:rPr lang="en-US" smtClean="0"/>
              <a:t>‹#›</a:t>
            </a:fld>
            <a:endParaRPr lang="en-US"/>
          </a:p>
        </p:txBody>
      </p:sp>
    </p:spTree>
    <p:extLst>
      <p:ext uri="{BB962C8B-B14F-4D97-AF65-F5344CB8AC3E}">
        <p14:creationId xmlns:p14="http://schemas.microsoft.com/office/powerpoint/2010/main" val="116269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ection Tit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29184"/>
            <a:ext cx="8759952" cy="886968"/>
          </a:xfrm>
        </p:spPr>
        <p:txBody>
          <a:bodyPr>
            <a:normAutofit/>
          </a:bodyPr>
          <a:lstStyle>
            <a:lvl1pPr algn="l" defTabSz="914400" rtl="0" eaLnBrk="1" latinLnBrk="0" hangingPunct="1">
              <a:lnSpc>
                <a:spcPct val="90000"/>
              </a:lnSpc>
              <a:spcBef>
                <a:spcPct val="0"/>
              </a:spcBef>
              <a:buNone/>
              <a:defRPr lang="en-US" sz="4400" b="1" kern="1200" cap="all" baseline="0" dirty="0">
                <a:solidFill>
                  <a:schemeClr val="tx1"/>
                </a:solidFill>
                <a:latin typeface="+mn-lt"/>
                <a:ea typeface="+mj-ea"/>
                <a:cs typeface="+mj-cs"/>
              </a:defRPr>
            </a:lvl1pPr>
          </a:lstStyle>
          <a:p>
            <a:r>
              <a:rPr lang="en-US" b="1" dirty="0">
                <a:latin typeface="+mn-lt"/>
              </a:rPr>
              <a:t>SECTION TITLE GOES HERE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A066BC-843C-419F-9977-D35BD11A762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9E5F-8B91-4FE5-96C2-A2C328B5021F}" type="slidenum">
              <a:rPr lang="en-US" smtClean="0"/>
              <a:t>‹#›</a:t>
            </a:fld>
            <a:endParaRPr lang="en-US"/>
          </a:p>
        </p:txBody>
      </p:sp>
    </p:spTree>
    <p:extLst>
      <p:ext uri="{BB962C8B-B14F-4D97-AF65-F5344CB8AC3E}">
        <p14:creationId xmlns:p14="http://schemas.microsoft.com/office/powerpoint/2010/main" val="358400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72200" y="1825625"/>
            <a:ext cx="5181600" cy="3950208"/>
          </a:xfrm>
        </p:spPr>
        <p:txBody>
          <a:bodyPr/>
          <a:lstStyle>
            <a:lvl1pPr marL="457200" indent="-457200">
              <a:buFont typeface="Arial" panose="020B0604020202020204" pitchFamily="34" charset="0"/>
              <a:buChar char="•"/>
              <a:defRPr/>
            </a:lvl1pPr>
          </a:lstStyle>
          <a:p>
            <a:pPr marL="457200" indent="-457200">
              <a:buFont typeface="Arial" panose="020B0604020202020204" pitchFamily="34" charset="0"/>
              <a:buChar char="•"/>
            </a:pPr>
            <a:r>
              <a:rPr lang="en-US" sz="280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3A066BC-843C-419F-9977-D35BD11A7620}"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9E5F-8B91-4FE5-96C2-A2C328B5021F}" type="slidenum">
              <a:rPr lang="en-US" smtClean="0"/>
              <a:t>‹#›</a:t>
            </a:fld>
            <a:endParaRPr lang="en-US"/>
          </a:p>
        </p:txBody>
      </p:sp>
      <p:sp>
        <p:nvSpPr>
          <p:cNvPr id="9" name="Content Placeholder 8"/>
          <p:cNvSpPr>
            <a:spLocks noGrp="1"/>
          </p:cNvSpPr>
          <p:nvPr>
            <p:ph sz="quarter" idx="13" hasCustomPrompt="1"/>
          </p:nvPr>
        </p:nvSpPr>
        <p:spPr>
          <a:xfrm>
            <a:off x="841248" y="1825625"/>
            <a:ext cx="5184648" cy="395020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838200" y="1024128"/>
            <a:ext cx="10515600" cy="557784"/>
          </a:xfrm>
        </p:spPr>
        <p:txBody>
          <a:bodyPr>
            <a:noAutofit/>
          </a:bodyPr>
          <a:lstStyle>
            <a:lvl1pPr>
              <a:defRPr sz="4000">
                <a:latin typeface="+mj-lt"/>
              </a:defRPr>
            </a:lvl1pPr>
          </a:lstStyle>
          <a:p>
            <a:r>
              <a:rPr lang="en-US" dirty="0"/>
              <a:t>This is a Section Page slide</a:t>
            </a:r>
          </a:p>
        </p:txBody>
      </p:sp>
    </p:spTree>
    <p:extLst>
      <p:ext uri="{BB962C8B-B14F-4D97-AF65-F5344CB8AC3E}">
        <p14:creationId xmlns:p14="http://schemas.microsoft.com/office/powerpoint/2010/main" val="190398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909560" y="1472184"/>
            <a:ext cx="3447288" cy="4526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3A066BC-843C-419F-9977-D35BD11A7620}"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9E5F-8B91-4FE5-96C2-A2C328B5021F}" type="slidenum">
              <a:rPr lang="en-US" smtClean="0"/>
              <a:t>‹#›</a:t>
            </a:fld>
            <a:endParaRPr lang="en-US"/>
          </a:p>
        </p:txBody>
      </p:sp>
      <p:sp>
        <p:nvSpPr>
          <p:cNvPr id="9" name="Text Placeholder 8"/>
          <p:cNvSpPr>
            <a:spLocks noGrp="1"/>
          </p:cNvSpPr>
          <p:nvPr>
            <p:ph type="body" sz="quarter" idx="13" hasCustomPrompt="1"/>
          </p:nvPr>
        </p:nvSpPr>
        <p:spPr>
          <a:xfrm>
            <a:off x="2578608" y="1472184"/>
            <a:ext cx="4882896" cy="4526280"/>
          </a:xfrm>
        </p:spPr>
        <p:txBody>
          <a:bodyPr/>
          <a:lstStyle>
            <a:lvl1pPr marL="457200" indent="-457200">
              <a:buFont typeface="Arial" panose="020B0604020202020204" pitchFamily="34" charset="0"/>
              <a:buChar char="•"/>
              <a:defRPr/>
            </a:lvl1pPr>
          </a:lstStyle>
          <a:p>
            <a:pPr marL="457200" indent="-457200">
              <a:buFont typeface="Arial" panose="020B0604020202020204" pitchFamily="34" charset="0"/>
              <a:buChar char="•"/>
            </a:pPr>
            <a:r>
              <a:rPr lang="en-US" sz="280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578608" y="502920"/>
            <a:ext cx="8778240" cy="658368"/>
          </a:xfrm>
        </p:spPr>
        <p:txBody>
          <a:bodyPr>
            <a:noAutofit/>
          </a:bodyPr>
          <a:lstStyle>
            <a:lvl1pPr>
              <a:defRPr sz="4400" baseline="0"/>
            </a:lvl1pPr>
          </a:lstStyle>
          <a:p>
            <a:r>
              <a:rPr lang="en-US" dirty="0"/>
              <a:t>This is a Section Page slide</a:t>
            </a:r>
          </a:p>
        </p:txBody>
      </p:sp>
    </p:spTree>
    <p:extLst>
      <p:ext uri="{BB962C8B-B14F-4D97-AF65-F5344CB8AC3E}">
        <p14:creationId xmlns:p14="http://schemas.microsoft.com/office/powerpoint/2010/main" val="385081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066BC-843C-419F-9977-D35BD11A7620}"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C9E5F-8B91-4FE5-96C2-A2C328B5021F}" type="slidenum">
              <a:rPr lang="en-US" smtClean="0"/>
              <a:t>‹#›</a:t>
            </a:fld>
            <a:endParaRPr lang="en-US"/>
          </a:p>
        </p:txBody>
      </p:sp>
    </p:spTree>
    <p:extLst>
      <p:ext uri="{BB962C8B-B14F-4D97-AF65-F5344CB8AC3E}">
        <p14:creationId xmlns:p14="http://schemas.microsoft.com/office/powerpoint/2010/main" val="330312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86968"/>
            <a:ext cx="12188952" cy="877824"/>
          </a:xfrm>
        </p:spPr>
        <p:txBody>
          <a:bodyPr>
            <a:normAutofit/>
          </a:bodyPr>
          <a:lstStyle>
            <a:lvl1pPr algn="ctr" defTabSz="914400" rtl="0" eaLnBrk="1" latinLnBrk="0" hangingPunct="1">
              <a:lnSpc>
                <a:spcPct val="90000"/>
              </a:lnSpc>
              <a:spcBef>
                <a:spcPct val="0"/>
              </a:spcBef>
              <a:buNone/>
              <a:defRPr lang="en-US" sz="4800" b="1" kern="1200" cap="all" baseline="0" dirty="0">
                <a:solidFill>
                  <a:schemeClr val="bg1"/>
                </a:solidFill>
                <a:latin typeface="+mj-lt"/>
                <a:ea typeface="+mj-ea"/>
                <a:cs typeface="+mj-cs"/>
              </a:defRPr>
            </a:lvl1pPr>
          </a:lstStyle>
          <a:p>
            <a:r>
              <a:rPr lang="en-US" dirty="0"/>
              <a:t>CONTACT INFORMATION</a:t>
            </a:r>
          </a:p>
        </p:txBody>
      </p:sp>
      <p:sp>
        <p:nvSpPr>
          <p:cNvPr id="4" name="Date Placeholder 3"/>
          <p:cNvSpPr>
            <a:spLocks noGrp="1"/>
          </p:cNvSpPr>
          <p:nvPr>
            <p:ph type="dt" sz="half" idx="10"/>
          </p:nvPr>
        </p:nvSpPr>
        <p:spPr/>
        <p:txBody>
          <a:bodyPr/>
          <a:lstStyle/>
          <a:p>
            <a:fld id="{12162CF4-5FA5-4142-AC15-E883AB42DB18}"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5E246-6856-4CC1-9B18-98D8E6FE1312}" type="slidenum">
              <a:rPr lang="en-US" smtClean="0"/>
              <a:t>‹#›</a:t>
            </a:fld>
            <a:endParaRPr lang="en-US"/>
          </a:p>
        </p:txBody>
      </p:sp>
      <p:sp>
        <p:nvSpPr>
          <p:cNvPr id="8" name="Text Placeholder 7"/>
          <p:cNvSpPr>
            <a:spLocks noGrp="1"/>
          </p:cNvSpPr>
          <p:nvPr>
            <p:ph type="body" sz="quarter" idx="13" hasCustomPrompt="1"/>
          </p:nvPr>
        </p:nvSpPr>
        <p:spPr>
          <a:xfrm>
            <a:off x="2075688" y="2478024"/>
            <a:ext cx="7543800" cy="521208"/>
          </a:xfrm>
        </p:spPr>
        <p:txBody>
          <a:bodyPr anchor="ctr">
            <a:noAutofit/>
          </a:bodyPr>
          <a:lstStyle>
            <a:lvl1pPr marL="0" indent="0" algn="ctr">
              <a:lnSpc>
                <a:spcPct val="100000"/>
              </a:lnSpc>
              <a:spcBef>
                <a:spcPts val="0"/>
              </a:spcBef>
              <a:buNone/>
              <a:defRPr sz="3200">
                <a:solidFill>
                  <a:schemeClr val="bg1"/>
                </a:solidFill>
              </a:defRPr>
            </a:lvl1pPr>
          </a:lstStyle>
          <a:p>
            <a:pPr lvl="0"/>
            <a:r>
              <a:rPr lang="en-US" dirty="0" err="1"/>
              <a:t>Firstname</a:t>
            </a:r>
            <a:r>
              <a:rPr lang="en-US" dirty="0"/>
              <a:t> </a:t>
            </a:r>
            <a:r>
              <a:rPr lang="en-US" dirty="0" err="1"/>
              <a:t>Lastname</a:t>
            </a:r>
            <a:r>
              <a:rPr lang="en-US" dirty="0"/>
              <a:t>, Title</a:t>
            </a:r>
          </a:p>
        </p:txBody>
      </p:sp>
      <p:sp>
        <p:nvSpPr>
          <p:cNvPr id="10" name="Text Placeholder 9"/>
          <p:cNvSpPr>
            <a:spLocks noGrp="1"/>
          </p:cNvSpPr>
          <p:nvPr>
            <p:ph type="body" sz="quarter" idx="14" hasCustomPrompt="1"/>
          </p:nvPr>
        </p:nvSpPr>
        <p:spPr>
          <a:xfrm>
            <a:off x="2075688" y="3008376"/>
            <a:ext cx="7543800" cy="521208"/>
          </a:xfrm>
        </p:spPr>
        <p:txBody>
          <a:bodyPr anchor="ctr">
            <a:noAutofit/>
          </a:bodyPr>
          <a:lstStyle>
            <a:lvl1pPr marL="0" indent="0" algn="ctr">
              <a:lnSpc>
                <a:spcPct val="100000"/>
              </a:lnSpc>
              <a:spcBef>
                <a:spcPts val="0"/>
              </a:spcBef>
              <a:buNone/>
              <a:defRPr sz="3200">
                <a:solidFill>
                  <a:schemeClr val="bg1"/>
                </a:solidFill>
              </a:defRPr>
            </a:lvl1pPr>
          </a:lstStyle>
          <a:p>
            <a:pPr lvl="0"/>
            <a:r>
              <a:rPr lang="en-US" dirty="0"/>
              <a:t>firstname.lastname@ky.gov</a:t>
            </a:r>
          </a:p>
        </p:txBody>
      </p:sp>
      <p:sp>
        <p:nvSpPr>
          <p:cNvPr id="12" name="Text Placeholder 11"/>
          <p:cNvSpPr>
            <a:spLocks noGrp="1"/>
          </p:cNvSpPr>
          <p:nvPr>
            <p:ph type="body" sz="quarter" idx="15" hasCustomPrompt="1"/>
          </p:nvPr>
        </p:nvSpPr>
        <p:spPr>
          <a:xfrm>
            <a:off x="2075688" y="3557016"/>
            <a:ext cx="7543800" cy="1042416"/>
          </a:xfrm>
        </p:spPr>
        <p:txBody>
          <a:bodyPr>
            <a:normAutofit/>
          </a:bodyPr>
          <a:lstStyle>
            <a:lvl1pPr marL="0" indent="0" algn="ctr">
              <a:lnSpc>
                <a:spcPct val="100000"/>
              </a:lnSpc>
              <a:spcBef>
                <a:spcPts val="0"/>
              </a:spcBef>
              <a:buNone/>
              <a:defRPr sz="3200">
                <a:solidFill>
                  <a:schemeClr val="bg1"/>
                </a:solidFill>
              </a:defRPr>
            </a:lvl1pPr>
          </a:lstStyle>
          <a:p>
            <a:pPr lvl="0"/>
            <a:r>
              <a:rPr lang="en-US" dirty="0"/>
              <a:t>555-555-5555</a:t>
            </a:r>
          </a:p>
        </p:txBody>
      </p:sp>
      <p:sp>
        <p:nvSpPr>
          <p:cNvPr id="14" name="Text Placeholder 13"/>
          <p:cNvSpPr>
            <a:spLocks noGrp="1"/>
          </p:cNvSpPr>
          <p:nvPr>
            <p:ph type="body" sz="quarter" idx="16" hasCustomPrompt="1"/>
          </p:nvPr>
        </p:nvSpPr>
        <p:spPr>
          <a:xfrm>
            <a:off x="2075688" y="4645152"/>
            <a:ext cx="7543800" cy="521208"/>
          </a:xfrm>
        </p:spPr>
        <p:txBody>
          <a:bodyPr anchor="ctr">
            <a:noAutofit/>
          </a:bodyPr>
          <a:lstStyle>
            <a:lvl1pPr marL="0" indent="0" algn="ctr">
              <a:lnSpc>
                <a:spcPct val="100000"/>
              </a:lnSpc>
              <a:spcBef>
                <a:spcPts val="0"/>
              </a:spcBef>
              <a:buNone/>
              <a:defRPr sz="3200">
                <a:solidFill>
                  <a:schemeClr val="bg1"/>
                </a:solidFill>
              </a:defRPr>
            </a:lvl1pPr>
          </a:lstStyle>
          <a:p>
            <a:pPr lvl="0"/>
            <a:r>
              <a:rPr lang="en-US" dirty="0"/>
              <a:t>Twitter: @KYTC</a:t>
            </a:r>
          </a:p>
        </p:txBody>
      </p:sp>
      <p:sp>
        <p:nvSpPr>
          <p:cNvPr id="16" name="Text Placeholder 15"/>
          <p:cNvSpPr>
            <a:spLocks noGrp="1"/>
          </p:cNvSpPr>
          <p:nvPr>
            <p:ph type="body" sz="quarter" idx="17" hasCustomPrompt="1"/>
          </p:nvPr>
        </p:nvSpPr>
        <p:spPr>
          <a:xfrm>
            <a:off x="2075688" y="5212080"/>
            <a:ext cx="7543800" cy="521208"/>
          </a:xfrm>
        </p:spPr>
        <p:txBody>
          <a:bodyPr>
            <a:noAutofit/>
          </a:bodyPr>
          <a:lstStyle>
            <a:lvl1pPr marL="0" indent="0" algn="ctr">
              <a:buNone/>
              <a:defRPr sz="3200">
                <a:solidFill>
                  <a:schemeClr val="bg1"/>
                </a:solidFill>
              </a:defRPr>
            </a:lvl1pPr>
          </a:lstStyle>
          <a:p>
            <a:pPr lvl="0"/>
            <a:r>
              <a:rPr lang="en-US" dirty="0"/>
              <a:t>Facebook: </a:t>
            </a:r>
            <a:r>
              <a:rPr lang="en-US"/>
              <a:t>/kytc120</a:t>
            </a:r>
            <a:endParaRPr lang="en-US" dirty="0"/>
          </a:p>
        </p:txBody>
      </p:sp>
    </p:spTree>
    <p:extLst>
      <p:ext uri="{BB962C8B-B14F-4D97-AF65-F5344CB8AC3E}">
        <p14:creationId xmlns:p14="http://schemas.microsoft.com/office/powerpoint/2010/main" val="36109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066BC-843C-419F-9977-D35BD11A7620}" type="datetimeFigureOut">
              <a:rPr lang="en-US" smtClean="0"/>
              <a:t>9/21/2021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9E5F-8B91-4FE5-96C2-A2C328B5021F}" type="slidenum">
              <a:rPr lang="en-US" smtClean="0"/>
              <a:t>‹#›</a:t>
            </a:fld>
            <a:endParaRPr lang="en-US"/>
          </a:p>
        </p:txBody>
      </p:sp>
    </p:spTree>
    <p:extLst>
      <p:ext uri="{BB962C8B-B14F-4D97-AF65-F5344CB8AC3E}">
        <p14:creationId xmlns:p14="http://schemas.microsoft.com/office/powerpoint/2010/main" val="1859513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52" r:id="rId6"/>
    <p:sldLayoutId id="2147483657" r:id="rId7"/>
    <p:sldLayoutId id="2147483663" r:id="rId8"/>
    <p:sldLayoutId id="2147483666" r:id="rId9"/>
    <p:sldLayoutId id="2147483654"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microsoft.com/office/2014/relationships/chartEx" Target="../charts/chartEx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8294"/>
            <a:ext cx="9144000" cy="1623526"/>
          </a:xfrm>
        </p:spPr>
        <p:txBody>
          <a:bodyPr>
            <a:normAutofit fontScale="90000"/>
          </a:bodyPr>
          <a:lstStyle/>
          <a:p>
            <a:r>
              <a:rPr lang="en-US" sz="6600" b="1" spc="300" dirty="0">
                <a:solidFill>
                  <a:schemeClr val="bg1"/>
                </a:solidFill>
                <a:latin typeface="+mn-lt"/>
              </a:rPr>
              <a:t>KAVIS Program update</a:t>
            </a:r>
          </a:p>
        </p:txBody>
      </p:sp>
      <p:sp>
        <p:nvSpPr>
          <p:cNvPr id="4" name="Subtitle 3"/>
          <p:cNvSpPr>
            <a:spLocks noGrp="1"/>
          </p:cNvSpPr>
          <p:nvPr>
            <p:ph type="subTitle" idx="1"/>
          </p:nvPr>
        </p:nvSpPr>
        <p:spPr/>
        <p:txBody>
          <a:bodyPr>
            <a:normAutofit/>
          </a:bodyPr>
          <a:lstStyle/>
          <a:p>
            <a:r>
              <a:rPr lang="en-US" sz="3600" b="1" dirty="0"/>
              <a:t>Project and Financial Review </a:t>
            </a:r>
          </a:p>
        </p:txBody>
      </p:sp>
      <p:sp>
        <p:nvSpPr>
          <p:cNvPr id="5" name="Subtitle 3"/>
          <p:cNvSpPr txBox="1">
            <a:spLocks/>
          </p:cNvSpPr>
          <p:nvPr/>
        </p:nvSpPr>
        <p:spPr>
          <a:xfrm>
            <a:off x="1403927" y="3728719"/>
            <a:ext cx="9144000" cy="16524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dirty="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t>Heather Stout, Executive Director</a:t>
            </a:r>
          </a:p>
          <a:p>
            <a:r>
              <a:rPr lang="en-US" sz="1400" b="1" dirty="0"/>
              <a:t>John Eiler, Project Manager</a:t>
            </a:r>
          </a:p>
        </p:txBody>
      </p:sp>
    </p:spTree>
    <p:extLst>
      <p:ext uri="{BB962C8B-B14F-4D97-AF65-F5344CB8AC3E}">
        <p14:creationId xmlns:p14="http://schemas.microsoft.com/office/powerpoint/2010/main" val="99308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62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7C25CC7E-9659-4033-AF7E-F4036E3423C9}"/>
              </a:ext>
              <a:ext uri="{C183D7F6-B498-43B3-948B-1728B52AA6E4}">
                <adec:decorative xmlns="" xmlns:adec="http://schemas.microsoft.com/office/drawing/2017/decorative" val="1"/>
              </a:ext>
            </a:extLst>
          </p:cNvPr>
          <p:cNvGrpSpPr/>
          <p:nvPr/>
        </p:nvGrpSpPr>
        <p:grpSpPr>
          <a:xfrm>
            <a:off x="4608285" y="1649543"/>
            <a:ext cx="3759200" cy="3758138"/>
            <a:chOff x="5540375" y="2870200"/>
            <a:chExt cx="1078219" cy="1077914"/>
          </a:xfrm>
          <a:solidFill>
            <a:schemeClr val="bg2"/>
          </a:solidFill>
        </p:grpSpPr>
        <p:sp>
          <p:nvSpPr>
            <p:cNvPr id="24" name="Freeform 5">
              <a:extLst>
                <a:ext uri="{FF2B5EF4-FFF2-40B4-BE49-F238E27FC236}">
                  <a16:creationId xmlns="" xmlns:a16="http://schemas.microsoft.com/office/drawing/2014/main" id="{91B12C34-F8FA-4B08-9D46-F5EA12FABE86}"/>
                </a:ext>
              </a:extLst>
            </p:cNvPr>
            <p:cNvSpPr>
              <a:spLocks/>
            </p:cNvSpPr>
            <p:nvPr/>
          </p:nvSpPr>
          <p:spPr bwMode="auto">
            <a:xfrm>
              <a:off x="5540376" y="3429001"/>
              <a:ext cx="515938" cy="519113"/>
            </a:xfrm>
            <a:custGeom>
              <a:avLst/>
              <a:gdLst>
                <a:gd name="T0" fmla="*/ 172 w 172"/>
                <a:gd name="T1" fmla="*/ 90 h 173"/>
                <a:gd name="T2" fmla="*/ 172 w 172"/>
                <a:gd name="T3" fmla="*/ 173 h 173"/>
                <a:gd name="T4" fmla="*/ 0 w 172"/>
                <a:gd name="T5" fmla="*/ 0 h 173"/>
                <a:gd name="T6" fmla="*/ 82 w 172"/>
                <a:gd name="T7" fmla="*/ 0 h 173"/>
                <a:gd name="T8" fmla="*/ 172 w 172"/>
                <a:gd name="T9" fmla="*/ 90 h 173"/>
              </a:gdLst>
              <a:ahLst/>
              <a:cxnLst>
                <a:cxn ang="0">
                  <a:pos x="T0" y="T1"/>
                </a:cxn>
                <a:cxn ang="0">
                  <a:pos x="T2" y="T3"/>
                </a:cxn>
                <a:cxn ang="0">
                  <a:pos x="T4" y="T5"/>
                </a:cxn>
                <a:cxn ang="0">
                  <a:pos x="T6" y="T7"/>
                </a:cxn>
                <a:cxn ang="0">
                  <a:pos x="T8" y="T9"/>
                </a:cxn>
              </a:cxnLst>
              <a:rect l="0" t="0" r="r" b="b"/>
              <a:pathLst>
                <a:path w="172" h="173">
                  <a:moveTo>
                    <a:pt x="172" y="90"/>
                  </a:moveTo>
                  <a:cubicBezTo>
                    <a:pt x="172" y="173"/>
                    <a:pt x="172" y="173"/>
                    <a:pt x="172" y="173"/>
                  </a:cubicBezTo>
                  <a:cubicBezTo>
                    <a:pt x="80" y="166"/>
                    <a:pt x="6" y="93"/>
                    <a:pt x="0" y="0"/>
                  </a:cubicBezTo>
                  <a:cubicBezTo>
                    <a:pt x="82" y="0"/>
                    <a:pt x="82" y="0"/>
                    <a:pt x="82" y="0"/>
                  </a:cubicBezTo>
                  <a:cubicBezTo>
                    <a:pt x="88" y="47"/>
                    <a:pt x="125" y="84"/>
                    <a:pt x="17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
              <a:extLst>
                <a:ext uri="{FF2B5EF4-FFF2-40B4-BE49-F238E27FC236}">
                  <a16:creationId xmlns="" xmlns:a16="http://schemas.microsoft.com/office/drawing/2014/main" id="{C6E57602-3060-43F3-8678-84886548F349}"/>
                </a:ext>
              </a:extLst>
            </p:cNvPr>
            <p:cNvSpPr>
              <a:spLocks/>
            </p:cNvSpPr>
            <p:nvPr/>
          </p:nvSpPr>
          <p:spPr bwMode="auto">
            <a:xfrm>
              <a:off x="6097894" y="3429001"/>
              <a:ext cx="520700" cy="519113"/>
            </a:xfrm>
            <a:custGeom>
              <a:avLst/>
              <a:gdLst>
                <a:gd name="T0" fmla="*/ 90 w 173"/>
                <a:gd name="T1" fmla="*/ 0 h 173"/>
                <a:gd name="T2" fmla="*/ 173 w 173"/>
                <a:gd name="T3" fmla="*/ 0 h 173"/>
                <a:gd name="T4" fmla="*/ 0 w 173"/>
                <a:gd name="T5" fmla="*/ 173 h 173"/>
                <a:gd name="T6" fmla="*/ 0 w 173"/>
                <a:gd name="T7" fmla="*/ 90 h 173"/>
                <a:gd name="T8" fmla="*/ 90 w 173"/>
                <a:gd name="T9" fmla="*/ 0 h 173"/>
              </a:gdLst>
              <a:ahLst/>
              <a:cxnLst>
                <a:cxn ang="0">
                  <a:pos x="T0" y="T1"/>
                </a:cxn>
                <a:cxn ang="0">
                  <a:pos x="T2" y="T3"/>
                </a:cxn>
                <a:cxn ang="0">
                  <a:pos x="T4" y="T5"/>
                </a:cxn>
                <a:cxn ang="0">
                  <a:pos x="T6" y="T7"/>
                </a:cxn>
                <a:cxn ang="0">
                  <a:pos x="T8" y="T9"/>
                </a:cxn>
              </a:cxnLst>
              <a:rect l="0" t="0" r="r" b="b"/>
              <a:pathLst>
                <a:path w="173" h="173">
                  <a:moveTo>
                    <a:pt x="90" y="0"/>
                  </a:moveTo>
                  <a:cubicBezTo>
                    <a:pt x="173" y="0"/>
                    <a:pt x="173" y="0"/>
                    <a:pt x="173" y="0"/>
                  </a:cubicBezTo>
                  <a:cubicBezTo>
                    <a:pt x="166" y="93"/>
                    <a:pt x="92" y="166"/>
                    <a:pt x="0" y="173"/>
                  </a:cubicBezTo>
                  <a:cubicBezTo>
                    <a:pt x="0" y="90"/>
                    <a:pt x="0" y="90"/>
                    <a:pt x="0" y="90"/>
                  </a:cubicBezTo>
                  <a:cubicBezTo>
                    <a:pt x="47" y="84"/>
                    <a:pt x="84" y="47"/>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
              <a:extLst>
                <a:ext uri="{FF2B5EF4-FFF2-40B4-BE49-F238E27FC236}">
                  <a16:creationId xmlns="" xmlns:a16="http://schemas.microsoft.com/office/drawing/2014/main" id="{2252E87A-6A81-40D1-9461-95D5224F0B31}"/>
                </a:ext>
              </a:extLst>
            </p:cNvPr>
            <p:cNvSpPr>
              <a:spLocks/>
            </p:cNvSpPr>
            <p:nvPr/>
          </p:nvSpPr>
          <p:spPr bwMode="auto">
            <a:xfrm>
              <a:off x="6097894" y="2870200"/>
              <a:ext cx="520700" cy="515938"/>
            </a:xfrm>
            <a:custGeom>
              <a:avLst/>
              <a:gdLst>
                <a:gd name="T0" fmla="*/ 0 w 173"/>
                <a:gd name="T1" fmla="*/ 82 h 172"/>
                <a:gd name="T2" fmla="*/ 0 w 173"/>
                <a:gd name="T3" fmla="*/ 0 h 172"/>
                <a:gd name="T4" fmla="*/ 173 w 173"/>
                <a:gd name="T5" fmla="*/ 172 h 172"/>
                <a:gd name="T6" fmla="*/ 90 w 173"/>
                <a:gd name="T7" fmla="*/ 172 h 172"/>
                <a:gd name="T8" fmla="*/ 0 w 173"/>
                <a:gd name="T9" fmla="*/ 82 h 172"/>
              </a:gdLst>
              <a:ahLst/>
              <a:cxnLst>
                <a:cxn ang="0">
                  <a:pos x="T0" y="T1"/>
                </a:cxn>
                <a:cxn ang="0">
                  <a:pos x="T2" y="T3"/>
                </a:cxn>
                <a:cxn ang="0">
                  <a:pos x="T4" y="T5"/>
                </a:cxn>
                <a:cxn ang="0">
                  <a:pos x="T6" y="T7"/>
                </a:cxn>
                <a:cxn ang="0">
                  <a:pos x="T8" y="T9"/>
                </a:cxn>
              </a:cxnLst>
              <a:rect l="0" t="0" r="r" b="b"/>
              <a:pathLst>
                <a:path w="173" h="172">
                  <a:moveTo>
                    <a:pt x="0" y="82"/>
                  </a:moveTo>
                  <a:cubicBezTo>
                    <a:pt x="0" y="0"/>
                    <a:pt x="0" y="0"/>
                    <a:pt x="0" y="0"/>
                  </a:cubicBezTo>
                  <a:cubicBezTo>
                    <a:pt x="92" y="7"/>
                    <a:pt x="166" y="80"/>
                    <a:pt x="173" y="172"/>
                  </a:cubicBezTo>
                  <a:cubicBezTo>
                    <a:pt x="90" y="172"/>
                    <a:pt x="90" y="172"/>
                    <a:pt x="90" y="172"/>
                  </a:cubicBezTo>
                  <a:cubicBezTo>
                    <a:pt x="84" y="126"/>
                    <a:pt x="47" y="88"/>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a:extLst>
                <a:ext uri="{FF2B5EF4-FFF2-40B4-BE49-F238E27FC236}">
                  <a16:creationId xmlns="" xmlns:a16="http://schemas.microsoft.com/office/drawing/2014/main" id="{ADBD0F45-41D0-4808-9E29-70A3C395B791}"/>
                </a:ext>
              </a:extLst>
            </p:cNvPr>
            <p:cNvSpPr>
              <a:spLocks/>
            </p:cNvSpPr>
            <p:nvPr/>
          </p:nvSpPr>
          <p:spPr bwMode="auto">
            <a:xfrm>
              <a:off x="5540375" y="2870200"/>
              <a:ext cx="515938" cy="515938"/>
            </a:xfrm>
            <a:custGeom>
              <a:avLst/>
              <a:gdLst>
                <a:gd name="T0" fmla="*/ 82 w 172"/>
                <a:gd name="T1" fmla="*/ 172 h 172"/>
                <a:gd name="T2" fmla="*/ 0 w 172"/>
                <a:gd name="T3" fmla="*/ 172 h 172"/>
                <a:gd name="T4" fmla="*/ 172 w 172"/>
                <a:gd name="T5" fmla="*/ 0 h 172"/>
                <a:gd name="T6" fmla="*/ 172 w 172"/>
                <a:gd name="T7" fmla="*/ 82 h 172"/>
                <a:gd name="T8" fmla="*/ 82 w 172"/>
                <a:gd name="T9" fmla="*/ 172 h 172"/>
              </a:gdLst>
              <a:ahLst/>
              <a:cxnLst>
                <a:cxn ang="0">
                  <a:pos x="T0" y="T1"/>
                </a:cxn>
                <a:cxn ang="0">
                  <a:pos x="T2" y="T3"/>
                </a:cxn>
                <a:cxn ang="0">
                  <a:pos x="T4" y="T5"/>
                </a:cxn>
                <a:cxn ang="0">
                  <a:pos x="T6" y="T7"/>
                </a:cxn>
                <a:cxn ang="0">
                  <a:pos x="T8" y="T9"/>
                </a:cxn>
              </a:cxnLst>
              <a:rect l="0" t="0" r="r" b="b"/>
              <a:pathLst>
                <a:path w="172" h="172">
                  <a:moveTo>
                    <a:pt x="82" y="172"/>
                  </a:moveTo>
                  <a:cubicBezTo>
                    <a:pt x="0" y="172"/>
                    <a:pt x="0" y="172"/>
                    <a:pt x="0" y="172"/>
                  </a:cubicBezTo>
                  <a:cubicBezTo>
                    <a:pt x="6" y="80"/>
                    <a:pt x="80" y="7"/>
                    <a:pt x="172" y="0"/>
                  </a:cubicBezTo>
                  <a:cubicBezTo>
                    <a:pt x="172" y="82"/>
                    <a:pt x="172" y="82"/>
                    <a:pt x="172" y="82"/>
                  </a:cubicBezTo>
                  <a:cubicBezTo>
                    <a:pt x="125" y="88"/>
                    <a:pt x="88" y="126"/>
                    <a:pt x="8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Oval 27">
            <a:extLst>
              <a:ext uri="{FF2B5EF4-FFF2-40B4-BE49-F238E27FC236}">
                <a16:creationId xmlns="" xmlns:a16="http://schemas.microsoft.com/office/drawing/2014/main" id="{D570AF8D-5346-44BD-82DE-4E39FE2807C5}"/>
              </a:ext>
              <a:ext uri="{C183D7F6-B498-43B3-948B-1728B52AA6E4}">
                <adec:decorative xmlns="" xmlns:adec="http://schemas.microsoft.com/office/drawing/2017/decorative" val="1"/>
              </a:ext>
            </a:extLst>
          </p:cNvPr>
          <p:cNvSpPr/>
          <p:nvPr/>
        </p:nvSpPr>
        <p:spPr>
          <a:xfrm>
            <a:off x="7323106" y="1787773"/>
            <a:ext cx="1052680" cy="10526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 xmlns:a16="http://schemas.microsoft.com/office/drawing/2014/main" id="{42195816-E0EF-4C06-9319-FA2742100C34}"/>
              </a:ext>
              <a:ext uri="{C183D7F6-B498-43B3-948B-1728B52AA6E4}">
                <adec:decorative xmlns="" xmlns:adec="http://schemas.microsoft.com/office/drawing/2017/decorative" val="1"/>
              </a:ext>
            </a:extLst>
          </p:cNvPr>
          <p:cNvSpPr/>
          <p:nvPr/>
        </p:nvSpPr>
        <p:spPr>
          <a:xfrm>
            <a:off x="4481403" y="1777392"/>
            <a:ext cx="1052680" cy="105268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descr="This image is an icon of a human being. ">
            <a:extLst>
              <a:ext uri="{FF2B5EF4-FFF2-40B4-BE49-F238E27FC236}">
                <a16:creationId xmlns="" xmlns:a16="http://schemas.microsoft.com/office/drawing/2014/main" id="{03658782-57B9-4C48-9C71-07695163187A}"/>
              </a:ext>
            </a:extLst>
          </p:cNvPr>
          <p:cNvGrpSpPr/>
          <p:nvPr/>
        </p:nvGrpSpPr>
        <p:grpSpPr>
          <a:xfrm>
            <a:off x="7676567" y="2163324"/>
            <a:ext cx="345758" cy="301578"/>
            <a:chOff x="9312275" y="5386388"/>
            <a:chExt cx="285750" cy="249238"/>
          </a:xfrm>
          <a:solidFill>
            <a:schemeClr val="bg1"/>
          </a:solidFill>
        </p:grpSpPr>
        <p:sp>
          <p:nvSpPr>
            <p:cNvPr id="31" name="Freeform 3445">
              <a:extLst>
                <a:ext uri="{FF2B5EF4-FFF2-40B4-BE49-F238E27FC236}">
                  <a16:creationId xmlns="" xmlns:a16="http://schemas.microsoft.com/office/drawing/2014/main" id="{7542754E-CB96-41C7-B68A-87941CFD3212}"/>
                </a:ext>
              </a:extLst>
            </p:cNvPr>
            <p:cNvSpPr>
              <a:spLocks/>
            </p:cNvSpPr>
            <p:nvPr/>
          </p:nvSpPr>
          <p:spPr bwMode="auto">
            <a:xfrm>
              <a:off x="9312275" y="5386388"/>
              <a:ext cx="225425" cy="249238"/>
            </a:xfrm>
            <a:custGeom>
              <a:avLst/>
              <a:gdLst>
                <a:gd name="T0" fmla="*/ 384 w 569"/>
                <a:gd name="T1" fmla="*/ 376 h 628"/>
                <a:gd name="T2" fmla="*/ 359 w 569"/>
                <a:gd name="T3" fmla="*/ 309 h 628"/>
                <a:gd name="T4" fmla="*/ 379 w 569"/>
                <a:gd name="T5" fmla="*/ 290 h 628"/>
                <a:gd name="T6" fmla="*/ 397 w 569"/>
                <a:gd name="T7" fmla="*/ 253 h 628"/>
                <a:gd name="T8" fmla="*/ 406 w 569"/>
                <a:gd name="T9" fmla="*/ 213 h 628"/>
                <a:gd name="T10" fmla="*/ 415 w 569"/>
                <a:gd name="T11" fmla="*/ 203 h 628"/>
                <a:gd name="T12" fmla="*/ 420 w 569"/>
                <a:gd name="T13" fmla="*/ 184 h 628"/>
                <a:gd name="T14" fmla="*/ 416 w 569"/>
                <a:gd name="T15" fmla="*/ 154 h 628"/>
                <a:gd name="T16" fmla="*/ 411 w 569"/>
                <a:gd name="T17" fmla="*/ 123 h 628"/>
                <a:gd name="T18" fmla="*/ 420 w 569"/>
                <a:gd name="T19" fmla="*/ 78 h 628"/>
                <a:gd name="T20" fmla="*/ 415 w 569"/>
                <a:gd name="T21" fmla="*/ 46 h 628"/>
                <a:gd name="T22" fmla="*/ 402 w 569"/>
                <a:gd name="T23" fmla="*/ 28 h 628"/>
                <a:gd name="T24" fmla="*/ 382 w 569"/>
                <a:gd name="T25" fmla="*/ 15 h 628"/>
                <a:gd name="T26" fmla="*/ 341 w 569"/>
                <a:gd name="T27" fmla="*/ 3 h 628"/>
                <a:gd name="T28" fmla="*/ 291 w 569"/>
                <a:gd name="T29" fmla="*/ 1 h 628"/>
                <a:gd name="T30" fmla="*/ 245 w 569"/>
                <a:gd name="T31" fmla="*/ 10 h 628"/>
                <a:gd name="T32" fmla="*/ 213 w 569"/>
                <a:gd name="T33" fmla="*/ 27 h 628"/>
                <a:gd name="T34" fmla="*/ 200 w 569"/>
                <a:gd name="T35" fmla="*/ 42 h 628"/>
                <a:gd name="T36" fmla="*/ 181 w 569"/>
                <a:gd name="T37" fmla="*/ 44 h 628"/>
                <a:gd name="T38" fmla="*/ 163 w 569"/>
                <a:gd name="T39" fmla="*/ 56 h 628"/>
                <a:gd name="T40" fmla="*/ 154 w 569"/>
                <a:gd name="T41" fmla="*/ 86 h 628"/>
                <a:gd name="T42" fmla="*/ 164 w 569"/>
                <a:gd name="T43" fmla="*/ 139 h 628"/>
                <a:gd name="T44" fmla="*/ 160 w 569"/>
                <a:gd name="T45" fmla="*/ 141 h 628"/>
                <a:gd name="T46" fmla="*/ 153 w 569"/>
                <a:gd name="T47" fmla="*/ 154 h 628"/>
                <a:gd name="T48" fmla="*/ 149 w 569"/>
                <a:gd name="T49" fmla="*/ 184 h 628"/>
                <a:gd name="T50" fmla="*/ 153 w 569"/>
                <a:gd name="T51" fmla="*/ 202 h 628"/>
                <a:gd name="T52" fmla="*/ 163 w 569"/>
                <a:gd name="T53" fmla="*/ 213 h 628"/>
                <a:gd name="T54" fmla="*/ 169 w 569"/>
                <a:gd name="T55" fmla="*/ 236 h 628"/>
                <a:gd name="T56" fmla="*/ 180 w 569"/>
                <a:gd name="T57" fmla="*/ 268 h 628"/>
                <a:gd name="T58" fmla="*/ 203 w 569"/>
                <a:gd name="T59" fmla="*/ 299 h 628"/>
                <a:gd name="T60" fmla="*/ 215 w 569"/>
                <a:gd name="T61" fmla="*/ 367 h 628"/>
                <a:gd name="T62" fmla="*/ 177 w 569"/>
                <a:gd name="T63" fmla="*/ 381 h 628"/>
                <a:gd name="T64" fmla="*/ 111 w 569"/>
                <a:gd name="T65" fmla="*/ 404 h 628"/>
                <a:gd name="T66" fmla="*/ 47 w 569"/>
                <a:gd name="T67" fmla="*/ 434 h 628"/>
                <a:gd name="T68" fmla="*/ 22 w 569"/>
                <a:gd name="T69" fmla="*/ 456 h 628"/>
                <a:gd name="T70" fmla="*/ 10 w 569"/>
                <a:gd name="T71" fmla="*/ 487 h 628"/>
                <a:gd name="T72" fmla="*/ 1 w 569"/>
                <a:gd name="T73" fmla="*/ 557 h 628"/>
                <a:gd name="T74" fmla="*/ 0 w 569"/>
                <a:gd name="T75" fmla="*/ 620 h 628"/>
                <a:gd name="T76" fmla="*/ 11 w 569"/>
                <a:gd name="T77" fmla="*/ 628 h 628"/>
                <a:gd name="T78" fmla="*/ 565 w 569"/>
                <a:gd name="T79" fmla="*/ 624 h 628"/>
                <a:gd name="T80" fmla="*/ 569 w 569"/>
                <a:gd name="T81" fmla="*/ 597 h 628"/>
                <a:gd name="T82" fmla="*/ 562 w 569"/>
                <a:gd name="T83" fmla="*/ 510 h 628"/>
                <a:gd name="T84" fmla="*/ 551 w 569"/>
                <a:gd name="T85" fmla="*/ 461 h 628"/>
                <a:gd name="T86" fmla="*/ 537 w 569"/>
                <a:gd name="T87" fmla="*/ 444 h 628"/>
                <a:gd name="T88" fmla="*/ 484 w 569"/>
                <a:gd name="T89" fmla="*/ 413 h 628"/>
                <a:gd name="T90" fmla="*/ 408 w 569"/>
                <a:gd name="T91" fmla="*/ 3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28">
                  <a:moveTo>
                    <a:pt x="408" y="385"/>
                  </a:moveTo>
                  <a:lnTo>
                    <a:pt x="397" y="380"/>
                  </a:lnTo>
                  <a:lnTo>
                    <a:pt x="384" y="376"/>
                  </a:lnTo>
                  <a:lnTo>
                    <a:pt x="372" y="372"/>
                  </a:lnTo>
                  <a:lnTo>
                    <a:pt x="359" y="367"/>
                  </a:lnTo>
                  <a:lnTo>
                    <a:pt x="359" y="309"/>
                  </a:lnTo>
                  <a:lnTo>
                    <a:pt x="366" y="306"/>
                  </a:lnTo>
                  <a:lnTo>
                    <a:pt x="371" y="299"/>
                  </a:lnTo>
                  <a:lnTo>
                    <a:pt x="379" y="290"/>
                  </a:lnTo>
                  <a:lnTo>
                    <a:pt x="385" y="280"/>
                  </a:lnTo>
                  <a:lnTo>
                    <a:pt x="390" y="268"/>
                  </a:lnTo>
                  <a:lnTo>
                    <a:pt x="397" y="253"/>
                  </a:lnTo>
                  <a:lnTo>
                    <a:pt x="400" y="236"/>
                  </a:lnTo>
                  <a:lnTo>
                    <a:pt x="402" y="216"/>
                  </a:lnTo>
                  <a:lnTo>
                    <a:pt x="406" y="213"/>
                  </a:lnTo>
                  <a:lnTo>
                    <a:pt x="409" y="211"/>
                  </a:lnTo>
                  <a:lnTo>
                    <a:pt x="412" y="207"/>
                  </a:lnTo>
                  <a:lnTo>
                    <a:pt x="415" y="203"/>
                  </a:lnTo>
                  <a:lnTo>
                    <a:pt x="417" y="198"/>
                  </a:lnTo>
                  <a:lnTo>
                    <a:pt x="418" y="191"/>
                  </a:lnTo>
                  <a:lnTo>
                    <a:pt x="420" y="184"/>
                  </a:lnTo>
                  <a:lnTo>
                    <a:pt x="420" y="177"/>
                  </a:lnTo>
                  <a:lnTo>
                    <a:pt x="418" y="164"/>
                  </a:lnTo>
                  <a:lnTo>
                    <a:pt x="416" y="154"/>
                  </a:lnTo>
                  <a:lnTo>
                    <a:pt x="411" y="145"/>
                  </a:lnTo>
                  <a:lnTo>
                    <a:pt x="406" y="140"/>
                  </a:lnTo>
                  <a:lnTo>
                    <a:pt x="411" y="123"/>
                  </a:lnTo>
                  <a:lnTo>
                    <a:pt x="417" y="101"/>
                  </a:lnTo>
                  <a:lnTo>
                    <a:pt x="418" y="90"/>
                  </a:lnTo>
                  <a:lnTo>
                    <a:pt x="420" y="78"/>
                  </a:lnTo>
                  <a:lnTo>
                    <a:pt x="420" y="65"/>
                  </a:lnTo>
                  <a:lnTo>
                    <a:pt x="417" y="53"/>
                  </a:lnTo>
                  <a:lnTo>
                    <a:pt x="415" y="46"/>
                  </a:lnTo>
                  <a:lnTo>
                    <a:pt x="412" y="40"/>
                  </a:lnTo>
                  <a:lnTo>
                    <a:pt x="407" y="33"/>
                  </a:lnTo>
                  <a:lnTo>
                    <a:pt x="402" y="28"/>
                  </a:lnTo>
                  <a:lnTo>
                    <a:pt x="397" y="23"/>
                  </a:lnTo>
                  <a:lnTo>
                    <a:pt x="390" y="19"/>
                  </a:lnTo>
                  <a:lnTo>
                    <a:pt x="382" y="15"/>
                  </a:lnTo>
                  <a:lnTo>
                    <a:pt x="375" y="11"/>
                  </a:lnTo>
                  <a:lnTo>
                    <a:pt x="359" y="6"/>
                  </a:lnTo>
                  <a:lnTo>
                    <a:pt x="341" y="3"/>
                  </a:lnTo>
                  <a:lnTo>
                    <a:pt x="325" y="1"/>
                  </a:lnTo>
                  <a:lnTo>
                    <a:pt x="307" y="0"/>
                  </a:lnTo>
                  <a:lnTo>
                    <a:pt x="291" y="1"/>
                  </a:lnTo>
                  <a:lnTo>
                    <a:pt x="276" y="3"/>
                  </a:lnTo>
                  <a:lnTo>
                    <a:pt x="259" y="5"/>
                  </a:lnTo>
                  <a:lnTo>
                    <a:pt x="245" y="10"/>
                  </a:lnTo>
                  <a:lnTo>
                    <a:pt x="231" y="15"/>
                  </a:lnTo>
                  <a:lnTo>
                    <a:pt x="218" y="23"/>
                  </a:lnTo>
                  <a:lnTo>
                    <a:pt x="213" y="27"/>
                  </a:lnTo>
                  <a:lnTo>
                    <a:pt x="208" y="32"/>
                  </a:lnTo>
                  <a:lnTo>
                    <a:pt x="204" y="37"/>
                  </a:lnTo>
                  <a:lnTo>
                    <a:pt x="200" y="42"/>
                  </a:lnTo>
                  <a:lnTo>
                    <a:pt x="194" y="42"/>
                  </a:lnTo>
                  <a:lnTo>
                    <a:pt x="186" y="42"/>
                  </a:lnTo>
                  <a:lnTo>
                    <a:pt x="181" y="44"/>
                  </a:lnTo>
                  <a:lnTo>
                    <a:pt x="176" y="46"/>
                  </a:lnTo>
                  <a:lnTo>
                    <a:pt x="168" y="51"/>
                  </a:lnTo>
                  <a:lnTo>
                    <a:pt x="163" y="56"/>
                  </a:lnTo>
                  <a:lnTo>
                    <a:pt x="158" y="65"/>
                  </a:lnTo>
                  <a:lnTo>
                    <a:pt x="155" y="76"/>
                  </a:lnTo>
                  <a:lnTo>
                    <a:pt x="154" y="86"/>
                  </a:lnTo>
                  <a:lnTo>
                    <a:pt x="155" y="98"/>
                  </a:lnTo>
                  <a:lnTo>
                    <a:pt x="159" y="119"/>
                  </a:lnTo>
                  <a:lnTo>
                    <a:pt x="164" y="139"/>
                  </a:lnTo>
                  <a:lnTo>
                    <a:pt x="164" y="139"/>
                  </a:lnTo>
                  <a:lnTo>
                    <a:pt x="164" y="139"/>
                  </a:lnTo>
                  <a:lnTo>
                    <a:pt x="160" y="141"/>
                  </a:lnTo>
                  <a:lnTo>
                    <a:pt x="158" y="145"/>
                  </a:lnTo>
                  <a:lnTo>
                    <a:pt x="155" y="149"/>
                  </a:lnTo>
                  <a:lnTo>
                    <a:pt x="153" y="154"/>
                  </a:lnTo>
                  <a:lnTo>
                    <a:pt x="149" y="164"/>
                  </a:lnTo>
                  <a:lnTo>
                    <a:pt x="149" y="177"/>
                  </a:lnTo>
                  <a:lnTo>
                    <a:pt x="149" y="184"/>
                  </a:lnTo>
                  <a:lnTo>
                    <a:pt x="150" y="190"/>
                  </a:lnTo>
                  <a:lnTo>
                    <a:pt x="151" y="196"/>
                  </a:lnTo>
                  <a:lnTo>
                    <a:pt x="153" y="202"/>
                  </a:lnTo>
                  <a:lnTo>
                    <a:pt x="155" y="205"/>
                  </a:lnTo>
                  <a:lnTo>
                    <a:pt x="159" y="211"/>
                  </a:lnTo>
                  <a:lnTo>
                    <a:pt x="163" y="213"/>
                  </a:lnTo>
                  <a:lnTo>
                    <a:pt x="167" y="216"/>
                  </a:lnTo>
                  <a:lnTo>
                    <a:pt x="167" y="226"/>
                  </a:lnTo>
                  <a:lnTo>
                    <a:pt x="169" y="236"/>
                  </a:lnTo>
                  <a:lnTo>
                    <a:pt x="171" y="245"/>
                  </a:lnTo>
                  <a:lnTo>
                    <a:pt x="173" y="253"/>
                  </a:lnTo>
                  <a:lnTo>
                    <a:pt x="180" y="268"/>
                  </a:lnTo>
                  <a:lnTo>
                    <a:pt x="187" y="281"/>
                  </a:lnTo>
                  <a:lnTo>
                    <a:pt x="195" y="291"/>
                  </a:lnTo>
                  <a:lnTo>
                    <a:pt x="203" y="299"/>
                  </a:lnTo>
                  <a:lnTo>
                    <a:pt x="209" y="306"/>
                  </a:lnTo>
                  <a:lnTo>
                    <a:pt x="215" y="311"/>
                  </a:lnTo>
                  <a:lnTo>
                    <a:pt x="215" y="367"/>
                  </a:lnTo>
                  <a:lnTo>
                    <a:pt x="203" y="372"/>
                  </a:lnTo>
                  <a:lnTo>
                    <a:pt x="190" y="376"/>
                  </a:lnTo>
                  <a:lnTo>
                    <a:pt x="177" y="381"/>
                  </a:lnTo>
                  <a:lnTo>
                    <a:pt x="164" y="385"/>
                  </a:lnTo>
                  <a:lnTo>
                    <a:pt x="137" y="395"/>
                  </a:lnTo>
                  <a:lnTo>
                    <a:pt x="111" y="404"/>
                  </a:lnTo>
                  <a:lnTo>
                    <a:pt x="87" y="413"/>
                  </a:lnTo>
                  <a:lnTo>
                    <a:pt x="65" y="424"/>
                  </a:lnTo>
                  <a:lnTo>
                    <a:pt x="47" y="434"/>
                  </a:lnTo>
                  <a:lnTo>
                    <a:pt x="32" y="444"/>
                  </a:lnTo>
                  <a:lnTo>
                    <a:pt x="25" y="449"/>
                  </a:lnTo>
                  <a:lnTo>
                    <a:pt x="22" y="456"/>
                  </a:lnTo>
                  <a:lnTo>
                    <a:pt x="18" y="462"/>
                  </a:lnTo>
                  <a:lnTo>
                    <a:pt x="14" y="467"/>
                  </a:lnTo>
                  <a:lnTo>
                    <a:pt x="10" y="487"/>
                  </a:lnTo>
                  <a:lnTo>
                    <a:pt x="6" y="510"/>
                  </a:lnTo>
                  <a:lnTo>
                    <a:pt x="4" y="533"/>
                  </a:lnTo>
                  <a:lnTo>
                    <a:pt x="1" y="557"/>
                  </a:lnTo>
                  <a:lnTo>
                    <a:pt x="0" y="597"/>
                  </a:lnTo>
                  <a:lnTo>
                    <a:pt x="0" y="616"/>
                  </a:lnTo>
                  <a:lnTo>
                    <a:pt x="0" y="620"/>
                  </a:lnTo>
                  <a:lnTo>
                    <a:pt x="2" y="624"/>
                  </a:lnTo>
                  <a:lnTo>
                    <a:pt x="6" y="627"/>
                  </a:lnTo>
                  <a:lnTo>
                    <a:pt x="11" y="628"/>
                  </a:lnTo>
                  <a:lnTo>
                    <a:pt x="557" y="628"/>
                  </a:lnTo>
                  <a:lnTo>
                    <a:pt x="561" y="627"/>
                  </a:lnTo>
                  <a:lnTo>
                    <a:pt x="565" y="624"/>
                  </a:lnTo>
                  <a:lnTo>
                    <a:pt x="567" y="620"/>
                  </a:lnTo>
                  <a:lnTo>
                    <a:pt x="569" y="616"/>
                  </a:lnTo>
                  <a:lnTo>
                    <a:pt x="569" y="597"/>
                  </a:lnTo>
                  <a:lnTo>
                    <a:pt x="567" y="557"/>
                  </a:lnTo>
                  <a:lnTo>
                    <a:pt x="565" y="533"/>
                  </a:lnTo>
                  <a:lnTo>
                    <a:pt x="562" y="510"/>
                  </a:lnTo>
                  <a:lnTo>
                    <a:pt x="558" y="487"/>
                  </a:lnTo>
                  <a:lnTo>
                    <a:pt x="555" y="467"/>
                  </a:lnTo>
                  <a:lnTo>
                    <a:pt x="551" y="461"/>
                  </a:lnTo>
                  <a:lnTo>
                    <a:pt x="547" y="456"/>
                  </a:lnTo>
                  <a:lnTo>
                    <a:pt x="543" y="449"/>
                  </a:lnTo>
                  <a:lnTo>
                    <a:pt x="537" y="444"/>
                  </a:lnTo>
                  <a:lnTo>
                    <a:pt x="522" y="433"/>
                  </a:lnTo>
                  <a:lnTo>
                    <a:pt x="504" y="422"/>
                  </a:lnTo>
                  <a:lnTo>
                    <a:pt x="484" y="413"/>
                  </a:lnTo>
                  <a:lnTo>
                    <a:pt x="461" y="404"/>
                  </a:lnTo>
                  <a:lnTo>
                    <a:pt x="435" y="394"/>
                  </a:lnTo>
                  <a:lnTo>
                    <a:pt x="40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446">
              <a:extLst>
                <a:ext uri="{FF2B5EF4-FFF2-40B4-BE49-F238E27FC236}">
                  <a16:creationId xmlns="" xmlns:a16="http://schemas.microsoft.com/office/drawing/2014/main" id="{334072C5-8E7E-4A65-ABAD-8FD2AA02B623}"/>
                </a:ext>
              </a:extLst>
            </p:cNvPr>
            <p:cNvSpPr>
              <a:spLocks/>
            </p:cNvSpPr>
            <p:nvPr/>
          </p:nvSpPr>
          <p:spPr bwMode="auto">
            <a:xfrm>
              <a:off x="9485313" y="5387975"/>
              <a:ext cx="112712" cy="247650"/>
            </a:xfrm>
            <a:custGeom>
              <a:avLst/>
              <a:gdLst>
                <a:gd name="T0" fmla="*/ 258 w 281"/>
                <a:gd name="T1" fmla="*/ 450 h 625"/>
                <a:gd name="T2" fmla="*/ 234 w 281"/>
                <a:gd name="T3" fmla="*/ 428 h 625"/>
                <a:gd name="T4" fmla="*/ 199 w 281"/>
                <a:gd name="T5" fmla="*/ 408 h 625"/>
                <a:gd name="T6" fmla="*/ 103 w 281"/>
                <a:gd name="T7" fmla="*/ 367 h 625"/>
                <a:gd name="T8" fmla="*/ 65 w 281"/>
                <a:gd name="T9" fmla="*/ 319 h 625"/>
                <a:gd name="T10" fmla="*/ 86 w 281"/>
                <a:gd name="T11" fmla="*/ 301 h 625"/>
                <a:gd name="T12" fmla="*/ 108 w 281"/>
                <a:gd name="T13" fmla="*/ 265 h 625"/>
                <a:gd name="T14" fmla="*/ 113 w 281"/>
                <a:gd name="T15" fmla="*/ 238 h 625"/>
                <a:gd name="T16" fmla="*/ 122 w 281"/>
                <a:gd name="T17" fmla="*/ 223 h 625"/>
                <a:gd name="T18" fmla="*/ 130 w 281"/>
                <a:gd name="T19" fmla="*/ 209 h 625"/>
                <a:gd name="T20" fmla="*/ 132 w 281"/>
                <a:gd name="T21" fmla="*/ 188 h 625"/>
                <a:gd name="T22" fmla="*/ 123 w 281"/>
                <a:gd name="T23" fmla="*/ 157 h 625"/>
                <a:gd name="T24" fmla="*/ 118 w 281"/>
                <a:gd name="T25" fmla="*/ 151 h 625"/>
                <a:gd name="T26" fmla="*/ 131 w 281"/>
                <a:gd name="T27" fmla="*/ 97 h 625"/>
                <a:gd name="T28" fmla="*/ 130 w 281"/>
                <a:gd name="T29" fmla="*/ 59 h 625"/>
                <a:gd name="T30" fmla="*/ 117 w 281"/>
                <a:gd name="T31" fmla="*/ 35 h 625"/>
                <a:gd name="T32" fmla="*/ 94 w 281"/>
                <a:gd name="T33" fmla="*/ 15 h 625"/>
                <a:gd name="T34" fmla="*/ 65 w 281"/>
                <a:gd name="T35" fmla="*/ 2 h 625"/>
                <a:gd name="T36" fmla="*/ 38 w 281"/>
                <a:gd name="T37" fmla="*/ 0 h 625"/>
                <a:gd name="T38" fmla="*/ 13 w 281"/>
                <a:gd name="T39" fmla="*/ 7 h 625"/>
                <a:gd name="T40" fmla="*/ 0 w 281"/>
                <a:gd name="T41" fmla="*/ 20 h 625"/>
                <a:gd name="T42" fmla="*/ 5 w 281"/>
                <a:gd name="T43" fmla="*/ 32 h 625"/>
                <a:gd name="T44" fmla="*/ 18 w 281"/>
                <a:gd name="T45" fmla="*/ 32 h 625"/>
                <a:gd name="T46" fmla="*/ 38 w 281"/>
                <a:gd name="T47" fmla="*/ 24 h 625"/>
                <a:gd name="T48" fmla="*/ 67 w 281"/>
                <a:gd name="T49" fmla="*/ 28 h 625"/>
                <a:gd name="T50" fmla="*/ 89 w 281"/>
                <a:gd name="T51" fmla="*/ 41 h 625"/>
                <a:gd name="T52" fmla="*/ 103 w 281"/>
                <a:gd name="T53" fmla="*/ 56 h 625"/>
                <a:gd name="T54" fmla="*/ 108 w 281"/>
                <a:gd name="T55" fmla="*/ 75 h 625"/>
                <a:gd name="T56" fmla="*/ 105 w 281"/>
                <a:gd name="T57" fmla="*/ 107 h 625"/>
                <a:gd name="T58" fmla="*/ 92 w 281"/>
                <a:gd name="T59" fmla="*/ 152 h 625"/>
                <a:gd name="T60" fmla="*/ 94 w 281"/>
                <a:gd name="T61" fmla="*/ 166 h 625"/>
                <a:gd name="T62" fmla="*/ 104 w 281"/>
                <a:gd name="T63" fmla="*/ 172 h 625"/>
                <a:gd name="T64" fmla="*/ 109 w 281"/>
                <a:gd name="T65" fmla="*/ 188 h 625"/>
                <a:gd name="T66" fmla="*/ 104 w 281"/>
                <a:gd name="T67" fmla="*/ 206 h 625"/>
                <a:gd name="T68" fmla="*/ 94 w 281"/>
                <a:gd name="T69" fmla="*/ 210 h 625"/>
                <a:gd name="T70" fmla="*/ 90 w 281"/>
                <a:gd name="T71" fmla="*/ 231 h 625"/>
                <a:gd name="T72" fmla="*/ 85 w 281"/>
                <a:gd name="T73" fmla="*/ 259 h 625"/>
                <a:gd name="T74" fmla="*/ 55 w 281"/>
                <a:gd name="T75" fmla="*/ 297 h 625"/>
                <a:gd name="T76" fmla="*/ 44 w 281"/>
                <a:gd name="T77" fmla="*/ 306 h 625"/>
                <a:gd name="T78" fmla="*/ 41 w 281"/>
                <a:gd name="T79" fmla="*/ 360 h 625"/>
                <a:gd name="T80" fmla="*/ 46 w 281"/>
                <a:gd name="T81" fmla="*/ 371 h 625"/>
                <a:gd name="T82" fmla="*/ 119 w 281"/>
                <a:gd name="T83" fmla="*/ 399 h 625"/>
                <a:gd name="T84" fmla="*/ 222 w 281"/>
                <a:gd name="T85" fmla="*/ 449 h 625"/>
                <a:gd name="T86" fmla="*/ 241 w 281"/>
                <a:gd name="T87" fmla="*/ 467 h 625"/>
                <a:gd name="T88" fmla="*/ 250 w 281"/>
                <a:gd name="T89" fmla="*/ 503 h 625"/>
                <a:gd name="T90" fmla="*/ 257 w 281"/>
                <a:gd name="T91" fmla="*/ 574 h 625"/>
                <a:gd name="T92" fmla="*/ 204 w 281"/>
                <a:gd name="T93" fmla="*/ 602 h 625"/>
                <a:gd name="T94" fmla="*/ 196 w 281"/>
                <a:gd name="T95" fmla="*/ 613 h 625"/>
                <a:gd name="T96" fmla="*/ 204 w 281"/>
                <a:gd name="T97" fmla="*/ 624 h 625"/>
                <a:gd name="T98" fmla="*/ 273 w 281"/>
                <a:gd name="T99" fmla="*/ 624 h 625"/>
                <a:gd name="T100" fmla="*/ 281 w 281"/>
                <a:gd name="T101" fmla="*/ 613 h 625"/>
                <a:gd name="T102" fmla="*/ 277 w 281"/>
                <a:gd name="T103" fmla="*/ 530 h 625"/>
                <a:gd name="T104" fmla="*/ 267 w 281"/>
                <a:gd name="T105" fmla="*/ 4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 h="625">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descr="This image is an icon of gears. ">
            <a:extLst>
              <a:ext uri="{FF2B5EF4-FFF2-40B4-BE49-F238E27FC236}">
                <a16:creationId xmlns="" xmlns:a16="http://schemas.microsoft.com/office/drawing/2014/main" id="{CF7442ED-E503-49F5-9126-27F11E0DE074}"/>
              </a:ext>
            </a:extLst>
          </p:cNvPr>
          <p:cNvGrpSpPr/>
          <p:nvPr/>
        </p:nvGrpSpPr>
        <p:grpSpPr>
          <a:xfrm>
            <a:off x="4840626" y="2131814"/>
            <a:ext cx="334234" cy="343837"/>
            <a:chOff x="7048500" y="1387475"/>
            <a:chExt cx="276226" cy="284163"/>
          </a:xfrm>
          <a:solidFill>
            <a:schemeClr val="bg1"/>
          </a:solidFill>
        </p:grpSpPr>
        <p:sp>
          <p:nvSpPr>
            <p:cNvPr id="34" name="Freeform 4357">
              <a:extLst>
                <a:ext uri="{FF2B5EF4-FFF2-40B4-BE49-F238E27FC236}">
                  <a16:creationId xmlns="" xmlns:a16="http://schemas.microsoft.com/office/drawing/2014/main" id="{5D20C8D8-9E27-4678-9329-87F88DA477A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358">
              <a:extLst>
                <a:ext uri="{FF2B5EF4-FFF2-40B4-BE49-F238E27FC236}">
                  <a16:creationId xmlns="" xmlns:a16="http://schemas.microsoft.com/office/drawing/2014/main" id="{51F64262-4CAE-411C-BA9D-7B6EC8255730}"/>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descr="This image is two arrows in a circle to symbolize a process. ">
            <a:extLst>
              <a:ext uri="{FF2B5EF4-FFF2-40B4-BE49-F238E27FC236}">
                <a16:creationId xmlns="" xmlns:a16="http://schemas.microsoft.com/office/drawing/2014/main" id="{14DA0634-ECCE-4CF7-85D2-FEC8036445AF}"/>
              </a:ext>
            </a:extLst>
          </p:cNvPr>
          <p:cNvGrpSpPr/>
          <p:nvPr/>
        </p:nvGrpSpPr>
        <p:grpSpPr>
          <a:xfrm>
            <a:off x="6068785" y="3202643"/>
            <a:ext cx="838200" cy="651940"/>
            <a:chOff x="1474788" y="828675"/>
            <a:chExt cx="285750" cy="222251"/>
          </a:xfrm>
          <a:solidFill>
            <a:schemeClr val="tx1">
              <a:lumMod val="65000"/>
              <a:lumOff val="35000"/>
            </a:schemeClr>
          </a:solidFill>
        </p:grpSpPr>
        <p:sp>
          <p:nvSpPr>
            <p:cNvPr id="37" name="Freeform 1682">
              <a:extLst>
                <a:ext uri="{FF2B5EF4-FFF2-40B4-BE49-F238E27FC236}">
                  <a16:creationId xmlns="" xmlns:a16="http://schemas.microsoft.com/office/drawing/2014/main" id="{AC2A946F-ADD8-48D4-A56D-8ED1970BD883}"/>
                </a:ext>
              </a:extLst>
            </p:cNvPr>
            <p:cNvSpPr>
              <a:spLocks/>
            </p:cNvSpPr>
            <p:nvPr/>
          </p:nvSpPr>
          <p:spPr bwMode="auto">
            <a:xfrm>
              <a:off x="1538288" y="912813"/>
              <a:ext cx="222250" cy="138113"/>
            </a:xfrm>
            <a:custGeom>
              <a:avLst/>
              <a:gdLst>
                <a:gd name="T0" fmla="*/ 482 w 559"/>
                <a:gd name="T1" fmla="*/ 11 h 348"/>
                <a:gd name="T2" fmla="*/ 474 w 559"/>
                <a:gd name="T3" fmla="*/ 3 h 348"/>
                <a:gd name="T4" fmla="*/ 464 w 559"/>
                <a:gd name="T5" fmla="*/ 0 h 348"/>
                <a:gd name="T6" fmla="*/ 452 w 559"/>
                <a:gd name="T7" fmla="*/ 2 h 348"/>
                <a:gd name="T8" fmla="*/ 443 w 559"/>
                <a:gd name="T9" fmla="*/ 7 h 348"/>
                <a:gd name="T10" fmla="*/ 344 w 559"/>
                <a:gd name="T11" fmla="*/ 128 h 348"/>
                <a:gd name="T12" fmla="*/ 342 w 559"/>
                <a:gd name="T13" fmla="*/ 136 h 348"/>
                <a:gd name="T14" fmla="*/ 342 w 559"/>
                <a:gd name="T15" fmla="*/ 145 h 348"/>
                <a:gd name="T16" fmla="*/ 346 w 559"/>
                <a:gd name="T17" fmla="*/ 154 h 348"/>
                <a:gd name="T18" fmla="*/ 354 w 559"/>
                <a:gd name="T19" fmla="*/ 160 h 348"/>
                <a:gd name="T20" fmla="*/ 363 w 559"/>
                <a:gd name="T21" fmla="*/ 163 h 348"/>
                <a:gd name="T22" fmla="*/ 371 w 559"/>
                <a:gd name="T23" fmla="*/ 162 h 348"/>
                <a:gd name="T24" fmla="*/ 380 w 559"/>
                <a:gd name="T25" fmla="*/ 157 h 348"/>
                <a:gd name="T26" fmla="*/ 440 w 559"/>
                <a:gd name="T27" fmla="*/ 87 h 348"/>
                <a:gd name="T28" fmla="*/ 434 w 559"/>
                <a:gd name="T29" fmla="*/ 122 h 348"/>
                <a:gd name="T30" fmla="*/ 422 w 559"/>
                <a:gd name="T31" fmla="*/ 156 h 348"/>
                <a:gd name="T32" fmla="*/ 406 w 559"/>
                <a:gd name="T33" fmla="*/ 188 h 348"/>
                <a:gd name="T34" fmla="*/ 384 w 559"/>
                <a:gd name="T35" fmla="*/ 217 h 348"/>
                <a:gd name="T36" fmla="*/ 357 w 559"/>
                <a:gd name="T37" fmla="*/ 244 h 348"/>
                <a:gd name="T38" fmla="*/ 327 w 559"/>
                <a:gd name="T39" fmla="*/ 266 h 348"/>
                <a:gd name="T40" fmla="*/ 294 w 559"/>
                <a:gd name="T41" fmla="*/ 283 h 348"/>
                <a:gd name="T42" fmla="*/ 259 w 559"/>
                <a:gd name="T43" fmla="*/ 294 h 348"/>
                <a:gd name="T44" fmla="*/ 229 w 559"/>
                <a:gd name="T45" fmla="*/ 300 h 348"/>
                <a:gd name="T46" fmla="*/ 199 w 559"/>
                <a:gd name="T47" fmla="*/ 301 h 348"/>
                <a:gd name="T48" fmla="*/ 170 w 559"/>
                <a:gd name="T49" fmla="*/ 299 h 348"/>
                <a:gd name="T50" fmla="*/ 142 w 559"/>
                <a:gd name="T51" fmla="*/ 293 h 348"/>
                <a:gd name="T52" fmla="*/ 114 w 559"/>
                <a:gd name="T53" fmla="*/ 283 h 348"/>
                <a:gd name="T54" fmla="*/ 89 w 559"/>
                <a:gd name="T55" fmla="*/ 270 h 348"/>
                <a:gd name="T56" fmla="*/ 64 w 559"/>
                <a:gd name="T57" fmla="*/ 254 h 348"/>
                <a:gd name="T58" fmla="*/ 41 w 559"/>
                <a:gd name="T59" fmla="*/ 234 h 348"/>
                <a:gd name="T60" fmla="*/ 33 w 559"/>
                <a:gd name="T61" fmla="*/ 229 h 348"/>
                <a:gd name="T62" fmla="*/ 25 w 559"/>
                <a:gd name="T63" fmla="*/ 227 h 348"/>
                <a:gd name="T64" fmla="*/ 16 w 559"/>
                <a:gd name="T65" fmla="*/ 229 h 348"/>
                <a:gd name="T66" fmla="*/ 7 w 559"/>
                <a:gd name="T67" fmla="*/ 234 h 348"/>
                <a:gd name="T68" fmla="*/ 3 w 559"/>
                <a:gd name="T69" fmla="*/ 241 h 348"/>
                <a:gd name="T70" fmla="*/ 0 w 559"/>
                <a:gd name="T71" fmla="*/ 251 h 348"/>
                <a:gd name="T72" fmla="*/ 3 w 559"/>
                <a:gd name="T73" fmla="*/ 260 h 348"/>
                <a:gd name="T74" fmla="*/ 8 w 559"/>
                <a:gd name="T75" fmla="*/ 269 h 348"/>
                <a:gd name="T76" fmla="*/ 28 w 559"/>
                <a:gd name="T77" fmla="*/ 287 h 348"/>
                <a:gd name="T78" fmla="*/ 51 w 559"/>
                <a:gd name="T79" fmla="*/ 303 h 348"/>
                <a:gd name="T80" fmla="*/ 74 w 559"/>
                <a:gd name="T81" fmla="*/ 318 h 348"/>
                <a:gd name="T82" fmla="*/ 99 w 559"/>
                <a:gd name="T83" fmla="*/ 329 h 348"/>
                <a:gd name="T84" fmla="*/ 124 w 559"/>
                <a:gd name="T85" fmla="*/ 337 h 348"/>
                <a:gd name="T86" fmla="*/ 151 w 559"/>
                <a:gd name="T87" fmla="*/ 344 h 348"/>
                <a:gd name="T88" fmla="*/ 177 w 559"/>
                <a:gd name="T89" fmla="*/ 347 h 348"/>
                <a:gd name="T90" fmla="*/ 205 w 559"/>
                <a:gd name="T91" fmla="*/ 348 h 348"/>
                <a:gd name="T92" fmla="*/ 237 w 559"/>
                <a:gd name="T93" fmla="*/ 347 h 348"/>
                <a:gd name="T94" fmla="*/ 270 w 559"/>
                <a:gd name="T95" fmla="*/ 342 h 348"/>
                <a:gd name="T96" fmla="*/ 311 w 559"/>
                <a:gd name="T97" fmla="*/ 329 h 348"/>
                <a:gd name="T98" fmla="*/ 348 w 559"/>
                <a:gd name="T99" fmla="*/ 310 h 348"/>
                <a:gd name="T100" fmla="*/ 382 w 559"/>
                <a:gd name="T101" fmla="*/ 286 h 348"/>
                <a:gd name="T102" fmla="*/ 413 w 559"/>
                <a:gd name="T103" fmla="*/ 257 h 348"/>
                <a:gd name="T104" fmla="*/ 439 w 559"/>
                <a:gd name="T105" fmla="*/ 224 h 348"/>
                <a:gd name="T106" fmla="*/ 460 w 559"/>
                <a:gd name="T107" fmla="*/ 188 h 348"/>
                <a:gd name="T108" fmla="*/ 475 w 559"/>
                <a:gd name="T109" fmla="*/ 150 h 348"/>
                <a:gd name="T110" fmla="*/ 485 w 559"/>
                <a:gd name="T111" fmla="*/ 110 h 348"/>
                <a:gd name="T112" fmla="*/ 518 w 559"/>
                <a:gd name="T113" fmla="*/ 163 h 348"/>
                <a:gd name="T114" fmla="*/ 529 w 559"/>
                <a:gd name="T115" fmla="*/ 168 h 348"/>
                <a:gd name="T116" fmla="*/ 541 w 559"/>
                <a:gd name="T117" fmla="*/ 168 h 348"/>
                <a:gd name="T118" fmla="*/ 551 w 559"/>
                <a:gd name="T119" fmla="*/ 164 h 348"/>
                <a:gd name="T120" fmla="*/ 557 w 559"/>
                <a:gd name="T121" fmla="*/ 156 h 348"/>
                <a:gd name="T122" fmla="*/ 559 w 559"/>
                <a:gd name="T123" fmla="*/ 147 h 348"/>
                <a:gd name="T124" fmla="*/ 558 w 559"/>
                <a:gd name="T12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 h="348">
                  <a:moveTo>
                    <a:pt x="556" y="133"/>
                  </a:moveTo>
                  <a:lnTo>
                    <a:pt x="482" y="11"/>
                  </a:lnTo>
                  <a:lnTo>
                    <a:pt x="478" y="6"/>
                  </a:lnTo>
                  <a:lnTo>
                    <a:pt x="474" y="3"/>
                  </a:lnTo>
                  <a:lnTo>
                    <a:pt x="470" y="1"/>
                  </a:lnTo>
                  <a:lnTo>
                    <a:pt x="464" y="0"/>
                  </a:lnTo>
                  <a:lnTo>
                    <a:pt x="458" y="0"/>
                  </a:lnTo>
                  <a:lnTo>
                    <a:pt x="452" y="2"/>
                  </a:lnTo>
                  <a:lnTo>
                    <a:pt x="448" y="4"/>
                  </a:lnTo>
                  <a:lnTo>
                    <a:pt x="443" y="7"/>
                  </a:lnTo>
                  <a:lnTo>
                    <a:pt x="346" y="123"/>
                  </a:lnTo>
                  <a:lnTo>
                    <a:pt x="344" y="128"/>
                  </a:lnTo>
                  <a:lnTo>
                    <a:pt x="342" y="132"/>
                  </a:lnTo>
                  <a:lnTo>
                    <a:pt x="342" y="136"/>
                  </a:lnTo>
                  <a:lnTo>
                    <a:pt x="342" y="141"/>
                  </a:lnTo>
                  <a:lnTo>
                    <a:pt x="342" y="145"/>
                  </a:lnTo>
                  <a:lnTo>
                    <a:pt x="344" y="150"/>
                  </a:lnTo>
                  <a:lnTo>
                    <a:pt x="346" y="154"/>
                  </a:lnTo>
                  <a:lnTo>
                    <a:pt x="349" y="157"/>
                  </a:lnTo>
                  <a:lnTo>
                    <a:pt x="354" y="160"/>
                  </a:lnTo>
                  <a:lnTo>
                    <a:pt x="358" y="162"/>
                  </a:lnTo>
                  <a:lnTo>
                    <a:pt x="363" y="163"/>
                  </a:lnTo>
                  <a:lnTo>
                    <a:pt x="367" y="163"/>
                  </a:lnTo>
                  <a:lnTo>
                    <a:pt x="371" y="162"/>
                  </a:lnTo>
                  <a:lnTo>
                    <a:pt x="376" y="161"/>
                  </a:lnTo>
                  <a:lnTo>
                    <a:pt x="380" y="157"/>
                  </a:lnTo>
                  <a:lnTo>
                    <a:pt x="384" y="155"/>
                  </a:lnTo>
                  <a:lnTo>
                    <a:pt x="440" y="87"/>
                  </a:lnTo>
                  <a:lnTo>
                    <a:pt x="438" y="104"/>
                  </a:lnTo>
                  <a:lnTo>
                    <a:pt x="434" y="122"/>
                  </a:lnTo>
                  <a:lnTo>
                    <a:pt x="429" y="139"/>
                  </a:lnTo>
                  <a:lnTo>
                    <a:pt x="422" y="156"/>
                  </a:lnTo>
                  <a:lnTo>
                    <a:pt x="414" y="173"/>
                  </a:lnTo>
                  <a:lnTo>
                    <a:pt x="406" y="188"/>
                  </a:lnTo>
                  <a:lnTo>
                    <a:pt x="395" y="204"/>
                  </a:lnTo>
                  <a:lnTo>
                    <a:pt x="384" y="217"/>
                  </a:lnTo>
                  <a:lnTo>
                    <a:pt x="371" y="231"/>
                  </a:lnTo>
                  <a:lnTo>
                    <a:pt x="357" y="244"/>
                  </a:lnTo>
                  <a:lnTo>
                    <a:pt x="343" y="256"/>
                  </a:lnTo>
                  <a:lnTo>
                    <a:pt x="327" y="266"/>
                  </a:lnTo>
                  <a:lnTo>
                    <a:pt x="312" y="274"/>
                  </a:lnTo>
                  <a:lnTo>
                    <a:pt x="294" y="283"/>
                  </a:lnTo>
                  <a:lnTo>
                    <a:pt x="276" y="290"/>
                  </a:lnTo>
                  <a:lnTo>
                    <a:pt x="259" y="294"/>
                  </a:lnTo>
                  <a:lnTo>
                    <a:pt x="243" y="298"/>
                  </a:lnTo>
                  <a:lnTo>
                    <a:pt x="229" y="300"/>
                  </a:lnTo>
                  <a:lnTo>
                    <a:pt x="215" y="301"/>
                  </a:lnTo>
                  <a:lnTo>
                    <a:pt x="199" y="301"/>
                  </a:lnTo>
                  <a:lnTo>
                    <a:pt x="185" y="301"/>
                  </a:lnTo>
                  <a:lnTo>
                    <a:pt x="170" y="299"/>
                  </a:lnTo>
                  <a:lnTo>
                    <a:pt x="156" y="297"/>
                  </a:lnTo>
                  <a:lnTo>
                    <a:pt x="142" y="293"/>
                  </a:lnTo>
                  <a:lnTo>
                    <a:pt x="128" y="289"/>
                  </a:lnTo>
                  <a:lnTo>
                    <a:pt x="114" y="283"/>
                  </a:lnTo>
                  <a:lnTo>
                    <a:pt x="101" y="278"/>
                  </a:lnTo>
                  <a:lnTo>
                    <a:pt x="89" y="270"/>
                  </a:lnTo>
                  <a:lnTo>
                    <a:pt x="75" y="262"/>
                  </a:lnTo>
                  <a:lnTo>
                    <a:pt x="64" y="254"/>
                  </a:lnTo>
                  <a:lnTo>
                    <a:pt x="52" y="245"/>
                  </a:lnTo>
                  <a:lnTo>
                    <a:pt x="41" y="234"/>
                  </a:lnTo>
                  <a:lnTo>
                    <a:pt x="38" y="231"/>
                  </a:lnTo>
                  <a:lnTo>
                    <a:pt x="33" y="229"/>
                  </a:lnTo>
                  <a:lnTo>
                    <a:pt x="29" y="228"/>
                  </a:lnTo>
                  <a:lnTo>
                    <a:pt x="25" y="227"/>
                  </a:lnTo>
                  <a:lnTo>
                    <a:pt x="20" y="228"/>
                  </a:lnTo>
                  <a:lnTo>
                    <a:pt x="16" y="229"/>
                  </a:lnTo>
                  <a:lnTo>
                    <a:pt x="11" y="231"/>
                  </a:lnTo>
                  <a:lnTo>
                    <a:pt x="7" y="234"/>
                  </a:lnTo>
                  <a:lnTo>
                    <a:pt x="5" y="238"/>
                  </a:lnTo>
                  <a:lnTo>
                    <a:pt x="3" y="241"/>
                  </a:lnTo>
                  <a:lnTo>
                    <a:pt x="1" y="247"/>
                  </a:lnTo>
                  <a:lnTo>
                    <a:pt x="0" y="251"/>
                  </a:lnTo>
                  <a:lnTo>
                    <a:pt x="1" y="256"/>
                  </a:lnTo>
                  <a:lnTo>
                    <a:pt x="3" y="260"/>
                  </a:lnTo>
                  <a:lnTo>
                    <a:pt x="5" y="265"/>
                  </a:lnTo>
                  <a:lnTo>
                    <a:pt x="8" y="269"/>
                  </a:lnTo>
                  <a:lnTo>
                    <a:pt x="18" y="278"/>
                  </a:lnTo>
                  <a:lnTo>
                    <a:pt x="28" y="287"/>
                  </a:lnTo>
                  <a:lnTo>
                    <a:pt x="39" y="295"/>
                  </a:lnTo>
                  <a:lnTo>
                    <a:pt x="51" y="303"/>
                  </a:lnTo>
                  <a:lnTo>
                    <a:pt x="62" y="311"/>
                  </a:lnTo>
                  <a:lnTo>
                    <a:pt x="74" y="318"/>
                  </a:lnTo>
                  <a:lnTo>
                    <a:pt x="86" y="323"/>
                  </a:lnTo>
                  <a:lnTo>
                    <a:pt x="99" y="329"/>
                  </a:lnTo>
                  <a:lnTo>
                    <a:pt x="112" y="333"/>
                  </a:lnTo>
                  <a:lnTo>
                    <a:pt x="124" y="337"/>
                  </a:lnTo>
                  <a:lnTo>
                    <a:pt x="137" y="341"/>
                  </a:lnTo>
                  <a:lnTo>
                    <a:pt x="151" y="344"/>
                  </a:lnTo>
                  <a:lnTo>
                    <a:pt x="164" y="346"/>
                  </a:lnTo>
                  <a:lnTo>
                    <a:pt x="177" y="347"/>
                  </a:lnTo>
                  <a:lnTo>
                    <a:pt x="190" y="348"/>
                  </a:lnTo>
                  <a:lnTo>
                    <a:pt x="205" y="348"/>
                  </a:lnTo>
                  <a:lnTo>
                    <a:pt x="220" y="348"/>
                  </a:lnTo>
                  <a:lnTo>
                    <a:pt x="237" y="347"/>
                  </a:lnTo>
                  <a:lnTo>
                    <a:pt x="253" y="345"/>
                  </a:lnTo>
                  <a:lnTo>
                    <a:pt x="270" y="342"/>
                  </a:lnTo>
                  <a:lnTo>
                    <a:pt x="291" y="336"/>
                  </a:lnTo>
                  <a:lnTo>
                    <a:pt x="311" y="329"/>
                  </a:lnTo>
                  <a:lnTo>
                    <a:pt x="329" y="320"/>
                  </a:lnTo>
                  <a:lnTo>
                    <a:pt x="348" y="310"/>
                  </a:lnTo>
                  <a:lnTo>
                    <a:pt x="366" y="298"/>
                  </a:lnTo>
                  <a:lnTo>
                    <a:pt x="382" y="286"/>
                  </a:lnTo>
                  <a:lnTo>
                    <a:pt x="398" y="271"/>
                  </a:lnTo>
                  <a:lnTo>
                    <a:pt x="413" y="257"/>
                  </a:lnTo>
                  <a:lnTo>
                    <a:pt x="427" y="240"/>
                  </a:lnTo>
                  <a:lnTo>
                    <a:pt x="439" y="224"/>
                  </a:lnTo>
                  <a:lnTo>
                    <a:pt x="450" y="206"/>
                  </a:lnTo>
                  <a:lnTo>
                    <a:pt x="460" y="188"/>
                  </a:lnTo>
                  <a:lnTo>
                    <a:pt x="469" y="170"/>
                  </a:lnTo>
                  <a:lnTo>
                    <a:pt x="475" y="150"/>
                  </a:lnTo>
                  <a:lnTo>
                    <a:pt x="482" y="131"/>
                  </a:lnTo>
                  <a:lnTo>
                    <a:pt x="485" y="110"/>
                  </a:lnTo>
                  <a:lnTo>
                    <a:pt x="514" y="159"/>
                  </a:lnTo>
                  <a:lnTo>
                    <a:pt x="518" y="163"/>
                  </a:lnTo>
                  <a:lnTo>
                    <a:pt x="523" y="166"/>
                  </a:lnTo>
                  <a:lnTo>
                    <a:pt x="529" y="168"/>
                  </a:lnTo>
                  <a:lnTo>
                    <a:pt x="535" y="170"/>
                  </a:lnTo>
                  <a:lnTo>
                    <a:pt x="541" y="168"/>
                  </a:lnTo>
                  <a:lnTo>
                    <a:pt x="547" y="166"/>
                  </a:lnTo>
                  <a:lnTo>
                    <a:pt x="551" y="164"/>
                  </a:lnTo>
                  <a:lnTo>
                    <a:pt x="555" y="160"/>
                  </a:lnTo>
                  <a:lnTo>
                    <a:pt x="557" y="156"/>
                  </a:lnTo>
                  <a:lnTo>
                    <a:pt x="558" y="152"/>
                  </a:lnTo>
                  <a:lnTo>
                    <a:pt x="559" y="147"/>
                  </a:lnTo>
                  <a:lnTo>
                    <a:pt x="559" y="142"/>
                  </a:lnTo>
                  <a:lnTo>
                    <a:pt x="558" y="138"/>
                  </a:lnTo>
                  <a:lnTo>
                    <a:pt x="55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683">
              <a:extLst>
                <a:ext uri="{FF2B5EF4-FFF2-40B4-BE49-F238E27FC236}">
                  <a16:creationId xmlns="" xmlns:a16="http://schemas.microsoft.com/office/drawing/2014/main" id="{0B7A1438-DF2D-4224-BF82-C687BA59AC54}"/>
                </a:ext>
              </a:extLst>
            </p:cNvPr>
            <p:cNvSpPr>
              <a:spLocks/>
            </p:cNvSpPr>
            <p:nvPr/>
          </p:nvSpPr>
          <p:spPr bwMode="auto">
            <a:xfrm>
              <a:off x="1474788" y="828675"/>
              <a:ext cx="230188" cy="150813"/>
            </a:xfrm>
            <a:custGeom>
              <a:avLst/>
              <a:gdLst>
                <a:gd name="T0" fmla="*/ 212 w 581"/>
                <a:gd name="T1" fmla="*/ 217 h 379"/>
                <a:gd name="T2" fmla="*/ 198 w 581"/>
                <a:gd name="T3" fmla="*/ 217 h 379"/>
                <a:gd name="T4" fmla="*/ 187 w 581"/>
                <a:gd name="T5" fmla="*/ 226 h 379"/>
                <a:gd name="T6" fmla="*/ 124 w 581"/>
                <a:gd name="T7" fmla="*/ 267 h 379"/>
                <a:gd name="T8" fmla="*/ 135 w 581"/>
                <a:gd name="T9" fmla="*/ 216 h 379"/>
                <a:gd name="T10" fmla="*/ 157 w 581"/>
                <a:gd name="T11" fmla="*/ 167 h 379"/>
                <a:gd name="T12" fmla="*/ 178 w 581"/>
                <a:gd name="T13" fmla="*/ 138 h 379"/>
                <a:gd name="T14" fmla="*/ 203 w 581"/>
                <a:gd name="T15" fmla="*/ 110 h 379"/>
                <a:gd name="T16" fmla="*/ 233 w 581"/>
                <a:gd name="T17" fmla="*/ 88 h 379"/>
                <a:gd name="T18" fmla="*/ 265 w 581"/>
                <a:gd name="T19" fmla="*/ 70 h 379"/>
                <a:gd name="T20" fmla="*/ 299 w 581"/>
                <a:gd name="T21" fmla="*/ 57 h 379"/>
                <a:gd name="T22" fmla="*/ 343 w 581"/>
                <a:gd name="T23" fmla="*/ 49 h 379"/>
                <a:gd name="T24" fmla="*/ 390 w 581"/>
                <a:gd name="T25" fmla="*/ 49 h 379"/>
                <a:gd name="T26" fmla="*/ 435 w 581"/>
                <a:gd name="T27" fmla="*/ 58 h 379"/>
                <a:gd name="T28" fmla="*/ 478 w 581"/>
                <a:gd name="T29" fmla="*/ 77 h 379"/>
                <a:gd name="T30" fmla="*/ 517 w 581"/>
                <a:gd name="T31" fmla="*/ 103 h 379"/>
                <a:gd name="T32" fmla="*/ 542 w 581"/>
                <a:gd name="T33" fmla="*/ 130 h 379"/>
                <a:gd name="T34" fmla="*/ 556 w 581"/>
                <a:gd name="T35" fmla="*/ 134 h 379"/>
                <a:gd name="T36" fmla="*/ 569 w 581"/>
                <a:gd name="T37" fmla="*/ 131 h 379"/>
                <a:gd name="T38" fmla="*/ 579 w 581"/>
                <a:gd name="T39" fmla="*/ 121 h 379"/>
                <a:gd name="T40" fmla="*/ 581 w 581"/>
                <a:gd name="T41" fmla="*/ 108 h 379"/>
                <a:gd name="T42" fmla="*/ 576 w 581"/>
                <a:gd name="T43" fmla="*/ 94 h 379"/>
                <a:gd name="T44" fmla="*/ 532 w 581"/>
                <a:gd name="T45" fmla="*/ 56 h 379"/>
                <a:gd name="T46" fmla="*/ 485 w 581"/>
                <a:gd name="T47" fmla="*/ 27 h 379"/>
                <a:gd name="T48" fmla="*/ 432 w 581"/>
                <a:gd name="T49" fmla="*/ 8 h 379"/>
                <a:gd name="T50" fmla="*/ 376 w 581"/>
                <a:gd name="T51" fmla="*/ 0 h 379"/>
                <a:gd name="T52" fmla="*/ 319 w 581"/>
                <a:gd name="T53" fmla="*/ 4 h 379"/>
                <a:gd name="T54" fmla="*/ 272 w 581"/>
                <a:gd name="T55" fmla="*/ 16 h 379"/>
                <a:gd name="T56" fmla="*/ 232 w 581"/>
                <a:gd name="T57" fmla="*/ 34 h 379"/>
                <a:gd name="T58" fmla="*/ 195 w 581"/>
                <a:gd name="T59" fmla="*/ 57 h 379"/>
                <a:gd name="T60" fmla="*/ 161 w 581"/>
                <a:gd name="T61" fmla="*/ 86 h 379"/>
                <a:gd name="T62" fmla="*/ 132 w 581"/>
                <a:gd name="T63" fmla="*/ 119 h 379"/>
                <a:gd name="T64" fmla="*/ 107 w 581"/>
                <a:gd name="T65" fmla="*/ 159 h 379"/>
                <a:gd name="T66" fmla="*/ 89 w 581"/>
                <a:gd name="T67" fmla="*/ 203 h 379"/>
                <a:gd name="T68" fmla="*/ 78 w 581"/>
                <a:gd name="T69" fmla="*/ 249 h 379"/>
                <a:gd name="T70" fmla="*/ 41 w 581"/>
                <a:gd name="T71" fmla="*/ 214 h 379"/>
                <a:gd name="T72" fmla="*/ 29 w 581"/>
                <a:gd name="T73" fmla="*/ 207 h 379"/>
                <a:gd name="T74" fmla="*/ 15 w 581"/>
                <a:gd name="T75" fmla="*/ 208 h 379"/>
                <a:gd name="T76" fmla="*/ 4 w 581"/>
                <a:gd name="T77" fmla="*/ 218 h 379"/>
                <a:gd name="T78" fmla="*/ 0 w 581"/>
                <a:gd name="T79" fmla="*/ 231 h 379"/>
                <a:gd name="T80" fmla="*/ 5 w 581"/>
                <a:gd name="T81" fmla="*/ 245 h 379"/>
                <a:gd name="T82" fmla="*/ 96 w 581"/>
                <a:gd name="T83" fmla="*/ 377 h 379"/>
                <a:gd name="T84" fmla="*/ 107 w 581"/>
                <a:gd name="T85" fmla="*/ 379 h 379"/>
                <a:gd name="T86" fmla="*/ 118 w 581"/>
                <a:gd name="T87" fmla="*/ 378 h 379"/>
                <a:gd name="T88" fmla="*/ 223 w 581"/>
                <a:gd name="T89" fmla="*/ 256 h 379"/>
                <a:gd name="T90" fmla="*/ 229 w 581"/>
                <a:gd name="T91" fmla="*/ 242 h 379"/>
                <a:gd name="T92" fmla="*/ 227 w 581"/>
                <a:gd name="T93" fmla="*/ 22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379">
                  <a:moveTo>
                    <a:pt x="220" y="221"/>
                  </a:moveTo>
                  <a:lnTo>
                    <a:pt x="217" y="219"/>
                  </a:lnTo>
                  <a:lnTo>
                    <a:pt x="212" y="217"/>
                  </a:lnTo>
                  <a:lnTo>
                    <a:pt x="208" y="216"/>
                  </a:lnTo>
                  <a:lnTo>
                    <a:pt x="203" y="216"/>
                  </a:lnTo>
                  <a:lnTo>
                    <a:pt x="198" y="217"/>
                  </a:lnTo>
                  <a:lnTo>
                    <a:pt x="195" y="219"/>
                  </a:lnTo>
                  <a:lnTo>
                    <a:pt x="190" y="221"/>
                  </a:lnTo>
                  <a:lnTo>
                    <a:pt x="187" y="226"/>
                  </a:lnTo>
                  <a:lnTo>
                    <a:pt x="124" y="301"/>
                  </a:lnTo>
                  <a:lnTo>
                    <a:pt x="123" y="283"/>
                  </a:lnTo>
                  <a:lnTo>
                    <a:pt x="124" y="267"/>
                  </a:lnTo>
                  <a:lnTo>
                    <a:pt x="126" y="250"/>
                  </a:lnTo>
                  <a:lnTo>
                    <a:pt x="131" y="233"/>
                  </a:lnTo>
                  <a:lnTo>
                    <a:pt x="135" y="216"/>
                  </a:lnTo>
                  <a:lnTo>
                    <a:pt x="140" y="200"/>
                  </a:lnTo>
                  <a:lnTo>
                    <a:pt x="148" y="184"/>
                  </a:lnTo>
                  <a:lnTo>
                    <a:pt x="157" y="167"/>
                  </a:lnTo>
                  <a:lnTo>
                    <a:pt x="164" y="157"/>
                  </a:lnTo>
                  <a:lnTo>
                    <a:pt x="170" y="147"/>
                  </a:lnTo>
                  <a:lnTo>
                    <a:pt x="178" y="138"/>
                  </a:lnTo>
                  <a:lnTo>
                    <a:pt x="187" y="128"/>
                  </a:lnTo>
                  <a:lnTo>
                    <a:pt x="195" y="119"/>
                  </a:lnTo>
                  <a:lnTo>
                    <a:pt x="203" y="110"/>
                  </a:lnTo>
                  <a:lnTo>
                    <a:pt x="213" y="102"/>
                  </a:lnTo>
                  <a:lnTo>
                    <a:pt x="223" y="94"/>
                  </a:lnTo>
                  <a:lnTo>
                    <a:pt x="233" y="88"/>
                  </a:lnTo>
                  <a:lnTo>
                    <a:pt x="243" y="81"/>
                  </a:lnTo>
                  <a:lnTo>
                    <a:pt x="254" y="76"/>
                  </a:lnTo>
                  <a:lnTo>
                    <a:pt x="265" y="70"/>
                  </a:lnTo>
                  <a:lnTo>
                    <a:pt x="276" y="65"/>
                  </a:lnTo>
                  <a:lnTo>
                    <a:pt x="287" y="60"/>
                  </a:lnTo>
                  <a:lnTo>
                    <a:pt x="299" y="57"/>
                  </a:lnTo>
                  <a:lnTo>
                    <a:pt x="312" y="54"/>
                  </a:lnTo>
                  <a:lnTo>
                    <a:pt x="327" y="50"/>
                  </a:lnTo>
                  <a:lnTo>
                    <a:pt x="343" y="49"/>
                  </a:lnTo>
                  <a:lnTo>
                    <a:pt x="358" y="48"/>
                  </a:lnTo>
                  <a:lnTo>
                    <a:pt x="375" y="48"/>
                  </a:lnTo>
                  <a:lnTo>
                    <a:pt x="390" y="49"/>
                  </a:lnTo>
                  <a:lnTo>
                    <a:pt x="405" y="50"/>
                  </a:lnTo>
                  <a:lnTo>
                    <a:pt x="421" y="54"/>
                  </a:lnTo>
                  <a:lnTo>
                    <a:pt x="435" y="58"/>
                  </a:lnTo>
                  <a:lnTo>
                    <a:pt x="450" y="64"/>
                  </a:lnTo>
                  <a:lnTo>
                    <a:pt x="464" y="69"/>
                  </a:lnTo>
                  <a:lnTo>
                    <a:pt x="478" y="77"/>
                  </a:lnTo>
                  <a:lnTo>
                    <a:pt x="492" y="85"/>
                  </a:lnTo>
                  <a:lnTo>
                    <a:pt x="505" y="93"/>
                  </a:lnTo>
                  <a:lnTo>
                    <a:pt x="517" y="103"/>
                  </a:lnTo>
                  <a:lnTo>
                    <a:pt x="528" y="114"/>
                  </a:lnTo>
                  <a:lnTo>
                    <a:pt x="539" y="126"/>
                  </a:lnTo>
                  <a:lnTo>
                    <a:pt x="542" y="130"/>
                  </a:lnTo>
                  <a:lnTo>
                    <a:pt x="547" y="132"/>
                  </a:lnTo>
                  <a:lnTo>
                    <a:pt x="551" y="133"/>
                  </a:lnTo>
                  <a:lnTo>
                    <a:pt x="556" y="134"/>
                  </a:lnTo>
                  <a:lnTo>
                    <a:pt x="560" y="134"/>
                  </a:lnTo>
                  <a:lnTo>
                    <a:pt x="565" y="133"/>
                  </a:lnTo>
                  <a:lnTo>
                    <a:pt x="569" y="131"/>
                  </a:lnTo>
                  <a:lnTo>
                    <a:pt x="573" y="129"/>
                  </a:lnTo>
                  <a:lnTo>
                    <a:pt x="577" y="125"/>
                  </a:lnTo>
                  <a:lnTo>
                    <a:pt x="579" y="121"/>
                  </a:lnTo>
                  <a:lnTo>
                    <a:pt x="581" y="117"/>
                  </a:lnTo>
                  <a:lnTo>
                    <a:pt x="581" y="112"/>
                  </a:lnTo>
                  <a:lnTo>
                    <a:pt x="581" y="108"/>
                  </a:lnTo>
                  <a:lnTo>
                    <a:pt x="580" y="103"/>
                  </a:lnTo>
                  <a:lnTo>
                    <a:pt x="578" y="99"/>
                  </a:lnTo>
                  <a:lnTo>
                    <a:pt x="576" y="94"/>
                  </a:lnTo>
                  <a:lnTo>
                    <a:pt x="562" y="81"/>
                  </a:lnTo>
                  <a:lnTo>
                    <a:pt x="548" y="68"/>
                  </a:lnTo>
                  <a:lnTo>
                    <a:pt x="532" y="56"/>
                  </a:lnTo>
                  <a:lnTo>
                    <a:pt x="517" y="45"/>
                  </a:lnTo>
                  <a:lnTo>
                    <a:pt x="502" y="35"/>
                  </a:lnTo>
                  <a:lnTo>
                    <a:pt x="485" y="27"/>
                  </a:lnTo>
                  <a:lnTo>
                    <a:pt x="467" y="19"/>
                  </a:lnTo>
                  <a:lnTo>
                    <a:pt x="450" y="13"/>
                  </a:lnTo>
                  <a:lnTo>
                    <a:pt x="432" y="8"/>
                  </a:lnTo>
                  <a:lnTo>
                    <a:pt x="413" y="4"/>
                  </a:lnTo>
                  <a:lnTo>
                    <a:pt x="394" y="2"/>
                  </a:lnTo>
                  <a:lnTo>
                    <a:pt x="376" y="0"/>
                  </a:lnTo>
                  <a:lnTo>
                    <a:pt x="357" y="0"/>
                  </a:lnTo>
                  <a:lnTo>
                    <a:pt x="338" y="1"/>
                  </a:lnTo>
                  <a:lnTo>
                    <a:pt x="319" y="4"/>
                  </a:lnTo>
                  <a:lnTo>
                    <a:pt x="301" y="7"/>
                  </a:lnTo>
                  <a:lnTo>
                    <a:pt x="286" y="12"/>
                  </a:lnTo>
                  <a:lnTo>
                    <a:pt x="272" y="16"/>
                  </a:lnTo>
                  <a:lnTo>
                    <a:pt x="259" y="20"/>
                  </a:lnTo>
                  <a:lnTo>
                    <a:pt x="245" y="27"/>
                  </a:lnTo>
                  <a:lnTo>
                    <a:pt x="232" y="34"/>
                  </a:lnTo>
                  <a:lnTo>
                    <a:pt x="219" y="40"/>
                  </a:lnTo>
                  <a:lnTo>
                    <a:pt x="207" y="48"/>
                  </a:lnTo>
                  <a:lnTo>
                    <a:pt x="195" y="57"/>
                  </a:lnTo>
                  <a:lnTo>
                    <a:pt x="184" y="66"/>
                  </a:lnTo>
                  <a:lnTo>
                    <a:pt x="171" y="76"/>
                  </a:lnTo>
                  <a:lnTo>
                    <a:pt x="161" y="86"/>
                  </a:lnTo>
                  <a:lnTo>
                    <a:pt x="152" y="97"/>
                  </a:lnTo>
                  <a:lnTo>
                    <a:pt x="142" y="108"/>
                  </a:lnTo>
                  <a:lnTo>
                    <a:pt x="132" y="119"/>
                  </a:lnTo>
                  <a:lnTo>
                    <a:pt x="124" y="131"/>
                  </a:lnTo>
                  <a:lnTo>
                    <a:pt x="115" y="144"/>
                  </a:lnTo>
                  <a:lnTo>
                    <a:pt x="107" y="159"/>
                  </a:lnTo>
                  <a:lnTo>
                    <a:pt x="101" y="173"/>
                  </a:lnTo>
                  <a:lnTo>
                    <a:pt x="94" y="188"/>
                  </a:lnTo>
                  <a:lnTo>
                    <a:pt x="89" y="203"/>
                  </a:lnTo>
                  <a:lnTo>
                    <a:pt x="84" y="218"/>
                  </a:lnTo>
                  <a:lnTo>
                    <a:pt x="81" y="234"/>
                  </a:lnTo>
                  <a:lnTo>
                    <a:pt x="78" y="249"/>
                  </a:lnTo>
                  <a:lnTo>
                    <a:pt x="76" y="265"/>
                  </a:lnTo>
                  <a:lnTo>
                    <a:pt x="44" y="217"/>
                  </a:lnTo>
                  <a:lnTo>
                    <a:pt x="41" y="214"/>
                  </a:lnTo>
                  <a:lnTo>
                    <a:pt x="37" y="210"/>
                  </a:lnTo>
                  <a:lnTo>
                    <a:pt x="33" y="208"/>
                  </a:lnTo>
                  <a:lnTo>
                    <a:pt x="29" y="207"/>
                  </a:lnTo>
                  <a:lnTo>
                    <a:pt x="25" y="207"/>
                  </a:lnTo>
                  <a:lnTo>
                    <a:pt x="19" y="207"/>
                  </a:lnTo>
                  <a:lnTo>
                    <a:pt x="15" y="208"/>
                  </a:lnTo>
                  <a:lnTo>
                    <a:pt x="10" y="212"/>
                  </a:lnTo>
                  <a:lnTo>
                    <a:pt x="7" y="214"/>
                  </a:lnTo>
                  <a:lnTo>
                    <a:pt x="4" y="218"/>
                  </a:lnTo>
                  <a:lnTo>
                    <a:pt x="1" y="221"/>
                  </a:lnTo>
                  <a:lnTo>
                    <a:pt x="0" y="226"/>
                  </a:lnTo>
                  <a:lnTo>
                    <a:pt x="0" y="231"/>
                  </a:lnTo>
                  <a:lnTo>
                    <a:pt x="0" y="236"/>
                  </a:lnTo>
                  <a:lnTo>
                    <a:pt x="1" y="240"/>
                  </a:lnTo>
                  <a:lnTo>
                    <a:pt x="5" y="245"/>
                  </a:lnTo>
                  <a:lnTo>
                    <a:pt x="89" y="369"/>
                  </a:lnTo>
                  <a:lnTo>
                    <a:pt x="92" y="374"/>
                  </a:lnTo>
                  <a:lnTo>
                    <a:pt x="96" y="377"/>
                  </a:lnTo>
                  <a:lnTo>
                    <a:pt x="102" y="379"/>
                  </a:lnTo>
                  <a:lnTo>
                    <a:pt x="107" y="379"/>
                  </a:lnTo>
                  <a:lnTo>
                    <a:pt x="107" y="379"/>
                  </a:lnTo>
                  <a:lnTo>
                    <a:pt x="108" y="379"/>
                  </a:lnTo>
                  <a:lnTo>
                    <a:pt x="114" y="379"/>
                  </a:lnTo>
                  <a:lnTo>
                    <a:pt x="118" y="378"/>
                  </a:lnTo>
                  <a:lnTo>
                    <a:pt x="123" y="375"/>
                  </a:lnTo>
                  <a:lnTo>
                    <a:pt x="126" y="372"/>
                  </a:lnTo>
                  <a:lnTo>
                    <a:pt x="223" y="256"/>
                  </a:lnTo>
                  <a:lnTo>
                    <a:pt x="227" y="251"/>
                  </a:lnTo>
                  <a:lnTo>
                    <a:pt x="228" y="247"/>
                  </a:lnTo>
                  <a:lnTo>
                    <a:pt x="229" y="242"/>
                  </a:lnTo>
                  <a:lnTo>
                    <a:pt x="229" y="238"/>
                  </a:lnTo>
                  <a:lnTo>
                    <a:pt x="228" y="234"/>
                  </a:lnTo>
                  <a:lnTo>
                    <a:pt x="227" y="229"/>
                  </a:lnTo>
                  <a:lnTo>
                    <a:pt x="223" y="225"/>
                  </a:lnTo>
                  <a:lnTo>
                    <a:pt x="220"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Oval 38">
            <a:extLst>
              <a:ext uri="{FF2B5EF4-FFF2-40B4-BE49-F238E27FC236}">
                <a16:creationId xmlns="" xmlns:a16="http://schemas.microsoft.com/office/drawing/2014/main" id="{32050594-ED75-4BD6-9F30-3FF422F2D107}"/>
              </a:ext>
              <a:ext uri="{C183D7F6-B498-43B3-948B-1728B52AA6E4}">
                <adec:decorative xmlns="" xmlns:adec="http://schemas.microsoft.com/office/drawing/2017/decorative" val="1"/>
              </a:ext>
            </a:extLst>
          </p:cNvPr>
          <p:cNvSpPr/>
          <p:nvPr/>
        </p:nvSpPr>
        <p:spPr>
          <a:xfrm>
            <a:off x="7314805" y="4108501"/>
            <a:ext cx="1052680" cy="10526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Graphic 5" descr="Money">
            <a:extLst>
              <a:ext uri="{FF2B5EF4-FFF2-40B4-BE49-F238E27FC236}">
                <a16:creationId xmlns="" xmlns:a16="http://schemas.microsoft.com/office/drawing/2014/main" id="{231049EC-B4F3-4123-B271-2B1BE53FD9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57815" y="4315597"/>
            <a:ext cx="533625" cy="533625"/>
          </a:xfrm>
          <a:prstGeom prst="rect">
            <a:avLst/>
          </a:prstGeom>
        </p:spPr>
      </p:pic>
      <p:sp>
        <p:nvSpPr>
          <p:cNvPr id="41" name="Oval 40">
            <a:extLst>
              <a:ext uri="{FF2B5EF4-FFF2-40B4-BE49-F238E27FC236}">
                <a16:creationId xmlns="" xmlns:a16="http://schemas.microsoft.com/office/drawing/2014/main" id="{D174383D-DEC8-4DC1-A409-E1959F14127C}"/>
              </a:ext>
              <a:ext uri="{C183D7F6-B498-43B3-948B-1728B52AA6E4}">
                <adec:decorative xmlns="" xmlns:adec="http://schemas.microsoft.com/office/drawing/2017/decorative" val="1"/>
              </a:ext>
            </a:extLst>
          </p:cNvPr>
          <p:cNvSpPr/>
          <p:nvPr/>
        </p:nvSpPr>
        <p:spPr>
          <a:xfrm>
            <a:off x="4582270" y="4153600"/>
            <a:ext cx="1052680" cy="1052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descr="This image is an icon of a bar chart. ">
            <a:extLst>
              <a:ext uri="{FF2B5EF4-FFF2-40B4-BE49-F238E27FC236}">
                <a16:creationId xmlns="" xmlns:a16="http://schemas.microsoft.com/office/drawing/2014/main" id="{3A28B6DD-9233-4691-9EFB-1D65743BB054}"/>
              </a:ext>
            </a:extLst>
          </p:cNvPr>
          <p:cNvGrpSpPr/>
          <p:nvPr/>
        </p:nvGrpSpPr>
        <p:grpSpPr>
          <a:xfrm>
            <a:off x="4898273" y="4507435"/>
            <a:ext cx="347679" cy="336153"/>
            <a:chOff x="4892675" y="2501900"/>
            <a:chExt cx="287338" cy="277813"/>
          </a:xfrm>
          <a:solidFill>
            <a:schemeClr val="bg1"/>
          </a:solidFill>
        </p:grpSpPr>
        <p:sp>
          <p:nvSpPr>
            <p:cNvPr id="43" name="Freeform 300">
              <a:extLst>
                <a:ext uri="{FF2B5EF4-FFF2-40B4-BE49-F238E27FC236}">
                  <a16:creationId xmlns="" xmlns:a16="http://schemas.microsoft.com/office/drawing/2014/main" id="{FA35A1B6-3B98-4039-84B4-C46D79925A10}"/>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01">
              <a:extLst>
                <a:ext uri="{FF2B5EF4-FFF2-40B4-BE49-F238E27FC236}">
                  <a16:creationId xmlns="" xmlns:a16="http://schemas.microsoft.com/office/drawing/2014/main" id="{E387D5D3-A1B4-4965-8ECE-F779EC9F4FE8}"/>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extBox 44">
            <a:extLst>
              <a:ext uri="{FF2B5EF4-FFF2-40B4-BE49-F238E27FC236}">
                <a16:creationId xmlns="" xmlns:a16="http://schemas.microsoft.com/office/drawing/2014/main" id="{63C92C2E-8888-42AB-A36D-D6F2B362B0CD}"/>
              </a:ext>
            </a:extLst>
          </p:cNvPr>
          <p:cNvSpPr txBox="1"/>
          <p:nvPr/>
        </p:nvSpPr>
        <p:spPr>
          <a:xfrm>
            <a:off x="1916264" y="121955"/>
            <a:ext cx="9264193" cy="615553"/>
          </a:xfrm>
          <a:prstGeom prst="rect">
            <a:avLst/>
          </a:prstGeom>
          <a:noFill/>
        </p:spPr>
        <p:txBody>
          <a:bodyPr wrap="square" lIns="0" tIns="0" rIns="0" bIns="0" rtlCol="0" anchor="ctr">
            <a:spAutoFit/>
          </a:bodyPr>
          <a:lstStyle/>
          <a:p>
            <a:pPr algn="ctr"/>
            <a:r>
              <a:rPr lang="en-US" sz="4000" b="1" u="sng" dirty="0">
                <a:latin typeface="+mj-lt"/>
              </a:rPr>
              <a:t>KAVIS Program Status</a:t>
            </a:r>
            <a:endParaRPr lang="en-US" sz="4400" u="sng" dirty="0">
              <a:latin typeface="+mj-lt"/>
            </a:endParaRPr>
          </a:p>
        </p:txBody>
      </p:sp>
      <p:sp>
        <p:nvSpPr>
          <p:cNvPr id="46" name="TextBox 45">
            <a:extLst>
              <a:ext uri="{FF2B5EF4-FFF2-40B4-BE49-F238E27FC236}">
                <a16:creationId xmlns="" xmlns:a16="http://schemas.microsoft.com/office/drawing/2014/main" id="{CABF686F-91C6-49D1-A69F-A2D1290E7E30}"/>
              </a:ext>
            </a:extLst>
          </p:cNvPr>
          <p:cNvSpPr txBox="1"/>
          <p:nvPr/>
        </p:nvSpPr>
        <p:spPr>
          <a:xfrm>
            <a:off x="1872270" y="930975"/>
            <a:ext cx="9264192" cy="246221"/>
          </a:xfrm>
          <a:prstGeom prst="rect">
            <a:avLst/>
          </a:prstGeom>
          <a:noFill/>
        </p:spPr>
        <p:txBody>
          <a:bodyPr wrap="square" lIns="0" tIns="0" rIns="0" bIns="0" rtlCol="0">
            <a:spAutoFit/>
          </a:bodyPr>
          <a:lstStyle/>
          <a:p>
            <a:pPr algn="ctr"/>
            <a:r>
              <a:rPr lang="en-US" sz="1600" b="1" dirty="0"/>
              <a:t>Overview of the areas we are going to discuss</a:t>
            </a:r>
          </a:p>
        </p:txBody>
      </p:sp>
      <p:grpSp>
        <p:nvGrpSpPr>
          <p:cNvPr id="47" name="Group 46">
            <a:extLst>
              <a:ext uri="{FF2B5EF4-FFF2-40B4-BE49-F238E27FC236}">
                <a16:creationId xmlns="" xmlns:a16="http://schemas.microsoft.com/office/drawing/2014/main" id="{CF8A7EC5-3DC6-491A-B43F-24CA6DEFBE61}"/>
              </a:ext>
              <a:ext uri="{C183D7F6-B498-43B3-948B-1728B52AA6E4}">
                <adec:decorative xmlns="" xmlns:adec="http://schemas.microsoft.com/office/drawing/2017/decorative" val="1"/>
              </a:ext>
            </a:extLst>
          </p:cNvPr>
          <p:cNvGrpSpPr/>
          <p:nvPr/>
        </p:nvGrpSpPr>
        <p:grpSpPr>
          <a:xfrm>
            <a:off x="784469" y="1649543"/>
            <a:ext cx="10896482" cy="3682423"/>
            <a:chOff x="661036" y="2147002"/>
            <a:chExt cx="10896482" cy="3682423"/>
          </a:xfrm>
        </p:grpSpPr>
        <p:grpSp>
          <p:nvGrpSpPr>
            <p:cNvPr id="48" name="Group 47">
              <a:extLst>
                <a:ext uri="{FF2B5EF4-FFF2-40B4-BE49-F238E27FC236}">
                  <a16:creationId xmlns="" xmlns:a16="http://schemas.microsoft.com/office/drawing/2014/main" id="{17632067-409A-4C6C-9C61-655CF362D017}"/>
                </a:ext>
              </a:extLst>
            </p:cNvPr>
            <p:cNvGrpSpPr/>
            <p:nvPr/>
          </p:nvGrpSpPr>
          <p:grpSpPr>
            <a:xfrm>
              <a:off x="8324290" y="2147002"/>
              <a:ext cx="3233228" cy="574343"/>
              <a:chOff x="8209472" y="2043791"/>
              <a:chExt cx="3233228" cy="574343"/>
            </a:xfrm>
          </p:grpSpPr>
          <p:sp>
            <p:nvSpPr>
              <p:cNvPr id="55" name="TextBox 54">
                <a:extLst>
                  <a:ext uri="{FF2B5EF4-FFF2-40B4-BE49-F238E27FC236}">
                    <a16:creationId xmlns="" xmlns:a16="http://schemas.microsoft.com/office/drawing/2014/main" id="{1BF6ABAB-99E8-47DB-B0E7-7897C92C3938}"/>
                  </a:ext>
                </a:extLst>
              </p:cNvPr>
              <p:cNvSpPr txBox="1"/>
              <p:nvPr/>
            </p:nvSpPr>
            <p:spPr>
              <a:xfrm>
                <a:off x="8209472" y="2371913"/>
                <a:ext cx="3233228" cy="246221"/>
              </a:xfrm>
              <a:prstGeom prst="rect">
                <a:avLst/>
              </a:prstGeom>
              <a:noFill/>
            </p:spPr>
            <p:txBody>
              <a:bodyPr wrap="square" lIns="0" tIns="0" rIns="0" bIns="0" rtlCol="0">
                <a:spAutoFit/>
              </a:bodyPr>
              <a:lstStyle/>
              <a:p>
                <a:endParaRPr lang="en-US" sz="1600" dirty="0"/>
              </a:p>
            </p:txBody>
          </p:sp>
          <p:sp>
            <p:nvSpPr>
              <p:cNvPr id="56" name="TextBox 55">
                <a:extLst>
                  <a:ext uri="{FF2B5EF4-FFF2-40B4-BE49-F238E27FC236}">
                    <a16:creationId xmlns="" xmlns:a16="http://schemas.microsoft.com/office/drawing/2014/main" id="{1A8B7CBA-912D-4B48-A3A6-8510F1ACEF46}"/>
                  </a:ext>
                </a:extLst>
              </p:cNvPr>
              <p:cNvSpPr txBox="1"/>
              <p:nvPr/>
            </p:nvSpPr>
            <p:spPr>
              <a:xfrm>
                <a:off x="8209472" y="2043791"/>
                <a:ext cx="3233228" cy="276999"/>
              </a:xfrm>
              <a:prstGeom prst="rect">
                <a:avLst/>
              </a:prstGeom>
              <a:noFill/>
            </p:spPr>
            <p:txBody>
              <a:bodyPr wrap="square" lIns="0" tIns="0" rIns="0" bIns="0" rtlCol="0">
                <a:spAutoFit/>
              </a:bodyPr>
              <a:lstStyle/>
              <a:p>
                <a:r>
                  <a:rPr lang="en-US" b="1" dirty="0"/>
                  <a:t>Present and Future Modules</a:t>
                </a:r>
              </a:p>
            </p:txBody>
          </p:sp>
        </p:grpSp>
        <p:grpSp>
          <p:nvGrpSpPr>
            <p:cNvPr id="49" name="Group 48">
              <a:extLst>
                <a:ext uri="{FF2B5EF4-FFF2-40B4-BE49-F238E27FC236}">
                  <a16:creationId xmlns="" xmlns:a16="http://schemas.microsoft.com/office/drawing/2014/main" id="{D704045F-06DF-4855-BAA9-72DBCFFEC77E}"/>
                </a:ext>
              </a:extLst>
            </p:cNvPr>
            <p:cNvGrpSpPr/>
            <p:nvPr/>
          </p:nvGrpSpPr>
          <p:grpSpPr>
            <a:xfrm>
              <a:off x="912488" y="4598910"/>
              <a:ext cx="3233228" cy="1230515"/>
              <a:chOff x="912488" y="4598910"/>
              <a:chExt cx="3233228" cy="1230515"/>
            </a:xfrm>
          </p:grpSpPr>
          <p:sp>
            <p:nvSpPr>
              <p:cNvPr id="53" name="TextBox 52">
                <a:extLst>
                  <a:ext uri="{FF2B5EF4-FFF2-40B4-BE49-F238E27FC236}">
                    <a16:creationId xmlns="" xmlns:a16="http://schemas.microsoft.com/office/drawing/2014/main" id="{C843676A-60C6-4359-9F0F-B8AE0300D43B}"/>
                  </a:ext>
                </a:extLst>
              </p:cNvPr>
              <p:cNvSpPr txBox="1"/>
              <p:nvPr/>
            </p:nvSpPr>
            <p:spPr>
              <a:xfrm>
                <a:off x="912488" y="4844540"/>
                <a:ext cx="3233228" cy="984885"/>
              </a:xfrm>
              <a:prstGeom prst="rect">
                <a:avLst/>
              </a:prstGeom>
              <a:noFill/>
            </p:spPr>
            <p:txBody>
              <a:bodyPr wrap="square" lIns="0" tIns="0" rIns="0" bIns="0" rtlCol="0">
                <a:spAutoFit/>
              </a:bodyPr>
              <a:lstStyle/>
              <a:p>
                <a:pPr algn="r"/>
                <a:r>
                  <a:rPr lang="en-US" sz="1600" dirty="0"/>
                  <a:t>Implementations</a:t>
                </a:r>
              </a:p>
              <a:p>
                <a:pPr algn="r"/>
                <a:r>
                  <a:rPr lang="en-US" sz="1600" dirty="0"/>
                  <a:t>Partnerships with End Users</a:t>
                </a:r>
              </a:p>
              <a:p>
                <a:pPr algn="r"/>
                <a:r>
                  <a:rPr lang="en-US" sz="1600" dirty="0"/>
                  <a:t>Solving the Right problems</a:t>
                </a:r>
              </a:p>
              <a:p>
                <a:pPr algn="r"/>
                <a:endParaRPr lang="en-US" sz="1600" dirty="0"/>
              </a:p>
            </p:txBody>
          </p:sp>
          <p:sp>
            <p:nvSpPr>
              <p:cNvPr id="54" name="TextBox 53">
                <a:extLst>
                  <a:ext uri="{FF2B5EF4-FFF2-40B4-BE49-F238E27FC236}">
                    <a16:creationId xmlns="" xmlns:a16="http://schemas.microsoft.com/office/drawing/2014/main" id="{22B1BDB2-A577-4B8C-86DE-9B1FA359B37E}"/>
                  </a:ext>
                </a:extLst>
              </p:cNvPr>
              <p:cNvSpPr txBox="1"/>
              <p:nvPr/>
            </p:nvSpPr>
            <p:spPr>
              <a:xfrm>
                <a:off x="912488" y="4598910"/>
                <a:ext cx="3233228" cy="276999"/>
              </a:xfrm>
              <a:prstGeom prst="rect">
                <a:avLst/>
              </a:prstGeom>
              <a:noFill/>
            </p:spPr>
            <p:txBody>
              <a:bodyPr wrap="square" lIns="0" tIns="0" rIns="0" bIns="0" rtlCol="0">
                <a:spAutoFit/>
              </a:bodyPr>
              <a:lstStyle/>
              <a:p>
                <a:pPr algn="r"/>
                <a:r>
                  <a:rPr lang="en-US" b="1" dirty="0"/>
                  <a:t>Benefits</a:t>
                </a:r>
              </a:p>
            </p:txBody>
          </p:sp>
        </p:grpSp>
        <p:grpSp>
          <p:nvGrpSpPr>
            <p:cNvPr id="50" name="Group 49">
              <a:extLst>
                <a:ext uri="{FF2B5EF4-FFF2-40B4-BE49-F238E27FC236}">
                  <a16:creationId xmlns="" xmlns:a16="http://schemas.microsoft.com/office/drawing/2014/main" id="{A044F10B-8F3E-4EA6-8911-9BACF6193C46}"/>
                </a:ext>
              </a:extLst>
            </p:cNvPr>
            <p:cNvGrpSpPr/>
            <p:nvPr/>
          </p:nvGrpSpPr>
          <p:grpSpPr>
            <a:xfrm>
              <a:off x="661036" y="2147002"/>
              <a:ext cx="3360346" cy="820565"/>
              <a:chOff x="8082354" y="2043791"/>
              <a:chExt cx="3360346" cy="820565"/>
            </a:xfrm>
          </p:grpSpPr>
          <p:sp>
            <p:nvSpPr>
              <p:cNvPr id="51" name="TextBox 50">
                <a:extLst>
                  <a:ext uri="{FF2B5EF4-FFF2-40B4-BE49-F238E27FC236}">
                    <a16:creationId xmlns="" xmlns:a16="http://schemas.microsoft.com/office/drawing/2014/main" id="{5E98DE8D-D741-4A2E-A595-F7320F8BE839}"/>
                  </a:ext>
                </a:extLst>
              </p:cNvPr>
              <p:cNvSpPr txBox="1"/>
              <p:nvPr/>
            </p:nvSpPr>
            <p:spPr>
              <a:xfrm>
                <a:off x="8082354" y="2371913"/>
                <a:ext cx="3360346" cy="492443"/>
              </a:xfrm>
              <a:prstGeom prst="rect">
                <a:avLst/>
              </a:prstGeom>
              <a:noFill/>
            </p:spPr>
            <p:txBody>
              <a:bodyPr wrap="square" lIns="0" tIns="0" rIns="0" bIns="0" rtlCol="0">
                <a:spAutoFit/>
              </a:bodyPr>
              <a:lstStyle/>
              <a:p>
                <a:pPr algn="r"/>
                <a:r>
                  <a:rPr lang="en-US" sz="1600" dirty="0"/>
                  <a:t>Approach</a:t>
                </a:r>
              </a:p>
              <a:p>
                <a:pPr algn="r"/>
                <a:r>
                  <a:rPr lang="en-US" sz="1600" dirty="0"/>
                  <a:t>Iterative and Incremental Delivery</a:t>
                </a:r>
              </a:p>
            </p:txBody>
          </p:sp>
          <p:sp>
            <p:nvSpPr>
              <p:cNvPr id="52" name="TextBox 51">
                <a:extLst>
                  <a:ext uri="{FF2B5EF4-FFF2-40B4-BE49-F238E27FC236}">
                    <a16:creationId xmlns="" xmlns:a16="http://schemas.microsoft.com/office/drawing/2014/main" id="{AEE0DDEB-94B0-4768-9871-27F6BE297153}"/>
                  </a:ext>
                </a:extLst>
              </p:cNvPr>
              <p:cNvSpPr txBox="1"/>
              <p:nvPr/>
            </p:nvSpPr>
            <p:spPr>
              <a:xfrm>
                <a:off x="8209472" y="2043791"/>
                <a:ext cx="3233228" cy="276999"/>
              </a:xfrm>
              <a:prstGeom prst="rect">
                <a:avLst/>
              </a:prstGeom>
              <a:noFill/>
            </p:spPr>
            <p:txBody>
              <a:bodyPr wrap="square" lIns="0" tIns="0" rIns="0" bIns="0" rtlCol="0">
                <a:spAutoFit/>
              </a:bodyPr>
              <a:lstStyle/>
              <a:p>
                <a:pPr algn="r"/>
                <a:r>
                  <a:rPr lang="en-US" b="1" dirty="0"/>
                  <a:t>Project Update</a:t>
                </a:r>
              </a:p>
            </p:txBody>
          </p:sp>
        </p:grpSp>
      </p:grpSp>
      <p:sp>
        <p:nvSpPr>
          <p:cNvPr id="57" name="TextBox 56">
            <a:extLst>
              <a:ext uri="{FF2B5EF4-FFF2-40B4-BE49-F238E27FC236}">
                <a16:creationId xmlns="" xmlns:a16="http://schemas.microsoft.com/office/drawing/2014/main" id="{C843676A-60C6-4359-9F0F-B8AE0300D43B}"/>
              </a:ext>
            </a:extLst>
          </p:cNvPr>
          <p:cNvSpPr txBox="1"/>
          <p:nvPr/>
        </p:nvSpPr>
        <p:spPr>
          <a:xfrm>
            <a:off x="8473261" y="1956491"/>
            <a:ext cx="3233228" cy="738664"/>
          </a:xfrm>
          <a:prstGeom prst="rect">
            <a:avLst/>
          </a:prstGeom>
          <a:noFill/>
        </p:spPr>
        <p:txBody>
          <a:bodyPr wrap="square" lIns="0" tIns="0" rIns="0" bIns="0" rtlCol="0">
            <a:spAutoFit/>
          </a:bodyPr>
          <a:lstStyle/>
          <a:p>
            <a:r>
              <a:rPr lang="en-US" sz="1600" dirty="0"/>
              <a:t>Value Driven Delivery</a:t>
            </a:r>
          </a:p>
          <a:p>
            <a:r>
              <a:rPr lang="en-US" sz="1600" dirty="0"/>
              <a:t>Creating the Solution they need</a:t>
            </a:r>
          </a:p>
          <a:p>
            <a:r>
              <a:rPr lang="en-US" sz="1600" dirty="0"/>
              <a:t>Impact to Citizens</a:t>
            </a:r>
          </a:p>
        </p:txBody>
      </p:sp>
      <p:sp>
        <p:nvSpPr>
          <p:cNvPr id="58" name="TextBox 57">
            <a:extLst>
              <a:ext uri="{FF2B5EF4-FFF2-40B4-BE49-F238E27FC236}">
                <a16:creationId xmlns="" xmlns:a16="http://schemas.microsoft.com/office/drawing/2014/main" id="{DB04A429-B891-498B-B032-99051F5731DE}"/>
              </a:ext>
            </a:extLst>
          </p:cNvPr>
          <p:cNvSpPr txBox="1"/>
          <p:nvPr/>
        </p:nvSpPr>
        <p:spPr>
          <a:xfrm>
            <a:off x="8610495" y="4358043"/>
            <a:ext cx="3233228" cy="738664"/>
          </a:xfrm>
          <a:prstGeom prst="rect">
            <a:avLst/>
          </a:prstGeom>
          <a:noFill/>
        </p:spPr>
        <p:txBody>
          <a:bodyPr wrap="square" lIns="0" tIns="0" rIns="0" bIns="0" rtlCol="0">
            <a:spAutoFit/>
          </a:bodyPr>
          <a:lstStyle/>
          <a:p>
            <a:r>
              <a:rPr lang="en-US" sz="1600" dirty="0"/>
              <a:t>Spend</a:t>
            </a:r>
          </a:p>
          <a:p>
            <a:r>
              <a:rPr lang="en-US" sz="1600" dirty="0"/>
              <a:t>Burn down</a:t>
            </a:r>
          </a:p>
          <a:p>
            <a:r>
              <a:rPr lang="en-US" sz="1600" dirty="0"/>
              <a:t>Financial Breakout</a:t>
            </a:r>
          </a:p>
        </p:txBody>
      </p:sp>
      <p:sp>
        <p:nvSpPr>
          <p:cNvPr id="59" name="TextBox 58">
            <a:extLst>
              <a:ext uri="{FF2B5EF4-FFF2-40B4-BE49-F238E27FC236}">
                <a16:creationId xmlns="" xmlns:a16="http://schemas.microsoft.com/office/drawing/2014/main" id="{8F50C173-6853-4752-824C-CB33E5323738}"/>
              </a:ext>
            </a:extLst>
          </p:cNvPr>
          <p:cNvSpPr txBox="1"/>
          <p:nvPr/>
        </p:nvSpPr>
        <p:spPr>
          <a:xfrm>
            <a:off x="8610495" y="4015100"/>
            <a:ext cx="3233228" cy="276999"/>
          </a:xfrm>
          <a:prstGeom prst="rect">
            <a:avLst/>
          </a:prstGeom>
          <a:noFill/>
        </p:spPr>
        <p:txBody>
          <a:bodyPr wrap="square" lIns="0" tIns="0" rIns="0" bIns="0" rtlCol="0">
            <a:spAutoFit/>
          </a:bodyPr>
          <a:lstStyle/>
          <a:p>
            <a:r>
              <a:rPr lang="en-US" b="1" dirty="0"/>
              <a:t>Budget Review</a:t>
            </a:r>
          </a:p>
        </p:txBody>
      </p:sp>
    </p:spTree>
    <p:extLst>
      <p:ext uri="{BB962C8B-B14F-4D97-AF65-F5344CB8AC3E}">
        <p14:creationId xmlns:p14="http://schemas.microsoft.com/office/powerpoint/2010/main" val="210899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2509"/>
            <a:ext cx="8758382" cy="886691"/>
          </a:xfrm>
        </p:spPr>
        <p:txBody>
          <a:bodyPr/>
          <a:lstStyle/>
          <a:p>
            <a:r>
              <a:rPr lang="en-US" b="1" dirty="0">
                <a:latin typeface="+mn-lt"/>
              </a:rPr>
              <a:t>KAVIS OVERVIEW</a:t>
            </a:r>
          </a:p>
        </p:txBody>
      </p:sp>
      <p:sp>
        <p:nvSpPr>
          <p:cNvPr id="4" name="TextBox 3">
            <a:extLst>
              <a:ext uri="{FF2B5EF4-FFF2-40B4-BE49-F238E27FC236}">
                <a16:creationId xmlns="" xmlns:a16="http://schemas.microsoft.com/office/drawing/2014/main" id="{04CA93AB-A80C-4DD9-A19D-610B34BDC5DF}"/>
              </a:ext>
            </a:extLst>
          </p:cNvPr>
          <p:cNvSpPr txBox="1"/>
          <p:nvPr/>
        </p:nvSpPr>
        <p:spPr>
          <a:xfrm>
            <a:off x="1008293" y="972979"/>
            <a:ext cx="5786662" cy="246221"/>
          </a:xfrm>
          <a:prstGeom prst="rect">
            <a:avLst/>
          </a:prstGeom>
          <a:noFill/>
        </p:spPr>
        <p:txBody>
          <a:bodyPr wrap="square" lIns="0" tIns="0" rIns="0" bIns="0" rtlCol="0">
            <a:spAutoFit/>
          </a:bodyPr>
          <a:lstStyle/>
          <a:p>
            <a:r>
              <a:rPr lang="en-US" sz="1600" dirty="0"/>
              <a:t>Project Update</a:t>
            </a:r>
          </a:p>
        </p:txBody>
      </p:sp>
      <p:sp>
        <p:nvSpPr>
          <p:cNvPr id="5" name="Content Placeholder 2"/>
          <p:cNvSpPr txBox="1">
            <a:spLocks noGrp="1"/>
          </p:cNvSpPr>
          <p:nvPr>
            <p:ph idx="1"/>
          </p:nvPr>
        </p:nvSpPr>
        <p:spPr>
          <a:xfrm>
            <a:off x="625929" y="1743982"/>
            <a:ext cx="10515600" cy="435133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KAVIS:2 project will provide the Commonwealth with a statewide, automated system for vehicle and boat titling, registration, taxation and related functions. This comprehensive solution will replace the legacy AVIS and BTR systems, other small subsystems, and provide a consistent and updated platform for the Commonwealth to perform vehicle licensing business.</a:t>
            </a:r>
          </a:p>
          <a:p>
            <a:r>
              <a:rPr lang="en-US" dirty="0"/>
              <a:t>The replacement of the AVIS and BTR systems will streamline and improve efficiencies within the Department of Vehicle Regulation, the Division of Motor Vehicle Licensing, and county clerks’ offices throughout the state. It will also allow the KYTC, Department of Revenue (DOR), County Clerks, Property Valuation Administrators (PVA), and other agencies to better serve the citizens of the Commonwealth. </a:t>
            </a:r>
          </a:p>
          <a:p>
            <a:r>
              <a:rPr lang="en-US" dirty="0"/>
              <a:t>The KAVIS:2 system will be designed using a customer-centric paradigm, moving from the current vehicle centric model that exists in the AVIS and BTR systems. Establishing a customer-centric system and business model will support moving from the current plate-to-vehicle model to a plate-to-customer model. The current AVIS and BTR systems cannot support this concept.</a:t>
            </a:r>
          </a:p>
          <a:p>
            <a:pPr marL="0" indent="0">
              <a:buNone/>
            </a:pPr>
            <a:endParaRPr lang="en-US" sz="1400" dirty="0"/>
          </a:p>
        </p:txBody>
      </p:sp>
    </p:spTree>
    <p:extLst>
      <p:ext uri="{BB962C8B-B14F-4D97-AF65-F5344CB8AC3E}">
        <p14:creationId xmlns:p14="http://schemas.microsoft.com/office/powerpoint/2010/main" val="134457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91242" y="1738923"/>
            <a:ext cx="5513614" cy="4351338"/>
          </a:xfrm>
        </p:spPr>
        <p:txBody>
          <a:bodyPr>
            <a:noAutofit/>
          </a:bodyPr>
          <a:lstStyle/>
          <a:p>
            <a:pPr>
              <a:buFont typeface="Wingdings" panose="05000000000000000000" pitchFamily="2" charset="2"/>
              <a:buChar char="q"/>
            </a:pPr>
            <a:r>
              <a:rPr lang="en-US" sz="2400" b="1" dirty="0">
                <a:solidFill>
                  <a:schemeClr val="tx1"/>
                </a:solidFill>
              </a:rPr>
              <a:t> Print on Demand Decal &amp; Real Time Scanning - May 2015</a:t>
            </a:r>
          </a:p>
          <a:p>
            <a:pPr lvl="1">
              <a:buFont typeface="Wingdings" panose="05000000000000000000" pitchFamily="2" charset="2"/>
              <a:buChar char="q"/>
            </a:pPr>
            <a:r>
              <a:rPr lang="en-US" sz="2000" dirty="0">
                <a:solidFill>
                  <a:schemeClr val="tx1"/>
                </a:solidFill>
              </a:rPr>
              <a:t> Immediate Access to Documents by multiple agencies</a:t>
            </a:r>
          </a:p>
          <a:p>
            <a:pPr lvl="1">
              <a:buFont typeface="Wingdings" panose="05000000000000000000" pitchFamily="2" charset="2"/>
              <a:buChar char="q"/>
            </a:pPr>
            <a:r>
              <a:rPr lang="en-US" sz="2000" dirty="0">
                <a:solidFill>
                  <a:schemeClr val="tx1"/>
                </a:solidFill>
              </a:rPr>
              <a:t> Decrease time in office for customers</a:t>
            </a:r>
          </a:p>
          <a:p>
            <a:pPr lvl="1">
              <a:buFont typeface="Wingdings" panose="05000000000000000000" pitchFamily="2" charset="2"/>
              <a:buChar char="q"/>
            </a:pPr>
            <a:r>
              <a:rPr lang="en-US" sz="2000" dirty="0">
                <a:solidFill>
                  <a:schemeClr val="tx1"/>
                </a:solidFill>
              </a:rPr>
              <a:t> Eliminate double entry of data for clerks</a:t>
            </a:r>
          </a:p>
          <a:p>
            <a:pPr lvl="1">
              <a:buFont typeface="Wingdings" panose="05000000000000000000" pitchFamily="2" charset="2"/>
              <a:buChar char="q"/>
            </a:pPr>
            <a:r>
              <a:rPr lang="en-US" sz="2000" dirty="0">
                <a:solidFill>
                  <a:schemeClr val="tx1"/>
                </a:solidFill>
              </a:rPr>
              <a:t> Reduce paper handling and archiving</a:t>
            </a:r>
          </a:p>
          <a:p>
            <a:pPr lvl="1">
              <a:buFont typeface="Wingdings" panose="05000000000000000000" pitchFamily="2" charset="2"/>
              <a:buChar char="q"/>
            </a:pPr>
            <a:r>
              <a:rPr lang="en-US" sz="2000" dirty="0">
                <a:solidFill>
                  <a:schemeClr val="tx1"/>
                </a:solidFill>
              </a:rPr>
              <a:t> Decrease maintenance of aging printers</a:t>
            </a:r>
          </a:p>
          <a:p>
            <a:pPr lvl="1">
              <a:buFont typeface="Wingdings" panose="05000000000000000000" pitchFamily="2" charset="2"/>
              <a:buChar char="q"/>
            </a:pPr>
            <a:r>
              <a:rPr lang="en-US" sz="2000" dirty="0">
                <a:solidFill>
                  <a:schemeClr val="tx1"/>
                </a:solidFill>
              </a:rPr>
              <a:t> Reduce postage for clerks and MVL</a:t>
            </a:r>
          </a:p>
          <a:p>
            <a:pPr lvl="1">
              <a:buFont typeface="Wingdings" panose="05000000000000000000" pitchFamily="2" charset="2"/>
              <a:buChar char="q"/>
            </a:pPr>
            <a:r>
              <a:rPr lang="en-US" sz="2000" dirty="0">
                <a:solidFill>
                  <a:schemeClr val="tx1"/>
                </a:solidFill>
              </a:rPr>
              <a:t> Reduce annual audit time</a:t>
            </a:r>
          </a:p>
          <a:p>
            <a:pPr lvl="1">
              <a:buFont typeface="Wingdings" panose="05000000000000000000" pitchFamily="2" charset="2"/>
              <a:buChar char="q"/>
            </a:pPr>
            <a:r>
              <a:rPr lang="en-US" sz="2000" dirty="0">
                <a:solidFill>
                  <a:schemeClr val="tx1"/>
                </a:solidFill>
              </a:rPr>
              <a:t> Greatly improve access to vehicle documents</a:t>
            </a:r>
          </a:p>
        </p:txBody>
      </p:sp>
      <p:sp>
        <p:nvSpPr>
          <p:cNvPr id="5" name="Content Placeholder 2"/>
          <p:cNvSpPr txBox="1">
            <a:spLocks/>
          </p:cNvSpPr>
          <p:nvPr/>
        </p:nvSpPr>
        <p:spPr>
          <a:xfrm>
            <a:off x="5901770" y="1738923"/>
            <a:ext cx="5906300" cy="4968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b="1" dirty="0"/>
              <a:t> Web Renewal Enhancement Phases  (2015 and 2016)</a:t>
            </a:r>
          </a:p>
          <a:p>
            <a:pPr lvl="1">
              <a:buFont typeface="Wingdings" panose="05000000000000000000" pitchFamily="2" charset="2"/>
              <a:buChar char="q"/>
            </a:pPr>
            <a:r>
              <a:rPr lang="en-US" sz="2000" dirty="0"/>
              <a:t> New web renewal site deployed Summer 2015</a:t>
            </a:r>
          </a:p>
          <a:p>
            <a:pPr lvl="1">
              <a:buFont typeface="Wingdings" panose="05000000000000000000" pitchFamily="2" charset="2"/>
              <a:buChar char="q"/>
            </a:pPr>
            <a:r>
              <a:rPr lang="en-US" sz="2000" dirty="0"/>
              <a:t> Enhanced usability through design improvements</a:t>
            </a:r>
          </a:p>
          <a:p>
            <a:pPr lvl="1">
              <a:buFont typeface="Wingdings" panose="05000000000000000000" pitchFamily="2" charset="2"/>
              <a:buChar char="q"/>
            </a:pPr>
            <a:r>
              <a:rPr lang="en-US" sz="2000" dirty="0"/>
              <a:t> Clerks receive money collected immediately</a:t>
            </a:r>
          </a:p>
          <a:p>
            <a:pPr lvl="1">
              <a:buFont typeface="Wingdings" panose="05000000000000000000" pitchFamily="2" charset="2"/>
              <a:buChar char="q"/>
            </a:pPr>
            <a:r>
              <a:rPr lang="en-US" sz="2000" dirty="0"/>
              <a:t> All eligible plates renewable online (Mid-year 2016)</a:t>
            </a:r>
          </a:p>
          <a:p>
            <a:pPr lvl="1">
              <a:buFont typeface="Wingdings" panose="05000000000000000000" pitchFamily="2" charset="2"/>
              <a:buChar char="q"/>
            </a:pPr>
            <a:r>
              <a:rPr lang="en-US" sz="2000" dirty="0"/>
              <a:t> Streamlined process for clerks to approve renewals (EOY 2016)</a:t>
            </a:r>
          </a:p>
        </p:txBody>
      </p:sp>
      <p:sp>
        <p:nvSpPr>
          <p:cNvPr id="6" name="Title 1"/>
          <p:cNvSpPr txBox="1">
            <a:spLocks/>
          </p:cNvSpPr>
          <p:nvPr/>
        </p:nvSpPr>
        <p:spPr>
          <a:xfrm>
            <a:off x="642257" y="348561"/>
            <a:ext cx="8759952" cy="886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kern="1200" cap="all" baseline="0" dirty="0">
                <a:solidFill>
                  <a:schemeClr val="tx1"/>
                </a:solidFill>
                <a:latin typeface="+mn-lt"/>
                <a:ea typeface="+mj-ea"/>
                <a:cs typeface="+mj-cs"/>
              </a:defRPr>
            </a:lvl1pPr>
          </a:lstStyle>
          <a:p>
            <a:r>
              <a:rPr lang="en-US" dirty="0"/>
              <a:t>Project implementation </a:t>
            </a:r>
          </a:p>
        </p:txBody>
      </p:sp>
      <p:sp>
        <p:nvSpPr>
          <p:cNvPr id="7" name="TextBox 6">
            <a:extLst>
              <a:ext uri="{FF2B5EF4-FFF2-40B4-BE49-F238E27FC236}">
                <a16:creationId xmlns="" xmlns:a16="http://schemas.microsoft.com/office/drawing/2014/main" id="{04CA93AB-A80C-4DD9-A19D-610B34BDC5DF}"/>
              </a:ext>
            </a:extLst>
          </p:cNvPr>
          <p:cNvSpPr txBox="1"/>
          <p:nvPr/>
        </p:nvSpPr>
        <p:spPr>
          <a:xfrm>
            <a:off x="1008293" y="972979"/>
            <a:ext cx="5786662" cy="246221"/>
          </a:xfrm>
          <a:prstGeom prst="rect">
            <a:avLst/>
          </a:prstGeom>
          <a:noFill/>
        </p:spPr>
        <p:txBody>
          <a:bodyPr wrap="square" lIns="0" tIns="0" rIns="0" bIns="0" rtlCol="0">
            <a:spAutoFit/>
          </a:bodyPr>
          <a:lstStyle/>
          <a:p>
            <a:r>
              <a:rPr lang="en-US" sz="1600" dirty="0"/>
              <a:t>Project Update</a:t>
            </a:r>
          </a:p>
        </p:txBody>
      </p:sp>
    </p:spTree>
    <p:extLst>
      <p:ext uri="{BB962C8B-B14F-4D97-AF65-F5344CB8AC3E}">
        <p14:creationId xmlns:p14="http://schemas.microsoft.com/office/powerpoint/2010/main" val="86936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86" y="332232"/>
            <a:ext cx="8759952" cy="886968"/>
          </a:xfrm>
        </p:spPr>
        <p:txBody>
          <a:bodyPr/>
          <a:lstStyle/>
          <a:p>
            <a:r>
              <a:rPr lang="en-US" dirty="0"/>
              <a:t>Project implementation </a:t>
            </a:r>
          </a:p>
        </p:txBody>
      </p:sp>
      <p:sp>
        <p:nvSpPr>
          <p:cNvPr id="4" name="TextBox 3">
            <a:extLst>
              <a:ext uri="{FF2B5EF4-FFF2-40B4-BE49-F238E27FC236}">
                <a16:creationId xmlns="" xmlns:a16="http://schemas.microsoft.com/office/drawing/2014/main" id="{04CA93AB-A80C-4DD9-A19D-610B34BDC5DF}"/>
              </a:ext>
            </a:extLst>
          </p:cNvPr>
          <p:cNvSpPr txBox="1"/>
          <p:nvPr/>
        </p:nvSpPr>
        <p:spPr>
          <a:xfrm>
            <a:off x="1008293" y="972979"/>
            <a:ext cx="5786662" cy="246221"/>
          </a:xfrm>
          <a:prstGeom prst="rect">
            <a:avLst/>
          </a:prstGeom>
          <a:noFill/>
        </p:spPr>
        <p:txBody>
          <a:bodyPr wrap="square" lIns="0" tIns="0" rIns="0" bIns="0" rtlCol="0">
            <a:spAutoFit/>
          </a:bodyPr>
          <a:lstStyle/>
          <a:p>
            <a:r>
              <a:rPr lang="en-US" sz="1600" dirty="0"/>
              <a:t>Project Update</a:t>
            </a:r>
          </a:p>
        </p:txBody>
      </p:sp>
      <p:sp>
        <p:nvSpPr>
          <p:cNvPr id="5" name="Content Placeholder 2"/>
          <p:cNvSpPr txBox="1">
            <a:spLocks/>
          </p:cNvSpPr>
          <p:nvPr/>
        </p:nvSpPr>
        <p:spPr>
          <a:xfrm>
            <a:off x="257629" y="1585057"/>
            <a:ext cx="6012875" cy="49374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q"/>
            </a:pPr>
            <a:r>
              <a:rPr lang="en-US" sz="2400" b="1" dirty="0"/>
              <a:t> Disabled Placard-Complete January 2016</a:t>
            </a:r>
          </a:p>
          <a:p>
            <a:pPr lvl="1">
              <a:spcBef>
                <a:spcPts val="0"/>
              </a:spcBef>
              <a:spcAft>
                <a:spcPts val="0"/>
              </a:spcAft>
              <a:buClrTx/>
              <a:buFont typeface="Wingdings" panose="05000000000000000000" pitchFamily="2" charset="2"/>
              <a:buChar char="q"/>
            </a:pPr>
            <a:r>
              <a:rPr lang="en-US" sz="2000" dirty="0"/>
              <a:t> Transition to a Web Based Application Solution</a:t>
            </a:r>
          </a:p>
          <a:p>
            <a:pPr lvl="1">
              <a:spcBef>
                <a:spcPts val="0"/>
              </a:spcBef>
              <a:spcAft>
                <a:spcPts val="0"/>
              </a:spcAft>
              <a:buClrTx/>
              <a:buFont typeface="Wingdings" panose="05000000000000000000" pitchFamily="2" charset="2"/>
              <a:buChar char="q"/>
            </a:pPr>
            <a:r>
              <a:rPr lang="en-US" sz="2000" dirty="0"/>
              <a:t> Shift from vehicle centric model to Customer Centric Model</a:t>
            </a:r>
          </a:p>
          <a:p>
            <a:pPr lvl="1">
              <a:spcBef>
                <a:spcPts val="0"/>
              </a:spcBef>
              <a:spcAft>
                <a:spcPts val="0"/>
              </a:spcAft>
              <a:buClrTx/>
              <a:buFont typeface="Wingdings" panose="05000000000000000000" pitchFamily="2" charset="2"/>
              <a:buChar char="q"/>
            </a:pPr>
            <a:r>
              <a:rPr lang="en-US" sz="2000" dirty="0"/>
              <a:t> Hardware and software implementations to drive accuracy and precision of data</a:t>
            </a:r>
          </a:p>
          <a:p>
            <a:pPr lvl="1">
              <a:spcBef>
                <a:spcPts val="0"/>
              </a:spcBef>
              <a:spcAft>
                <a:spcPts val="0"/>
              </a:spcAft>
              <a:buClrTx/>
              <a:buFont typeface="Wingdings" panose="05000000000000000000" pitchFamily="2" charset="2"/>
              <a:buChar char="q"/>
            </a:pPr>
            <a:r>
              <a:rPr lang="en-US" sz="2000" dirty="0"/>
              <a:t> DL Verification (integration between DL and KAVIS)</a:t>
            </a:r>
          </a:p>
          <a:p>
            <a:pPr marL="0" indent="0">
              <a:buClrTx/>
              <a:buNone/>
            </a:pPr>
            <a:endParaRPr lang="en-US" sz="800" b="1" dirty="0"/>
          </a:p>
          <a:p>
            <a:pPr>
              <a:buClrTx/>
              <a:buFont typeface="Wingdings" panose="05000000000000000000" pitchFamily="2" charset="2"/>
              <a:buChar char="q"/>
            </a:pPr>
            <a:r>
              <a:rPr lang="en-US" sz="2400" b="1" dirty="0"/>
              <a:t> State-Wide Point of Sale Solution-Complete March 2018</a:t>
            </a:r>
          </a:p>
          <a:p>
            <a:pPr lvl="1">
              <a:spcBef>
                <a:spcPts val="0"/>
              </a:spcBef>
              <a:spcAft>
                <a:spcPts val="0"/>
              </a:spcAft>
              <a:buClrTx/>
              <a:buFont typeface="Wingdings" panose="05000000000000000000" pitchFamily="2" charset="2"/>
              <a:buChar char="q"/>
            </a:pPr>
            <a:r>
              <a:rPr lang="en-US" sz="2000" dirty="0"/>
              <a:t> Stable, reliable and consistent environment </a:t>
            </a:r>
          </a:p>
          <a:p>
            <a:pPr lvl="1">
              <a:spcBef>
                <a:spcPts val="0"/>
              </a:spcBef>
              <a:spcAft>
                <a:spcPts val="0"/>
              </a:spcAft>
              <a:buClrTx/>
              <a:buFont typeface="Wingdings" panose="05000000000000000000" pitchFamily="2" charset="2"/>
              <a:buChar char="q"/>
            </a:pPr>
            <a:r>
              <a:rPr lang="en-US" sz="2000" dirty="0"/>
              <a:t> Support revolves around bookkeeping, reports and normal operations with AVIS processes and procedures</a:t>
            </a:r>
          </a:p>
          <a:p>
            <a:pPr lvl="1">
              <a:spcBef>
                <a:spcPts val="0"/>
              </a:spcBef>
              <a:spcAft>
                <a:spcPts val="0"/>
              </a:spcAft>
              <a:buClrTx/>
              <a:buFont typeface="Wingdings" panose="05000000000000000000" pitchFamily="2" charset="2"/>
              <a:buChar char="q"/>
            </a:pPr>
            <a:r>
              <a:rPr lang="en-US" sz="2000" dirty="0"/>
              <a:t> Enable use of automated cash drawers</a:t>
            </a:r>
          </a:p>
          <a:p>
            <a:pPr lvl="1">
              <a:spcBef>
                <a:spcPts val="0"/>
              </a:spcBef>
              <a:spcAft>
                <a:spcPts val="0"/>
              </a:spcAft>
              <a:buClrTx/>
              <a:buFont typeface="Wingdings" panose="05000000000000000000" pitchFamily="2" charset="2"/>
              <a:buChar char="q"/>
            </a:pPr>
            <a:r>
              <a:rPr lang="en-US" sz="2000" dirty="0"/>
              <a:t> Print on Demand Boat Decal</a:t>
            </a:r>
          </a:p>
        </p:txBody>
      </p:sp>
      <p:sp>
        <p:nvSpPr>
          <p:cNvPr id="6" name="Content Placeholder 2"/>
          <p:cNvSpPr txBox="1">
            <a:spLocks/>
          </p:cNvSpPr>
          <p:nvPr/>
        </p:nvSpPr>
        <p:spPr>
          <a:xfrm>
            <a:off x="6548089" y="1585057"/>
            <a:ext cx="5395633" cy="506055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q"/>
            </a:pPr>
            <a:r>
              <a:rPr lang="en-US" sz="2400" b="1" dirty="0"/>
              <a:t> Vehicle Foundation – Boats July 2019</a:t>
            </a:r>
          </a:p>
          <a:p>
            <a:pPr lvl="1">
              <a:spcBef>
                <a:spcPts val="0"/>
              </a:spcBef>
              <a:spcAft>
                <a:spcPts val="0"/>
              </a:spcAft>
              <a:buClrTx/>
              <a:buFont typeface="Wingdings" panose="05000000000000000000" pitchFamily="2" charset="2"/>
              <a:buChar char="q"/>
            </a:pPr>
            <a:r>
              <a:rPr lang="en-US" sz="2000" dirty="0"/>
              <a:t> Framework Application Functionality </a:t>
            </a:r>
          </a:p>
          <a:p>
            <a:pPr lvl="1">
              <a:spcBef>
                <a:spcPts val="0"/>
              </a:spcBef>
              <a:spcAft>
                <a:spcPts val="0"/>
              </a:spcAft>
              <a:buClrTx/>
              <a:buFont typeface="Wingdings" panose="05000000000000000000" pitchFamily="2" charset="2"/>
              <a:buChar char="q"/>
            </a:pPr>
            <a:r>
              <a:rPr lang="en-US" sz="2000" dirty="0"/>
              <a:t> Title, Registration, Ad Valorem, Liens etc.</a:t>
            </a:r>
          </a:p>
          <a:p>
            <a:pPr lvl="1">
              <a:spcBef>
                <a:spcPts val="0"/>
              </a:spcBef>
              <a:spcAft>
                <a:spcPts val="0"/>
              </a:spcAft>
              <a:buClrTx/>
              <a:buFont typeface="Wingdings" panose="05000000000000000000" pitchFamily="2" charset="2"/>
              <a:buChar char="q"/>
            </a:pPr>
            <a:r>
              <a:rPr lang="en-US" sz="2000" dirty="0"/>
              <a:t> Increased End Users-Clerks, MVL, KSP, F&amp;W, DOR, PVA and Audit</a:t>
            </a:r>
          </a:p>
          <a:p>
            <a:pPr>
              <a:buClrTx/>
              <a:buFont typeface="Wingdings" panose="05000000000000000000" pitchFamily="2" charset="2"/>
              <a:buChar char="q"/>
            </a:pPr>
            <a:r>
              <a:rPr lang="en-US" sz="2400" b="1" dirty="0"/>
              <a:t>Decommission and Implement Inventory Solution-July 2021</a:t>
            </a:r>
          </a:p>
          <a:p>
            <a:pPr>
              <a:buClrTx/>
              <a:buFont typeface="Wingdings" panose="05000000000000000000" pitchFamily="2" charset="2"/>
              <a:buChar char="q"/>
            </a:pPr>
            <a:r>
              <a:rPr lang="en-US" sz="2400" b="1" dirty="0"/>
              <a:t>Implement Flat Plate Solution-July 2021</a:t>
            </a:r>
          </a:p>
          <a:p>
            <a:pPr>
              <a:buClrTx/>
              <a:buFont typeface="Wingdings" panose="05000000000000000000" pitchFamily="2" charset="2"/>
              <a:buChar char="q"/>
            </a:pPr>
            <a:r>
              <a:rPr lang="en-US" sz="2400" b="1" dirty="0"/>
              <a:t>Module – All Vehicles-Target Dec 2022</a:t>
            </a:r>
          </a:p>
          <a:p>
            <a:pPr lvl="1">
              <a:spcBef>
                <a:spcPts val="0"/>
              </a:spcBef>
              <a:spcAft>
                <a:spcPts val="0"/>
              </a:spcAft>
              <a:buClrTx/>
              <a:buFont typeface="Wingdings" panose="05000000000000000000" pitchFamily="2" charset="2"/>
              <a:buChar char="q"/>
            </a:pPr>
            <a:r>
              <a:rPr lang="en-US" sz="2000" dirty="0"/>
              <a:t> Decommission AVIS legacy Mainframe</a:t>
            </a:r>
          </a:p>
          <a:p>
            <a:pPr lvl="1">
              <a:spcBef>
                <a:spcPts val="0"/>
              </a:spcBef>
              <a:spcAft>
                <a:spcPts val="0"/>
              </a:spcAft>
              <a:buClrTx/>
              <a:buFont typeface="Wingdings" panose="05000000000000000000" pitchFamily="2" charset="2"/>
              <a:buChar char="q"/>
            </a:pPr>
            <a:r>
              <a:rPr lang="en-US" sz="2000" dirty="0"/>
              <a:t> Transition all remaining vehicle types (data, business processes and functionality) to KAVIS</a:t>
            </a:r>
          </a:p>
          <a:p>
            <a:pPr marL="201168" lvl="1" indent="0">
              <a:spcBef>
                <a:spcPts val="0"/>
              </a:spcBef>
              <a:spcAft>
                <a:spcPts val="0"/>
              </a:spcAft>
              <a:buClrTx/>
              <a:buNone/>
            </a:pPr>
            <a:endParaRPr lang="en-US" sz="2200" dirty="0"/>
          </a:p>
        </p:txBody>
      </p:sp>
    </p:spTree>
    <p:extLst>
      <p:ext uri="{BB962C8B-B14F-4D97-AF65-F5344CB8AC3E}">
        <p14:creationId xmlns:p14="http://schemas.microsoft.com/office/powerpoint/2010/main" val="35959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Kavis</a:t>
            </a:r>
            <a:r>
              <a:rPr lang="en-US" dirty="0"/>
              <a:t> impact and benefits</a:t>
            </a:r>
          </a:p>
        </p:txBody>
      </p:sp>
      <p:sp>
        <p:nvSpPr>
          <p:cNvPr id="4" name="TextBox 3">
            <a:extLst>
              <a:ext uri="{FF2B5EF4-FFF2-40B4-BE49-F238E27FC236}">
                <a16:creationId xmlns="" xmlns:a16="http://schemas.microsoft.com/office/drawing/2014/main" id="{04CA93AB-A80C-4DD9-A19D-610B34BDC5DF}"/>
              </a:ext>
            </a:extLst>
          </p:cNvPr>
          <p:cNvSpPr txBox="1"/>
          <p:nvPr/>
        </p:nvSpPr>
        <p:spPr>
          <a:xfrm>
            <a:off x="1008293" y="972979"/>
            <a:ext cx="5786662" cy="246221"/>
          </a:xfrm>
          <a:prstGeom prst="rect">
            <a:avLst/>
          </a:prstGeom>
          <a:noFill/>
        </p:spPr>
        <p:txBody>
          <a:bodyPr wrap="square" lIns="0" tIns="0" rIns="0" bIns="0" rtlCol="0">
            <a:spAutoFit/>
          </a:bodyPr>
          <a:lstStyle/>
          <a:p>
            <a:r>
              <a:rPr lang="en-US" sz="1600" dirty="0"/>
              <a:t>Project Update</a:t>
            </a:r>
          </a:p>
        </p:txBody>
      </p:sp>
      <p:sp>
        <p:nvSpPr>
          <p:cNvPr id="5" name="Content Placeholder 2"/>
          <p:cNvSpPr>
            <a:spLocks noGrp="1"/>
          </p:cNvSpPr>
          <p:nvPr>
            <p:ph sz="half" idx="1"/>
          </p:nvPr>
        </p:nvSpPr>
        <p:spPr>
          <a:xfrm>
            <a:off x="364219" y="1594788"/>
            <a:ext cx="5934808" cy="3601466"/>
          </a:xfrm>
        </p:spPr>
        <p:txBody>
          <a:bodyPr>
            <a:noAutofit/>
          </a:bodyPr>
          <a:lstStyle/>
          <a:p>
            <a:pPr>
              <a:lnSpc>
                <a:spcPct val="120000"/>
              </a:lnSpc>
              <a:buFont typeface="Wingdings" panose="05000000000000000000" pitchFamily="2" charset="2"/>
              <a:buChar char="q"/>
            </a:pPr>
            <a:r>
              <a:rPr lang="en-US" sz="2400" b="1" dirty="0">
                <a:solidFill>
                  <a:schemeClr val="tx1"/>
                </a:solidFill>
              </a:rPr>
              <a:t> Standardization</a:t>
            </a:r>
          </a:p>
          <a:p>
            <a:pPr lvl="1">
              <a:lnSpc>
                <a:spcPct val="120000"/>
              </a:lnSpc>
              <a:spcBef>
                <a:spcPts val="0"/>
              </a:spcBef>
              <a:buFont typeface="Wingdings" panose="05000000000000000000" pitchFamily="2" charset="2"/>
              <a:buChar char="q"/>
            </a:pPr>
            <a:r>
              <a:rPr lang="en-US" sz="2000" kern="600" dirty="0"/>
              <a:t> Automatically record all AVIS Transactions into KAVIS</a:t>
            </a:r>
          </a:p>
          <a:p>
            <a:pPr lvl="1">
              <a:lnSpc>
                <a:spcPct val="120000"/>
              </a:lnSpc>
              <a:spcBef>
                <a:spcPts val="0"/>
              </a:spcBef>
              <a:buFont typeface="Wingdings" panose="05000000000000000000" pitchFamily="2" charset="2"/>
              <a:buChar char="q"/>
            </a:pPr>
            <a:r>
              <a:rPr lang="en-US" sz="2000" kern="600" dirty="0"/>
              <a:t> Processes are standardized across ALL counties but include configurations to facilitate business processes for efficiency</a:t>
            </a:r>
          </a:p>
          <a:p>
            <a:pPr lvl="1">
              <a:lnSpc>
                <a:spcPct val="120000"/>
              </a:lnSpc>
              <a:spcBef>
                <a:spcPts val="0"/>
              </a:spcBef>
              <a:buFont typeface="Wingdings" panose="05000000000000000000" pitchFamily="2" charset="2"/>
              <a:buChar char="q"/>
            </a:pPr>
            <a:r>
              <a:rPr lang="en-US" sz="2000" kern="600" dirty="0"/>
              <a:t> Improved processes for reconciliation, mid-day sweeps, NSF management</a:t>
            </a:r>
          </a:p>
        </p:txBody>
      </p:sp>
      <p:sp>
        <p:nvSpPr>
          <p:cNvPr id="6" name="Content Placeholder 2"/>
          <p:cNvSpPr txBox="1">
            <a:spLocks/>
          </p:cNvSpPr>
          <p:nvPr/>
        </p:nvSpPr>
        <p:spPr>
          <a:xfrm>
            <a:off x="5978774" y="1556719"/>
            <a:ext cx="5934808" cy="4366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2400" b="1"/>
              <a:t> Data</a:t>
            </a:r>
            <a:r>
              <a:rPr lang="en-US" sz="2400"/>
              <a:t> </a:t>
            </a:r>
            <a:r>
              <a:rPr lang="en-US" sz="2400" b="1"/>
              <a:t>Integrity</a:t>
            </a:r>
          </a:p>
          <a:p>
            <a:pPr lvl="1">
              <a:lnSpc>
                <a:spcPct val="120000"/>
              </a:lnSpc>
              <a:spcBef>
                <a:spcPts val="0"/>
              </a:spcBef>
              <a:buFont typeface="Wingdings" panose="05000000000000000000" pitchFamily="2" charset="2"/>
              <a:buChar char="q"/>
            </a:pPr>
            <a:r>
              <a:rPr lang="en-US" sz="2000"/>
              <a:t> Ability to scan Driver’s Licenses to ensure data validity and accuracy</a:t>
            </a:r>
          </a:p>
          <a:p>
            <a:pPr lvl="1">
              <a:lnSpc>
                <a:spcPct val="120000"/>
              </a:lnSpc>
              <a:spcBef>
                <a:spcPts val="0"/>
              </a:spcBef>
              <a:buFont typeface="Wingdings" panose="05000000000000000000" pitchFamily="2" charset="2"/>
              <a:buChar char="q"/>
            </a:pPr>
            <a:r>
              <a:rPr lang="en-US" sz="2000"/>
              <a:t> Access to 5 years worth of data versus 1 year</a:t>
            </a:r>
          </a:p>
          <a:p>
            <a:pPr lvl="1">
              <a:lnSpc>
                <a:spcPct val="120000"/>
              </a:lnSpc>
              <a:spcBef>
                <a:spcPts val="0"/>
              </a:spcBef>
              <a:buFont typeface="Wingdings" panose="05000000000000000000" pitchFamily="2" charset="2"/>
              <a:buChar char="q"/>
            </a:pPr>
            <a:r>
              <a:rPr lang="en-US" sz="2000"/>
              <a:t> Reduction in Fraud-KAVIS requires correct customer and vehicle data as well as pointing out bad data to clerks so they can fix the issues</a:t>
            </a:r>
          </a:p>
          <a:p>
            <a:pPr lvl="1">
              <a:lnSpc>
                <a:spcPct val="120000"/>
              </a:lnSpc>
              <a:spcBef>
                <a:spcPts val="0"/>
              </a:spcBef>
              <a:buFont typeface="Wingdings" panose="05000000000000000000" pitchFamily="2" charset="2"/>
              <a:buChar char="q"/>
            </a:pPr>
            <a:r>
              <a:rPr lang="en-US" sz="2000"/>
              <a:t> Customer Accounts are linked and merged with all vehicle types allowing for a single view of all data on a customer account regardless of vehicle type</a:t>
            </a:r>
            <a:endParaRPr lang="en-US" sz="2000" dirty="0"/>
          </a:p>
        </p:txBody>
      </p:sp>
    </p:spTree>
    <p:extLst>
      <p:ext uri="{BB962C8B-B14F-4D97-AF65-F5344CB8AC3E}">
        <p14:creationId xmlns:p14="http://schemas.microsoft.com/office/powerpoint/2010/main" val="301620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Kavis</a:t>
            </a:r>
            <a:r>
              <a:rPr lang="en-US" dirty="0"/>
              <a:t> impact and benefits</a:t>
            </a:r>
          </a:p>
        </p:txBody>
      </p:sp>
      <p:sp>
        <p:nvSpPr>
          <p:cNvPr id="4" name="TextBox 3">
            <a:extLst>
              <a:ext uri="{FF2B5EF4-FFF2-40B4-BE49-F238E27FC236}">
                <a16:creationId xmlns="" xmlns:a16="http://schemas.microsoft.com/office/drawing/2014/main" id="{04CA93AB-A80C-4DD9-A19D-610B34BDC5DF}"/>
              </a:ext>
            </a:extLst>
          </p:cNvPr>
          <p:cNvSpPr txBox="1"/>
          <p:nvPr/>
        </p:nvSpPr>
        <p:spPr>
          <a:xfrm>
            <a:off x="1008293" y="972979"/>
            <a:ext cx="5786662" cy="246221"/>
          </a:xfrm>
          <a:prstGeom prst="rect">
            <a:avLst/>
          </a:prstGeom>
          <a:noFill/>
        </p:spPr>
        <p:txBody>
          <a:bodyPr wrap="square" lIns="0" tIns="0" rIns="0" bIns="0" rtlCol="0">
            <a:spAutoFit/>
          </a:bodyPr>
          <a:lstStyle/>
          <a:p>
            <a:r>
              <a:rPr lang="en-US" sz="1600" dirty="0"/>
              <a:t>Project Update</a:t>
            </a:r>
          </a:p>
        </p:txBody>
      </p:sp>
      <p:sp>
        <p:nvSpPr>
          <p:cNvPr id="7" name="Content Placeholder 2"/>
          <p:cNvSpPr txBox="1">
            <a:spLocks/>
          </p:cNvSpPr>
          <p:nvPr/>
        </p:nvSpPr>
        <p:spPr>
          <a:xfrm>
            <a:off x="292100" y="1636245"/>
            <a:ext cx="6150881" cy="5032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2000" b="1" dirty="0"/>
              <a:t> Efficiency/Effectiveness</a:t>
            </a:r>
          </a:p>
          <a:p>
            <a:pPr lvl="1">
              <a:lnSpc>
                <a:spcPct val="120000"/>
              </a:lnSpc>
              <a:buFont typeface="Wingdings" panose="05000000000000000000" pitchFamily="2" charset="2"/>
              <a:buChar char="q"/>
            </a:pPr>
            <a:r>
              <a:rPr lang="en-US" sz="1600" dirty="0"/>
              <a:t>Reduction in time from title application to title receipt by citizen</a:t>
            </a:r>
          </a:p>
          <a:p>
            <a:pPr lvl="1">
              <a:lnSpc>
                <a:spcPct val="120000"/>
              </a:lnSpc>
              <a:buFont typeface="Wingdings" panose="05000000000000000000" pitchFamily="2" charset="2"/>
              <a:buChar char="q"/>
            </a:pPr>
            <a:r>
              <a:rPr lang="en-US" sz="1600" dirty="0"/>
              <a:t>Decreased clerk on-boarding time from 3-6 months to less than one (1) day</a:t>
            </a:r>
          </a:p>
          <a:p>
            <a:pPr lvl="1">
              <a:lnSpc>
                <a:spcPct val="120000"/>
              </a:lnSpc>
              <a:buFont typeface="Wingdings" panose="05000000000000000000" pitchFamily="2" charset="2"/>
              <a:buChar char="q"/>
            </a:pPr>
            <a:r>
              <a:rPr lang="en-US" sz="1600" dirty="0"/>
              <a:t>Performing validations early allowing changes before committing to the transaction</a:t>
            </a:r>
          </a:p>
          <a:p>
            <a:pPr lvl="1">
              <a:lnSpc>
                <a:spcPct val="120000"/>
              </a:lnSpc>
              <a:buFont typeface="Wingdings" panose="05000000000000000000" pitchFamily="2" charset="2"/>
              <a:buChar char="q"/>
            </a:pPr>
            <a:r>
              <a:rPr lang="en-US" sz="1600" dirty="0"/>
              <a:t>Increased opportunity to identify and collect unpaid or unassessed taxes </a:t>
            </a:r>
          </a:p>
          <a:p>
            <a:pPr lvl="1">
              <a:lnSpc>
                <a:spcPct val="120000"/>
              </a:lnSpc>
              <a:buFont typeface="Wingdings" panose="05000000000000000000" pitchFamily="2" charset="2"/>
              <a:buChar char="q"/>
            </a:pPr>
            <a:r>
              <a:rPr lang="en-US" sz="1600" dirty="0"/>
              <a:t>Ability to e-mail receipts (paper reduction)</a:t>
            </a:r>
          </a:p>
          <a:p>
            <a:pPr lvl="1">
              <a:lnSpc>
                <a:spcPct val="120000"/>
              </a:lnSpc>
              <a:buFont typeface="Wingdings" panose="05000000000000000000" pitchFamily="2" charset="2"/>
              <a:buChar char="q"/>
            </a:pPr>
            <a:r>
              <a:rPr lang="en-US" sz="1600" dirty="0"/>
              <a:t>Enable use of automated cash drawers</a:t>
            </a:r>
          </a:p>
          <a:p>
            <a:pPr lvl="1">
              <a:lnSpc>
                <a:spcPct val="120000"/>
              </a:lnSpc>
              <a:buFont typeface="Wingdings" panose="05000000000000000000" pitchFamily="2" charset="2"/>
              <a:buChar char="q"/>
            </a:pPr>
            <a:r>
              <a:rPr lang="en-US" sz="1600" dirty="0"/>
              <a:t>Auto assigning tax districts for customers who currently have other vehicles assigned to a tax district</a:t>
            </a:r>
          </a:p>
          <a:p>
            <a:pPr lvl="1">
              <a:lnSpc>
                <a:spcPct val="120000"/>
              </a:lnSpc>
              <a:buFont typeface="Wingdings" panose="05000000000000000000" pitchFamily="2" charset="2"/>
              <a:buChar char="q"/>
            </a:pPr>
            <a:r>
              <a:rPr lang="en-US" sz="1600" dirty="0"/>
              <a:t>Increased Visibility across organizations (MVL/Clerks/DOR/PVA)</a:t>
            </a:r>
          </a:p>
        </p:txBody>
      </p:sp>
      <p:sp>
        <p:nvSpPr>
          <p:cNvPr id="8" name="Content Placeholder 3"/>
          <p:cNvSpPr>
            <a:spLocks noGrp="1"/>
          </p:cNvSpPr>
          <p:nvPr>
            <p:ph sz="half" idx="4294967295"/>
          </p:nvPr>
        </p:nvSpPr>
        <p:spPr>
          <a:xfrm>
            <a:off x="6830206" y="1636245"/>
            <a:ext cx="5069694" cy="3790227"/>
          </a:xfrm>
          <a:prstGeom prst="rect">
            <a:avLst/>
          </a:prstGeom>
          <a:ln w="3175">
            <a:solidFill>
              <a:schemeClr val="tx1"/>
            </a:solidFill>
          </a:ln>
        </p:spPr>
        <p:txBody>
          <a:bodyPr>
            <a:noAutofit/>
          </a:bodyPr>
          <a:lstStyle/>
          <a:p>
            <a:pPr marL="0" indent="0" algn="ctr">
              <a:buNone/>
            </a:pPr>
            <a:r>
              <a:rPr lang="en-US" sz="1800" b="1" i="1" u="sng" dirty="0"/>
              <a:t>Fiscal Year 2021 (June 2020-July 2021)</a:t>
            </a:r>
            <a:endParaRPr lang="en-US" sz="1800" dirty="0">
              <a:solidFill>
                <a:schemeClr val="tx1"/>
              </a:solidFill>
            </a:endParaRPr>
          </a:p>
          <a:p>
            <a:r>
              <a:rPr lang="en-US" sz="1800" dirty="0"/>
              <a:t>Receipts Checked Out:                          3,917,816  </a:t>
            </a:r>
          </a:p>
          <a:p>
            <a:r>
              <a:rPr lang="en-US" sz="1800" dirty="0">
                <a:cs typeface="Calibri"/>
              </a:rPr>
              <a:t>Citizens Served:                                      4,618,629</a:t>
            </a:r>
          </a:p>
          <a:p>
            <a:r>
              <a:rPr lang="en-US" sz="1800" dirty="0"/>
              <a:t>Web Renewals:   </a:t>
            </a:r>
            <a:r>
              <a:rPr lang="en-US" sz="1800" b="1" dirty="0"/>
              <a:t>                 </a:t>
            </a:r>
            <a:r>
              <a:rPr lang="en-US" sz="1800" dirty="0"/>
              <a:t>         $43,566,193.08</a:t>
            </a:r>
          </a:p>
          <a:p>
            <a:r>
              <a:rPr lang="en-US" sz="1800" dirty="0"/>
              <a:t>Total Sales:		   $1,046,814,723.70</a:t>
            </a:r>
          </a:p>
          <a:p>
            <a:endParaRPr lang="en-US" sz="1800" dirty="0"/>
          </a:p>
          <a:p>
            <a:r>
              <a:rPr lang="en-US" sz="1800" dirty="0"/>
              <a:t>Check: $693,074,997.04  (66.21%)</a:t>
            </a:r>
          </a:p>
          <a:p>
            <a:r>
              <a:rPr lang="en-US" sz="1800" dirty="0"/>
              <a:t>Cash:   $110,345,197.10  (10.54%)</a:t>
            </a:r>
          </a:p>
          <a:p>
            <a:r>
              <a:rPr lang="en-US" sz="1800" dirty="0"/>
              <a:t>Credit: $129,973,310.30  (12.42%)</a:t>
            </a:r>
          </a:p>
        </p:txBody>
      </p:sp>
    </p:spTree>
    <p:extLst>
      <p:ext uri="{BB962C8B-B14F-4D97-AF65-F5344CB8AC3E}">
        <p14:creationId xmlns:p14="http://schemas.microsoft.com/office/powerpoint/2010/main" val="222866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8003" y="661140"/>
            <a:ext cx="10515600" cy="557784"/>
          </a:xfrm>
        </p:spPr>
        <p:txBody>
          <a:bodyPr/>
          <a:lstStyle/>
          <a:p>
            <a:r>
              <a:rPr lang="en-US" b="1" dirty="0">
                <a:latin typeface="+mn-lt"/>
              </a:rPr>
              <a:t>KAVIS PROJECT STATUS</a:t>
            </a:r>
          </a:p>
        </p:txBody>
      </p:sp>
      <p:sp>
        <p:nvSpPr>
          <p:cNvPr id="6" name="TextBox 5">
            <a:extLst>
              <a:ext uri="{FF2B5EF4-FFF2-40B4-BE49-F238E27FC236}">
                <a16:creationId xmlns="" xmlns:a16="http://schemas.microsoft.com/office/drawing/2014/main" id="{04CA93AB-A80C-4DD9-A19D-610B34BDC5DF}"/>
              </a:ext>
            </a:extLst>
          </p:cNvPr>
          <p:cNvSpPr txBox="1"/>
          <p:nvPr/>
        </p:nvSpPr>
        <p:spPr>
          <a:xfrm>
            <a:off x="962287" y="1132685"/>
            <a:ext cx="2825942" cy="246221"/>
          </a:xfrm>
          <a:prstGeom prst="rect">
            <a:avLst/>
          </a:prstGeom>
          <a:noFill/>
        </p:spPr>
        <p:txBody>
          <a:bodyPr wrap="square" lIns="0" tIns="0" rIns="0" bIns="0" rtlCol="0">
            <a:spAutoFit/>
          </a:bodyPr>
          <a:lstStyle/>
          <a:p>
            <a:r>
              <a:rPr lang="en-US" sz="1600" dirty="0"/>
              <a:t>Development Effort Perspective</a:t>
            </a:r>
          </a:p>
        </p:txBody>
      </p:sp>
      <p:sp>
        <p:nvSpPr>
          <p:cNvPr id="7" name="Content Placeholder 2">
            <a:extLst>
              <a:ext uri="{FF2B5EF4-FFF2-40B4-BE49-F238E27FC236}">
                <a16:creationId xmlns="" xmlns:a16="http://schemas.microsoft.com/office/drawing/2014/main" id="{CB4EE391-0F76-48C9-BCAD-F5ACBB6CBA7C}"/>
              </a:ext>
            </a:extLst>
          </p:cNvPr>
          <p:cNvSpPr txBox="1">
            <a:spLocks/>
          </p:cNvSpPr>
          <p:nvPr/>
        </p:nvSpPr>
        <p:spPr>
          <a:xfrm>
            <a:off x="782574" y="1403512"/>
            <a:ext cx="4759452" cy="260590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300"/>
              </a:spcBef>
              <a:spcAft>
                <a:spcPts val="300"/>
              </a:spcAft>
              <a:buClrTx/>
              <a:buFont typeface="Wingdings" panose="05000000000000000000" pitchFamily="2" charset="2"/>
              <a:buChar char="q"/>
            </a:pPr>
            <a:r>
              <a:rPr lang="en-US" sz="1400" dirty="0">
                <a:solidFill>
                  <a:schemeClr val="tx1"/>
                </a:solidFill>
              </a:rPr>
              <a:t>Print on Demand Decal &amp; Real Time Scanning - May 2015 </a:t>
            </a:r>
          </a:p>
          <a:p>
            <a:pPr>
              <a:spcBef>
                <a:spcPts val="300"/>
              </a:spcBef>
              <a:spcAft>
                <a:spcPts val="300"/>
              </a:spcAft>
              <a:buClrTx/>
              <a:buFont typeface="Wingdings" panose="05000000000000000000" pitchFamily="2" charset="2"/>
              <a:buChar char="q"/>
            </a:pPr>
            <a:r>
              <a:rPr lang="en-US" sz="1400" dirty="0">
                <a:solidFill>
                  <a:schemeClr val="tx1"/>
                </a:solidFill>
              </a:rPr>
              <a:t>Web Renewal Enhancement Phases  (2015 and 2016)</a:t>
            </a:r>
          </a:p>
          <a:p>
            <a:pPr>
              <a:spcBef>
                <a:spcPts val="300"/>
              </a:spcBef>
              <a:spcAft>
                <a:spcPts val="300"/>
              </a:spcAft>
              <a:buClrTx/>
              <a:buFont typeface="Wingdings" panose="05000000000000000000" pitchFamily="2" charset="2"/>
              <a:buChar char="q"/>
            </a:pPr>
            <a:r>
              <a:rPr lang="en-US" sz="1400" dirty="0">
                <a:solidFill>
                  <a:schemeClr val="tx1"/>
                </a:solidFill>
              </a:rPr>
              <a:t>Disabled Placard-Complete January 2016</a:t>
            </a:r>
          </a:p>
          <a:p>
            <a:pPr>
              <a:spcBef>
                <a:spcPts val="300"/>
              </a:spcBef>
              <a:spcAft>
                <a:spcPts val="300"/>
              </a:spcAft>
              <a:buClrTx/>
              <a:buFont typeface="Wingdings" panose="05000000000000000000" pitchFamily="2" charset="2"/>
              <a:buChar char="q"/>
            </a:pPr>
            <a:r>
              <a:rPr lang="en-US" sz="1400" dirty="0">
                <a:solidFill>
                  <a:schemeClr val="tx1"/>
                </a:solidFill>
              </a:rPr>
              <a:t>State-Wide Point of Sale Solution-Complete March 2018</a:t>
            </a:r>
          </a:p>
          <a:p>
            <a:pPr>
              <a:spcBef>
                <a:spcPts val="300"/>
              </a:spcBef>
              <a:spcAft>
                <a:spcPts val="300"/>
              </a:spcAft>
              <a:buClrTx/>
              <a:buFont typeface="Wingdings" panose="05000000000000000000" pitchFamily="2" charset="2"/>
              <a:buChar char="q"/>
            </a:pPr>
            <a:r>
              <a:rPr lang="en-US" sz="1400" dirty="0">
                <a:solidFill>
                  <a:schemeClr val="tx1"/>
                </a:solidFill>
              </a:rPr>
              <a:t>Vehicle Foundation – Boats July 2019</a:t>
            </a:r>
          </a:p>
          <a:p>
            <a:pPr>
              <a:spcBef>
                <a:spcPts val="300"/>
              </a:spcBef>
              <a:spcAft>
                <a:spcPts val="300"/>
              </a:spcAft>
              <a:buClrTx/>
              <a:buFont typeface="Wingdings" panose="05000000000000000000" pitchFamily="2" charset="2"/>
              <a:buChar char="q"/>
            </a:pPr>
            <a:r>
              <a:rPr lang="en-US" sz="1400" dirty="0">
                <a:solidFill>
                  <a:schemeClr val="tx1"/>
                </a:solidFill>
              </a:rPr>
              <a:t>Decommission and Implement Inventory Solution-July 2021</a:t>
            </a:r>
          </a:p>
          <a:p>
            <a:pPr>
              <a:spcBef>
                <a:spcPts val="300"/>
              </a:spcBef>
              <a:spcAft>
                <a:spcPts val="300"/>
              </a:spcAft>
              <a:buClrTx/>
              <a:buFont typeface="Wingdings" panose="05000000000000000000" pitchFamily="2" charset="2"/>
              <a:buChar char="q"/>
            </a:pPr>
            <a:r>
              <a:rPr lang="en-US" sz="1400" dirty="0">
                <a:solidFill>
                  <a:schemeClr val="tx1"/>
                </a:solidFill>
              </a:rPr>
              <a:t>Implement Flat Plate Solution-July 2021</a:t>
            </a:r>
          </a:p>
          <a:p>
            <a:pPr>
              <a:spcBef>
                <a:spcPts val="300"/>
              </a:spcBef>
              <a:spcAft>
                <a:spcPts val="300"/>
              </a:spcAft>
              <a:buClrTx/>
              <a:buFont typeface="Wingdings" panose="05000000000000000000" pitchFamily="2" charset="2"/>
              <a:buChar char="q"/>
            </a:pPr>
            <a:r>
              <a:rPr lang="en-US" sz="1400" dirty="0">
                <a:solidFill>
                  <a:schemeClr val="tx1"/>
                </a:solidFill>
              </a:rPr>
              <a:t>Module – All Vehicles-Target Dec 2022</a:t>
            </a:r>
          </a:p>
          <a:p>
            <a:pPr marL="0" indent="0">
              <a:buClrTx/>
              <a:buNone/>
            </a:pPr>
            <a:endParaRPr lang="en-US" sz="1400" b="1" dirty="0"/>
          </a:p>
          <a:p>
            <a:pPr>
              <a:buClrTx/>
              <a:buFont typeface="Wingdings" panose="05000000000000000000" pitchFamily="2" charset="2"/>
              <a:buChar char="q"/>
            </a:pPr>
            <a:endParaRPr lang="en-US" sz="1400" b="1" dirty="0"/>
          </a:p>
          <a:p>
            <a:pPr>
              <a:buClrTx/>
              <a:buFont typeface="Wingdings" panose="05000000000000000000" pitchFamily="2" charset="2"/>
              <a:buChar char="q"/>
            </a:pPr>
            <a:endParaRPr lang="en-US" sz="1400" b="1" dirty="0"/>
          </a:p>
          <a:p>
            <a:pPr>
              <a:buClrTx/>
              <a:buFont typeface="Wingdings" panose="05000000000000000000" pitchFamily="2" charset="2"/>
              <a:buChar char="q"/>
            </a:pPr>
            <a:endParaRPr lang="en-US" sz="1400" b="1" dirty="0"/>
          </a:p>
          <a:p>
            <a:pPr>
              <a:buClrTx/>
              <a:buFont typeface="Wingdings" panose="05000000000000000000" pitchFamily="2" charset="2"/>
              <a:buChar char="q"/>
            </a:pPr>
            <a:endParaRPr lang="en-US" sz="2400" b="1" dirty="0"/>
          </a:p>
        </p:txBody>
      </p:sp>
      <p:sp>
        <p:nvSpPr>
          <p:cNvPr id="10" name="TextBox 9">
            <a:extLst>
              <a:ext uri="{FF2B5EF4-FFF2-40B4-BE49-F238E27FC236}">
                <a16:creationId xmlns="" xmlns:a16="http://schemas.microsoft.com/office/drawing/2014/main" id="{CABF686F-91C6-49D1-A69F-A2D1290E7E30}"/>
              </a:ext>
            </a:extLst>
          </p:cNvPr>
          <p:cNvSpPr txBox="1"/>
          <p:nvPr/>
        </p:nvSpPr>
        <p:spPr>
          <a:xfrm>
            <a:off x="6023447" y="1039391"/>
            <a:ext cx="4817734" cy="369332"/>
          </a:xfrm>
          <a:prstGeom prst="rect">
            <a:avLst/>
          </a:prstGeom>
          <a:noFill/>
        </p:spPr>
        <p:txBody>
          <a:bodyPr wrap="square" lIns="0" tIns="0" rIns="0" bIns="0" rtlCol="0">
            <a:spAutoFit/>
          </a:bodyPr>
          <a:lstStyle/>
          <a:p>
            <a:r>
              <a:rPr lang="en-US" sz="2400" b="1" u="sng" dirty="0"/>
              <a:t>Project Effort Breakdown</a:t>
            </a:r>
          </a:p>
        </p:txBody>
      </p:sp>
      <p:grpSp>
        <p:nvGrpSpPr>
          <p:cNvPr id="2" name="Group 1"/>
          <p:cNvGrpSpPr/>
          <p:nvPr/>
        </p:nvGrpSpPr>
        <p:grpSpPr>
          <a:xfrm>
            <a:off x="5885665" y="1427619"/>
            <a:ext cx="5917083" cy="4546751"/>
            <a:chOff x="5885665" y="1427619"/>
            <a:chExt cx="5917083" cy="4546751"/>
          </a:xfrm>
        </p:grpSpPr>
        <mc:AlternateContent xmlns:mc="http://schemas.openxmlformats.org/markup-compatibility/2006">
          <mc:Choice xmlns="" xmlns:cx1="http://schemas.microsoft.com/office/drawing/2015/9/8/chartex" Requires="cx1">
            <p:graphicFrame>
              <p:nvGraphicFramePr>
                <p:cNvPr id="11" name="Chart 10">
                  <a:extLst>
                    <a:ext uri="{FF2B5EF4-FFF2-40B4-BE49-F238E27FC236}">
                      <a16:creationId xmlns:a16="http://schemas.microsoft.com/office/drawing/2014/main" id="{707E2496-6008-407C-B45C-A388DAC791B6}"/>
                    </a:ext>
                  </a:extLst>
                </p:cNvPr>
                <p:cNvGraphicFramePr/>
                <p:nvPr>
                  <p:extLst>
                    <p:ext uri="{D42A27DB-BD31-4B8C-83A1-F6EECF244321}">
                      <p14:modId xmlns:p14="http://schemas.microsoft.com/office/powerpoint/2010/main" val="2197132679"/>
                    </p:ext>
                  </p:extLst>
                </p:nvPr>
              </p:nvGraphicFramePr>
              <p:xfrm>
                <a:off x="5885665" y="1427619"/>
                <a:ext cx="5917083" cy="4546751"/>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1" name="Chart 10">
                  <a:extLst>
                    <a:ext uri="{FF2B5EF4-FFF2-40B4-BE49-F238E27FC236}">
                      <a16:creationId xmlns:cx1="http://schemas.microsoft.com/office/drawing/2015/9/8/chartex" xmlns="" xmlns:a16="http://schemas.microsoft.com/office/drawing/2014/main" id="{707E2496-6008-407C-B45C-A388DAC791B6}"/>
                    </a:ext>
                  </a:extLst>
                </p:cNvPr>
                <p:cNvPicPr>
                  <a:picLocks noGrp="1" noRot="1" noChangeAspect="1" noMove="1" noResize="1" noEditPoints="1" noAdjustHandles="1" noChangeArrowheads="1" noChangeShapeType="1"/>
                </p:cNvPicPr>
                <p:nvPr/>
              </p:nvPicPr>
              <p:blipFill>
                <a:blip r:embed="rId3"/>
                <a:stretch>
                  <a:fillRect/>
                </a:stretch>
              </p:blipFill>
              <p:spPr>
                <a:xfrm>
                  <a:off x="5885665" y="1427619"/>
                  <a:ext cx="5917083" cy="4546751"/>
                </a:xfrm>
                <a:prstGeom prst="rect">
                  <a:avLst/>
                </a:prstGeom>
              </p:spPr>
            </p:pic>
          </mc:Fallback>
        </mc:AlternateContent>
        <p:pic>
          <p:nvPicPr>
            <p:cNvPr id="12" name="Picture 11" descr="Text&#10;&#10;Description automatically generated">
              <a:extLst>
                <a:ext uri="{FF2B5EF4-FFF2-40B4-BE49-F238E27FC236}">
                  <a16:creationId xmlns="" xmlns:a16="http://schemas.microsoft.com/office/drawing/2014/main" id="{75F43940-79EE-476D-A410-95DB16FEC8E1}"/>
                </a:ext>
              </a:extLst>
            </p:cNvPr>
            <p:cNvPicPr>
              <a:picLocks noChangeAspect="1"/>
            </p:cNvPicPr>
            <p:nvPr/>
          </p:nvPicPr>
          <p:blipFill>
            <a:blip r:embed="rId4"/>
            <a:stretch>
              <a:fillRect/>
            </a:stretch>
          </p:blipFill>
          <p:spPr>
            <a:xfrm>
              <a:off x="7589860" y="5153347"/>
              <a:ext cx="716280" cy="535200"/>
            </a:xfrm>
            <a:prstGeom prst="rect">
              <a:avLst/>
            </a:prstGeom>
          </p:spPr>
        </p:pic>
        <p:pic>
          <p:nvPicPr>
            <p:cNvPr id="13" name="Picture 12" descr="Chart, shape, treemap chart&#10;&#10;Description automatically generated">
              <a:extLst>
                <a:ext uri="{FF2B5EF4-FFF2-40B4-BE49-F238E27FC236}">
                  <a16:creationId xmlns="" xmlns:a16="http://schemas.microsoft.com/office/drawing/2014/main" id="{0C213C81-08A9-4CCF-9480-5270C1CC3028}"/>
                </a:ext>
              </a:extLst>
            </p:cNvPr>
            <p:cNvPicPr>
              <a:picLocks noChangeAspect="1"/>
            </p:cNvPicPr>
            <p:nvPr/>
          </p:nvPicPr>
          <p:blipFill>
            <a:blip r:embed="rId5"/>
            <a:stretch>
              <a:fillRect/>
            </a:stretch>
          </p:blipFill>
          <p:spPr>
            <a:xfrm>
              <a:off x="8668402" y="4641514"/>
              <a:ext cx="728587" cy="1059180"/>
            </a:xfrm>
            <a:prstGeom prst="rect">
              <a:avLst/>
            </a:prstGeom>
          </p:spPr>
        </p:pic>
        <p:pic>
          <p:nvPicPr>
            <p:cNvPr id="14" name="Picture 13" descr="Shape&#10;&#10;Description automatically generated with medium confidence">
              <a:extLst>
                <a:ext uri="{FF2B5EF4-FFF2-40B4-BE49-F238E27FC236}">
                  <a16:creationId xmlns="" xmlns:a16="http://schemas.microsoft.com/office/drawing/2014/main" id="{61ED3C75-CD84-45DB-A17F-56636D5289F4}"/>
                </a:ext>
              </a:extLst>
            </p:cNvPr>
            <p:cNvPicPr>
              <a:picLocks noChangeAspect="1"/>
            </p:cNvPicPr>
            <p:nvPr/>
          </p:nvPicPr>
          <p:blipFill>
            <a:blip r:embed="rId6"/>
            <a:stretch>
              <a:fillRect/>
            </a:stretch>
          </p:blipFill>
          <p:spPr>
            <a:xfrm>
              <a:off x="9740417" y="4147890"/>
              <a:ext cx="726546" cy="1535339"/>
            </a:xfrm>
            <a:prstGeom prst="rect">
              <a:avLst/>
            </a:prstGeom>
          </p:spPr>
        </p:pic>
      </p:grpSp>
      <p:sp>
        <p:nvSpPr>
          <p:cNvPr id="15" name="TextBox 14">
            <a:extLst>
              <a:ext uri="{FF2B5EF4-FFF2-40B4-BE49-F238E27FC236}">
                <a16:creationId xmlns="" xmlns:a16="http://schemas.microsoft.com/office/drawing/2014/main" id="{6125B6C6-3D84-4340-8FCE-B8C7A489B0DC}"/>
              </a:ext>
            </a:extLst>
          </p:cNvPr>
          <p:cNvSpPr txBox="1"/>
          <p:nvPr/>
        </p:nvSpPr>
        <p:spPr>
          <a:xfrm>
            <a:off x="849198" y="3867833"/>
            <a:ext cx="1779343" cy="923330"/>
          </a:xfrm>
          <a:prstGeom prst="rect">
            <a:avLst/>
          </a:prstGeom>
          <a:solidFill>
            <a:schemeClr val="accent6">
              <a:lumMod val="75000"/>
            </a:schemeClr>
          </a:solidFill>
        </p:spPr>
        <p:txBody>
          <a:bodyPr wrap="square" lIns="0" tIns="0" rIns="0" bIns="0" rtlCol="0">
            <a:spAutoFit/>
          </a:bodyPr>
          <a:lstStyle/>
          <a:p>
            <a:pPr algn="ctr"/>
            <a:r>
              <a:rPr lang="en-US" sz="6000" dirty="0">
                <a:solidFill>
                  <a:schemeClr val="bg1"/>
                </a:solidFill>
                <a:latin typeface="+mj-lt"/>
              </a:rPr>
              <a:t>72%</a:t>
            </a:r>
          </a:p>
        </p:txBody>
      </p:sp>
      <p:sp>
        <p:nvSpPr>
          <p:cNvPr id="16" name="TextBox 15">
            <a:extLst>
              <a:ext uri="{FF2B5EF4-FFF2-40B4-BE49-F238E27FC236}">
                <a16:creationId xmlns="" xmlns:a16="http://schemas.microsoft.com/office/drawing/2014/main" id="{57159A18-C6D7-4C5D-920B-7002E3F23CF8}"/>
              </a:ext>
            </a:extLst>
          </p:cNvPr>
          <p:cNvSpPr txBox="1"/>
          <p:nvPr/>
        </p:nvSpPr>
        <p:spPr>
          <a:xfrm>
            <a:off x="3449355" y="3875016"/>
            <a:ext cx="1779343" cy="923330"/>
          </a:xfrm>
          <a:prstGeom prst="rect">
            <a:avLst/>
          </a:prstGeom>
          <a:solidFill>
            <a:srgbClr val="C00000"/>
          </a:solidFill>
        </p:spPr>
        <p:txBody>
          <a:bodyPr wrap="square" lIns="0" tIns="0" rIns="0" bIns="0" rtlCol="0">
            <a:spAutoFit/>
          </a:bodyPr>
          <a:lstStyle/>
          <a:p>
            <a:pPr algn="ctr"/>
            <a:r>
              <a:rPr lang="en-US" sz="6000" dirty="0">
                <a:solidFill>
                  <a:schemeClr val="bg1"/>
                </a:solidFill>
                <a:latin typeface="+mj-lt"/>
              </a:rPr>
              <a:t>17 </a:t>
            </a:r>
            <a:r>
              <a:rPr lang="en-US" sz="1400" b="1" dirty="0">
                <a:solidFill>
                  <a:schemeClr val="bg1"/>
                </a:solidFill>
                <a:latin typeface="+mj-lt"/>
              </a:rPr>
              <a:t>Months</a:t>
            </a:r>
            <a:endParaRPr lang="en-US" sz="6000" b="1" dirty="0">
              <a:solidFill>
                <a:schemeClr val="bg1"/>
              </a:solidFill>
              <a:latin typeface="+mj-lt"/>
            </a:endParaRPr>
          </a:p>
        </p:txBody>
      </p:sp>
      <p:sp>
        <p:nvSpPr>
          <p:cNvPr id="17" name="TextBox 16">
            <a:extLst>
              <a:ext uri="{FF2B5EF4-FFF2-40B4-BE49-F238E27FC236}">
                <a16:creationId xmlns="" xmlns:a16="http://schemas.microsoft.com/office/drawing/2014/main" id="{648E8358-DDF8-4ABF-9BF1-FD5CE91D0766}"/>
              </a:ext>
            </a:extLst>
          </p:cNvPr>
          <p:cNvSpPr txBox="1"/>
          <p:nvPr/>
        </p:nvSpPr>
        <p:spPr>
          <a:xfrm>
            <a:off x="841415" y="4938726"/>
            <a:ext cx="2287984" cy="1292662"/>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sz="1400" dirty="0"/>
              <a:t>Less than 28% remaining development time</a:t>
            </a:r>
          </a:p>
          <a:p>
            <a:pPr marL="285750" indent="-285750">
              <a:buFont typeface="Wingdings" panose="05000000000000000000" pitchFamily="2" charset="2"/>
              <a:buChar char="q"/>
            </a:pPr>
            <a:r>
              <a:rPr lang="en-US" sz="1400" dirty="0"/>
              <a:t>Approximately 17 months remaining effort</a:t>
            </a:r>
          </a:p>
          <a:p>
            <a:pPr marL="285750" indent="-285750">
              <a:buFont typeface="Wingdings" panose="05000000000000000000" pitchFamily="2" charset="2"/>
              <a:buChar char="q"/>
            </a:pPr>
            <a:r>
              <a:rPr lang="en-US" sz="1400" dirty="0"/>
              <a:t> Target Goal December 2022</a:t>
            </a:r>
          </a:p>
        </p:txBody>
      </p:sp>
      <p:sp>
        <p:nvSpPr>
          <p:cNvPr id="18" name="TextBox 17">
            <a:extLst>
              <a:ext uri="{FF2B5EF4-FFF2-40B4-BE49-F238E27FC236}">
                <a16:creationId xmlns="" xmlns:a16="http://schemas.microsoft.com/office/drawing/2014/main" id="{D0BE970B-6E62-48FA-9A3E-BAD92EE4CB08}"/>
              </a:ext>
            </a:extLst>
          </p:cNvPr>
          <p:cNvSpPr txBox="1"/>
          <p:nvPr/>
        </p:nvSpPr>
        <p:spPr>
          <a:xfrm>
            <a:off x="3498898" y="4936595"/>
            <a:ext cx="1779342" cy="1077218"/>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sz="1400" dirty="0"/>
              <a:t>KAVIS:2 is on target currently with the estimated remaining work and remaining budget.</a:t>
            </a:r>
          </a:p>
        </p:txBody>
      </p:sp>
      <p:pic>
        <p:nvPicPr>
          <p:cNvPr id="4" name="Picture 3" descr="Chart&#10;&#10;Description automatically generated">
            <a:extLst>
              <a:ext uri="{FF2B5EF4-FFF2-40B4-BE49-F238E27FC236}">
                <a16:creationId xmlns="" xmlns:a16="http://schemas.microsoft.com/office/drawing/2014/main" id="{1772762A-2D6A-4437-A245-976D85E4A5D9}"/>
              </a:ext>
            </a:extLst>
          </p:cNvPr>
          <p:cNvPicPr>
            <a:picLocks noChangeAspect="1"/>
          </p:cNvPicPr>
          <p:nvPr/>
        </p:nvPicPr>
        <p:blipFill>
          <a:blip r:embed="rId7"/>
          <a:stretch>
            <a:fillRect/>
          </a:stretch>
        </p:blipFill>
        <p:spPr>
          <a:xfrm>
            <a:off x="5892334" y="1436453"/>
            <a:ext cx="5917084" cy="4561824"/>
          </a:xfrm>
          <a:prstGeom prst="rect">
            <a:avLst/>
          </a:prstGeom>
        </p:spPr>
      </p:pic>
    </p:spTree>
    <p:extLst>
      <p:ext uri="{BB962C8B-B14F-4D97-AF65-F5344CB8AC3E}">
        <p14:creationId xmlns:p14="http://schemas.microsoft.com/office/powerpoint/2010/main" val="226225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21872" y="664177"/>
            <a:ext cx="10515600" cy="558800"/>
          </a:xfrm>
        </p:spPr>
        <p:txBody>
          <a:bodyPr/>
          <a:lstStyle/>
          <a:p>
            <a:r>
              <a:rPr lang="en-US" b="1" dirty="0">
                <a:latin typeface="+mn-lt"/>
              </a:rPr>
              <a:t>KAVIS BUDGET</a:t>
            </a:r>
          </a:p>
        </p:txBody>
      </p:sp>
      <p:sp>
        <p:nvSpPr>
          <p:cNvPr id="8" name="TextBox 7">
            <a:extLst>
              <a:ext uri="{FF2B5EF4-FFF2-40B4-BE49-F238E27FC236}">
                <a16:creationId xmlns="" xmlns:a16="http://schemas.microsoft.com/office/drawing/2014/main" id="{272137A7-80FC-401A-9E10-827E089EF3F5}"/>
              </a:ext>
            </a:extLst>
          </p:cNvPr>
          <p:cNvSpPr txBox="1"/>
          <p:nvPr/>
        </p:nvSpPr>
        <p:spPr>
          <a:xfrm>
            <a:off x="1079886" y="2987247"/>
            <a:ext cx="5676903" cy="738664"/>
          </a:xfrm>
          <a:prstGeom prst="rect">
            <a:avLst/>
          </a:prstGeom>
          <a:noFill/>
        </p:spPr>
        <p:txBody>
          <a:bodyPr wrap="square" lIns="0" tIns="0" rIns="0" bIns="0" rtlCol="0">
            <a:spAutoFit/>
          </a:bodyPr>
          <a:lstStyle/>
          <a:p>
            <a:pPr algn="ctr"/>
            <a:r>
              <a:rPr lang="en-US" sz="1600" dirty="0"/>
              <a:t>Over the course of the previous six (6) years, the KAVIS program has delivered high value functionality directly to the end users with positive and conclusive impact to operations.</a:t>
            </a:r>
          </a:p>
        </p:txBody>
      </p:sp>
      <p:sp>
        <p:nvSpPr>
          <p:cNvPr id="9" name="TextBox 8">
            <a:extLst>
              <a:ext uri="{FF2B5EF4-FFF2-40B4-BE49-F238E27FC236}">
                <a16:creationId xmlns="" xmlns:a16="http://schemas.microsoft.com/office/drawing/2014/main" id="{6125B6C6-3D84-4340-8FCE-B8C7A489B0DC}"/>
              </a:ext>
            </a:extLst>
          </p:cNvPr>
          <p:cNvSpPr txBox="1"/>
          <p:nvPr/>
        </p:nvSpPr>
        <p:spPr>
          <a:xfrm>
            <a:off x="1295468" y="3921902"/>
            <a:ext cx="1922825" cy="738664"/>
          </a:xfrm>
          <a:prstGeom prst="rect">
            <a:avLst/>
          </a:prstGeom>
          <a:solidFill>
            <a:srgbClr val="44546A"/>
          </a:solidFill>
        </p:spPr>
        <p:txBody>
          <a:bodyPr wrap="square" lIns="0" tIns="0" rIns="0" bIns="0" rtlCol="0">
            <a:spAutoFit/>
          </a:bodyPr>
          <a:lstStyle/>
          <a:p>
            <a:pPr algn="ctr"/>
            <a:r>
              <a:rPr lang="en-US" sz="4800" dirty="0">
                <a:solidFill>
                  <a:schemeClr val="bg1"/>
                </a:solidFill>
                <a:latin typeface="+mj-lt"/>
              </a:rPr>
              <a:t>63%</a:t>
            </a:r>
          </a:p>
        </p:txBody>
      </p:sp>
      <p:sp>
        <p:nvSpPr>
          <p:cNvPr id="10" name="TextBox 9">
            <a:extLst>
              <a:ext uri="{FF2B5EF4-FFF2-40B4-BE49-F238E27FC236}">
                <a16:creationId xmlns="" xmlns:a16="http://schemas.microsoft.com/office/drawing/2014/main" id="{768BDD89-D6DD-4D13-8C16-897539A1E74B}"/>
              </a:ext>
            </a:extLst>
          </p:cNvPr>
          <p:cNvSpPr txBox="1"/>
          <p:nvPr/>
        </p:nvSpPr>
        <p:spPr>
          <a:xfrm>
            <a:off x="4754700" y="3921902"/>
            <a:ext cx="1788933" cy="738664"/>
          </a:xfrm>
          <a:prstGeom prst="rect">
            <a:avLst/>
          </a:prstGeom>
          <a:solidFill>
            <a:schemeClr val="accent6">
              <a:lumMod val="75000"/>
            </a:schemeClr>
          </a:solidFill>
        </p:spPr>
        <p:txBody>
          <a:bodyPr wrap="square" lIns="0" tIns="0" rIns="0" bIns="0" rtlCol="0">
            <a:spAutoFit/>
          </a:bodyPr>
          <a:lstStyle/>
          <a:p>
            <a:pPr algn="ctr"/>
            <a:r>
              <a:rPr lang="en-US" sz="4800" dirty="0">
                <a:solidFill>
                  <a:schemeClr val="bg1"/>
                </a:solidFill>
                <a:latin typeface="+mj-lt"/>
              </a:rPr>
              <a:t>21%</a:t>
            </a:r>
          </a:p>
        </p:txBody>
      </p:sp>
      <p:sp>
        <p:nvSpPr>
          <p:cNvPr id="11" name="TextBox 10">
            <a:extLst>
              <a:ext uri="{FF2B5EF4-FFF2-40B4-BE49-F238E27FC236}">
                <a16:creationId xmlns="" xmlns:a16="http://schemas.microsoft.com/office/drawing/2014/main" id="{D0BE970B-6E62-48FA-9A3E-BAD92EE4CB08}"/>
              </a:ext>
            </a:extLst>
          </p:cNvPr>
          <p:cNvSpPr txBox="1"/>
          <p:nvPr/>
        </p:nvSpPr>
        <p:spPr>
          <a:xfrm>
            <a:off x="952499" y="4670709"/>
            <a:ext cx="2835730" cy="1508105"/>
          </a:xfrm>
          <a:prstGeom prst="rect">
            <a:avLst/>
          </a:prstGeom>
          <a:noFill/>
        </p:spPr>
        <p:txBody>
          <a:bodyPr wrap="square" lIns="0" tIns="0" rIns="0" bIns="0" rtlCol="0">
            <a:spAutoFit/>
          </a:bodyPr>
          <a:lstStyle/>
          <a:p>
            <a:pPr algn="ctr"/>
            <a:r>
              <a:rPr lang="en-US" sz="1400" dirty="0"/>
              <a:t>KAVIS:2 started with only a portion of the originally allocated budget.  37% of the budget was allocated to a previous vendor that did not successfully implement a solution. Recently, an additional source of funding was allocated to fund the remaining work.</a:t>
            </a:r>
          </a:p>
        </p:txBody>
      </p:sp>
      <p:sp>
        <p:nvSpPr>
          <p:cNvPr id="12" name="TextBox 11">
            <a:extLst>
              <a:ext uri="{FF2B5EF4-FFF2-40B4-BE49-F238E27FC236}">
                <a16:creationId xmlns="" xmlns:a16="http://schemas.microsoft.com/office/drawing/2014/main" id="{648E8358-DDF8-4ABF-9BF1-FD5CE91D0766}"/>
              </a:ext>
            </a:extLst>
          </p:cNvPr>
          <p:cNvSpPr txBox="1"/>
          <p:nvPr/>
        </p:nvSpPr>
        <p:spPr>
          <a:xfrm>
            <a:off x="4541545" y="4763917"/>
            <a:ext cx="2215244" cy="1292662"/>
          </a:xfrm>
          <a:prstGeom prst="rect">
            <a:avLst/>
          </a:prstGeom>
          <a:noFill/>
        </p:spPr>
        <p:txBody>
          <a:bodyPr wrap="square" lIns="0" tIns="0" rIns="0" bIns="0" rtlCol="0">
            <a:spAutoFit/>
          </a:bodyPr>
          <a:lstStyle/>
          <a:p>
            <a:pPr algn="ctr"/>
            <a:r>
              <a:rPr lang="en-US" sz="1400" dirty="0"/>
              <a:t>With the remaining 21% of the budget, KAVIS plans to develop the remaining vehicle types and push that functionality to the end user by end of year 2022.</a:t>
            </a:r>
          </a:p>
        </p:txBody>
      </p:sp>
      <p:sp>
        <p:nvSpPr>
          <p:cNvPr id="13" name="TextBox 12">
            <a:extLst>
              <a:ext uri="{FF2B5EF4-FFF2-40B4-BE49-F238E27FC236}">
                <a16:creationId xmlns="" xmlns:a16="http://schemas.microsoft.com/office/drawing/2014/main" id="{272137A7-80FC-401A-9E10-827E089EF3F5}"/>
              </a:ext>
            </a:extLst>
          </p:cNvPr>
          <p:cNvSpPr txBox="1"/>
          <p:nvPr/>
        </p:nvSpPr>
        <p:spPr>
          <a:xfrm>
            <a:off x="952499" y="1451787"/>
            <a:ext cx="4794728" cy="147732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600" dirty="0"/>
              <a:t>Initial Allocation:                                        </a:t>
            </a:r>
            <a:r>
              <a:rPr lang="en-US" sz="1600" b="1" dirty="0"/>
              <a:t>$25,000,000</a:t>
            </a:r>
          </a:p>
          <a:p>
            <a:pPr marL="285750" indent="-285750">
              <a:buFont typeface="Arial" panose="020B0604020202020204" pitchFamily="34" charset="0"/>
              <a:buChar char="•"/>
            </a:pPr>
            <a:r>
              <a:rPr lang="en-US" sz="1600" dirty="0"/>
              <a:t>Total Spend on previous effort:                  </a:t>
            </a:r>
            <a:r>
              <a:rPr lang="en-US" sz="1600" b="1" dirty="0"/>
              <a:t>$9,053,334</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Current KAVIS Project Allocation:            </a:t>
            </a:r>
            <a:r>
              <a:rPr lang="en-US" sz="1600" b="1" dirty="0"/>
              <a:t>$19,946,665</a:t>
            </a:r>
          </a:p>
          <a:p>
            <a:pPr marL="285750" indent="-285750">
              <a:buFont typeface="Arial" panose="020B0604020202020204" pitchFamily="34" charset="0"/>
              <a:buChar char="•"/>
            </a:pPr>
            <a:r>
              <a:rPr lang="en-US" sz="1600" dirty="0"/>
              <a:t>Total Spend on Current Program:            </a:t>
            </a:r>
            <a:r>
              <a:rPr lang="en-US" sz="1600" b="1" dirty="0"/>
              <a:t>$15,779,127</a:t>
            </a:r>
          </a:p>
          <a:p>
            <a:pPr marL="285750" indent="-285750">
              <a:buFont typeface="Arial" panose="020B0604020202020204" pitchFamily="34" charset="0"/>
              <a:buChar char="•"/>
            </a:pPr>
            <a:r>
              <a:rPr lang="en-US" sz="1600" dirty="0"/>
              <a:t>Remaining Budget:                                       </a:t>
            </a:r>
            <a:r>
              <a:rPr lang="en-US" sz="1600" b="1" dirty="0"/>
              <a:t>$4,167,537</a:t>
            </a:r>
          </a:p>
        </p:txBody>
      </p:sp>
      <p:sp>
        <p:nvSpPr>
          <p:cNvPr id="14" name="TextBox 13">
            <a:extLst>
              <a:ext uri="{FF2B5EF4-FFF2-40B4-BE49-F238E27FC236}">
                <a16:creationId xmlns="" xmlns:a16="http://schemas.microsoft.com/office/drawing/2014/main" id="{CABF686F-91C6-49D1-A69F-A2D1290E7E30}"/>
              </a:ext>
            </a:extLst>
          </p:cNvPr>
          <p:cNvSpPr txBox="1"/>
          <p:nvPr/>
        </p:nvSpPr>
        <p:spPr>
          <a:xfrm>
            <a:off x="7232181" y="984222"/>
            <a:ext cx="4790813" cy="307777"/>
          </a:xfrm>
          <a:prstGeom prst="rect">
            <a:avLst/>
          </a:prstGeom>
          <a:noFill/>
        </p:spPr>
        <p:txBody>
          <a:bodyPr wrap="square" lIns="0" tIns="0" rIns="0" bIns="0" rtlCol="0">
            <a:spAutoFit/>
          </a:bodyPr>
          <a:lstStyle/>
          <a:p>
            <a:r>
              <a:rPr lang="en-US" sz="2000" u="sng" dirty="0"/>
              <a:t>Budget Breakdown</a:t>
            </a:r>
          </a:p>
        </p:txBody>
      </p:sp>
      <p:pic>
        <p:nvPicPr>
          <p:cNvPr id="16" name="Picture 15" descr="Chart, pie chart&#10;&#10;Description automatically generated">
            <a:extLst>
              <a:ext uri="{FF2B5EF4-FFF2-40B4-BE49-F238E27FC236}">
                <a16:creationId xmlns="" xmlns:a16="http://schemas.microsoft.com/office/drawing/2014/main" id="{09A3722E-112F-4C26-A8DB-24F7E000184E}"/>
              </a:ext>
            </a:extLst>
          </p:cNvPr>
          <p:cNvPicPr>
            <a:picLocks noChangeAspect="1"/>
          </p:cNvPicPr>
          <p:nvPr/>
        </p:nvPicPr>
        <p:blipFill>
          <a:blip r:embed="rId3"/>
          <a:stretch>
            <a:fillRect/>
          </a:stretch>
        </p:blipFill>
        <p:spPr>
          <a:xfrm>
            <a:off x="7271244" y="1485994"/>
            <a:ext cx="4712686" cy="4116748"/>
          </a:xfrm>
          <a:prstGeom prst="rect">
            <a:avLst/>
          </a:prstGeom>
        </p:spPr>
      </p:pic>
      <p:sp>
        <p:nvSpPr>
          <p:cNvPr id="29" name="TextBox 28">
            <a:extLst>
              <a:ext uri="{FF2B5EF4-FFF2-40B4-BE49-F238E27FC236}">
                <a16:creationId xmlns="" xmlns:a16="http://schemas.microsoft.com/office/drawing/2014/main" id="{04CA93AB-A80C-4DD9-A19D-610B34BDC5DF}"/>
              </a:ext>
            </a:extLst>
          </p:cNvPr>
          <p:cNvSpPr txBox="1"/>
          <p:nvPr/>
        </p:nvSpPr>
        <p:spPr>
          <a:xfrm>
            <a:off x="962287" y="1132685"/>
            <a:ext cx="2825942" cy="246221"/>
          </a:xfrm>
          <a:prstGeom prst="rect">
            <a:avLst/>
          </a:prstGeom>
          <a:noFill/>
        </p:spPr>
        <p:txBody>
          <a:bodyPr wrap="square" lIns="0" tIns="0" rIns="0" bIns="0" rtlCol="0">
            <a:spAutoFit/>
          </a:bodyPr>
          <a:lstStyle/>
          <a:p>
            <a:r>
              <a:rPr lang="en-US" sz="1600" dirty="0"/>
              <a:t>Financial Perspective </a:t>
            </a:r>
          </a:p>
        </p:txBody>
      </p:sp>
    </p:spTree>
    <p:extLst>
      <p:ext uri="{BB962C8B-B14F-4D97-AF65-F5344CB8AC3E}">
        <p14:creationId xmlns:p14="http://schemas.microsoft.com/office/powerpoint/2010/main" val="1388081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 09-22 County Clerk Modernization Task Force - KAVIS update IJC AUG 2021-final [Read-Only]" id="{62A0D516-08CA-4C03-B9E1-A51649747B05}" vid="{4C341F30-6029-4859-9747-B02F2B4B90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Sep 22 2021</Template>
  <TotalTime>0</TotalTime>
  <Words>1073</Words>
  <Application>Microsoft Office PowerPoint</Application>
  <PresentationFormat>Widescreen</PresentationFormat>
  <Paragraphs>134</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KAVIS Program update</vt:lpstr>
      <vt:lpstr>PowerPoint Presentation</vt:lpstr>
      <vt:lpstr>KAVIS OVERVIEW</vt:lpstr>
      <vt:lpstr>PowerPoint Presentation</vt:lpstr>
      <vt:lpstr>Project implementation </vt:lpstr>
      <vt:lpstr>Kavis impact and benefits</vt:lpstr>
      <vt:lpstr>Kavis impact and benefits</vt:lpstr>
      <vt:lpstr>KAVIS PROJECT STATUS</vt:lpstr>
      <vt:lpstr>KAVIS BUDGET</vt:lpstr>
      <vt:lpstr>PowerPoint Presentation</vt:lpstr>
    </vt:vector>
  </TitlesOfParts>
  <Company>LRC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KAVIS Program update</dc:title>
  <dc:creator>Fallis, Chelsea (LRC)</dc:creator>
  <cp:lastModifiedBy>Fallis, Chelsea (LRC)</cp:lastModifiedBy>
  <cp:revision>1</cp:revision>
  <dcterms:created xsi:type="dcterms:W3CDTF">2021-09-21T19:42:47Z</dcterms:created>
  <dcterms:modified xsi:type="dcterms:W3CDTF">2021-09-21T19:43:23Z</dcterms:modified>
</cp:coreProperties>
</file>