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32"/>
  </p:handoutMasterIdLst>
  <p:sldIdLst>
    <p:sldId id="257"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65" r:id="rId23"/>
    <p:sldId id="283" r:id="rId24"/>
    <p:sldId id="262" r:id="rId25"/>
    <p:sldId id="288" r:id="rId26"/>
    <p:sldId id="261" r:id="rId27"/>
    <p:sldId id="258" r:id="rId28"/>
    <p:sldId id="284" r:id="rId29"/>
    <p:sldId id="286" r:id="rId30"/>
    <p:sldId id="287"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127091-1868-4318-AAE1-D21DDB9720F7}" type="datetimeFigureOut">
              <a:rPr lang="en-US" smtClean="0"/>
              <a:t>8/6/2021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A0934D4-C16F-4038-A7CC-506261F64B06}" type="slidenum">
              <a:rPr lang="en-US" smtClean="0"/>
              <a:t>‹#›</a:t>
            </a:fld>
            <a:endParaRPr lang="en-US"/>
          </a:p>
        </p:txBody>
      </p:sp>
    </p:spTree>
    <p:extLst>
      <p:ext uri="{BB962C8B-B14F-4D97-AF65-F5344CB8AC3E}">
        <p14:creationId xmlns:p14="http://schemas.microsoft.com/office/powerpoint/2010/main" val="21767191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2C625D-EBF8-DD4B-A6F2-C92534EE5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3574303-55B8-F94F-A00A-44B9C5BB8B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778A34F-496F-6E49-BD99-017B4D45C748}"/>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2654585-90CF-3041-B842-E488E31B418E}"/>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B5D7B908-1092-D143-8C55-B33D8E62CE39}"/>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10" name="Picture 9" descr="A picture containing bridge, water&#10;&#10;Description automatically generated">
            <a:extLst>
              <a:ext uri="{FF2B5EF4-FFF2-40B4-BE49-F238E27FC236}">
                <a16:creationId xmlns:a16="http://schemas.microsoft.com/office/drawing/2014/main" xmlns="" id="{2EB41D31-3A5E-9346-B2D6-6F5E4E62AA9C}"/>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988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F4D9C3-848A-5F42-A7D1-880762ADF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A0D345A-1662-7646-8D76-16F3E28FE9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4AB69E-B609-A047-B80D-D1D9151D0938}"/>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E4482C24-F64E-7A46-B9FD-96D38FAF95EE}"/>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6A9A7C0F-8921-9546-BCE4-DF7E628B4596}"/>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picture containing bridge&#10;&#10;Description automatically generated">
            <a:extLst>
              <a:ext uri="{FF2B5EF4-FFF2-40B4-BE49-F238E27FC236}">
                <a16:creationId xmlns:a16="http://schemas.microsoft.com/office/drawing/2014/main" xmlns="" id="{C9330996-7DF0-2045-BB18-6044C6849844}"/>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17718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1251D40-1766-BE41-87E3-A0D7E87644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E6CBDA9-8BE6-C344-A4EA-B6E445146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5DEFD7-7740-AB48-B963-072AA313046C}"/>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A5E82F33-5F3C-3C45-90A0-45F02E00806B}"/>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ED663781-62E5-2045-9DAE-0A8ACA3BFA79}"/>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picture containing bridge&#10;&#10;Description automatically generated">
            <a:extLst>
              <a:ext uri="{FF2B5EF4-FFF2-40B4-BE49-F238E27FC236}">
                <a16:creationId xmlns:a16="http://schemas.microsoft.com/office/drawing/2014/main" xmlns="" id="{6E3DF735-0814-3249-AFC2-6E29DE8F30CF}"/>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3249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6F63DC-BC9B-2A4C-AEE5-B9DB2F1B9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06D4DF-FA4E-0F49-90E5-B7424FD511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5F111B8-F1F2-C94D-9E8A-0E92BD016B9B}"/>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549D546D-585D-3C45-A16C-28C8455E8DB6}"/>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D217A3C8-F912-DB4C-BAA0-477DD4E91826}"/>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picture containing bridge&#10;&#10;Description automatically generated">
            <a:extLst>
              <a:ext uri="{FF2B5EF4-FFF2-40B4-BE49-F238E27FC236}">
                <a16:creationId xmlns:a16="http://schemas.microsoft.com/office/drawing/2014/main" xmlns="" id="{696FECE2-F392-3B42-A778-65E8A04B5EFA}"/>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19025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8BE621-628F-E246-A1CF-F2F93E544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9CBBBEF-AF6E-9643-A66F-EBE59EAE2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B831880-BE37-4D46-825E-B9964754C49F}"/>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DEF35FB2-9792-3843-ABE1-5C1437E2B8D3}"/>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905857AB-C9D5-BD4B-A9C9-C28B3ED805DE}"/>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picture containing bridge&#10;&#10;Description automatically generated">
            <a:extLst>
              <a:ext uri="{FF2B5EF4-FFF2-40B4-BE49-F238E27FC236}">
                <a16:creationId xmlns:a16="http://schemas.microsoft.com/office/drawing/2014/main" xmlns="" id="{C041B78D-9892-4142-B7B8-22870A52CC8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00927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A37454-F3E2-8F4B-9915-77AF393FC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31FC6CB-39DA-F746-A6F2-52E1845C8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00ED7E8-F0B2-EF48-BA1A-E90F12D75F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4D26B8E-EA6C-D644-9F9B-8DF8F798E636}"/>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CDB235F4-2E52-E449-B393-FDCD33458F46}"/>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57CE0A77-BCB7-7642-9286-F44E8112A064}"/>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9" name="Picture 8" descr="A picture containing bridge&#10;&#10;Description automatically generated">
            <a:extLst>
              <a:ext uri="{FF2B5EF4-FFF2-40B4-BE49-F238E27FC236}">
                <a16:creationId xmlns:a16="http://schemas.microsoft.com/office/drawing/2014/main" xmlns="" id="{FB49120A-824C-7B44-A8FB-5DF076D1735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3306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CEEF7-8A2E-F84A-86E0-0C9C9F56AD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AC783F8-ED15-244F-88A4-1D12C060CC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6A74833-C232-7E4F-9B49-D8CA079E0F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F9F6180-544E-6742-BC70-10A2748EEA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BA7EFCD-944A-F94E-8563-40B3BA2398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807C3AA-E879-294D-87C6-BB316EA40092}"/>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8" name="Footer Placeholder 7">
            <a:extLst>
              <a:ext uri="{FF2B5EF4-FFF2-40B4-BE49-F238E27FC236}">
                <a16:creationId xmlns:a16="http://schemas.microsoft.com/office/drawing/2014/main" xmlns="" id="{47270254-932F-3041-ABAC-8722EC288A50}"/>
              </a:ext>
            </a:extLst>
          </p:cNvPr>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xmlns="" id="{CBCA52B3-7939-644C-AD58-466E721D3A43}"/>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11" name="Picture 10" descr="A picture containing bridge&#10;&#10;Description automatically generated">
            <a:extLst>
              <a:ext uri="{FF2B5EF4-FFF2-40B4-BE49-F238E27FC236}">
                <a16:creationId xmlns:a16="http://schemas.microsoft.com/office/drawing/2014/main" xmlns="" id="{530C2D91-E4FA-3E44-A4B9-776D7AE3B19D}"/>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49822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243C7-B24C-6342-8D4D-8FDC6AF0C8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4CEB14B-6A2B-3D44-82D1-408C9740ABAD}"/>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xmlns="" id="{4D27FD93-1751-3E43-987E-A922DE610A6B}"/>
              </a:ext>
            </a:extLst>
          </p:cNvPr>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xmlns="" id="{248830BE-AD32-8B45-B406-D57987B813B6}"/>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A picture containing bridge&#10;&#10;Description automatically generated">
            <a:extLst>
              <a:ext uri="{FF2B5EF4-FFF2-40B4-BE49-F238E27FC236}">
                <a16:creationId xmlns:a16="http://schemas.microsoft.com/office/drawing/2014/main" xmlns="" id="{E9EAAF6F-8CF6-B94B-868E-7EF8F1EC0F4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5701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3B1CC7A-48E6-0E42-BD35-E8E83E933C3D}"/>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3" name="Footer Placeholder 2">
            <a:extLst>
              <a:ext uri="{FF2B5EF4-FFF2-40B4-BE49-F238E27FC236}">
                <a16:creationId xmlns:a16="http://schemas.microsoft.com/office/drawing/2014/main" xmlns="" id="{FEAC98F5-B250-ED4A-91BD-09AD8B587312}"/>
              </a:ext>
            </a:extLst>
          </p:cNvPr>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a:extLst>
              <a:ext uri="{FF2B5EF4-FFF2-40B4-BE49-F238E27FC236}">
                <a16:creationId xmlns:a16="http://schemas.microsoft.com/office/drawing/2014/main" xmlns="" id="{42A8F6BD-18FE-8C4F-8EA2-4C3E7CD14B46}"/>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6" name="Picture 5" descr="A picture containing bridge&#10;&#10;Description automatically generated">
            <a:extLst>
              <a:ext uri="{FF2B5EF4-FFF2-40B4-BE49-F238E27FC236}">
                <a16:creationId xmlns:a16="http://schemas.microsoft.com/office/drawing/2014/main" xmlns="" id="{64900343-25C4-C54B-AA80-335BBB58E9A0}"/>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7629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36CABF-DA2E-8F4A-9085-DF52DE946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73F14E1-7406-BC4B-BBA2-04091C8DA4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883F4F5-8F9B-284B-92F9-B9AF9ACC9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71B0394-5806-1940-AE26-19789C73EFFD}"/>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6A5699BF-6414-CF43-AE5D-C3AF510D82F8}"/>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16E8BA4C-40D8-6548-9E2D-011CE4CDF87E}"/>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9" name="Picture 8" descr="A picture containing bridge&#10;&#10;Description automatically generated">
            <a:extLst>
              <a:ext uri="{FF2B5EF4-FFF2-40B4-BE49-F238E27FC236}">
                <a16:creationId xmlns:a16="http://schemas.microsoft.com/office/drawing/2014/main" xmlns="" id="{9A645E35-DF06-E247-999F-670810F1500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4948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3EB08D-DAD7-5447-A6E1-0F1DBE807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A493AD0-A9C0-E949-BE13-B46B731E8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D578E075-C16E-9A40-91ED-E17E647EF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CF63D43-9FC9-304A-BD39-B2B1C83E05E4}"/>
              </a:ext>
            </a:extLst>
          </p:cNvPr>
          <p:cNvSpPr>
            <a:spLocks noGrp="1"/>
          </p:cNvSpPr>
          <p:nvPr>
            <p:ph type="dt" sz="half" idx="10"/>
          </p:nvPr>
        </p:nvSpPr>
        <p:spPr/>
        <p:txBody>
          <a:body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21324B45-4E5F-0E46-8AF3-61AA0AC6241F}"/>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9E694D4D-B3CB-4E41-8EDC-48F709DE5260}"/>
              </a:ext>
            </a:extLst>
          </p:cNvPr>
          <p:cNvSpPr>
            <a:spLocks noGrp="1"/>
          </p:cNvSpPr>
          <p:nvPr>
            <p:ph type="sldNum" sz="quarter" idx="12"/>
          </p:nvPr>
        </p:nvSpPr>
        <p:spPr/>
        <p:txBody>
          <a:body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pic>
        <p:nvPicPr>
          <p:cNvPr id="9" name="Picture 8" descr="A picture containing bridge&#10;&#10;Description automatically generated">
            <a:extLst>
              <a:ext uri="{FF2B5EF4-FFF2-40B4-BE49-F238E27FC236}">
                <a16:creationId xmlns:a16="http://schemas.microsoft.com/office/drawing/2014/main" xmlns="" id="{7498E104-CCBB-7F47-B806-88A092F32ACE}"/>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131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63EEB39-0C17-F74C-8C88-1E2961587D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8B4F619-3DF0-C34E-A3ED-4103DE800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E83C913-D46F-744C-948D-CF9C6CB54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440F-B68C-B149-82F3-D7CCD2E8A214}" type="datetimeFigureOut">
              <a:rPr lang="en-US" smtClean="0">
                <a:solidFill>
                  <a:prstClr val="black">
                    <a:tint val="75000"/>
                  </a:prstClr>
                </a:solidFill>
              </a:rPr>
              <a:pPr/>
              <a:t>8/6/2021</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C17F4E13-B8CC-554A-BA01-7FBDC466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6BDC10A9-872D-5645-A041-CA479B3DD7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40369-ADDF-1D46-A862-50873F10EBB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1558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Chay.Ritter@education.ky.gov" TargetMode="External"/><Relationship Id="rId2" Type="http://schemas.openxmlformats.org/officeDocument/2006/relationships/hyperlink" Target="mailto:Robin.Kinney@education.ky.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package" Target="../embeddings/Microsoft_Excel_Worksheet2.xlsx"/><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3.bin"/><Relationship Id="rId7" Type="http://schemas.openxmlformats.org/officeDocument/2006/relationships/package" Target="../embeddings/Microsoft_Excel_Worksheet4.xlsx"/><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6.emf"/><Relationship Id="rId4" Type="http://schemas.openxmlformats.org/officeDocument/2006/relationships/package" Target="../embeddings/Microsoft_Excel_Worksheet3.xls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3E3BE6-D354-4949-9512-17E1E494AEA1}"/>
              </a:ext>
            </a:extLst>
          </p:cNvPr>
          <p:cNvSpPr>
            <a:spLocks noGrp="1"/>
          </p:cNvSpPr>
          <p:nvPr>
            <p:ph type="ctrTitle"/>
          </p:nvPr>
        </p:nvSpPr>
        <p:spPr>
          <a:xfrm>
            <a:off x="1523999" y="1937926"/>
            <a:ext cx="9144000" cy="2387600"/>
          </a:xfrm>
        </p:spPr>
        <p:txBody>
          <a:bodyPr>
            <a:normAutofit fontScale="90000"/>
          </a:bodyPr>
          <a:lstStyle/>
          <a:p>
            <a:r>
              <a:rPr lang="en-US" b="1" dirty="0">
                <a:solidFill>
                  <a:srgbClr val="002060"/>
                </a:solidFill>
                <a:latin typeface="Arial" panose="020B0604020202020204" pitchFamily="34" charset="0"/>
                <a:cs typeface="Arial" panose="020B0604020202020204" pitchFamily="34" charset="0"/>
              </a:rPr>
              <a:t>School Funding Task Force:</a:t>
            </a:r>
            <a:br>
              <a:rPr lang="en-US" b="1" dirty="0">
                <a:solidFill>
                  <a:srgbClr val="002060"/>
                </a:solidFill>
                <a:latin typeface="Arial" panose="020B0604020202020204" pitchFamily="34" charset="0"/>
                <a:cs typeface="Arial" panose="020B0604020202020204" pitchFamily="34" charset="0"/>
              </a:rPr>
            </a:br>
            <a:r>
              <a:rPr lang="en-US" b="1" dirty="0">
                <a:solidFill>
                  <a:srgbClr val="002060"/>
                </a:solidFill>
                <a:latin typeface="Arial" panose="020B0604020202020204" pitchFamily="34" charset="0"/>
                <a:cs typeface="Arial" panose="020B0604020202020204" pitchFamily="34" charset="0"/>
              </a:rPr>
              <a:t>SEEK Transportation Funding and HB 563</a:t>
            </a:r>
          </a:p>
        </p:txBody>
      </p:sp>
      <p:sp>
        <p:nvSpPr>
          <p:cNvPr id="3" name="Subtitle 2">
            <a:extLst>
              <a:ext uri="{FF2B5EF4-FFF2-40B4-BE49-F238E27FC236}">
                <a16:creationId xmlns:a16="http://schemas.microsoft.com/office/drawing/2014/main" xmlns="" id="{4BEE0BB2-2361-4C17-8F1F-40F18918D012}"/>
              </a:ext>
            </a:extLst>
          </p:cNvPr>
          <p:cNvSpPr>
            <a:spLocks noGrp="1"/>
          </p:cNvSpPr>
          <p:nvPr>
            <p:ph type="subTitle" idx="1"/>
          </p:nvPr>
        </p:nvSpPr>
        <p:spPr>
          <a:xfrm>
            <a:off x="1327333" y="4900977"/>
            <a:ext cx="9144000" cy="1771509"/>
          </a:xfrm>
        </p:spPr>
        <p:txBody>
          <a:bodyPr>
            <a:normAutofit/>
          </a:bodyPr>
          <a:lstStyle/>
          <a:p>
            <a:r>
              <a:rPr lang="en-US" sz="4000" dirty="0">
                <a:latin typeface="Arial" panose="020B0604020202020204" pitchFamily="34" charset="0"/>
                <a:cs typeface="Arial" panose="020B0604020202020204" pitchFamily="34" charset="0"/>
              </a:rPr>
              <a:t>August 9, 2021</a:t>
            </a:r>
          </a:p>
        </p:txBody>
      </p:sp>
      <p:cxnSp>
        <p:nvCxnSpPr>
          <p:cNvPr id="5" name="Straight Connector 4">
            <a:extLst>
              <a:ext uri="{FF2B5EF4-FFF2-40B4-BE49-F238E27FC236}">
                <a16:creationId xmlns:a16="http://schemas.microsoft.com/office/drawing/2014/main" xmlns="" id="{2995841B-009C-4CF0-AC2F-3C39B6932474}"/>
              </a:ext>
              <a:ext uri="{C183D7F6-B498-43B3-948B-1728B52AA6E4}">
                <adec:decorative xmlns:adec="http://schemas.microsoft.com/office/drawing/2017/decorative" xmlns="" val="1"/>
              </a:ext>
            </a:extLst>
          </p:cNvPr>
          <p:cNvCxnSpPr>
            <a:cxnSpLocks/>
          </p:cNvCxnSpPr>
          <p:nvPr/>
        </p:nvCxnSpPr>
        <p:spPr>
          <a:xfrm>
            <a:off x="1705778" y="4613251"/>
            <a:ext cx="878044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8445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986" y="966259"/>
            <a:ext cx="10515600" cy="1325563"/>
          </a:xfrm>
        </p:spPr>
        <p:txBody>
          <a:bodyPr>
            <a:normAutofit/>
          </a:bodyPr>
          <a:lstStyle/>
          <a:p>
            <a:r>
              <a:rPr lang="en-US" dirty="0"/>
              <a:t>Gross Amount Spent for Transporting Students 	</a:t>
            </a:r>
          </a:p>
        </p:txBody>
      </p:sp>
      <p:sp>
        <p:nvSpPr>
          <p:cNvPr id="3" name="Text Placeholder 2"/>
          <p:cNvSpPr>
            <a:spLocks noGrp="1"/>
          </p:cNvSpPr>
          <p:nvPr>
            <p:ph type="body" sz="quarter" idx="4294967295"/>
          </p:nvPr>
        </p:nvSpPr>
        <p:spPr>
          <a:xfrm>
            <a:off x="555786" y="2040467"/>
            <a:ext cx="9188715" cy="4634308"/>
          </a:xfrm>
          <a:prstGeom prst="rect">
            <a:avLst/>
          </a:prstGeom>
        </p:spPr>
        <p:txBody>
          <a:bodyPr/>
          <a:lstStyle/>
          <a:p>
            <a:pPr marL="0" indent="0">
              <a:buNone/>
            </a:pPr>
            <a:endParaRPr lang="en-US" dirty="0"/>
          </a:p>
          <a:p>
            <a:r>
              <a:rPr lang="en-US" dirty="0"/>
              <a:t>To and from school only</a:t>
            </a:r>
          </a:p>
          <a:p>
            <a:r>
              <a:rPr lang="en-US" dirty="0"/>
              <a:t>May include transportation related costs such as supervision, training, operations, bus monitoring, and bus maintenance</a:t>
            </a:r>
          </a:p>
          <a:p>
            <a:r>
              <a:rPr lang="en-US" dirty="0"/>
              <a:t>Statewide cost are about $382 million (2020-2021)</a:t>
            </a:r>
          </a:p>
        </p:txBody>
      </p:sp>
      <p:sp>
        <p:nvSpPr>
          <p:cNvPr id="4" name="Slide Number Placeholder 3"/>
          <p:cNvSpPr>
            <a:spLocks noGrp="1"/>
          </p:cNvSpPr>
          <p:nvPr>
            <p:ph type="sldNum" sz="quarter" idx="12"/>
          </p:nvPr>
        </p:nvSpPr>
        <p:spPr/>
        <p:txBody>
          <a:bodyPr/>
          <a:lstStyle/>
          <a:p>
            <a:fld id="{91BD7323-49BF-4C97-8773-5EC64C492009}" type="slidenum">
              <a:rPr lang="en-US" smtClean="0"/>
              <a:t>10</a:t>
            </a:fld>
            <a:endParaRPr lang="en-US"/>
          </a:p>
        </p:txBody>
      </p:sp>
    </p:spTree>
    <p:extLst>
      <p:ext uri="{BB962C8B-B14F-4D97-AF65-F5344CB8AC3E}">
        <p14:creationId xmlns:p14="http://schemas.microsoft.com/office/powerpoint/2010/main" val="1506731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786" y="892254"/>
            <a:ext cx="10515600" cy="1325563"/>
          </a:xfrm>
        </p:spPr>
        <p:txBody>
          <a:bodyPr/>
          <a:lstStyle/>
          <a:p>
            <a:r>
              <a:rPr lang="en-US" dirty="0"/>
              <a:t>Bus Purchases</a:t>
            </a:r>
          </a:p>
        </p:txBody>
      </p:sp>
      <p:sp>
        <p:nvSpPr>
          <p:cNvPr id="3" name="Text Placeholder 2"/>
          <p:cNvSpPr>
            <a:spLocks noGrp="1"/>
          </p:cNvSpPr>
          <p:nvPr>
            <p:ph type="body" sz="quarter" idx="4294967295"/>
          </p:nvPr>
        </p:nvSpPr>
        <p:spPr>
          <a:xfrm>
            <a:off x="555786" y="1773451"/>
            <a:ext cx="9188715" cy="4901324"/>
          </a:xfrm>
          <a:prstGeom prst="rect">
            <a:avLst/>
          </a:prstGeom>
        </p:spPr>
        <p:txBody>
          <a:bodyPr/>
          <a:lstStyle/>
          <a:p>
            <a:pPr marL="0" indent="0">
              <a:buNone/>
            </a:pPr>
            <a:endParaRPr lang="en-US" dirty="0"/>
          </a:p>
          <a:p>
            <a:endParaRPr lang="en-US" dirty="0"/>
          </a:p>
          <a:p>
            <a:r>
              <a:rPr lang="en-US" dirty="0"/>
              <a:t>Bus purchases can be made using cash, KISTA (KY </a:t>
            </a:r>
            <a:r>
              <a:rPr lang="en-US" dirty="0" err="1"/>
              <a:t>Interlocal</a:t>
            </a:r>
            <a:r>
              <a:rPr lang="en-US" dirty="0"/>
              <a:t> School Transportation Association) bonds, or a capital funds request</a:t>
            </a:r>
          </a:p>
        </p:txBody>
      </p:sp>
      <p:sp>
        <p:nvSpPr>
          <p:cNvPr id="4" name="Slide Number Placeholder 3"/>
          <p:cNvSpPr>
            <a:spLocks noGrp="1"/>
          </p:cNvSpPr>
          <p:nvPr>
            <p:ph type="sldNum" sz="quarter" idx="12"/>
          </p:nvPr>
        </p:nvSpPr>
        <p:spPr/>
        <p:txBody>
          <a:bodyPr/>
          <a:lstStyle/>
          <a:p>
            <a:fld id="{91BD7323-49BF-4C97-8773-5EC64C492009}" type="slidenum">
              <a:rPr lang="en-US" smtClean="0"/>
              <a:t>11</a:t>
            </a:fld>
            <a:endParaRPr lang="en-US"/>
          </a:p>
        </p:txBody>
      </p:sp>
    </p:spTree>
    <p:extLst>
      <p:ext uri="{BB962C8B-B14F-4D97-AF65-F5344CB8AC3E}">
        <p14:creationId xmlns:p14="http://schemas.microsoft.com/office/powerpoint/2010/main" val="4036459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786" y="447888"/>
            <a:ext cx="10515600" cy="1325563"/>
          </a:xfrm>
        </p:spPr>
        <p:txBody>
          <a:bodyPr/>
          <a:lstStyle/>
          <a:p>
            <a:r>
              <a:rPr lang="en-US" dirty="0"/>
              <a:t>Bus Inventory</a:t>
            </a:r>
          </a:p>
        </p:txBody>
      </p:sp>
      <p:sp>
        <p:nvSpPr>
          <p:cNvPr id="3" name="Text Placeholder 2"/>
          <p:cNvSpPr>
            <a:spLocks noGrp="1"/>
          </p:cNvSpPr>
          <p:nvPr>
            <p:ph type="body" sz="quarter" idx="4294967295"/>
          </p:nvPr>
        </p:nvSpPr>
        <p:spPr>
          <a:xfrm>
            <a:off x="555786" y="1773451"/>
            <a:ext cx="9188715" cy="4901324"/>
          </a:xfrm>
          <a:prstGeom prst="rect">
            <a:avLst/>
          </a:prstGeom>
        </p:spPr>
        <p:txBody>
          <a:bodyPr/>
          <a:lstStyle/>
          <a:p>
            <a:endParaRPr lang="en-US" dirty="0"/>
          </a:p>
          <a:p>
            <a:r>
              <a:rPr lang="en-US" dirty="0"/>
              <a:t>Number of diesel buses: 9,317</a:t>
            </a:r>
          </a:p>
          <a:p>
            <a:r>
              <a:rPr lang="en-US" dirty="0"/>
              <a:t>Number of propane: 106</a:t>
            </a:r>
          </a:p>
          <a:p>
            <a:r>
              <a:rPr lang="en-US" dirty="0"/>
              <a:t>Number of hybrid: 106</a:t>
            </a:r>
          </a:p>
          <a:p>
            <a:endParaRPr lang="en-US" dirty="0"/>
          </a:p>
        </p:txBody>
      </p:sp>
      <p:sp>
        <p:nvSpPr>
          <p:cNvPr id="4" name="Slide Number Placeholder 3"/>
          <p:cNvSpPr>
            <a:spLocks noGrp="1"/>
          </p:cNvSpPr>
          <p:nvPr>
            <p:ph type="sldNum" sz="quarter" idx="12"/>
          </p:nvPr>
        </p:nvSpPr>
        <p:spPr/>
        <p:txBody>
          <a:bodyPr/>
          <a:lstStyle/>
          <a:p>
            <a:fld id="{91BD7323-49BF-4C97-8773-5EC64C492009}" type="slidenum">
              <a:rPr lang="en-US" smtClean="0"/>
              <a:t>12</a:t>
            </a:fld>
            <a:endParaRPr lang="en-US"/>
          </a:p>
        </p:txBody>
      </p:sp>
    </p:spTree>
    <p:extLst>
      <p:ext uri="{BB962C8B-B14F-4D97-AF65-F5344CB8AC3E}">
        <p14:creationId xmlns:p14="http://schemas.microsoft.com/office/powerpoint/2010/main" val="275887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011" y="554909"/>
            <a:ext cx="8229600" cy="990600"/>
          </a:xfrm>
        </p:spPr>
        <p:txBody>
          <a:bodyPr/>
          <a:lstStyle/>
          <a:p>
            <a:r>
              <a:rPr lang="en-US" dirty="0"/>
              <a:t>Depreciation</a:t>
            </a:r>
          </a:p>
        </p:txBody>
      </p:sp>
      <p:graphicFrame>
        <p:nvGraphicFramePr>
          <p:cNvPr id="4" name="Content Placeholder 3"/>
          <p:cNvGraphicFramePr>
            <a:graphicFrameLocks noGrp="1"/>
          </p:cNvGraphicFramePr>
          <p:nvPr>
            <p:ph idx="4294967295"/>
          </p:nvPr>
        </p:nvGraphicFramePr>
        <p:xfrm>
          <a:off x="947351" y="1828800"/>
          <a:ext cx="7739449" cy="4419600"/>
        </p:xfrm>
        <a:graphic>
          <a:graphicData uri="http://schemas.openxmlformats.org/drawingml/2006/table">
            <a:tbl>
              <a:tblPr/>
              <a:tblGrid>
                <a:gridCol w="3533227">
                  <a:extLst>
                    <a:ext uri="{9D8B030D-6E8A-4147-A177-3AD203B41FA5}">
                      <a16:colId xmlns:a16="http://schemas.microsoft.com/office/drawing/2014/main" xmlns="" val="20000"/>
                    </a:ext>
                  </a:extLst>
                </a:gridCol>
                <a:gridCol w="4206222">
                  <a:extLst>
                    <a:ext uri="{9D8B030D-6E8A-4147-A177-3AD203B41FA5}">
                      <a16:colId xmlns:a16="http://schemas.microsoft.com/office/drawing/2014/main" xmlns="" val="20001"/>
                    </a:ext>
                  </a:extLst>
                </a:gridCol>
              </a:tblGrid>
              <a:tr h="883920">
                <a:tc>
                  <a:txBody>
                    <a:bodyPr/>
                    <a:lstStyle/>
                    <a:p>
                      <a:pPr marL="0" marR="0" algn="ctr">
                        <a:spcBef>
                          <a:spcPts val="0"/>
                        </a:spcBef>
                        <a:spcAft>
                          <a:spcPts val="0"/>
                        </a:spcAft>
                      </a:pPr>
                      <a:r>
                        <a:rPr lang="en-US" sz="1800" spc="-10" dirty="0">
                          <a:effectLst/>
                          <a:latin typeface="Helvetica"/>
                        </a:rPr>
                        <a:t>YEARS</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spc="-10" dirty="0">
                          <a:effectLst/>
                          <a:latin typeface="Helvetica"/>
                        </a:rPr>
                        <a:t>DEPRECIATION RATE</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83920">
                <a:tc>
                  <a:txBody>
                    <a:bodyPr/>
                    <a:lstStyle/>
                    <a:p>
                      <a:pPr marL="0" marR="0" algn="ctr">
                        <a:spcBef>
                          <a:spcPts val="0"/>
                        </a:spcBef>
                        <a:spcAft>
                          <a:spcPts val="0"/>
                        </a:spcAft>
                      </a:pPr>
                      <a:r>
                        <a:rPr lang="en-US" sz="1800" spc="-10" dirty="0">
                          <a:effectLst/>
                          <a:latin typeface="Helvetica"/>
                        </a:rPr>
                        <a:t>1 and 2</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spc="-10" dirty="0">
                          <a:effectLst/>
                          <a:latin typeface="Helvetica"/>
                        </a:rPr>
                        <a:t>12% of the state bid price</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83920">
                <a:tc>
                  <a:txBody>
                    <a:bodyPr/>
                    <a:lstStyle/>
                    <a:p>
                      <a:pPr marL="0" marR="0" algn="ctr">
                        <a:spcBef>
                          <a:spcPts val="0"/>
                        </a:spcBef>
                        <a:spcAft>
                          <a:spcPts val="0"/>
                        </a:spcAft>
                      </a:pPr>
                      <a:r>
                        <a:rPr lang="en-US" sz="1800" spc="-10" dirty="0">
                          <a:effectLst/>
                          <a:latin typeface="Helvetica"/>
                        </a:rPr>
                        <a:t>3 through 8</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spc="-10" dirty="0">
                          <a:effectLst/>
                          <a:latin typeface="Helvetica"/>
                        </a:rPr>
                        <a:t>10% of the state bid price</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83920">
                <a:tc>
                  <a:txBody>
                    <a:bodyPr/>
                    <a:lstStyle/>
                    <a:p>
                      <a:pPr marL="0" marR="0" algn="ctr">
                        <a:spcBef>
                          <a:spcPts val="0"/>
                        </a:spcBef>
                        <a:spcAft>
                          <a:spcPts val="0"/>
                        </a:spcAft>
                      </a:pPr>
                      <a:r>
                        <a:rPr lang="en-US" sz="1800" spc="-10" dirty="0">
                          <a:effectLst/>
                          <a:latin typeface="Helvetica"/>
                        </a:rPr>
                        <a:t>9 and 10</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spc="-10" dirty="0">
                          <a:effectLst/>
                          <a:latin typeface="Helvetica"/>
                        </a:rPr>
                        <a:t>8% of the state bid price</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883920">
                <a:tc>
                  <a:txBody>
                    <a:bodyPr/>
                    <a:lstStyle/>
                    <a:p>
                      <a:pPr marL="0" marR="0" algn="ctr">
                        <a:spcBef>
                          <a:spcPts val="0"/>
                        </a:spcBef>
                        <a:spcAft>
                          <a:spcPts val="0"/>
                        </a:spcAft>
                      </a:pPr>
                      <a:r>
                        <a:rPr lang="en-US" sz="1800" spc="-10" dirty="0">
                          <a:effectLst/>
                          <a:latin typeface="Helvetica"/>
                        </a:rPr>
                        <a:t>11 through 14</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spc="-10" dirty="0">
                          <a:effectLst/>
                          <a:latin typeface="Helvetica"/>
                        </a:rPr>
                        <a:t>6% of the state bid price</a:t>
                      </a:r>
                      <a:endParaRPr lang="en-US" sz="1800" dirty="0">
                        <a:effectLst/>
                        <a:latin typeface="Courie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57164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65" y="413401"/>
            <a:ext cx="10515600" cy="1325563"/>
          </a:xfrm>
        </p:spPr>
        <p:txBody>
          <a:bodyPr/>
          <a:lstStyle/>
          <a:p>
            <a:r>
              <a:rPr lang="en-US" dirty="0"/>
              <a:t>Transportation Final Calculation</a:t>
            </a:r>
          </a:p>
        </p:txBody>
      </p:sp>
      <p:sp>
        <p:nvSpPr>
          <p:cNvPr id="3" name="Text Placeholder 2"/>
          <p:cNvSpPr>
            <a:spLocks noGrp="1"/>
          </p:cNvSpPr>
          <p:nvPr>
            <p:ph type="body" sz="quarter" idx="4294967295"/>
          </p:nvPr>
        </p:nvSpPr>
        <p:spPr>
          <a:xfrm>
            <a:off x="555786" y="1773451"/>
            <a:ext cx="9188715" cy="4901324"/>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1BD7323-49BF-4C97-8773-5EC64C492009}" type="slidenum">
              <a:rPr lang="en-US" smtClean="0"/>
              <a:t>14</a:t>
            </a:fld>
            <a:endParaRPr lang="en-US"/>
          </a:p>
        </p:txBody>
      </p:sp>
      <p:graphicFrame>
        <p:nvGraphicFramePr>
          <p:cNvPr id="5" name="Table 4"/>
          <p:cNvGraphicFramePr>
            <a:graphicFrameLocks noGrp="1"/>
          </p:cNvGraphicFramePr>
          <p:nvPr/>
        </p:nvGraphicFramePr>
        <p:xfrm>
          <a:off x="512765" y="1601822"/>
          <a:ext cx="9036046" cy="4547314"/>
        </p:xfrm>
        <a:graphic>
          <a:graphicData uri="http://schemas.openxmlformats.org/drawingml/2006/table">
            <a:tbl>
              <a:tblPr/>
              <a:tblGrid>
                <a:gridCol w="1201795">
                  <a:extLst>
                    <a:ext uri="{9D8B030D-6E8A-4147-A177-3AD203B41FA5}">
                      <a16:colId xmlns:a16="http://schemas.microsoft.com/office/drawing/2014/main" xmlns="" val="20000"/>
                    </a:ext>
                  </a:extLst>
                </a:gridCol>
                <a:gridCol w="605415">
                  <a:extLst>
                    <a:ext uri="{9D8B030D-6E8A-4147-A177-3AD203B41FA5}">
                      <a16:colId xmlns:a16="http://schemas.microsoft.com/office/drawing/2014/main" xmlns="" val="20001"/>
                    </a:ext>
                  </a:extLst>
                </a:gridCol>
                <a:gridCol w="605415">
                  <a:extLst>
                    <a:ext uri="{9D8B030D-6E8A-4147-A177-3AD203B41FA5}">
                      <a16:colId xmlns:a16="http://schemas.microsoft.com/office/drawing/2014/main" xmlns="" val="20002"/>
                    </a:ext>
                  </a:extLst>
                </a:gridCol>
                <a:gridCol w="605415">
                  <a:extLst>
                    <a:ext uri="{9D8B030D-6E8A-4147-A177-3AD203B41FA5}">
                      <a16:colId xmlns:a16="http://schemas.microsoft.com/office/drawing/2014/main" xmlns="" val="20003"/>
                    </a:ext>
                  </a:extLst>
                </a:gridCol>
                <a:gridCol w="605415">
                  <a:extLst>
                    <a:ext uri="{9D8B030D-6E8A-4147-A177-3AD203B41FA5}">
                      <a16:colId xmlns:a16="http://schemas.microsoft.com/office/drawing/2014/main" xmlns="" val="20004"/>
                    </a:ext>
                  </a:extLst>
                </a:gridCol>
                <a:gridCol w="578452">
                  <a:extLst>
                    <a:ext uri="{9D8B030D-6E8A-4147-A177-3AD203B41FA5}">
                      <a16:colId xmlns:a16="http://schemas.microsoft.com/office/drawing/2014/main" xmlns="" val="20005"/>
                    </a:ext>
                  </a:extLst>
                </a:gridCol>
                <a:gridCol w="632378">
                  <a:extLst>
                    <a:ext uri="{9D8B030D-6E8A-4147-A177-3AD203B41FA5}">
                      <a16:colId xmlns:a16="http://schemas.microsoft.com/office/drawing/2014/main" xmlns="" val="20006"/>
                    </a:ext>
                  </a:extLst>
                </a:gridCol>
                <a:gridCol w="605415">
                  <a:extLst>
                    <a:ext uri="{9D8B030D-6E8A-4147-A177-3AD203B41FA5}">
                      <a16:colId xmlns:a16="http://schemas.microsoft.com/office/drawing/2014/main" xmlns="" val="20007"/>
                    </a:ext>
                  </a:extLst>
                </a:gridCol>
                <a:gridCol w="605415">
                  <a:extLst>
                    <a:ext uri="{9D8B030D-6E8A-4147-A177-3AD203B41FA5}">
                      <a16:colId xmlns:a16="http://schemas.microsoft.com/office/drawing/2014/main" xmlns="" val="20008"/>
                    </a:ext>
                  </a:extLst>
                </a:gridCol>
                <a:gridCol w="605415">
                  <a:extLst>
                    <a:ext uri="{9D8B030D-6E8A-4147-A177-3AD203B41FA5}">
                      <a16:colId xmlns:a16="http://schemas.microsoft.com/office/drawing/2014/main" xmlns="" val="20009"/>
                    </a:ext>
                  </a:extLst>
                </a:gridCol>
                <a:gridCol w="569271">
                  <a:extLst>
                    <a:ext uri="{9D8B030D-6E8A-4147-A177-3AD203B41FA5}">
                      <a16:colId xmlns:a16="http://schemas.microsoft.com/office/drawing/2014/main" xmlns="" val="20010"/>
                    </a:ext>
                  </a:extLst>
                </a:gridCol>
                <a:gridCol w="605415">
                  <a:extLst>
                    <a:ext uri="{9D8B030D-6E8A-4147-A177-3AD203B41FA5}">
                      <a16:colId xmlns:a16="http://schemas.microsoft.com/office/drawing/2014/main" xmlns="" val="20011"/>
                    </a:ext>
                  </a:extLst>
                </a:gridCol>
                <a:gridCol w="605415">
                  <a:extLst>
                    <a:ext uri="{9D8B030D-6E8A-4147-A177-3AD203B41FA5}">
                      <a16:colId xmlns:a16="http://schemas.microsoft.com/office/drawing/2014/main" xmlns="" val="20012"/>
                    </a:ext>
                  </a:extLst>
                </a:gridCol>
                <a:gridCol w="605415">
                  <a:extLst>
                    <a:ext uri="{9D8B030D-6E8A-4147-A177-3AD203B41FA5}">
                      <a16:colId xmlns:a16="http://schemas.microsoft.com/office/drawing/2014/main" xmlns="" val="20013"/>
                    </a:ext>
                  </a:extLst>
                </a:gridCol>
              </a:tblGrid>
              <a:tr h="773863">
                <a:tc>
                  <a:txBody>
                    <a:bodyPr/>
                    <a:lstStyle/>
                    <a:p>
                      <a:pPr algn="ctr" rtl="0" fontAlgn="ctr"/>
                      <a:r>
                        <a:rPr lang="en-US" sz="400" b="1" i="0" u="none" strike="noStrike">
                          <a:solidFill>
                            <a:srgbClr val="000000"/>
                          </a:solidFill>
                          <a:effectLst/>
                          <a:latin typeface="Tahoma" panose="020B0604030504040204" pitchFamily="34" charset="0"/>
                        </a:rPr>
                        <a:t>District</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Growth Factor CY</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Growth Factor PY</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Growth</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Loss</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 Growth</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 Loss</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Tentative Cost</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Growth Cost</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Final Cost</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Blind/Deaf</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CY Total</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Adjustment to Final</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rtl="0" fontAlgn="ctr"/>
                      <a:r>
                        <a:rPr lang="en-US" sz="400" b="1" i="0" u="none" strike="noStrike">
                          <a:solidFill>
                            <a:srgbClr val="000000"/>
                          </a:solidFill>
                          <a:effectLst/>
                          <a:latin typeface="Tahoma" panose="020B0604030504040204" pitchFamily="34" charset="0"/>
                        </a:rPr>
                        <a:t>Adjusted Final</a:t>
                      </a:r>
                    </a:p>
                  </a:txBody>
                  <a:tcPr marL="5422" marR="5422" marT="5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extLst>
                  <a:ext uri="{0D108BD9-81ED-4DB2-BD59-A6C34878D82A}">
                    <a16:rowId xmlns:a16="http://schemas.microsoft.com/office/drawing/2014/main" xmlns="" val="10000"/>
                  </a:ext>
                </a:extLst>
              </a:tr>
              <a:tr h="130119">
                <a:tc>
                  <a:txBody>
                    <a:bodyPr/>
                    <a:lstStyle/>
                    <a:p>
                      <a:pPr algn="l" rtl="0" fontAlgn="ctr"/>
                      <a:r>
                        <a:rPr lang="en-US" sz="400" b="0" i="0" u="none" strike="noStrike">
                          <a:solidFill>
                            <a:srgbClr val="000000"/>
                          </a:solidFill>
                          <a:effectLst/>
                          <a:latin typeface="Tahoma" panose="020B0604030504040204" pitchFamily="34" charset="0"/>
                        </a:rPr>
                        <a:t>001 - Adair County</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1,569.40</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1,581.90</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12.5</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0.80%</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$1,744,954 </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$1,744,954 </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$1,744,954 </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$1,744,954 </a:t>
                      </a:r>
                    </a:p>
                  </a:txBody>
                  <a:tcPr marL="5422" marR="5422" marT="542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10001"/>
                  </a:ext>
                </a:extLst>
              </a:tr>
              <a:tr h="130119">
                <a:tc>
                  <a:txBody>
                    <a:bodyPr/>
                    <a:lstStyle/>
                    <a:p>
                      <a:pPr algn="l" rtl="0" fontAlgn="ctr"/>
                      <a:r>
                        <a:rPr lang="en-US" sz="400" b="0" i="0" u="none" strike="noStrike">
                          <a:solidFill>
                            <a:srgbClr val="000000"/>
                          </a:solidFill>
                          <a:effectLst/>
                          <a:latin typeface="Tahoma" panose="020B0604030504040204" pitchFamily="34" charset="0"/>
                        </a:rPr>
                        <a:t>005 - Allen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1,761.10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1,790.40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29.3</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$1,874,757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$1,874,757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$1,874,757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$1,874,757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02"/>
                  </a:ext>
                </a:extLst>
              </a:tr>
              <a:tr h="130119">
                <a:tc>
                  <a:txBody>
                    <a:bodyPr/>
                    <a:lstStyle/>
                    <a:p>
                      <a:pPr algn="l" rtl="0" fontAlgn="ctr"/>
                      <a:r>
                        <a:rPr lang="en-US" sz="400" b="0" i="0" u="none" strike="noStrike">
                          <a:solidFill>
                            <a:srgbClr val="000000"/>
                          </a:solidFill>
                          <a:effectLst/>
                          <a:latin typeface="Tahoma" panose="020B0604030504040204" pitchFamily="34" charset="0"/>
                        </a:rPr>
                        <a:t>006 - Anchorage Independent</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03"/>
                  </a:ext>
                </a:extLst>
              </a:tr>
              <a:tr h="130119">
                <a:tc>
                  <a:txBody>
                    <a:bodyPr/>
                    <a:lstStyle/>
                    <a:p>
                      <a:pPr algn="l" rtl="0" fontAlgn="ctr"/>
                      <a:r>
                        <a:rPr lang="en-US" sz="400" b="0" i="0" u="none" strike="noStrike">
                          <a:solidFill>
                            <a:srgbClr val="000000"/>
                          </a:solidFill>
                          <a:effectLst/>
                          <a:latin typeface="Tahoma" panose="020B0604030504040204" pitchFamily="34" charset="0"/>
                        </a:rPr>
                        <a:t>011 - Anderson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1,593.60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1,628.30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34.7</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2.10%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$1,700,573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$1,700,573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$1,700,573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$1,700,573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04"/>
                  </a:ext>
                </a:extLst>
              </a:tr>
              <a:tr h="130119">
                <a:tc>
                  <a:txBody>
                    <a:bodyPr/>
                    <a:lstStyle/>
                    <a:p>
                      <a:pPr algn="l" rtl="0" fontAlgn="ctr"/>
                      <a:r>
                        <a:rPr lang="en-US" sz="400" b="0" i="0" u="none" strike="noStrike">
                          <a:solidFill>
                            <a:srgbClr val="000000"/>
                          </a:solidFill>
                          <a:effectLst/>
                          <a:latin typeface="Tahoma" panose="020B0604030504040204" pitchFamily="34" charset="0"/>
                        </a:rPr>
                        <a:t>012 - Ashland Independent</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763</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805</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41.9</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5.20%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$936,318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$936,318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$936,318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$936,318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05"/>
                  </a:ext>
                </a:extLst>
              </a:tr>
              <a:tr h="130119">
                <a:tc>
                  <a:txBody>
                    <a:bodyPr/>
                    <a:lstStyle/>
                    <a:p>
                      <a:pPr algn="l" rtl="0" fontAlgn="ctr"/>
                      <a:r>
                        <a:rPr lang="en-US" sz="400" b="0" i="0" u="none" strike="noStrike">
                          <a:solidFill>
                            <a:srgbClr val="000000"/>
                          </a:solidFill>
                          <a:effectLst/>
                          <a:latin typeface="Tahoma" panose="020B0604030504040204" pitchFamily="34" charset="0"/>
                        </a:rPr>
                        <a:t>013 - Augusta Independent</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70.7</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83.2</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12.5</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15.00%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$64,622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$64,622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$64,622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$64,622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06"/>
                  </a:ext>
                </a:extLst>
              </a:tr>
              <a:tr h="130119">
                <a:tc>
                  <a:txBody>
                    <a:bodyPr/>
                    <a:lstStyle/>
                    <a:p>
                      <a:pPr algn="l" rtl="0" fontAlgn="ctr"/>
                      <a:r>
                        <a:rPr lang="en-US" sz="400" b="0" i="0" u="none" strike="noStrike">
                          <a:solidFill>
                            <a:srgbClr val="000000"/>
                          </a:solidFill>
                          <a:effectLst/>
                          <a:latin typeface="Tahoma" panose="020B0604030504040204" pitchFamily="34" charset="0"/>
                        </a:rPr>
                        <a:t>015 - Ballard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729.8</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745.8</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2.10%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$782,349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$782,349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$782,349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$782,349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07"/>
                  </a:ext>
                </a:extLst>
              </a:tr>
              <a:tr h="130119">
                <a:tc>
                  <a:txBody>
                    <a:bodyPr/>
                    <a:lstStyle/>
                    <a:p>
                      <a:pPr algn="l" rtl="0" fontAlgn="ctr"/>
                      <a:r>
                        <a:rPr lang="en-US" sz="400" b="0" i="0" u="none" strike="noStrike">
                          <a:solidFill>
                            <a:srgbClr val="000000"/>
                          </a:solidFill>
                          <a:effectLst/>
                          <a:latin typeface="Tahoma" panose="020B0604030504040204" pitchFamily="34" charset="0"/>
                        </a:rPr>
                        <a:t>016 - Barbourville Independent</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149.3</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127.5</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21.9</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17.10%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$94,681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$16,236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$110,917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$110,917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$110,917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08"/>
                  </a:ext>
                </a:extLst>
              </a:tr>
              <a:tr h="130119">
                <a:tc>
                  <a:txBody>
                    <a:bodyPr/>
                    <a:lstStyle/>
                    <a:p>
                      <a:pPr algn="l" rtl="0" fontAlgn="ctr"/>
                      <a:r>
                        <a:rPr lang="en-US" sz="400" b="0" i="0" u="none" strike="noStrike">
                          <a:solidFill>
                            <a:srgbClr val="000000"/>
                          </a:solidFill>
                          <a:effectLst/>
                          <a:latin typeface="Tahoma" panose="020B0604030504040204" pitchFamily="34" charset="0"/>
                        </a:rPr>
                        <a:t>017 - Bardstown Independent</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1,689.30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1,622.70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66.6</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4.10%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$1,359,653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$55,837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$1,415,490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$1,415,490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$1,415,490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09"/>
                  </a:ext>
                </a:extLst>
              </a:tr>
              <a:tr h="130119">
                <a:tc>
                  <a:txBody>
                    <a:bodyPr/>
                    <a:lstStyle/>
                    <a:p>
                      <a:pPr algn="l" rtl="0" fontAlgn="ctr"/>
                      <a:r>
                        <a:rPr lang="en-US" sz="400" b="0" i="0" u="none" strike="noStrike">
                          <a:solidFill>
                            <a:srgbClr val="000000"/>
                          </a:solidFill>
                          <a:effectLst/>
                          <a:latin typeface="Tahoma" panose="020B0604030504040204" pitchFamily="34" charset="0"/>
                        </a:rPr>
                        <a:t>021 - Barren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2,077.20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2,002.10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75.1</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3.70%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$1,966,683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$73,737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$2,040,420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$2,040,420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$2,040,420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10"/>
                  </a:ext>
                </a:extLst>
              </a:tr>
              <a:tr h="130119">
                <a:tc>
                  <a:txBody>
                    <a:bodyPr/>
                    <a:lstStyle/>
                    <a:p>
                      <a:pPr algn="l" rtl="0" fontAlgn="ctr"/>
                      <a:r>
                        <a:rPr lang="en-US" sz="400" b="0" i="0" u="none" strike="noStrike">
                          <a:solidFill>
                            <a:srgbClr val="000000"/>
                          </a:solidFill>
                          <a:effectLst/>
                          <a:latin typeface="Tahoma" panose="020B0604030504040204" pitchFamily="34" charset="0"/>
                        </a:rPr>
                        <a:t>025 - Bath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1,108.50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1,097.00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11.5</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1.10%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$1,188,291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$12,488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$1,200,779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$1,200,779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$1,200,779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11"/>
                  </a:ext>
                </a:extLst>
              </a:tr>
              <a:tr h="130119">
                <a:tc>
                  <a:txBody>
                    <a:bodyPr/>
                    <a:lstStyle/>
                    <a:p>
                      <a:pPr algn="l" rtl="0" fontAlgn="ctr"/>
                      <a:r>
                        <a:rPr lang="en-US" sz="400" b="0" i="0" u="none" strike="noStrike">
                          <a:solidFill>
                            <a:srgbClr val="000000"/>
                          </a:solidFill>
                          <a:effectLst/>
                          <a:latin typeface="Tahoma" panose="020B0604030504040204" pitchFamily="34" charset="0"/>
                        </a:rPr>
                        <a:t>026 - Beechwood Independent</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$7,753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$7,753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$7,753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$7,753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12"/>
                  </a:ext>
                </a:extLst>
              </a:tr>
              <a:tr h="130119">
                <a:tc>
                  <a:txBody>
                    <a:bodyPr/>
                    <a:lstStyle/>
                    <a:p>
                      <a:pPr algn="l" rtl="0" fontAlgn="ctr"/>
                      <a:r>
                        <a:rPr lang="en-US" sz="400" b="0" i="0" u="none" strike="noStrike">
                          <a:solidFill>
                            <a:srgbClr val="000000"/>
                          </a:solidFill>
                          <a:effectLst/>
                          <a:latin typeface="Tahoma" panose="020B0604030504040204" pitchFamily="34" charset="0"/>
                        </a:rPr>
                        <a:t>031 - Bell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1,480.30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1,556.80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76.5</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4.90%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$1,635,417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$1,635,417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$1,635,417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$1,635,417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13"/>
                  </a:ext>
                </a:extLst>
              </a:tr>
              <a:tr h="130119">
                <a:tc>
                  <a:txBody>
                    <a:bodyPr/>
                    <a:lstStyle/>
                    <a:p>
                      <a:pPr algn="l" rtl="0" fontAlgn="ctr"/>
                      <a:r>
                        <a:rPr lang="en-US" sz="400" b="0" i="0" u="none" strike="noStrike">
                          <a:solidFill>
                            <a:srgbClr val="000000"/>
                          </a:solidFill>
                          <a:effectLst/>
                          <a:latin typeface="Tahoma" panose="020B0604030504040204" pitchFamily="34" charset="0"/>
                        </a:rPr>
                        <a:t>032 - Bellevue Independent</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2.9</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4.8</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1.9</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39.60%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$4,117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$4,117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$4,117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$4,117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14"/>
                  </a:ext>
                </a:extLst>
              </a:tr>
              <a:tr h="130119">
                <a:tc>
                  <a:txBody>
                    <a:bodyPr/>
                    <a:lstStyle/>
                    <a:p>
                      <a:pPr algn="l" rtl="0" fontAlgn="ctr"/>
                      <a:r>
                        <a:rPr lang="en-US" sz="400" b="0" i="0" u="none" strike="noStrike">
                          <a:solidFill>
                            <a:srgbClr val="000000"/>
                          </a:solidFill>
                          <a:effectLst/>
                          <a:latin typeface="Tahoma" panose="020B0604030504040204" pitchFamily="34" charset="0"/>
                        </a:rPr>
                        <a:t>034 - Berea Independent</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383.9</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424.3</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40.5</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9.50%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$352,367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$352,367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$931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$353,298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$353,298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15"/>
                  </a:ext>
                </a:extLst>
              </a:tr>
              <a:tr h="130119">
                <a:tc>
                  <a:txBody>
                    <a:bodyPr/>
                    <a:lstStyle/>
                    <a:p>
                      <a:pPr algn="l" rtl="0" fontAlgn="ctr"/>
                      <a:r>
                        <a:rPr lang="en-US" sz="400" b="0" i="0" u="none" strike="noStrike">
                          <a:solidFill>
                            <a:srgbClr val="000000"/>
                          </a:solidFill>
                          <a:effectLst/>
                          <a:latin typeface="Tahoma" panose="020B0604030504040204" pitchFamily="34" charset="0"/>
                        </a:rPr>
                        <a:t>035 - Boone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12,629.50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12,332.20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297.3</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2.40%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$12,653,923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$305,053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$12,958,976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$12,958,976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$12,958,976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16"/>
                  </a:ext>
                </a:extLst>
              </a:tr>
              <a:tr h="130119">
                <a:tc>
                  <a:txBody>
                    <a:bodyPr/>
                    <a:lstStyle/>
                    <a:p>
                      <a:pPr algn="l" rtl="0" fontAlgn="ctr"/>
                      <a:r>
                        <a:rPr lang="en-US" sz="400" b="0" i="0" u="none" strike="noStrike">
                          <a:solidFill>
                            <a:srgbClr val="000000"/>
                          </a:solidFill>
                          <a:effectLst/>
                          <a:latin typeface="Tahoma" panose="020B0604030504040204" pitchFamily="34" charset="0"/>
                        </a:rPr>
                        <a:t>041 - Bourbon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1,114.80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1,135.80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21</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1.90%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$1,355,184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$1,355,184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$1,355,184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$1,355,184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17"/>
                  </a:ext>
                </a:extLst>
              </a:tr>
              <a:tr h="130119">
                <a:tc>
                  <a:txBody>
                    <a:bodyPr/>
                    <a:lstStyle/>
                    <a:p>
                      <a:pPr algn="l" rtl="0" fontAlgn="ctr"/>
                      <a:r>
                        <a:rPr lang="en-US" sz="400" b="0" i="0" u="none" strike="noStrike">
                          <a:solidFill>
                            <a:srgbClr val="000000"/>
                          </a:solidFill>
                          <a:effectLst/>
                          <a:latin typeface="Tahoma" panose="020B0604030504040204" pitchFamily="34" charset="0"/>
                        </a:rPr>
                        <a:t>042 - Bowling Green Independent</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1,952.10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2,021.50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69.4</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3.40%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$1,651,660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$1,651,660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$1,651,660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$1,651,660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18"/>
                  </a:ext>
                </a:extLst>
              </a:tr>
              <a:tr h="130119">
                <a:tc>
                  <a:txBody>
                    <a:bodyPr/>
                    <a:lstStyle/>
                    <a:p>
                      <a:pPr algn="l" rtl="0" fontAlgn="ctr"/>
                      <a:r>
                        <a:rPr lang="en-US" sz="400" b="0" i="0" u="none" strike="noStrike">
                          <a:solidFill>
                            <a:srgbClr val="000000"/>
                          </a:solidFill>
                          <a:effectLst/>
                          <a:latin typeface="Tahoma" panose="020B0604030504040204" pitchFamily="34" charset="0"/>
                        </a:rPr>
                        <a:t>045 - Boyd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1,222.20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1,270.80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48.6</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3.80%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$1,441,851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$1,441,851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$1,441,851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$1,441,851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19"/>
                  </a:ext>
                </a:extLst>
              </a:tr>
              <a:tr h="130119">
                <a:tc>
                  <a:txBody>
                    <a:bodyPr/>
                    <a:lstStyle/>
                    <a:p>
                      <a:pPr algn="l" rtl="0" fontAlgn="ctr"/>
                      <a:r>
                        <a:rPr lang="en-US" sz="400" b="0" i="0" u="none" strike="noStrike">
                          <a:solidFill>
                            <a:srgbClr val="000000"/>
                          </a:solidFill>
                          <a:effectLst/>
                          <a:latin typeface="Tahoma" panose="020B0604030504040204" pitchFamily="34" charset="0"/>
                        </a:rPr>
                        <a:t>051 - Boyle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1,326.20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1,326.40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0.2</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$1,327,567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$1,327,567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$1,327,567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$1,327,567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20"/>
                  </a:ext>
                </a:extLst>
              </a:tr>
              <a:tr h="130119">
                <a:tc>
                  <a:txBody>
                    <a:bodyPr/>
                    <a:lstStyle/>
                    <a:p>
                      <a:pPr algn="l" rtl="0" fontAlgn="ctr"/>
                      <a:r>
                        <a:rPr lang="en-US" sz="400" b="0" i="0" u="none" strike="noStrike">
                          <a:solidFill>
                            <a:srgbClr val="000000"/>
                          </a:solidFill>
                          <a:effectLst/>
                          <a:latin typeface="Tahoma" panose="020B0604030504040204" pitchFamily="34" charset="0"/>
                        </a:rPr>
                        <a:t>055 - Bracken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857.8</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887.7</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29.9</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3.40%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$957,745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$957,745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$957,745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$957,745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21"/>
                  </a:ext>
                </a:extLst>
              </a:tr>
              <a:tr h="130119">
                <a:tc>
                  <a:txBody>
                    <a:bodyPr/>
                    <a:lstStyle/>
                    <a:p>
                      <a:pPr algn="l" rtl="0" fontAlgn="ctr"/>
                      <a:r>
                        <a:rPr lang="en-US" sz="400" b="0" i="0" u="none" strike="noStrike">
                          <a:solidFill>
                            <a:srgbClr val="000000"/>
                          </a:solidFill>
                          <a:effectLst/>
                          <a:latin typeface="Tahoma" panose="020B0604030504040204" pitchFamily="34" charset="0"/>
                        </a:rPr>
                        <a:t>061 - Breathitt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1,101.60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1,129.40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27.7</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2.50%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$1,298,241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$1,298,241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$1,298,241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$1,298,241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22"/>
                  </a:ext>
                </a:extLst>
              </a:tr>
              <a:tr h="130119">
                <a:tc>
                  <a:txBody>
                    <a:bodyPr/>
                    <a:lstStyle/>
                    <a:p>
                      <a:pPr algn="l" rtl="0" fontAlgn="ctr"/>
                      <a:r>
                        <a:rPr lang="en-US" sz="400" b="0" i="0" u="none" strike="noStrike">
                          <a:solidFill>
                            <a:srgbClr val="000000"/>
                          </a:solidFill>
                          <a:effectLst/>
                          <a:latin typeface="Tahoma" panose="020B0604030504040204" pitchFamily="34" charset="0"/>
                        </a:rPr>
                        <a:t>065 - Breckinridge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1,511.30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1,559.40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48.1</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3.10%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$1,830,901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$1,830,901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$9,391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$1,840,292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$1,840,292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23"/>
                  </a:ext>
                </a:extLst>
              </a:tr>
              <a:tr h="130119">
                <a:tc>
                  <a:txBody>
                    <a:bodyPr/>
                    <a:lstStyle/>
                    <a:p>
                      <a:pPr algn="l" rtl="0" fontAlgn="ctr"/>
                      <a:r>
                        <a:rPr lang="en-US" sz="400" b="0" i="0" u="none" strike="noStrike">
                          <a:solidFill>
                            <a:srgbClr val="000000"/>
                          </a:solidFill>
                          <a:effectLst/>
                          <a:latin typeface="Tahoma" panose="020B0604030504040204" pitchFamily="34" charset="0"/>
                        </a:rPr>
                        <a:t>071 - Bullitt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6,613.20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6,818.70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205.6</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3.00%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$7,199,719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$7,199,719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$23,020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$7,222,739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$7,222,739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24"/>
                  </a:ext>
                </a:extLst>
              </a:tr>
              <a:tr h="130119">
                <a:tc>
                  <a:txBody>
                    <a:bodyPr/>
                    <a:lstStyle/>
                    <a:p>
                      <a:pPr algn="l" rtl="0" fontAlgn="ctr"/>
                      <a:r>
                        <a:rPr lang="en-US" sz="400" b="0" i="0" u="none" strike="noStrike">
                          <a:solidFill>
                            <a:srgbClr val="000000"/>
                          </a:solidFill>
                          <a:effectLst/>
                          <a:latin typeface="Tahoma" panose="020B0604030504040204" pitchFamily="34" charset="0"/>
                        </a:rPr>
                        <a:t>072 - Burgin Independent</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202.7</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164.3</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38.4</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23.40%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$206,554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$48,281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$254,835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$254,835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$254,835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25"/>
                  </a:ext>
                </a:extLst>
              </a:tr>
              <a:tr h="130119">
                <a:tc>
                  <a:txBody>
                    <a:bodyPr/>
                    <a:lstStyle/>
                    <a:p>
                      <a:pPr algn="l" rtl="0" fontAlgn="ctr"/>
                      <a:r>
                        <a:rPr lang="en-US" sz="400" b="0" i="0" u="none" strike="noStrike">
                          <a:solidFill>
                            <a:srgbClr val="000000"/>
                          </a:solidFill>
                          <a:effectLst/>
                          <a:latin typeface="Tahoma" panose="020B0604030504040204" pitchFamily="34" charset="0"/>
                        </a:rPr>
                        <a:t>075 - Butler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1,368.30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1,239.40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128.9</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10.40%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$1,460,932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$151,936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$1,612,868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$1,612,868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$1,612,868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26"/>
                  </a:ext>
                </a:extLst>
              </a:tr>
              <a:tr h="130119">
                <a:tc>
                  <a:txBody>
                    <a:bodyPr/>
                    <a:lstStyle/>
                    <a:p>
                      <a:pPr algn="l" rtl="0" fontAlgn="ctr"/>
                      <a:r>
                        <a:rPr lang="en-US" sz="400" b="0" i="0" u="none" strike="noStrike">
                          <a:solidFill>
                            <a:srgbClr val="000000"/>
                          </a:solidFill>
                          <a:effectLst/>
                          <a:latin typeface="Tahoma" panose="020B0604030504040204" pitchFamily="34" charset="0"/>
                        </a:rPr>
                        <a:t>081 - Caldwell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1,427.60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1,412.80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14.8</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$1,538,821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$16,094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$1,554,915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$1,554,915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$1,554,915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27"/>
                  </a:ext>
                </a:extLst>
              </a:tr>
              <a:tr h="130119">
                <a:tc>
                  <a:txBody>
                    <a:bodyPr/>
                    <a:lstStyle/>
                    <a:p>
                      <a:pPr algn="l" rtl="0" fontAlgn="ctr"/>
                      <a:r>
                        <a:rPr lang="en-US" sz="400" b="0" i="0" u="none" strike="noStrike">
                          <a:solidFill>
                            <a:srgbClr val="000000"/>
                          </a:solidFill>
                          <a:effectLst/>
                          <a:latin typeface="Tahoma" panose="020B0604030504040204" pitchFamily="34" charset="0"/>
                        </a:rPr>
                        <a:t>085 - Calloway County</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1,544.30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1,531.10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13.2</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0.90%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$1,645,789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$14,232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$1,660,020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$1,660,020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5F5F5"/>
                    </a:solidFill>
                  </a:tcPr>
                </a:tc>
                <a:tc>
                  <a:txBody>
                    <a:bodyPr/>
                    <a:lstStyle/>
                    <a:p>
                      <a:pPr algn="r" rtl="0" fontAlgn="ctr"/>
                      <a:r>
                        <a:rPr lang="en-US" sz="400" b="0" i="0" u="none" strike="noStrike">
                          <a:solidFill>
                            <a:srgbClr val="000000"/>
                          </a:solidFill>
                          <a:effectLst/>
                          <a:latin typeface="Tahoma" panose="020B0604030504040204" pitchFamily="34" charset="0"/>
                        </a:rPr>
                        <a:t>$1,660,020 </a:t>
                      </a:r>
                    </a:p>
                  </a:txBody>
                  <a:tcPr marL="5422" marR="5422" marT="5422" marB="0" anchor="ctr">
                    <a:lnL>
                      <a:noFill/>
                    </a:lnL>
                    <a:lnR>
                      <a:noFill/>
                    </a:lnR>
                    <a:lnT>
                      <a:noFill/>
                    </a:lnT>
                    <a:lnB>
                      <a:noFill/>
                    </a:lnB>
                    <a:solidFill>
                      <a:srgbClr val="F5F5F5"/>
                    </a:solidFill>
                  </a:tcPr>
                </a:tc>
                <a:extLst>
                  <a:ext uri="{0D108BD9-81ED-4DB2-BD59-A6C34878D82A}">
                    <a16:rowId xmlns:a16="http://schemas.microsoft.com/office/drawing/2014/main" xmlns="" val="10028"/>
                  </a:ext>
                </a:extLst>
              </a:tr>
              <a:tr h="130119">
                <a:tc>
                  <a:txBody>
                    <a:bodyPr/>
                    <a:lstStyle/>
                    <a:p>
                      <a:pPr algn="l" rtl="0" fontAlgn="ctr"/>
                      <a:r>
                        <a:rPr lang="en-US" sz="400" b="0" i="0" u="none" strike="noStrike">
                          <a:solidFill>
                            <a:srgbClr val="000000"/>
                          </a:solidFill>
                          <a:effectLst/>
                          <a:latin typeface="Tahoma" panose="020B0604030504040204" pitchFamily="34" charset="0"/>
                        </a:rPr>
                        <a:t>091 - Campbell County</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3,157.70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2,993.90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163.7</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5.50%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0.00%</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$3,246,938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$177,574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$3,424,512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$3,424,512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$0 </a:t>
                      </a:r>
                    </a:p>
                  </a:txBody>
                  <a:tcPr marL="5422" marR="5422" marT="5422" marB="0" anchor="ctr">
                    <a:lnL>
                      <a:noFill/>
                    </a:lnL>
                    <a:lnR>
                      <a:noFill/>
                    </a:lnR>
                    <a:lnT>
                      <a:noFill/>
                    </a:lnT>
                    <a:lnB>
                      <a:noFill/>
                    </a:lnB>
                    <a:solidFill>
                      <a:srgbClr val="FFFFFF"/>
                    </a:solidFill>
                  </a:tcPr>
                </a:tc>
                <a:tc>
                  <a:txBody>
                    <a:bodyPr/>
                    <a:lstStyle/>
                    <a:p>
                      <a:pPr algn="r" rtl="0" fontAlgn="ctr"/>
                      <a:r>
                        <a:rPr lang="en-US" sz="400" b="0" i="0" u="none" strike="noStrike">
                          <a:solidFill>
                            <a:srgbClr val="000000"/>
                          </a:solidFill>
                          <a:effectLst/>
                          <a:latin typeface="Tahoma" panose="020B0604030504040204" pitchFamily="34" charset="0"/>
                        </a:rPr>
                        <a:t>$3,424,512 </a:t>
                      </a:r>
                    </a:p>
                  </a:txBody>
                  <a:tcPr marL="5422" marR="5422" marT="5422" marB="0" anchor="ctr">
                    <a:lnL>
                      <a:noFill/>
                    </a:lnL>
                    <a:lnR>
                      <a:noFill/>
                    </a:lnR>
                    <a:lnT>
                      <a:noFill/>
                    </a:lnT>
                    <a:lnB>
                      <a:noFill/>
                    </a:lnB>
                    <a:solidFill>
                      <a:srgbClr val="FFFFFF"/>
                    </a:solidFill>
                  </a:tcPr>
                </a:tc>
                <a:extLst>
                  <a:ext uri="{0D108BD9-81ED-4DB2-BD59-A6C34878D82A}">
                    <a16:rowId xmlns:a16="http://schemas.microsoft.com/office/drawing/2014/main" xmlns="" val="10029"/>
                  </a:ext>
                </a:extLst>
              </a:tr>
            </a:tbl>
          </a:graphicData>
        </a:graphic>
      </p:graphicFrame>
    </p:spTree>
    <p:extLst>
      <p:ext uri="{BB962C8B-B14F-4D97-AF65-F5344CB8AC3E}">
        <p14:creationId xmlns:p14="http://schemas.microsoft.com/office/powerpoint/2010/main" val="2279991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55786" y="401188"/>
            <a:ext cx="10515600" cy="1325563"/>
          </a:xfrm>
        </p:spPr>
        <p:txBody>
          <a:bodyPr/>
          <a:lstStyle/>
          <a:p>
            <a:r>
              <a:rPr lang="en-US" dirty="0"/>
              <a:t>Transportation Final Calculation</a:t>
            </a:r>
          </a:p>
        </p:txBody>
      </p:sp>
      <p:sp>
        <p:nvSpPr>
          <p:cNvPr id="7" name="Text Placeholder 6"/>
          <p:cNvSpPr>
            <a:spLocks noGrp="1"/>
          </p:cNvSpPr>
          <p:nvPr>
            <p:ph type="body" sz="quarter" idx="4294967295"/>
          </p:nvPr>
        </p:nvSpPr>
        <p:spPr>
          <a:xfrm>
            <a:off x="555786" y="1773451"/>
            <a:ext cx="9188715" cy="4901324"/>
          </a:xfrm>
          <a:prstGeom prst="rect">
            <a:avLst/>
          </a:prstGeom>
        </p:spPr>
        <p:txBody>
          <a:bodyPr/>
          <a:lstStyle/>
          <a:p>
            <a:r>
              <a:rPr lang="en-US" dirty="0"/>
              <a:t>Growth: A comparison of current year vs prior year in the first 2 months (T1 &amp; T5) of the school year. Negative growth does not impact funding.</a:t>
            </a:r>
          </a:p>
          <a:p>
            <a:pPr lvl="1"/>
            <a:endParaRPr lang="en-US" dirty="0"/>
          </a:p>
          <a:p>
            <a:r>
              <a:rPr lang="en-US" dirty="0"/>
              <a:t>Daily Travel to KSB and KSD</a:t>
            </a:r>
          </a:p>
          <a:p>
            <a:pPr marL="457200" lvl="1" indent="0">
              <a:buNone/>
            </a:pPr>
            <a:endParaRPr lang="en-US" dirty="0"/>
          </a:p>
        </p:txBody>
      </p:sp>
      <p:sp>
        <p:nvSpPr>
          <p:cNvPr id="4" name="Slide Number Placeholder 3"/>
          <p:cNvSpPr>
            <a:spLocks noGrp="1"/>
          </p:cNvSpPr>
          <p:nvPr>
            <p:ph type="sldNum" sz="quarter" idx="12"/>
          </p:nvPr>
        </p:nvSpPr>
        <p:spPr/>
        <p:txBody>
          <a:bodyPr/>
          <a:lstStyle/>
          <a:p>
            <a:fld id="{91BD7323-49BF-4C97-8773-5EC64C492009}" type="slidenum">
              <a:rPr lang="en-US" smtClean="0"/>
              <a:t>15</a:t>
            </a:fld>
            <a:endParaRPr lang="en-US"/>
          </a:p>
        </p:txBody>
      </p:sp>
    </p:spTree>
    <p:extLst>
      <p:ext uri="{BB962C8B-B14F-4D97-AF65-F5344CB8AC3E}">
        <p14:creationId xmlns:p14="http://schemas.microsoft.com/office/powerpoint/2010/main" val="3922055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661304" y="696515"/>
            <a:ext cx="10515600" cy="1325563"/>
          </a:xfrm>
        </p:spPr>
        <p:txBody>
          <a:bodyPr>
            <a:normAutofit/>
          </a:bodyPr>
          <a:lstStyle/>
          <a:p>
            <a:r>
              <a:rPr lang="en-US" dirty="0"/>
              <a:t>Historical Transportation Funding</a:t>
            </a:r>
          </a:p>
        </p:txBody>
      </p:sp>
      <p:sp>
        <p:nvSpPr>
          <p:cNvPr id="4" name="Slide Number Placeholder 3"/>
          <p:cNvSpPr>
            <a:spLocks noGrp="1"/>
          </p:cNvSpPr>
          <p:nvPr>
            <p:ph type="sldNum" sz="quarter" idx="12"/>
          </p:nvPr>
        </p:nvSpPr>
        <p:spPr/>
        <p:txBody>
          <a:bodyPr/>
          <a:lstStyle/>
          <a:p>
            <a:fld id="{91BD7323-49BF-4C97-8773-5EC64C492009}" type="slidenum">
              <a:rPr lang="en-US" smtClean="0"/>
              <a:t>16</a:t>
            </a:fld>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773834869"/>
              </p:ext>
            </p:extLst>
          </p:nvPr>
        </p:nvGraphicFramePr>
        <p:xfrm>
          <a:off x="648152" y="2022078"/>
          <a:ext cx="8073956" cy="4016375"/>
        </p:xfrm>
        <a:graphic>
          <a:graphicData uri="http://schemas.openxmlformats.org/presentationml/2006/ole">
            <mc:AlternateContent xmlns:mc="http://schemas.openxmlformats.org/markup-compatibility/2006">
              <mc:Choice xmlns:v="urn:schemas-microsoft-com:vml" Requires="v">
                <p:oleObj spid="_x0000_s3087" name="Worksheet" r:id="rId3" imgW="5036855" imgH="4015874" progId="Excel.Sheet.8">
                  <p:embed/>
                </p:oleObj>
              </mc:Choice>
              <mc:Fallback>
                <p:oleObj name="Worksheet" r:id="rId3" imgW="5036855" imgH="4015874" progId="Excel.Sheet.8">
                  <p:embed/>
                  <p:pic>
                    <p:nvPicPr>
                      <p:cNvPr id="0" name=""/>
                      <p:cNvPicPr/>
                      <p:nvPr/>
                    </p:nvPicPr>
                    <p:blipFill>
                      <a:blip r:embed="rId4"/>
                      <a:stretch>
                        <a:fillRect/>
                      </a:stretch>
                    </p:blipFill>
                    <p:spPr>
                      <a:xfrm>
                        <a:off x="648152" y="2022078"/>
                        <a:ext cx="8073956" cy="4016375"/>
                      </a:xfrm>
                      <a:prstGeom prst="rect">
                        <a:avLst/>
                      </a:prstGeom>
                    </p:spPr>
                  </p:pic>
                </p:oleObj>
              </mc:Fallback>
            </mc:AlternateContent>
          </a:graphicData>
        </a:graphic>
      </p:graphicFrame>
    </p:spTree>
    <p:extLst>
      <p:ext uri="{BB962C8B-B14F-4D97-AF65-F5344CB8AC3E}">
        <p14:creationId xmlns:p14="http://schemas.microsoft.com/office/powerpoint/2010/main" val="251607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55625" y="457200"/>
            <a:ext cx="8596313" cy="1320800"/>
          </a:xfrm>
        </p:spPr>
        <p:txBody>
          <a:bodyPr>
            <a:normAutofit fontScale="90000"/>
          </a:bodyPr>
          <a:lstStyle/>
          <a:p>
            <a:pPr eaLnBrk="1" hangingPunct="1"/>
            <a:r>
              <a:rPr lang="en-US" altLang="en-US" dirty="0"/>
              <a:t/>
            </a:r>
            <a:br>
              <a:rPr lang="en-US" altLang="en-US" dirty="0"/>
            </a:br>
            <a:r>
              <a:rPr lang="en-US" altLang="en-US" dirty="0"/>
              <a:t>Vocational Transportation</a:t>
            </a:r>
            <a:br>
              <a:rPr lang="en-US" altLang="en-US" dirty="0"/>
            </a:br>
            <a:endParaRPr lang="en-US" altLang="en-US" dirty="0"/>
          </a:p>
        </p:txBody>
      </p:sp>
      <p:sp>
        <p:nvSpPr>
          <p:cNvPr id="15363" name="Text Placeholder 2"/>
          <p:cNvSpPr>
            <a:spLocks noGrp="1"/>
          </p:cNvSpPr>
          <p:nvPr>
            <p:ph type="body" sz="quarter" idx="4294967295"/>
          </p:nvPr>
        </p:nvSpPr>
        <p:spPr>
          <a:xfrm>
            <a:off x="555625" y="1778000"/>
            <a:ext cx="9188450" cy="4900613"/>
          </a:xfrm>
          <a:prstGeom prst="rect">
            <a:avLst/>
          </a:prstGeom>
        </p:spPr>
        <p:txBody>
          <a:bodyPr/>
          <a:lstStyle/>
          <a:p>
            <a:pPr eaLnBrk="1" hangingPunct="1">
              <a:defRPr/>
            </a:pPr>
            <a:r>
              <a:rPr lang="en-US" altLang="en-US" sz="2800" dirty="0"/>
              <a:t>Based on a cost per mile calculation and trip submissions from school districts</a:t>
            </a:r>
          </a:p>
          <a:p>
            <a:pPr eaLnBrk="1" hangingPunct="1">
              <a:defRPr/>
            </a:pPr>
            <a:r>
              <a:rPr lang="en-US" altLang="en-US" sz="2800" dirty="0"/>
              <a:t>Can include trips to work/job sites</a:t>
            </a:r>
          </a:p>
          <a:p>
            <a:pPr eaLnBrk="1" hangingPunct="1">
              <a:defRPr/>
            </a:pPr>
            <a:r>
              <a:rPr lang="en-US" altLang="en-US" sz="2800" dirty="0"/>
              <a:t>$2,416,900 appropriated for vocational transportation</a:t>
            </a:r>
          </a:p>
          <a:p>
            <a:pPr marL="914400" lvl="2" indent="0" eaLnBrk="1" hangingPunct="1">
              <a:buFont typeface="Wingdings 2" panose="05020102010507070707" pitchFamily="18" charset="2"/>
              <a:buNone/>
              <a:defRPr/>
            </a:pPr>
            <a:endParaRPr lang="en-US" altLang="en-US" sz="2000" dirty="0"/>
          </a:p>
          <a:p>
            <a:pPr lvl="1" eaLnBrk="1" hangingPunct="1">
              <a:buFont typeface="Arial" panose="020B0604020202020204" pitchFamily="34" charset="0"/>
              <a:buChar char="•"/>
              <a:defRPr/>
            </a:pPr>
            <a:endParaRPr lang="en-US" altLang="en-US" sz="2400" dirty="0"/>
          </a:p>
        </p:txBody>
      </p:sp>
      <p:sp>
        <p:nvSpPr>
          <p:cNvPr id="18436" name="Slide Number Placeholder 3"/>
          <p:cNvSpPr>
            <a:spLocks noGrp="1"/>
          </p:cNvSpPr>
          <p:nvPr>
            <p:ph type="sldNum" sz="quarter" idx="4294967295"/>
          </p:nvPr>
        </p:nvSpPr>
        <p:spPr bwMode="auto">
          <a:xfrm>
            <a:off x="11029950" y="6313488"/>
            <a:ext cx="6842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D2BD24"/>
              </a:buClr>
              <a:buSzPct val="100000"/>
              <a:buFont typeface="Wingdings 3" panose="05040102010807070707" pitchFamily="18" charset="2"/>
              <a:buChar char="}"/>
              <a:defRPr sz="3600">
                <a:solidFill>
                  <a:srgbClr val="404040"/>
                </a:solidFill>
                <a:latin typeface="Franklin Gothic Medium" panose="020B0603020102020204" pitchFamily="34" charset="0"/>
              </a:defRPr>
            </a:lvl1pPr>
            <a:lvl2pPr marL="742950" indent="-285750">
              <a:spcBef>
                <a:spcPts val="1000"/>
              </a:spcBef>
              <a:buClr>
                <a:srgbClr val="D2BD24"/>
              </a:buClr>
              <a:buSzPct val="80000"/>
              <a:buFont typeface="Franklin Gothic Medium" panose="020B0603020102020204" pitchFamily="34" charset="0"/>
              <a:buChar char="●"/>
              <a:defRPr sz="3200">
                <a:solidFill>
                  <a:srgbClr val="404040"/>
                </a:solidFill>
                <a:latin typeface="Franklin Gothic Medium" panose="020B0603020102020204" pitchFamily="34" charset="0"/>
              </a:defRPr>
            </a:lvl2pPr>
            <a:lvl3pPr marL="1143000" indent="-228600">
              <a:spcBef>
                <a:spcPts val="1000"/>
              </a:spcBef>
              <a:buClr>
                <a:srgbClr val="D2BD24"/>
              </a:buClr>
              <a:buSzPct val="100000"/>
              <a:buFont typeface="Wingdings 2" panose="05020102010507070707" pitchFamily="18" charset="2"/>
              <a:buChar char=""/>
              <a:defRPr sz="2800">
                <a:solidFill>
                  <a:srgbClr val="404040"/>
                </a:solidFill>
                <a:latin typeface="Franklin Gothic Medium" panose="020B0603020102020204" pitchFamily="34" charset="0"/>
              </a:defRPr>
            </a:lvl3pPr>
            <a:lvl4pPr marL="1600200" indent="-228600">
              <a:spcBef>
                <a:spcPts val="1000"/>
              </a:spcBef>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4pPr>
            <a:lvl5pPr marL="2057400" indent="-228600">
              <a:spcBef>
                <a:spcPts val="1000"/>
              </a:spcBef>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5pPr>
            <a:lvl6pPr marL="2514600" indent="-228600" eaLnBrk="0" fontAlgn="base" hangingPunct="0">
              <a:spcBef>
                <a:spcPts val="1000"/>
              </a:spcBef>
              <a:spcAft>
                <a:spcPct val="0"/>
              </a:spcAft>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6pPr>
            <a:lvl7pPr marL="2971800" indent="-228600" eaLnBrk="0" fontAlgn="base" hangingPunct="0">
              <a:spcBef>
                <a:spcPts val="1000"/>
              </a:spcBef>
              <a:spcAft>
                <a:spcPct val="0"/>
              </a:spcAft>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7pPr>
            <a:lvl8pPr marL="3429000" indent="-228600" eaLnBrk="0" fontAlgn="base" hangingPunct="0">
              <a:spcBef>
                <a:spcPts val="1000"/>
              </a:spcBef>
              <a:spcAft>
                <a:spcPct val="0"/>
              </a:spcAft>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8pPr>
            <a:lvl9pPr marL="3886200" indent="-228600" eaLnBrk="0" fontAlgn="base" hangingPunct="0">
              <a:spcBef>
                <a:spcPts val="1000"/>
              </a:spcBef>
              <a:spcAft>
                <a:spcPct val="0"/>
              </a:spcAft>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9pPr>
          </a:lstStyle>
          <a:p>
            <a:pPr fontAlgn="base">
              <a:spcBef>
                <a:spcPct val="0"/>
              </a:spcBef>
              <a:spcAft>
                <a:spcPct val="0"/>
              </a:spcAft>
              <a:buClrTx/>
              <a:buSzTx/>
              <a:buFontTx/>
              <a:buNone/>
            </a:pPr>
            <a:fld id="{73A62870-ACBA-43B8-9300-3AEAC6112D2A}" type="slidenum">
              <a:rPr lang="en-US" altLang="en-US" sz="1800" smtClean="0">
                <a:solidFill>
                  <a:schemeClr val="bg1"/>
                </a:solidFill>
              </a:rPr>
              <a:pPr fontAlgn="base">
                <a:spcBef>
                  <a:spcPct val="0"/>
                </a:spcBef>
                <a:spcAft>
                  <a:spcPct val="0"/>
                </a:spcAft>
                <a:buClrTx/>
                <a:buSzTx/>
                <a:buFontTx/>
                <a:buNone/>
              </a:pPr>
              <a:t>17</a:t>
            </a:fld>
            <a:endParaRPr lang="en-US" altLang="en-US" sz="1800">
              <a:solidFill>
                <a:schemeClr val="bg1"/>
              </a:solidFill>
            </a:endParaRPr>
          </a:p>
        </p:txBody>
      </p:sp>
    </p:spTree>
    <p:extLst>
      <p:ext uri="{BB962C8B-B14F-4D97-AF65-F5344CB8AC3E}">
        <p14:creationId xmlns:p14="http://schemas.microsoft.com/office/powerpoint/2010/main" val="3611857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3489" y="1329358"/>
            <a:ext cx="8596313" cy="1320800"/>
          </a:xfrm>
        </p:spPr>
        <p:txBody>
          <a:bodyPr>
            <a:normAutofit fontScale="90000"/>
          </a:bodyPr>
          <a:lstStyle/>
          <a:p>
            <a:pPr eaLnBrk="1" hangingPunct="1"/>
            <a:r>
              <a:rPr lang="en-US" altLang="en-US" sz="3600" dirty="0"/>
              <a:t>KY School for the Deaf (KSD) &amp; KY School for the Blind (KSB) Residential Transportation Reimbursement</a:t>
            </a:r>
            <a:r>
              <a:rPr lang="en-US" altLang="en-US" dirty="0"/>
              <a:t/>
            </a:r>
            <a:br>
              <a:rPr lang="en-US" altLang="en-US" dirty="0"/>
            </a:br>
            <a:endParaRPr lang="en-US" altLang="en-US" dirty="0"/>
          </a:p>
        </p:txBody>
      </p:sp>
      <p:sp>
        <p:nvSpPr>
          <p:cNvPr id="15363" name="Text Placeholder 2"/>
          <p:cNvSpPr>
            <a:spLocks noGrp="1"/>
          </p:cNvSpPr>
          <p:nvPr>
            <p:ph type="body" sz="quarter" idx="4294967295"/>
          </p:nvPr>
        </p:nvSpPr>
        <p:spPr>
          <a:xfrm>
            <a:off x="403489" y="2270563"/>
            <a:ext cx="9188450" cy="4587437"/>
          </a:xfrm>
          <a:prstGeom prst="rect">
            <a:avLst/>
          </a:prstGeom>
        </p:spPr>
        <p:txBody>
          <a:bodyPr/>
          <a:lstStyle/>
          <a:p>
            <a:pPr>
              <a:defRPr/>
            </a:pPr>
            <a:endParaRPr lang="en-US" altLang="en-US" sz="2800" dirty="0"/>
          </a:p>
          <a:p>
            <a:pPr>
              <a:defRPr/>
            </a:pPr>
            <a:r>
              <a:rPr lang="en-US" altLang="en-US" sz="2800" dirty="0"/>
              <a:t>Districts with KSD and/or KSB residential students can participate in this reimbursement	</a:t>
            </a:r>
          </a:p>
          <a:p>
            <a:pPr>
              <a:defRPr/>
            </a:pPr>
            <a:r>
              <a:rPr lang="en-US" altLang="en-US" sz="2800" dirty="0"/>
              <a:t>Districts and/or cooperatives may work out arrangements which involve more than one district and each will receive reimbursement based on their respective mileage</a:t>
            </a:r>
          </a:p>
          <a:p>
            <a:pPr>
              <a:defRPr/>
            </a:pPr>
            <a:r>
              <a:rPr lang="en-US" altLang="en-US" sz="2800" dirty="0"/>
              <a:t>$492,300 appropriated</a:t>
            </a:r>
          </a:p>
          <a:p>
            <a:pPr marL="457200" lvl="1" indent="0" eaLnBrk="1" hangingPunct="1">
              <a:buFont typeface="Franklin Gothic Medium" panose="020B0603020102020204" pitchFamily="34" charset="0"/>
              <a:buNone/>
              <a:defRPr/>
            </a:pPr>
            <a:r>
              <a:rPr lang="en-US" altLang="en-US" sz="2400" dirty="0"/>
              <a:t>		</a:t>
            </a:r>
          </a:p>
        </p:txBody>
      </p:sp>
      <p:sp>
        <p:nvSpPr>
          <p:cNvPr id="19460" name="Slide Number Placeholder 3"/>
          <p:cNvSpPr>
            <a:spLocks noGrp="1"/>
          </p:cNvSpPr>
          <p:nvPr>
            <p:ph type="sldNum" sz="quarter" idx="4294967295"/>
          </p:nvPr>
        </p:nvSpPr>
        <p:spPr bwMode="auto">
          <a:xfrm>
            <a:off x="11029950" y="6313488"/>
            <a:ext cx="6842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D2BD24"/>
              </a:buClr>
              <a:buSzPct val="100000"/>
              <a:buFont typeface="Wingdings 3" panose="05040102010807070707" pitchFamily="18" charset="2"/>
              <a:buChar char="}"/>
              <a:defRPr sz="3600">
                <a:solidFill>
                  <a:srgbClr val="404040"/>
                </a:solidFill>
                <a:latin typeface="Franklin Gothic Medium" panose="020B0603020102020204" pitchFamily="34" charset="0"/>
              </a:defRPr>
            </a:lvl1pPr>
            <a:lvl2pPr marL="742950" indent="-285750">
              <a:spcBef>
                <a:spcPts val="1000"/>
              </a:spcBef>
              <a:buClr>
                <a:srgbClr val="D2BD24"/>
              </a:buClr>
              <a:buSzPct val="80000"/>
              <a:buFont typeface="Franklin Gothic Medium" panose="020B0603020102020204" pitchFamily="34" charset="0"/>
              <a:buChar char="●"/>
              <a:defRPr sz="3200">
                <a:solidFill>
                  <a:srgbClr val="404040"/>
                </a:solidFill>
                <a:latin typeface="Franklin Gothic Medium" panose="020B0603020102020204" pitchFamily="34" charset="0"/>
              </a:defRPr>
            </a:lvl2pPr>
            <a:lvl3pPr marL="1143000" indent="-228600">
              <a:spcBef>
                <a:spcPts val="1000"/>
              </a:spcBef>
              <a:buClr>
                <a:srgbClr val="D2BD24"/>
              </a:buClr>
              <a:buSzPct val="100000"/>
              <a:buFont typeface="Wingdings 2" panose="05020102010507070707" pitchFamily="18" charset="2"/>
              <a:buChar char=""/>
              <a:defRPr sz="2800">
                <a:solidFill>
                  <a:srgbClr val="404040"/>
                </a:solidFill>
                <a:latin typeface="Franklin Gothic Medium" panose="020B0603020102020204" pitchFamily="34" charset="0"/>
              </a:defRPr>
            </a:lvl3pPr>
            <a:lvl4pPr marL="1600200" indent="-228600">
              <a:spcBef>
                <a:spcPts val="1000"/>
              </a:spcBef>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4pPr>
            <a:lvl5pPr marL="2057400" indent="-228600">
              <a:spcBef>
                <a:spcPts val="1000"/>
              </a:spcBef>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5pPr>
            <a:lvl6pPr marL="2514600" indent="-228600" eaLnBrk="0" fontAlgn="base" hangingPunct="0">
              <a:spcBef>
                <a:spcPts val="1000"/>
              </a:spcBef>
              <a:spcAft>
                <a:spcPct val="0"/>
              </a:spcAft>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6pPr>
            <a:lvl7pPr marL="2971800" indent="-228600" eaLnBrk="0" fontAlgn="base" hangingPunct="0">
              <a:spcBef>
                <a:spcPts val="1000"/>
              </a:spcBef>
              <a:spcAft>
                <a:spcPct val="0"/>
              </a:spcAft>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7pPr>
            <a:lvl8pPr marL="3429000" indent="-228600" eaLnBrk="0" fontAlgn="base" hangingPunct="0">
              <a:spcBef>
                <a:spcPts val="1000"/>
              </a:spcBef>
              <a:spcAft>
                <a:spcPct val="0"/>
              </a:spcAft>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8pPr>
            <a:lvl9pPr marL="3886200" indent="-228600" eaLnBrk="0" fontAlgn="base" hangingPunct="0">
              <a:spcBef>
                <a:spcPts val="1000"/>
              </a:spcBef>
              <a:spcAft>
                <a:spcPct val="0"/>
              </a:spcAft>
              <a:buClr>
                <a:srgbClr val="D2BD24"/>
              </a:buClr>
              <a:buSzPct val="100000"/>
              <a:buFont typeface="Wingdings 3" panose="05040102010807070707" pitchFamily="18" charset="2"/>
              <a:buChar char="}"/>
              <a:defRPr sz="2400">
                <a:solidFill>
                  <a:srgbClr val="404040"/>
                </a:solidFill>
                <a:latin typeface="Franklin Gothic Medium" panose="020B0603020102020204" pitchFamily="34" charset="0"/>
              </a:defRPr>
            </a:lvl9pPr>
          </a:lstStyle>
          <a:p>
            <a:pPr fontAlgn="base">
              <a:spcBef>
                <a:spcPct val="0"/>
              </a:spcBef>
              <a:spcAft>
                <a:spcPct val="0"/>
              </a:spcAft>
              <a:buClrTx/>
              <a:buSzTx/>
              <a:buFontTx/>
              <a:buNone/>
            </a:pPr>
            <a:fld id="{B01B09A7-423B-4B10-A199-E04F460CB0CF}" type="slidenum">
              <a:rPr lang="en-US" altLang="en-US" sz="1800" smtClean="0">
                <a:solidFill>
                  <a:schemeClr val="bg1"/>
                </a:solidFill>
              </a:rPr>
              <a:pPr fontAlgn="base">
                <a:spcBef>
                  <a:spcPct val="0"/>
                </a:spcBef>
                <a:spcAft>
                  <a:spcPct val="0"/>
                </a:spcAft>
                <a:buClrTx/>
                <a:buSzTx/>
                <a:buFontTx/>
                <a:buNone/>
              </a:pPr>
              <a:t>18</a:t>
            </a:fld>
            <a:endParaRPr lang="en-US" altLang="en-US" sz="1800">
              <a:solidFill>
                <a:schemeClr val="bg1"/>
              </a:solidFill>
            </a:endParaRPr>
          </a:p>
        </p:txBody>
      </p:sp>
    </p:spTree>
    <p:extLst>
      <p:ext uri="{BB962C8B-B14F-4D97-AF65-F5344CB8AC3E}">
        <p14:creationId xmlns:p14="http://schemas.microsoft.com/office/powerpoint/2010/main" val="642645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5471" y="2570443"/>
            <a:ext cx="10515600" cy="1325563"/>
          </a:xfrm>
        </p:spPr>
        <p:txBody>
          <a:bodyPr>
            <a:normAutofit/>
          </a:bodyPr>
          <a:lstStyle/>
          <a:p>
            <a:pPr algn="ctr"/>
            <a:r>
              <a:rPr lang="en-US" sz="5400" dirty="0"/>
              <a:t>HB 563</a:t>
            </a:r>
          </a:p>
        </p:txBody>
      </p:sp>
    </p:spTree>
    <p:extLst>
      <p:ext uri="{BB962C8B-B14F-4D97-AF65-F5344CB8AC3E}">
        <p14:creationId xmlns:p14="http://schemas.microsoft.com/office/powerpoint/2010/main" val="3816401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
            </a:r>
            <a:br>
              <a:rPr lang="en-US" sz="4000" dirty="0"/>
            </a:br>
            <a:r>
              <a:rPr lang="en-US" sz="4000" dirty="0"/>
              <a:t/>
            </a:r>
            <a:br>
              <a:rPr lang="en-US" sz="4000" dirty="0"/>
            </a:br>
            <a:endParaRPr lang="en-US" sz="4000" dirty="0"/>
          </a:p>
        </p:txBody>
      </p:sp>
      <p:sp>
        <p:nvSpPr>
          <p:cNvPr id="3" name="Subtitle 2"/>
          <p:cNvSpPr>
            <a:spLocks noGrp="1"/>
          </p:cNvSpPr>
          <p:nvPr>
            <p:ph type="subTitle" idx="4294967295"/>
          </p:nvPr>
        </p:nvSpPr>
        <p:spPr>
          <a:xfrm>
            <a:off x="1515534" y="2371725"/>
            <a:ext cx="9415463" cy="4486275"/>
          </a:xfrm>
        </p:spPr>
        <p:txBody>
          <a:bodyPr>
            <a:normAutofit/>
          </a:bodyPr>
          <a:lstStyle/>
          <a:p>
            <a:pPr marL="0" indent="0">
              <a:buNone/>
            </a:pPr>
            <a:r>
              <a:rPr lang="en-US" sz="5400" dirty="0">
                <a:solidFill>
                  <a:schemeClr val="bg2">
                    <a:lumMod val="25000"/>
                  </a:schemeClr>
                </a:solidFill>
                <a:latin typeface="+mj-lt"/>
              </a:rPr>
              <a:t>SEEK Transportation Funding</a:t>
            </a:r>
          </a:p>
          <a:p>
            <a:endParaRPr lang="en-US" sz="4400" dirty="0">
              <a:solidFill>
                <a:schemeClr val="bg2">
                  <a:lumMod val="25000"/>
                </a:schemeClr>
              </a:solidFill>
              <a:latin typeface="+mj-lt"/>
            </a:endParaRPr>
          </a:p>
        </p:txBody>
      </p:sp>
    </p:spTree>
    <p:extLst>
      <p:ext uri="{BB962C8B-B14F-4D97-AF65-F5344CB8AC3E}">
        <p14:creationId xmlns:p14="http://schemas.microsoft.com/office/powerpoint/2010/main" val="519438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2601" y="1002771"/>
            <a:ext cx="10515600" cy="1325563"/>
          </a:xfrm>
        </p:spPr>
        <p:txBody>
          <a:bodyPr/>
          <a:lstStyle/>
          <a:p>
            <a:r>
              <a:rPr lang="en-US" dirty="0"/>
              <a:t>Current Law- Nonresident Student Funding</a:t>
            </a:r>
          </a:p>
        </p:txBody>
      </p:sp>
      <p:sp>
        <p:nvSpPr>
          <p:cNvPr id="4" name="Content Placeholder 3"/>
          <p:cNvSpPr>
            <a:spLocks noGrp="1"/>
          </p:cNvSpPr>
          <p:nvPr>
            <p:ph idx="1"/>
          </p:nvPr>
        </p:nvSpPr>
        <p:spPr>
          <a:xfrm>
            <a:off x="482601" y="2328334"/>
            <a:ext cx="10515600" cy="4792133"/>
          </a:xfrm>
        </p:spPr>
        <p:txBody>
          <a:bodyPr/>
          <a:lstStyle/>
          <a:p>
            <a:pPr marL="0" indent="0">
              <a:buNone/>
            </a:pPr>
            <a:r>
              <a:rPr lang="en-US" dirty="0"/>
              <a:t>KRS 157.350 permits districts to include nonresident students in Average Daily Attendance (ADA) when listed under a written agreement between a nonresident district and the resident district.  ADA determines funding:</a:t>
            </a:r>
          </a:p>
          <a:p>
            <a:r>
              <a:rPr lang="en-US" dirty="0"/>
              <a:t>SEEK Funds </a:t>
            </a:r>
          </a:p>
          <a:p>
            <a:r>
              <a:rPr lang="en-US" dirty="0"/>
              <a:t>State Formula Grants</a:t>
            </a:r>
          </a:p>
          <a:p>
            <a:r>
              <a:rPr lang="en-US" dirty="0"/>
              <a:t>Federal Funds</a:t>
            </a:r>
          </a:p>
          <a:p>
            <a:pPr marL="0" indent="0">
              <a:buNone/>
            </a:pPr>
            <a:r>
              <a:rPr lang="en-US" dirty="0"/>
              <a:t> </a:t>
            </a:r>
          </a:p>
          <a:p>
            <a:endParaRPr lang="en-US" dirty="0"/>
          </a:p>
        </p:txBody>
      </p:sp>
    </p:spTree>
    <p:extLst>
      <p:ext uri="{BB962C8B-B14F-4D97-AF65-F5344CB8AC3E}">
        <p14:creationId xmlns:p14="http://schemas.microsoft.com/office/powerpoint/2010/main" val="1130195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563 (2021)</a:t>
            </a:r>
          </a:p>
        </p:txBody>
      </p:sp>
      <p:sp>
        <p:nvSpPr>
          <p:cNvPr id="3" name="Content Placeholder 2"/>
          <p:cNvSpPr>
            <a:spLocks noGrp="1"/>
          </p:cNvSpPr>
          <p:nvPr>
            <p:ph idx="1"/>
          </p:nvPr>
        </p:nvSpPr>
        <p:spPr/>
        <p:txBody>
          <a:bodyPr>
            <a:normAutofit lnSpcReduction="10000"/>
          </a:bodyPr>
          <a:lstStyle/>
          <a:p>
            <a:r>
              <a:rPr lang="en-US" dirty="0"/>
              <a:t>By July 1, 2022 school districts must adopt policies governing the terms under which the district shall allow enrollment of nonresident pupils.</a:t>
            </a:r>
          </a:p>
          <a:p>
            <a:pPr lvl="1"/>
            <a:r>
              <a:rPr lang="en-US" dirty="0"/>
              <a:t>The policy shall allow nonresident children to be eligible to enroll in any public school located within the district. </a:t>
            </a:r>
          </a:p>
          <a:p>
            <a:pPr lvl="1"/>
            <a:r>
              <a:rPr lang="en-US" dirty="0"/>
              <a:t>The policy shall not discriminate between nonresident pupils, but may recognize enrollment capacity, as determined by the local school district. </a:t>
            </a:r>
          </a:p>
          <a:p>
            <a:pPr lvl="1"/>
            <a:r>
              <a:rPr lang="en-US" dirty="0"/>
              <a:t>The policy shall be filed with the Kentucky Department of Education no later than thirty (30) days following their adoption. KRS 158.210(1).</a:t>
            </a:r>
          </a:p>
          <a:p>
            <a:r>
              <a:rPr lang="en-US" dirty="0"/>
              <a:t>Beginning July 1, 2022, districts may include nonresident pupils admitted pursuant to the above described policies in average daily attendance (ADA) for SEEK funding purposes. KRS 157.350(4)(b).</a:t>
            </a:r>
          </a:p>
          <a:p>
            <a:endParaRPr lang="en-US" dirty="0"/>
          </a:p>
        </p:txBody>
      </p:sp>
    </p:spTree>
    <p:extLst>
      <p:ext uri="{BB962C8B-B14F-4D97-AF65-F5344CB8AC3E}">
        <p14:creationId xmlns:p14="http://schemas.microsoft.com/office/powerpoint/2010/main" val="2380747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24834D-7F9D-4B22-98B6-5FE158F6DF68}"/>
              </a:ext>
            </a:extLst>
          </p:cNvPr>
          <p:cNvSpPr>
            <a:spLocks noGrp="1"/>
          </p:cNvSpPr>
          <p:nvPr>
            <p:ph type="title"/>
          </p:nvPr>
        </p:nvSpPr>
        <p:spPr/>
        <p:txBody>
          <a:bodyPr/>
          <a:lstStyle/>
          <a:p>
            <a:r>
              <a:rPr lang="en-US" dirty="0"/>
              <a:t>KDE HB 563 Report </a:t>
            </a:r>
          </a:p>
        </p:txBody>
      </p:sp>
      <p:sp>
        <p:nvSpPr>
          <p:cNvPr id="3" name="Content Placeholder 2">
            <a:extLst>
              <a:ext uri="{FF2B5EF4-FFF2-40B4-BE49-F238E27FC236}">
                <a16:creationId xmlns:a16="http://schemas.microsoft.com/office/drawing/2014/main" xmlns="" id="{ADD51909-426B-4E6E-8512-9A86DD1E2618}"/>
              </a:ext>
            </a:extLst>
          </p:cNvPr>
          <p:cNvSpPr>
            <a:spLocks noGrp="1"/>
          </p:cNvSpPr>
          <p:nvPr>
            <p:ph idx="1"/>
          </p:nvPr>
        </p:nvSpPr>
        <p:spPr/>
        <p:txBody>
          <a:bodyPr/>
          <a:lstStyle/>
          <a:p>
            <a:r>
              <a:rPr lang="en-US" dirty="0"/>
              <a:t>Section 4. By November 1, 2021, the Kentucky Department of Education shall submit a report to the Legislative Research Commission and the Interim Joint Committee  on Education with options on how to ensure the equitable transfer of education funds so that funds follow a nonresident student to a school district of enrollment from a school district of residence. The report shall include recommendations on how the amount should be calculated and what mechanism should be used to conduct the transfer</a:t>
            </a:r>
          </a:p>
        </p:txBody>
      </p:sp>
    </p:spTree>
    <p:extLst>
      <p:ext uri="{BB962C8B-B14F-4D97-AF65-F5344CB8AC3E}">
        <p14:creationId xmlns:p14="http://schemas.microsoft.com/office/powerpoint/2010/main" val="2085493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SEEK Funding</a:t>
            </a:r>
          </a:p>
        </p:txBody>
      </p:sp>
      <p:sp>
        <p:nvSpPr>
          <p:cNvPr id="3" name="Content Placeholder 2"/>
          <p:cNvSpPr>
            <a:spLocks noGrp="1"/>
          </p:cNvSpPr>
          <p:nvPr>
            <p:ph idx="1"/>
          </p:nvPr>
        </p:nvSpPr>
        <p:spPr/>
        <p:txBody>
          <a:bodyPr>
            <a:normAutofit lnSpcReduction="10000"/>
          </a:bodyPr>
          <a:lstStyle/>
          <a:p>
            <a:pPr marL="0" indent="0">
              <a:buNone/>
            </a:pPr>
            <a:r>
              <a:rPr lang="en-US" dirty="0"/>
              <a:t>KRS 157.360(1) (a) In determining the cost of the program to support education excellence in Kentucky, the statewide guaranteed base funding level, as defined in KRS 157.320, </a:t>
            </a:r>
            <a:r>
              <a:rPr lang="en-US" b="1" dirty="0"/>
              <a:t>shall be computed by dividing the amount appropriated for this purpose by the prior year's statewide average daily attendance.</a:t>
            </a:r>
          </a:p>
          <a:p>
            <a:r>
              <a:rPr lang="en-US" dirty="0"/>
              <a:t>1 year lag in ADA funding for nonresident students</a:t>
            </a:r>
          </a:p>
          <a:p>
            <a:r>
              <a:rPr lang="en-US" dirty="0"/>
              <a:t>Fall Growth - KRS 157.360(8)</a:t>
            </a:r>
          </a:p>
          <a:p>
            <a:r>
              <a:rPr lang="en-US" dirty="0"/>
              <a:t>Transportation</a:t>
            </a:r>
          </a:p>
          <a:p>
            <a:r>
              <a:rPr lang="en-US" dirty="0"/>
              <a:t>Staff Contracts</a:t>
            </a:r>
          </a:p>
          <a:p>
            <a:r>
              <a:rPr lang="en-US" dirty="0"/>
              <a:t>Facilities Bonding</a:t>
            </a:r>
          </a:p>
        </p:txBody>
      </p:sp>
    </p:spTree>
    <p:extLst>
      <p:ext uri="{BB962C8B-B14F-4D97-AF65-F5344CB8AC3E}">
        <p14:creationId xmlns:p14="http://schemas.microsoft.com/office/powerpoint/2010/main" val="3904308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2992"/>
            <a:ext cx="10515600" cy="1325563"/>
          </a:xfrm>
        </p:spPr>
        <p:txBody>
          <a:bodyPr/>
          <a:lstStyle/>
          <a:p>
            <a:r>
              <a:rPr lang="en-US" dirty="0"/>
              <a:t>SEEK and Local Effort (Local Tax Revenues)</a:t>
            </a:r>
          </a:p>
        </p:txBody>
      </p:sp>
      <p:sp>
        <p:nvSpPr>
          <p:cNvPr id="3" name="Content Placeholder 2"/>
          <p:cNvSpPr>
            <a:spLocks noGrp="1"/>
          </p:cNvSpPr>
          <p:nvPr>
            <p:ph idx="1"/>
          </p:nvPr>
        </p:nvSpPr>
        <p:spPr>
          <a:xfrm>
            <a:off x="838200" y="2274358"/>
            <a:ext cx="10515600" cy="4351338"/>
          </a:xfrm>
        </p:spPr>
        <p:txBody>
          <a:bodyPr/>
          <a:lstStyle/>
          <a:p>
            <a:pPr marL="0" indent="0">
              <a:buNone/>
            </a:pPr>
            <a:r>
              <a:rPr lang="en-US" dirty="0"/>
              <a:t>KRS 157.390:</a:t>
            </a:r>
          </a:p>
          <a:p>
            <a:pPr marL="0" indent="0">
              <a:buNone/>
            </a:pPr>
            <a:r>
              <a:rPr lang="en-US" dirty="0"/>
              <a:t>The total amount of money distributable to each district from the public school fund shall include the base funding per pupil in average daily attendance, an amount for at-risk students, an amount for the types and numbers of students with disabilities, an amount for students served in home and hospital settings, and the allotments in subsections (3) and (4) of this section, </a:t>
            </a:r>
            <a:r>
              <a:rPr lang="en-US" b="1" dirty="0"/>
              <a:t>less the amount of local tax revenues generated for school purposes, up to a maximum equivalent local rate of thirty cents ($0.30) as defined by KRS 157.615(6).</a:t>
            </a:r>
          </a:p>
        </p:txBody>
      </p:sp>
    </p:spTree>
    <p:extLst>
      <p:ext uri="{BB962C8B-B14F-4D97-AF65-F5344CB8AC3E}">
        <p14:creationId xmlns:p14="http://schemas.microsoft.com/office/powerpoint/2010/main" val="4153585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133" y="703791"/>
            <a:ext cx="10515600" cy="1325563"/>
          </a:xfrm>
        </p:spPr>
        <p:txBody>
          <a:bodyPr/>
          <a:lstStyle/>
          <a:p>
            <a:r>
              <a:rPr lang="en-US" dirty="0"/>
              <a:t>Local Effort (Local Tax Revenues)</a:t>
            </a:r>
          </a:p>
        </p:txBody>
      </p:sp>
      <p:sp>
        <p:nvSpPr>
          <p:cNvPr id="3" name="Content Placeholder 2"/>
          <p:cNvSpPr>
            <a:spLocks noGrp="1"/>
          </p:cNvSpPr>
          <p:nvPr>
            <p:ph idx="1"/>
          </p:nvPr>
        </p:nvSpPr>
        <p:spPr>
          <a:xfrm>
            <a:off x="728133" y="2113491"/>
            <a:ext cx="10515600" cy="4351338"/>
          </a:xfrm>
        </p:spPr>
        <p:txBody>
          <a:bodyPr/>
          <a:lstStyle/>
          <a:p>
            <a:r>
              <a:rPr lang="en-US" dirty="0"/>
              <a:t>Tax rates to support districts are set by the local board of education</a:t>
            </a:r>
          </a:p>
          <a:p>
            <a:r>
              <a:rPr lang="en-US" dirty="0"/>
              <a:t>Property tax</a:t>
            </a:r>
          </a:p>
          <a:p>
            <a:r>
              <a:rPr lang="en-US" dirty="0"/>
              <a:t>Permissive taxes: utility taxes, occupational taxes, and excise taxes</a:t>
            </a:r>
          </a:p>
          <a:p>
            <a:r>
              <a:rPr lang="en-US" dirty="0"/>
              <a:t>Taxes are collected locally or by the Department of Revenue</a:t>
            </a:r>
          </a:p>
          <a:p>
            <a:r>
              <a:rPr lang="en-US" dirty="0"/>
              <a:t>Tax collection rates vary</a:t>
            </a:r>
          </a:p>
          <a:p>
            <a:r>
              <a:rPr lang="en-US" dirty="0"/>
              <a:t>The Kentucky Department of Education has no control over local revenues. </a:t>
            </a:r>
          </a:p>
        </p:txBody>
      </p:sp>
    </p:spTree>
    <p:extLst>
      <p:ext uri="{BB962C8B-B14F-4D97-AF65-F5344CB8AC3E}">
        <p14:creationId xmlns:p14="http://schemas.microsoft.com/office/powerpoint/2010/main" val="3683391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61D8AC-7527-417E-8F8A-E188A4B37CD9}"/>
              </a:ext>
            </a:extLst>
          </p:cNvPr>
          <p:cNvSpPr>
            <a:spLocks noGrp="1"/>
          </p:cNvSpPr>
          <p:nvPr>
            <p:ph type="title"/>
          </p:nvPr>
        </p:nvSpPr>
        <p:spPr/>
        <p:txBody>
          <a:bodyPr/>
          <a:lstStyle/>
          <a:p>
            <a:r>
              <a:rPr lang="en-US" dirty="0"/>
              <a:t>HB 563 Questions: </a:t>
            </a:r>
          </a:p>
        </p:txBody>
      </p:sp>
      <p:sp>
        <p:nvSpPr>
          <p:cNvPr id="3" name="Content Placeholder 2">
            <a:extLst>
              <a:ext uri="{FF2B5EF4-FFF2-40B4-BE49-F238E27FC236}">
                <a16:creationId xmlns:a16="http://schemas.microsoft.com/office/drawing/2014/main" xmlns="" id="{7F3BC07F-67B6-4890-B539-B944B935ED98}"/>
              </a:ext>
            </a:extLst>
          </p:cNvPr>
          <p:cNvSpPr>
            <a:spLocks noGrp="1"/>
          </p:cNvSpPr>
          <p:nvPr>
            <p:ph idx="1"/>
          </p:nvPr>
        </p:nvSpPr>
        <p:spPr/>
        <p:txBody>
          <a:bodyPr>
            <a:normAutofit/>
          </a:bodyPr>
          <a:lstStyle/>
          <a:p>
            <a:pPr lvl="0"/>
            <a:r>
              <a:rPr lang="en-US" dirty="0"/>
              <a:t>How should “capacity” be defined? </a:t>
            </a:r>
          </a:p>
          <a:p>
            <a:pPr lvl="0"/>
            <a:r>
              <a:rPr lang="en-US" dirty="0"/>
              <a:t>Is there a timeline for open enrollment choices?  </a:t>
            </a:r>
          </a:p>
          <a:p>
            <a:pPr lvl="0"/>
            <a:r>
              <a:rPr lang="en-US" dirty="0"/>
              <a:t>How is enrollment handled without discrimination? </a:t>
            </a:r>
          </a:p>
          <a:p>
            <a:r>
              <a:rPr lang="en-US" dirty="0"/>
              <a:t>Is tuition permissible? </a:t>
            </a:r>
          </a:p>
          <a:p>
            <a:pPr lvl="0"/>
            <a:r>
              <a:rPr lang="en-US" dirty="0"/>
              <a:t>Is transportation of students required to be provided?</a:t>
            </a:r>
          </a:p>
          <a:p>
            <a:pPr lvl="0"/>
            <a:r>
              <a:rPr lang="en-US" dirty="0"/>
              <a:t>Local revenues - Applicability of Kentucky Constitution Sections 180 and 183 and </a:t>
            </a:r>
            <a:r>
              <a:rPr lang="en-US" i="1" dirty="0"/>
              <a:t>Rose v. The Council for Better Education, Inc. </a:t>
            </a:r>
            <a:r>
              <a:rPr lang="en-US" dirty="0"/>
              <a:t>790 S.W.2d 186, (1989).</a:t>
            </a:r>
            <a:endParaRPr lang="en-US" i="1" dirty="0"/>
          </a:p>
        </p:txBody>
      </p:sp>
    </p:spTree>
    <p:extLst>
      <p:ext uri="{BB962C8B-B14F-4D97-AF65-F5344CB8AC3E}">
        <p14:creationId xmlns:p14="http://schemas.microsoft.com/office/powerpoint/2010/main" val="1505224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A9C8CF-3594-4780-B515-FBC33D8C0D66}"/>
              </a:ext>
            </a:extLst>
          </p:cNvPr>
          <p:cNvSpPr>
            <a:spLocks noGrp="1"/>
          </p:cNvSpPr>
          <p:nvPr>
            <p:ph type="title"/>
          </p:nvPr>
        </p:nvSpPr>
        <p:spPr/>
        <p:txBody>
          <a:bodyPr/>
          <a:lstStyle/>
          <a:p>
            <a:r>
              <a:rPr lang="en-US" dirty="0"/>
              <a:t>Contacts: </a:t>
            </a:r>
          </a:p>
        </p:txBody>
      </p:sp>
      <p:sp>
        <p:nvSpPr>
          <p:cNvPr id="3" name="Content Placeholder 2">
            <a:extLst>
              <a:ext uri="{FF2B5EF4-FFF2-40B4-BE49-F238E27FC236}">
                <a16:creationId xmlns:a16="http://schemas.microsoft.com/office/drawing/2014/main" xmlns="" id="{8BBAE5C0-6B68-456A-8B4D-CD91CC697BCF}"/>
              </a:ext>
            </a:extLst>
          </p:cNvPr>
          <p:cNvSpPr>
            <a:spLocks noGrp="1"/>
          </p:cNvSpPr>
          <p:nvPr>
            <p:ph idx="1"/>
          </p:nvPr>
        </p:nvSpPr>
        <p:spPr/>
        <p:txBody>
          <a:bodyPr/>
          <a:lstStyle/>
          <a:p>
            <a:pPr marL="0" indent="0">
              <a:buNone/>
            </a:pPr>
            <a:r>
              <a:rPr lang="en-US" sz="2400" dirty="0"/>
              <a:t>Robin Fields Kinney, Associate Commissioner </a:t>
            </a:r>
          </a:p>
          <a:p>
            <a:pPr marL="0" indent="0">
              <a:buNone/>
            </a:pPr>
            <a:r>
              <a:rPr lang="en-US" sz="2400" dirty="0"/>
              <a:t>Office of Finance and Operations (OFO)</a:t>
            </a:r>
          </a:p>
          <a:p>
            <a:pPr marL="0" indent="0">
              <a:buNone/>
            </a:pPr>
            <a:r>
              <a:rPr lang="en-US" sz="2400" dirty="0"/>
              <a:t>Kentucky Department of Education </a:t>
            </a:r>
          </a:p>
          <a:p>
            <a:pPr marL="0" indent="0">
              <a:buNone/>
            </a:pPr>
            <a:r>
              <a:rPr lang="en-US" sz="2400" dirty="0">
                <a:hlinkClick r:id="rId2"/>
              </a:rPr>
              <a:t>Robin.Kinney@education.ky.gov</a:t>
            </a:r>
            <a:r>
              <a:rPr lang="en-US" sz="2400" dirty="0"/>
              <a:t> </a:t>
            </a:r>
          </a:p>
          <a:p>
            <a:pPr marL="0" indent="0">
              <a:buNone/>
            </a:pPr>
            <a:endParaRPr lang="en-US" sz="2400" dirty="0"/>
          </a:p>
          <a:p>
            <a:pPr marL="0" indent="0">
              <a:buNone/>
            </a:pPr>
            <a:r>
              <a:rPr lang="en-US" sz="2400" dirty="0"/>
              <a:t>Chay Ritter, Division Director </a:t>
            </a:r>
          </a:p>
          <a:p>
            <a:pPr marL="0" indent="0">
              <a:buNone/>
            </a:pPr>
            <a:r>
              <a:rPr lang="en-US" sz="2400" dirty="0"/>
              <a:t>Division of District Support Services, (OFO)</a:t>
            </a:r>
          </a:p>
          <a:p>
            <a:pPr marL="0" indent="0">
              <a:buNone/>
            </a:pPr>
            <a:r>
              <a:rPr lang="en-US" sz="2400" dirty="0"/>
              <a:t>Kentucky Department of Education </a:t>
            </a:r>
          </a:p>
          <a:p>
            <a:pPr marL="0" indent="0">
              <a:buNone/>
            </a:pPr>
            <a:r>
              <a:rPr lang="en-US" sz="2400" dirty="0">
                <a:hlinkClick r:id="rId3"/>
              </a:rPr>
              <a:t>Chay.Ritter@education.ky.gov</a:t>
            </a: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0570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Transportation</a:t>
            </a:r>
          </a:p>
        </p:txBody>
      </p:sp>
      <p:sp>
        <p:nvSpPr>
          <p:cNvPr id="3" name="Text Placeholder 2"/>
          <p:cNvSpPr>
            <a:spLocks noGrp="1"/>
          </p:cNvSpPr>
          <p:nvPr>
            <p:ph type="body" sz="quarter" idx="4294967295"/>
          </p:nvPr>
        </p:nvSpPr>
        <p:spPr>
          <a:xfrm>
            <a:off x="555786" y="1773451"/>
            <a:ext cx="9188715" cy="4901324"/>
          </a:xfrm>
          <a:prstGeom prst="rect">
            <a:avLst/>
          </a:prstGeom>
        </p:spPr>
        <p:txBody>
          <a:bodyPr>
            <a:normAutofit/>
          </a:bodyPr>
          <a:lstStyle/>
          <a:p>
            <a:r>
              <a:rPr lang="en-US" dirty="0"/>
              <a:t>Over 90 million miles driven annually</a:t>
            </a:r>
          </a:p>
          <a:p>
            <a:r>
              <a:rPr lang="en-US" dirty="0"/>
              <a:t>Over 8,000 drivers and over 8,000 buses</a:t>
            </a:r>
          </a:p>
          <a:p>
            <a:r>
              <a:rPr lang="en-US" dirty="0"/>
              <a:t>Over 500 bus inspectors</a:t>
            </a:r>
          </a:p>
          <a:p>
            <a:r>
              <a:rPr lang="en-US" dirty="0"/>
              <a:t>Over 7,000 bus routes</a:t>
            </a:r>
          </a:p>
          <a:p>
            <a:r>
              <a:rPr lang="en-US" dirty="0"/>
              <a:t>Over 362,000 students transported</a:t>
            </a:r>
          </a:p>
          <a:p>
            <a:r>
              <a:rPr lang="en-US" dirty="0"/>
              <a:t>Jefferson County Schools, our most “dense” district, travels about 100,000 miles per day</a:t>
            </a:r>
          </a:p>
          <a:p>
            <a:endParaRPr lang="en-US" dirty="0"/>
          </a:p>
          <a:p>
            <a:endParaRPr lang="en-US" dirty="0"/>
          </a:p>
        </p:txBody>
      </p:sp>
      <p:sp>
        <p:nvSpPr>
          <p:cNvPr id="4" name="Slide Number Placeholder 3"/>
          <p:cNvSpPr>
            <a:spLocks noGrp="1"/>
          </p:cNvSpPr>
          <p:nvPr>
            <p:ph type="sldNum" sz="quarter" idx="12"/>
          </p:nvPr>
        </p:nvSpPr>
        <p:spPr/>
        <p:txBody>
          <a:bodyPr/>
          <a:lstStyle/>
          <a:p>
            <a:fld id="{91BD7323-49BF-4C97-8773-5EC64C492009}" type="slidenum">
              <a:rPr lang="en-US" smtClean="0"/>
              <a:t>3</a:t>
            </a:fld>
            <a:endParaRPr lang="en-US"/>
          </a:p>
        </p:txBody>
      </p:sp>
    </p:spTree>
    <p:extLst>
      <p:ext uri="{BB962C8B-B14F-4D97-AF65-F5344CB8AC3E}">
        <p14:creationId xmlns:p14="http://schemas.microsoft.com/office/powerpoint/2010/main" val="3577390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Transportation Funding</a:t>
            </a:r>
          </a:p>
        </p:txBody>
      </p:sp>
      <p:sp>
        <p:nvSpPr>
          <p:cNvPr id="3" name="Text Placeholder 2"/>
          <p:cNvSpPr>
            <a:spLocks noGrp="1"/>
          </p:cNvSpPr>
          <p:nvPr>
            <p:ph type="body" sz="quarter" idx="4294967295"/>
          </p:nvPr>
        </p:nvSpPr>
        <p:spPr>
          <a:xfrm>
            <a:off x="503905" y="1202762"/>
            <a:ext cx="9188715" cy="4901324"/>
          </a:xfrm>
          <a:prstGeom prst="rect">
            <a:avLst/>
          </a:prstGeom>
        </p:spPr>
        <p:txBody>
          <a:bodyPr>
            <a:normAutofit/>
          </a:bodyPr>
          <a:lstStyle/>
          <a:p>
            <a:pPr marL="0" indent="0">
              <a:buNone/>
            </a:pPr>
            <a:endParaRPr lang="en-US" dirty="0"/>
          </a:p>
          <a:p>
            <a:r>
              <a:rPr lang="en-US" dirty="0"/>
              <a:t>KRS 157.370</a:t>
            </a:r>
          </a:p>
          <a:p>
            <a:r>
              <a:rPr lang="en-US" dirty="0"/>
              <a:t>Districts are put into “groups” based on density</a:t>
            </a:r>
          </a:p>
          <a:p>
            <a:r>
              <a:rPr lang="en-US" dirty="0"/>
              <a:t>ADA Transported divided by square miles served </a:t>
            </a:r>
          </a:p>
          <a:p>
            <a:r>
              <a:rPr lang="en-US" dirty="0"/>
              <a:t>County and Independent districts costs are determined separately</a:t>
            </a:r>
          </a:p>
          <a:p>
            <a:r>
              <a:rPr lang="en-US" dirty="0"/>
              <a:t>No independent school district receives an average cost per pupil day in excess of the minimum received by any county district</a:t>
            </a:r>
          </a:p>
          <a:p>
            <a:endParaRPr lang="en-US" dirty="0"/>
          </a:p>
          <a:p>
            <a:endParaRPr lang="en-US" dirty="0"/>
          </a:p>
        </p:txBody>
      </p:sp>
      <p:sp>
        <p:nvSpPr>
          <p:cNvPr id="4" name="Slide Number Placeholder 3"/>
          <p:cNvSpPr>
            <a:spLocks noGrp="1"/>
          </p:cNvSpPr>
          <p:nvPr>
            <p:ph type="sldNum" sz="quarter" idx="12"/>
          </p:nvPr>
        </p:nvSpPr>
        <p:spPr/>
        <p:txBody>
          <a:bodyPr/>
          <a:lstStyle/>
          <a:p>
            <a:fld id="{91BD7323-49BF-4C97-8773-5EC64C492009}" type="slidenum">
              <a:rPr lang="en-US" smtClean="0"/>
              <a:t>4</a:t>
            </a:fld>
            <a:endParaRPr lang="en-US"/>
          </a:p>
        </p:txBody>
      </p:sp>
    </p:spTree>
    <p:extLst>
      <p:ext uri="{BB962C8B-B14F-4D97-AF65-F5344CB8AC3E}">
        <p14:creationId xmlns:p14="http://schemas.microsoft.com/office/powerpoint/2010/main" val="242265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Tentative Calculation</a:t>
            </a:r>
          </a:p>
        </p:txBody>
      </p:sp>
      <p:pic>
        <p:nvPicPr>
          <p:cNvPr id="4100"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14870" y="1250320"/>
            <a:ext cx="8760941" cy="5305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37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BD7323-49BF-4C97-8773-5EC64C492009}" type="slidenum">
              <a:rPr lang="en-US" smtClean="0"/>
              <a:t>6</a:t>
            </a:fld>
            <a:endParaRPr lang="en-US"/>
          </a:p>
        </p:txBody>
      </p:sp>
      <p:graphicFrame>
        <p:nvGraphicFramePr>
          <p:cNvPr id="8" name="Object 7"/>
          <p:cNvGraphicFramePr>
            <a:graphicFrameLocks noChangeAspect="1"/>
          </p:cNvGraphicFramePr>
          <p:nvPr/>
        </p:nvGraphicFramePr>
        <p:xfrm>
          <a:off x="933855" y="2347710"/>
          <a:ext cx="8508460" cy="1744392"/>
        </p:xfrm>
        <a:graphic>
          <a:graphicData uri="http://schemas.openxmlformats.org/presentationml/2006/ole">
            <mc:AlternateContent xmlns:mc="http://schemas.openxmlformats.org/markup-compatibility/2006">
              <mc:Choice xmlns:v="urn:schemas-microsoft-com:vml" Requires="v">
                <p:oleObj spid="_x0000_s1052" name="Worksheet" r:id="rId4" imgW="5204425" imgH="617433" progId="Excel.Sheet.12">
                  <p:embed/>
                </p:oleObj>
              </mc:Choice>
              <mc:Fallback>
                <p:oleObj name="Worksheet" r:id="rId4" imgW="5204425" imgH="617433" progId="Excel.Sheet.12">
                  <p:embed/>
                  <p:pic>
                    <p:nvPicPr>
                      <p:cNvPr id="0" name=""/>
                      <p:cNvPicPr/>
                      <p:nvPr/>
                    </p:nvPicPr>
                    <p:blipFill>
                      <a:blip r:embed="rId5"/>
                      <a:stretch>
                        <a:fillRect/>
                      </a:stretch>
                    </p:blipFill>
                    <p:spPr>
                      <a:xfrm>
                        <a:off x="933855" y="2347710"/>
                        <a:ext cx="8508460" cy="1744392"/>
                      </a:xfrm>
                      <a:prstGeom prst="rect">
                        <a:avLst/>
                      </a:prstGeom>
                    </p:spPr>
                  </p:pic>
                </p:oleObj>
              </mc:Fallback>
            </mc:AlternateContent>
          </a:graphicData>
        </a:graphic>
      </p:graphicFrame>
      <p:graphicFrame>
        <p:nvGraphicFramePr>
          <p:cNvPr id="9" name="Object 8"/>
          <p:cNvGraphicFramePr>
            <a:graphicFrameLocks noChangeAspect="1"/>
          </p:cNvGraphicFramePr>
          <p:nvPr/>
        </p:nvGraphicFramePr>
        <p:xfrm>
          <a:off x="752272" y="4092102"/>
          <a:ext cx="8508459" cy="732817"/>
        </p:xfrm>
        <a:graphic>
          <a:graphicData uri="http://schemas.openxmlformats.org/presentationml/2006/ole">
            <mc:AlternateContent xmlns:mc="http://schemas.openxmlformats.org/markup-compatibility/2006">
              <mc:Choice xmlns:v="urn:schemas-microsoft-com:vml" Requires="v">
                <p:oleObj spid="_x0000_s1053" name="Worksheet" r:id="rId7" imgW="5204425" imgH="190603" progId="Excel.Sheet.12">
                  <p:embed/>
                </p:oleObj>
              </mc:Choice>
              <mc:Fallback>
                <p:oleObj name="Worksheet" r:id="rId7" imgW="5204425" imgH="190603" progId="Excel.Sheet.12">
                  <p:embed/>
                  <p:pic>
                    <p:nvPicPr>
                      <p:cNvPr id="0" name=""/>
                      <p:cNvPicPr/>
                      <p:nvPr/>
                    </p:nvPicPr>
                    <p:blipFill>
                      <a:blip r:embed="rId8"/>
                      <a:stretch>
                        <a:fillRect/>
                      </a:stretch>
                    </p:blipFill>
                    <p:spPr>
                      <a:xfrm>
                        <a:off x="752272" y="4092102"/>
                        <a:ext cx="8508459" cy="732817"/>
                      </a:xfrm>
                      <a:prstGeom prst="rect">
                        <a:avLst/>
                      </a:prstGeom>
                    </p:spPr>
                  </p:pic>
                </p:oleObj>
              </mc:Fallback>
            </mc:AlternateContent>
          </a:graphicData>
        </a:graphic>
      </p:graphicFrame>
    </p:spTree>
    <p:extLst>
      <p:ext uri="{BB962C8B-B14F-4D97-AF65-F5344CB8AC3E}">
        <p14:creationId xmlns:p14="http://schemas.microsoft.com/office/powerpoint/2010/main" val="70299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BD7323-49BF-4C97-8773-5EC64C492009}" type="slidenum">
              <a:rPr lang="en-US" smtClean="0"/>
              <a:t>7</a:t>
            </a:fld>
            <a:endParaRPr lang="en-US"/>
          </a:p>
        </p:txBody>
      </p:sp>
      <p:graphicFrame>
        <p:nvGraphicFramePr>
          <p:cNvPr id="4" name="Object 3"/>
          <p:cNvGraphicFramePr>
            <a:graphicFrameLocks noChangeAspect="1"/>
          </p:cNvGraphicFramePr>
          <p:nvPr/>
        </p:nvGraphicFramePr>
        <p:xfrm>
          <a:off x="525294" y="1945533"/>
          <a:ext cx="8754893" cy="1473672"/>
        </p:xfrm>
        <a:graphic>
          <a:graphicData uri="http://schemas.openxmlformats.org/presentationml/2006/ole">
            <mc:AlternateContent xmlns:mc="http://schemas.openxmlformats.org/markup-compatibility/2006">
              <mc:Choice xmlns:v="urn:schemas-microsoft-com:vml" Requires="v">
                <p:oleObj spid="_x0000_s2076" name="Worksheet" r:id="rId4" imgW="5486400" imgH="617433" progId="Excel.Sheet.12">
                  <p:embed/>
                </p:oleObj>
              </mc:Choice>
              <mc:Fallback>
                <p:oleObj name="Worksheet" r:id="rId4" imgW="5486400" imgH="617433" progId="Excel.Sheet.12">
                  <p:embed/>
                  <p:pic>
                    <p:nvPicPr>
                      <p:cNvPr id="0" name=""/>
                      <p:cNvPicPr/>
                      <p:nvPr/>
                    </p:nvPicPr>
                    <p:blipFill>
                      <a:blip r:embed="rId5"/>
                      <a:stretch>
                        <a:fillRect/>
                      </a:stretch>
                    </p:blipFill>
                    <p:spPr>
                      <a:xfrm>
                        <a:off x="525294" y="1945533"/>
                        <a:ext cx="8754893" cy="1473672"/>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525293" y="3419205"/>
          <a:ext cx="8754893" cy="582106"/>
        </p:xfrm>
        <a:graphic>
          <a:graphicData uri="http://schemas.openxmlformats.org/presentationml/2006/ole">
            <mc:AlternateContent xmlns:mc="http://schemas.openxmlformats.org/markup-compatibility/2006">
              <mc:Choice xmlns:v="urn:schemas-microsoft-com:vml" Requires="v">
                <p:oleObj spid="_x0000_s2077" name="Worksheet" r:id="rId7" imgW="5486400" imgH="190603" progId="Excel.Sheet.12">
                  <p:embed/>
                </p:oleObj>
              </mc:Choice>
              <mc:Fallback>
                <p:oleObj name="Worksheet" r:id="rId7" imgW="5486400" imgH="190603" progId="Excel.Sheet.12">
                  <p:embed/>
                  <p:pic>
                    <p:nvPicPr>
                      <p:cNvPr id="0" name=""/>
                      <p:cNvPicPr/>
                      <p:nvPr/>
                    </p:nvPicPr>
                    <p:blipFill>
                      <a:blip r:embed="rId8"/>
                      <a:stretch>
                        <a:fillRect/>
                      </a:stretch>
                    </p:blipFill>
                    <p:spPr>
                      <a:xfrm>
                        <a:off x="525293" y="3419205"/>
                        <a:ext cx="8754893" cy="582106"/>
                      </a:xfrm>
                      <a:prstGeom prst="rect">
                        <a:avLst/>
                      </a:prstGeom>
                    </p:spPr>
                  </p:pic>
                </p:oleObj>
              </mc:Fallback>
            </mc:AlternateContent>
          </a:graphicData>
        </a:graphic>
      </p:graphicFrame>
    </p:spTree>
    <p:extLst>
      <p:ext uri="{BB962C8B-B14F-4D97-AF65-F5344CB8AC3E}">
        <p14:creationId xmlns:p14="http://schemas.microsoft.com/office/powerpoint/2010/main" val="4152683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5786" y="720725"/>
            <a:ext cx="10515600" cy="1325563"/>
          </a:xfrm>
        </p:spPr>
        <p:txBody>
          <a:bodyPr/>
          <a:lstStyle/>
          <a:p>
            <a:r>
              <a:rPr lang="en-US" dirty="0"/>
              <a:t>Transportation Codes</a:t>
            </a:r>
          </a:p>
        </p:txBody>
      </p:sp>
      <p:sp>
        <p:nvSpPr>
          <p:cNvPr id="4" name="Text Placeholder 3"/>
          <p:cNvSpPr>
            <a:spLocks noGrp="1"/>
          </p:cNvSpPr>
          <p:nvPr>
            <p:ph type="body" sz="quarter" idx="4294967295"/>
          </p:nvPr>
        </p:nvSpPr>
        <p:spPr>
          <a:xfrm>
            <a:off x="555786" y="1773451"/>
            <a:ext cx="9188715" cy="4901324"/>
          </a:xfrm>
          <a:prstGeom prst="rect">
            <a:avLst/>
          </a:prstGeom>
        </p:spPr>
        <p:txBody>
          <a:bodyPr/>
          <a:lstStyle/>
          <a:p>
            <a:endParaRPr lang="en-US" dirty="0"/>
          </a:p>
          <a:p>
            <a:r>
              <a:rPr lang="en-US" dirty="0"/>
              <a:t>T1: Rides bus over one mile, twice daily</a:t>
            </a:r>
          </a:p>
          <a:p>
            <a:r>
              <a:rPr lang="en-US" dirty="0"/>
              <a:t>T2: Rides bus under one mile, twice daily</a:t>
            </a:r>
          </a:p>
          <a:p>
            <a:r>
              <a:rPr lang="en-US" dirty="0"/>
              <a:t>T3: Rides bus over one mile, once daily</a:t>
            </a:r>
          </a:p>
          <a:p>
            <a:r>
              <a:rPr lang="en-US" dirty="0"/>
              <a:t>T4: Rides bus under one mile, once daily</a:t>
            </a:r>
          </a:p>
          <a:p>
            <a:r>
              <a:rPr lang="en-US" dirty="0"/>
              <a:t>T5: Requires special transportation accommodations (IEP only)</a:t>
            </a:r>
          </a:p>
        </p:txBody>
      </p:sp>
      <p:sp>
        <p:nvSpPr>
          <p:cNvPr id="2" name="Slide Number Placeholder 1"/>
          <p:cNvSpPr>
            <a:spLocks noGrp="1"/>
          </p:cNvSpPr>
          <p:nvPr>
            <p:ph type="sldNum" sz="quarter" idx="12"/>
          </p:nvPr>
        </p:nvSpPr>
        <p:spPr/>
        <p:txBody>
          <a:bodyPr/>
          <a:lstStyle/>
          <a:p>
            <a:fld id="{91BD7323-49BF-4C97-8773-5EC64C492009}" type="slidenum">
              <a:rPr lang="en-US" smtClean="0"/>
              <a:t>8</a:t>
            </a:fld>
            <a:endParaRPr lang="en-US"/>
          </a:p>
        </p:txBody>
      </p:sp>
    </p:spTree>
    <p:extLst>
      <p:ext uri="{BB962C8B-B14F-4D97-AF65-F5344CB8AC3E}">
        <p14:creationId xmlns:p14="http://schemas.microsoft.com/office/powerpoint/2010/main" val="188089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786" y="695325"/>
            <a:ext cx="10515600" cy="1325563"/>
          </a:xfrm>
        </p:spPr>
        <p:txBody>
          <a:bodyPr>
            <a:normAutofit/>
          </a:bodyPr>
          <a:lstStyle/>
          <a:p>
            <a:r>
              <a:rPr lang="en-US" dirty="0"/>
              <a:t>Transportation Codes		</a:t>
            </a:r>
          </a:p>
        </p:txBody>
      </p:sp>
      <p:sp>
        <p:nvSpPr>
          <p:cNvPr id="3" name="Text Placeholder 2"/>
          <p:cNvSpPr>
            <a:spLocks noGrp="1"/>
          </p:cNvSpPr>
          <p:nvPr>
            <p:ph type="body" sz="quarter" idx="4294967295"/>
          </p:nvPr>
        </p:nvSpPr>
        <p:spPr>
          <a:xfrm>
            <a:off x="555786" y="1773451"/>
            <a:ext cx="9188715" cy="4901324"/>
          </a:xfrm>
          <a:prstGeom prst="rect">
            <a:avLst/>
          </a:prstGeom>
        </p:spPr>
        <p:txBody>
          <a:bodyPr/>
          <a:lstStyle/>
          <a:p>
            <a:endParaRPr lang="en-US" dirty="0"/>
          </a:p>
          <a:p>
            <a:r>
              <a:rPr lang="en-US" dirty="0"/>
              <a:t>50% of T3 is added to T1 count</a:t>
            </a:r>
          </a:p>
          <a:p>
            <a:r>
              <a:rPr lang="en-US" dirty="0"/>
              <a:t>50% of T4 is added to T2 count</a:t>
            </a:r>
          </a:p>
          <a:p>
            <a:r>
              <a:rPr lang="en-US" dirty="0"/>
              <a:t>The remainder move to NT (Non Transported)</a:t>
            </a:r>
          </a:p>
        </p:txBody>
      </p:sp>
      <p:sp>
        <p:nvSpPr>
          <p:cNvPr id="4" name="Slide Number Placeholder 3"/>
          <p:cNvSpPr>
            <a:spLocks noGrp="1"/>
          </p:cNvSpPr>
          <p:nvPr>
            <p:ph type="sldNum" sz="quarter" idx="12"/>
          </p:nvPr>
        </p:nvSpPr>
        <p:spPr/>
        <p:txBody>
          <a:bodyPr/>
          <a:lstStyle/>
          <a:p>
            <a:fld id="{91BD7323-49BF-4C97-8773-5EC64C492009}" type="slidenum">
              <a:rPr lang="en-US" smtClean="0"/>
              <a:t>9</a:t>
            </a:fld>
            <a:endParaRPr lang="en-US"/>
          </a:p>
        </p:txBody>
      </p:sp>
    </p:spTree>
    <p:extLst>
      <p:ext uri="{BB962C8B-B14F-4D97-AF65-F5344CB8AC3E}">
        <p14:creationId xmlns:p14="http://schemas.microsoft.com/office/powerpoint/2010/main" val="17515172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0E4016A75CDF479BDFEE9AA2CE23F5" ma:contentTypeVersion="5" ma:contentTypeDescription="Create a new document." ma:contentTypeScope="" ma:versionID="37557f5f18e28fdb74e3d494ad8f2e50">
  <xsd:schema xmlns:xsd="http://www.w3.org/2001/XMLSchema" xmlns:xs="http://www.w3.org/2001/XMLSchema" xmlns:p="http://schemas.microsoft.com/office/2006/metadata/properties" xmlns:ns3="37aabc21-48f6-4cb7-99c0-8e0ed43b6a73" targetNamespace="http://schemas.microsoft.com/office/2006/metadata/properties" ma:root="true" ma:fieldsID="01eaaa56230d4e06803f740fe9dc49fd" ns3:_="">
    <xsd:import namespace="37aabc21-48f6-4cb7-99c0-8e0ed43b6a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aabc21-48f6-4cb7-99c0-8e0ed43b6a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9B3176-695C-422E-AEED-B9F13207A0F1}">
  <ds:schemaRefs>
    <ds:schemaRef ds:uri="http://schemas.microsoft.com/sharepoint/v3/contenttype/forms"/>
  </ds:schemaRefs>
</ds:datastoreItem>
</file>

<file path=customXml/itemProps2.xml><?xml version="1.0" encoding="utf-8"?>
<ds:datastoreItem xmlns:ds="http://schemas.openxmlformats.org/officeDocument/2006/customXml" ds:itemID="{2D5AA927-EEA5-4AC5-ADB4-A083BD30A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aabc21-48f6-4cb7-99c0-8e0ed43b6a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63BB85-160A-4A0B-BB13-FA595DB5091D}">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37aabc21-48f6-4cb7-99c0-8e0ed43b6a7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672</TotalTime>
  <Words>1786</Words>
  <Application>Microsoft Office PowerPoint</Application>
  <PresentationFormat>Widescreen</PresentationFormat>
  <Paragraphs>555</Paragraphs>
  <Slides>27</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7" baseType="lpstr">
      <vt:lpstr>Arial</vt:lpstr>
      <vt:lpstr>Calibri</vt:lpstr>
      <vt:lpstr>Calibri Light</vt:lpstr>
      <vt:lpstr>Courier</vt:lpstr>
      <vt:lpstr>Franklin Gothic Medium</vt:lpstr>
      <vt:lpstr>Helvetica</vt:lpstr>
      <vt:lpstr>Tahoma</vt:lpstr>
      <vt:lpstr>Wingdings 2</vt:lpstr>
      <vt:lpstr>1_Office Theme</vt:lpstr>
      <vt:lpstr>Worksheet</vt:lpstr>
      <vt:lpstr>School Funding Task Force: SEEK Transportation Funding and HB 563</vt:lpstr>
      <vt:lpstr>  </vt:lpstr>
      <vt:lpstr>Transportation</vt:lpstr>
      <vt:lpstr>Transportation Funding</vt:lpstr>
      <vt:lpstr>Tentative Calculation</vt:lpstr>
      <vt:lpstr>PowerPoint Presentation</vt:lpstr>
      <vt:lpstr>PowerPoint Presentation</vt:lpstr>
      <vt:lpstr>Transportation Codes</vt:lpstr>
      <vt:lpstr>Transportation Codes  </vt:lpstr>
      <vt:lpstr>Gross Amount Spent for Transporting Students  </vt:lpstr>
      <vt:lpstr>Bus Purchases</vt:lpstr>
      <vt:lpstr>Bus Inventory</vt:lpstr>
      <vt:lpstr>Depreciation</vt:lpstr>
      <vt:lpstr>Transportation Final Calculation</vt:lpstr>
      <vt:lpstr>Transportation Final Calculation</vt:lpstr>
      <vt:lpstr>Historical Transportation Funding</vt:lpstr>
      <vt:lpstr> Vocational Transportation </vt:lpstr>
      <vt:lpstr>KY School for the Deaf (KSD) &amp; KY School for the Blind (KSB) Residential Transportation Reimbursement </vt:lpstr>
      <vt:lpstr>HB 563</vt:lpstr>
      <vt:lpstr>Current Law- Nonresident Student Funding</vt:lpstr>
      <vt:lpstr>HB 563 (2021)</vt:lpstr>
      <vt:lpstr>KDE HB 563 Report </vt:lpstr>
      <vt:lpstr>SEEK Funding</vt:lpstr>
      <vt:lpstr>SEEK and Local Effort (Local Tax Revenues)</vt:lpstr>
      <vt:lpstr>Local Effort (Local Tax Revenues)</vt:lpstr>
      <vt:lpstr>HB 563 Questions: </vt:lpstr>
      <vt:lpstr>Contacts: </vt:lpstr>
    </vt:vector>
  </TitlesOfParts>
  <Company>Kentucky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Officer’s Webcast</dc:title>
  <dc:creator>Ross, Matt - Office of Finance and Operations</dc:creator>
  <cp:lastModifiedBy>White, Christal (LRC)</cp:lastModifiedBy>
  <cp:revision>28</cp:revision>
  <cp:lastPrinted>2021-08-06T14:41:35Z</cp:lastPrinted>
  <dcterms:created xsi:type="dcterms:W3CDTF">2021-06-30T13:04:24Z</dcterms:created>
  <dcterms:modified xsi:type="dcterms:W3CDTF">2021-08-06T14:46:03Z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0x010100380E4016A75CDF479BDFEE9AA2CE23F5</vt:lpwstr>
  </property>
</Properties>
</file>