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05" r:id="rId2"/>
    <p:sldId id="257" r:id="rId3"/>
    <p:sldId id="267" r:id="rId4"/>
    <p:sldId id="265" r:id="rId5"/>
    <p:sldId id="266" r:id="rId6"/>
    <p:sldId id="308" r:id="rId7"/>
    <p:sldId id="259" r:id="rId8"/>
    <p:sldId id="313" r:id="rId9"/>
    <p:sldId id="271" r:id="rId10"/>
    <p:sldId id="312" r:id="rId11"/>
    <p:sldId id="276" r:id="rId12"/>
    <p:sldId id="309" r:id="rId13"/>
    <p:sldId id="278" r:id="rId14"/>
    <p:sldId id="310" r:id="rId15"/>
    <p:sldId id="277" r:id="rId16"/>
    <p:sldId id="306" r:id="rId17"/>
    <p:sldId id="269" r:id="rId18"/>
    <p:sldId id="311" r:id="rId19"/>
    <p:sldId id="316" r:id="rId20"/>
    <p:sldId id="273" r:id="rId21"/>
    <p:sldId id="307" r:id="rId22"/>
    <p:sldId id="270" r:id="rId23"/>
    <p:sldId id="314" r:id="rId24"/>
    <p:sldId id="275" r:id="rId25"/>
    <p:sldId id="315" r:id="rId26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94"/>
      <c:depthPercent val="100"/>
      <c:rAngAx val="0"/>
      <c:perspective val="2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3174918993451719E-2"/>
          <c:y val="8.8877442509637125E-2"/>
          <c:w val="0.85307786044839262"/>
          <c:h val="0.819607370729762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Budget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A3A-408A-8FCF-BE2A2AFC76E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A3A-408A-8FCF-BE2A2AFC76E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A3A-408A-8FCF-BE2A2AFC76E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7A3A-408A-8FCF-BE2A2AFC76E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7A3A-408A-8FCF-BE2A2AFC76E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A3A-408A-8FCF-BE2A2AFC76E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A3A-408A-8FCF-BE2A2AFC76E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A3A-408A-8FCF-BE2A2AFC76E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A3A-408A-8FCF-BE2A2AFC76E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A3A-408A-8FCF-BE2A2AFC76E8}"/>
              </c:ext>
            </c:extLst>
          </c:dPt>
          <c:dLbls>
            <c:dLbl>
              <c:idx val="0"/>
              <c:layout>
                <c:manualLayout>
                  <c:x val="4.6584752877271984E-2"/>
                  <c:y val="-0.1398268227435863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A3A-408A-8FCF-BE2A2AFC76E8}"/>
                </c:ext>
                <c:ext xmlns:c15="http://schemas.microsoft.com/office/drawing/2012/chart" uri="{CE6537A1-D6FC-4f65-9D91-7224C49458BB}">
                  <c15:layout>
                    <c:manualLayout>
                      <c:w val="0.12940696293389953"/>
                      <c:h val="8.4988119766050779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3165684035493655E-2"/>
                  <c:y val="-4.34133241393061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A3A-408A-8FCF-BE2A2AFC76E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273804420334204E-2"/>
                  <c:y val="4.67792519606539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7A3A-408A-8FCF-BE2A2AFC76E8}"/>
                </c:ext>
                <c:ext xmlns:c15="http://schemas.microsoft.com/office/drawing/2012/chart" uri="{CE6537A1-D6FC-4f65-9D91-7224C49458BB}">
                  <c15:layout>
                    <c:manualLayout>
                      <c:w val="0.15938018414506167"/>
                      <c:h val="8.4988119766050779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5.0575721951469012E-2"/>
                  <c:y val="9.60821190017279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7A3A-408A-8FCF-BE2A2AFC76E8}"/>
                </c:ext>
                <c:ext xmlns:c15="http://schemas.microsoft.com/office/drawing/2012/chart" uri="{CE6537A1-D6FC-4f65-9D91-7224C49458BB}">
                  <c15:layout>
                    <c:manualLayout>
                      <c:w val="0.12065388961796442"/>
                      <c:h val="9.8226480459922896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1.1166013559507523E-2"/>
                  <c:y val="0.127580212348796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A3A-408A-8FCF-BE2A2AFC76E8}"/>
                </c:ext>
                <c:ext xmlns:c15="http://schemas.microsoft.com/office/drawing/2012/chart" uri="{CE6537A1-D6FC-4f65-9D91-7224C49458BB}">
                  <c15:layout>
                    <c:manualLayout>
                      <c:w val="0.17650145096724965"/>
                      <c:h val="8.4988119766050779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5.0040094389901132E-2"/>
                  <c:y val="0.2207164694935529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A3A-408A-8FCF-BE2A2AFC76E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7.2644682230706678E-2"/>
                  <c:y val="0.1123751744649742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A3A-408A-8FCF-BE2A2AFC76E8}"/>
                </c:ext>
                <c:ext xmlns:c15="http://schemas.microsoft.com/office/drawing/2012/chart" uri="{CE6537A1-D6FC-4f65-9D91-7224C49458BB}">
                  <c15:layout>
                    <c:manualLayout>
                      <c:w val="0.15734141613678579"/>
                      <c:h val="8.4988119766050779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1.0961549864155495E-3"/>
                  <c:y val="0.720104180513093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A3A-408A-8FCF-BE2A2AFC76E8}"/>
                </c:ext>
                <c:ext xmlns:c15="http://schemas.microsoft.com/office/drawing/2012/chart" uri="{CE6537A1-D6FC-4f65-9D91-7224C49458BB}">
                  <c15:layout>
                    <c:manualLayout>
                      <c:w val="0.16222455119614712"/>
                      <c:h val="0.12265510766981258"/>
                    </c:manualLayout>
                  </c15:layout>
                </c:ext>
              </c:extLst>
            </c:dLbl>
            <c:dLbl>
              <c:idx val="8"/>
              <c:layout>
                <c:manualLayout>
                  <c:x val="2.5388711895117804E-2"/>
                  <c:y val="-0.2748475508440782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A3A-408A-8FCF-BE2A2AFC76E8}"/>
                </c:ext>
                <c:ext xmlns:c15="http://schemas.microsoft.com/office/drawing/2012/chart" uri="{CE6537A1-D6FC-4f65-9D91-7224C49458BB}">
                  <c15:layout>
                    <c:manualLayout>
                      <c:w val="0.15306712962962962"/>
                      <c:h val="0.12416694524458109"/>
                    </c:manualLayout>
                  </c15:layout>
                </c:ext>
              </c:extLst>
            </c:dLbl>
            <c:dLbl>
              <c:idx val="9"/>
              <c:layout>
                <c:manualLayout>
                  <c:x val="0.13355384744315515"/>
                  <c:y val="-0.227504610860029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A3A-408A-8FCF-BE2A2AFC76E8}"/>
                </c:ext>
                <c:ext xmlns:c15="http://schemas.microsoft.com/office/drawing/2012/chart" uri="{CE6537A1-D6FC-4f65-9D91-7224C49458BB}">
                  <c15:layout>
                    <c:manualLayout>
                      <c:w val="0.13628472222222221"/>
                      <c:h val="0.140527590389472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General Admin/OIG</c:v>
                </c:pt>
                <c:pt idx="1">
                  <c:v>Aging &amp; Independent Living</c:v>
                </c:pt>
                <c:pt idx="2">
                  <c:v>Income Support</c:v>
                </c:pt>
                <c:pt idx="3">
                  <c:v>Public Health</c:v>
                </c:pt>
                <c:pt idx="4">
                  <c:v>Behavioral Health</c:v>
                </c:pt>
                <c:pt idx="5">
                  <c:v>FRCVS</c:v>
                </c:pt>
                <c:pt idx="6">
                  <c:v>Community Based Services</c:v>
                </c:pt>
                <c:pt idx="7">
                  <c:v>Medicaid</c:v>
                </c:pt>
                <c:pt idx="8">
                  <c:v>Children w. Special Health Care Needs</c:v>
                </c:pt>
              </c:strCache>
            </c:strRef>
          </c:cat>
          <c:val>
            <c:numRef>
              <c:f>Sheet1!$B$2:$B$10</c:f>
              <c:numCache>
                <c:formatCode>_(* #,##0_);_(* \(#,##0\);_(* "-"_);_(@_)</c:formatCode>
                <c:ptCount val="9"/>
                <c:pt idx="0">
                  <c:v>152567100</c:v>
                </c:pt>
                <c:pt idx="1">
                  <c:v>118334500</c:v>
                </c:pt>
                <c:pt idx="2">
                  <c:v>131132800</c:v>
                </c:pt>
                <c:pt idx="3">
                  <c:v>623169200</c:v>
                </c:pt>
                <c:pt idx="4">
                  <c:v>524643500</c:v>
                </c:pt>
                <c:pt idx="5">
                  <c:v>31671600</c:v>
                </c:pt>
                <c:pt idx="6">
                  <c:v>1888897000</c:v>
                </c:pt>
                <c:pt idx="7">
                  <c:v>15696685800</c:v>
                </c:pt>
                <c:pt idx="8">
                  <c:v>21707800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3A-408A-8FCF-BE2A2AFC76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119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Object Type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F26-411F-ABBC-D280CE69F15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F26-411F-ABBC-D280CE69F15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88D-46DB-B8F7-9D51870E8AA7}"/>
              </c:ext>
            </c:extLst>
          </c:dPt>
          <c:dLbls>
            <c:dLbl>
              <c:idx val="0"/>
              <c:layout>
                <c:manualLayout>
                  <c:x val="0.26438848452832936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F26-411F-ABBC-D280CE69F15F}"/>
                </c:ext>
                <c:ext xmlns:c15="http://schemas.microsoft.com/office/drawing/2012/chart" uri="{CE6537A1-D6FC-4f65-9D91-7224C49458BB}">
                  <c15:layout>
                    <c:manualLayout>
                      <c:w val="0.30019109180820736"/>
                      <c:h val="0.1859728161617335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66711772313633444"/>
                  <c:y val="0.112491815516056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F26-411F-ABBC-D280CE69F15F}"/>
                </c:ext>
                <c:ext xmlns:c15="http://schemas.microsoft.com/office/drawing/2012/chart" uri="{CE6537A1-D6FC-4f65-9D91-7224C49458BB}">
                  <c15:layout>
                    <c:manualLayout>
                      <c:w val="0.28439312809685685"/>
                      <c:h val="0.18355084460241797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39658272679249407"/>
                  <c:y val="0.177475028810291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88D-46DB-B8F7-9D51870E8AA7}"/>
                </c:ext>
                <c:ext xmlns:c15="http://schemas.microsoft.com/office/drawing/2012/chart" uri="{CE6537A1-D6FC-4f65-9D91-7224C49458BB}">
                  <c15:layout>
                    <c:manualLayout>
                      <c:w val="0.30618667318963716"/>
                      <c:h val="0.2642255639234304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Personnel</c:v>
                </c:pt>
                <c:pt idx="1">
                  <c:v>Operating</c:v>
                </c:pt>
                <c:pt idx="2">
                  <c:v> Grants, Loans, Benefits </c:v>
                </c:pt>
              </c:strCache>
            </c:strRef>
          </c:cat>
          <c:val>
            <c:numRef>
              <c:f>Sheet1!$B$2:$B$4</c:f>
              <c:numCache>
                <c:formatCode>_(* #,##0_);_(* \(#,##0\);_(* "-"_);_(@_)</c:formatCode>
                <c:ptCount val="3"/>
                <c:pt idx="0">
                  <c:v>551337800</c:v>
                </c:pt>
                <c:pt idx="1">
                  <c:v>65691600</c:v>
                </c:pt>
                <c:pt idx="2">
                  <c:v>1271867600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26-411F-ABBC-D280CE69F1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126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Program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7E5-4AF5-B569-FE44E17D648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7E5-4AF5-B569-FE44E17D648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3CD-4970-9AF4-3D74A62143B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3CD-4970-9AF4-3D74A62143BC}"/>
              </c:ext>
            </c:extLst>
          </c:dPt>
          <c:dLbls>
            <c:dLbl>
              <c:idx val="0"/>
              <c:layout>
                <c:manualLayout>
                  <c:x val="-1.6838557253307043E-2"/>
                  <c:y val="0.1255395003085369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7E5-4AF5-B569-FE44E17D648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4374020787657535E-2"/>
                  <c:y val="2.9337920783879113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7E5-4AF5-B569-FE44E17D648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821071964083395E-2"/>
                  <c:y val="-0.2379556906230030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3CD-4970-9AF4-3D74A62143B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6721210689726949E-2"/>
                  <c:y val="3.103448957619610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3CD-4970-9AF4-3D74A62143B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 Family Support </c:v>
                </c:pt>
                <c:pt idx="1">
                  <c:v> Energy </c:v>
                </c:pt>
                <c:pt idx="2">
                  <c:v> Child Care </c:v>
                </c:pt>
                <c:pt idx="3">
                  <c:v> Family and Community Based Services </c:v>
                </c:pt>
              </c:strCache>
            </c:strRef>
          </c:cat>
          <c:val>
            <c:numRef>
              <c:f>Sheet1!$B$2:$B$5</c:f>
              <c:numCache>
                <c:formatCode>_(* #,##0_);_(* \(#,##0\);_(* "-"_);_(@_)</c:formatCode>
                <c:ptCount val="4"/>
                <c:pt idx="0">
                  <c:v>443069800</c:v>
                </c:pt>
                <c:pt idx="1">
                  <c:v>60000000</c:v>
                </c:pt>
                <c:pt idx="2">
                  <c:v>474135000</c:v>
                </c:pt>
                <c:pt idx="3">
                  <c:v>911692200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E5-4AF5-B569-FE44E17D64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20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Fund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CA2-41DE-B0DA-6C1327A44AE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CA2-41DE-B0DA-6C1327A44AE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CA2-41DE-B0DA-6C1327A44AE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84B-40D7-B25D-EBD1C7219197}"/>
              </c:ext>
            </c:extLst>
          </c:dPt>
          <c:dLbls>
            <c:dLbl>
              <c:idx val="0"/>
              <c:layout>
                <c:manualLayout>
                  <c:x val="-9.4559362645642839E-2"/>
                  <c:y val="-0.1204752947653346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CA2-41DE-B0DA-6C1327A44AE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799510892869172"/>
                  <c:y val="0.1367783246711539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CA2-41DE-B0DA-6C1327A44AE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1016215769223318"/>
                  <c:y val="-1.18907956814878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CA2-41DE-B0DA-6C1327A44AE0}"/>
                </c:ext>
                <c:ext xmlns:c15="http://schemas.microsoft.com/office/drawing/2012/chart" uri="{CE6537A1-D6FC-4f65-9D91-7224C49458BB}">
                  <c15:layout>
                    <c:manualLayout>
                      <c:w val="0.22778178234963989"/>
                      <c:h val="0.18381812513049445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5961211456718677"/>
                  <c:y val="-9.5622595507901913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84B-40D7-B25D-EBD1C721919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Federal</c:v>
                </c:pt>
                <c:pt idx="2">
                  <c:v>Restricted</c:v>
                </c:pt>
                <c:pt idx="3">
                  <c:v> Tobacco </c:v>
                </c:pt>
              </c:strCache>
            </c:strRef>
          </c:cat>
          <c:val>
            <c:numRef>
              <c:f>Sheet1!$B$2:$B$5</c:f>
              <c:numCache>
                <c:formatCode>_(* #,##0_);_(* \(#,##0\);_(* "-"_);_(@_)</c:formatCode>
                <c:ptCount val="4"/>
                <c:pt idx="0">
                  <c:v>76890300</c:v>
                </c:pt>
                <c:pt idx="1">
                  <c:v>439878200</c:v>
                </c:pt>
                <c:pt idx="2">
                  <c:v>94200700</c:v>
                </c:pt>
                <c:pt idx="3">
                  <c:v>12200000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A2-41DE-B0DA-6C1327A44A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119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Object Type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F26-411F-ABBC-D280CE69F15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F26-411F-ABBC-D280CE69F15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88D-46DB-B8F7-9D51870E8AA7}"/>
              </c:ext>
            </c:extLst>
          </c:dPt>
          <c:dLbls>
            <c:dLbl>
              <c:idx val="0"/>
              <c:layout>
                <c:manualLayout>
                  <c:x val="0.4994004707757333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F26-411F-ABBC-D280CE69F15F}"/>
                </c:ext>
                <c:ext xmlns:c15="http://schemas.microsoft.com/office/drawing/2012/chart" uri="{CE6537A1-D6FC-4f65-9D91-7224C49458BB}">
                  <c15:layout>
                    <c:manualLayout>
                      <c:w val="0.30019109180820736"/>
                      <c:h val="0.1859728161617335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"/>
                  <c:y val="0.2508901903340904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F26-411F-ABBC-D280CE69F15F}"/>
                </c:ext>
                <c:ext xmlns:c15="http://schemas.microsoft.com/office/drawing/2012/chart" uri="{CE6537A1-D6FC-4f65-9D91-7224C49458BB}">
                  <c15:layout>
                    <c:manualLayout>
                      <c:w val="0.28439312809685685"/>
                      <c:h val="0.18355084460241797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58385790333339405"/>
                  <c:y val="0.1140424403520258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88D-46DB-B8F7-9D51870E8AA7}"/>
                </c:ext>
                <c:ext xmlns:c15="http://schemas.microsoft.com/office/drawing/2012/chart" uri="{CE6537A1-D6FC-4f65-9D91-7224C49458BB}">
                  <c15:layout>
                    <c:manualLayout>
                      <c:w val="0.30618667318963716"/>
                      <c:h val="0.2642255639234304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Personnel</c:v>
                </c:pt>
                <c:pt idx="1">
                  <c:v>Operating</c:v>
                </c:pt>
                <c:pt idx="2">
                  <c:v> Grants, Loans, Benefits </c:v>
                </c:pt>
              </c:strCache>
            </c:strRef>
          </c:cat>
          <c:val>
            <c:numRef>
              <c:f>Sheet1!$B$2:$B$4</c:f>
              <c:numCache>
                <c:formatCode>_(* #,##0_);_(* \(#,##0\);_(* "-"_);_(@_)</c:formatCode>
                <c:ptCount val="3"/>
                <c:pt idx="0">
                  <c:v>237319600</c:v>
                </c:pt>
                <c:pt idx="1">
                  <c:v>31479100</c:v>
                </c:pt>
                <c:pt idx="2">
                  <c:v>354370500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26-411F-ABBC-D280CE69F1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14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Program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7E5-4AF5-B569-FE44E17D648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7E5-4AF5-B569-FE44E17D648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3CD-4970-9AF4-3D74A62143B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3CD-4970-9AF4-3D74A62143B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C67-41B2-A47F-99525ECCBB7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645-47E3-9C1D-E090319B158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645-47E3-9C1D-E090319B158E}"/>
              </c:ext>
            </c:extLst>
          </c:dPt>
          <c:dLbls>
            <c:dLbl>
              <c:idx val="0"/>
              <c:layout>
                <c:manualLayout>
                  <c:x val="-0.16919683087312398"/>
                  <c:y val="7.952762322860358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7E5-4AF5-B569-FE44E17D6484}"/>
                </c:ext>
                <c:ext xmlns:c15="http://schemas.microsoft.com/office/drawing/2012/chart" uri="{CE6537A1-D6FC-4f65-9D91-7224C49458BB}">
                  <c15:layout>
                    <c:manualLayout>
                      <c:w val="0.23117902463283821"/>
                      <c:h val="0.1105221315125296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6.0176142928544452E-2"/>
                  <c:y val="2.246311561030004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7E5-4AF5-B569-FE44E17D648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5509614198127289E-2"/>
                  <c:y val="0.2670168178450126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3CD-4970-9AF4-3D74A62143B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9360366345383225E-3"/>
                  <c:y val="-0.1168303885939963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3CD-4970-9AF4-3D74A62143B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7841065034032732E-3"/>
                  <c:y val="1.103263989223493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C67-41B2-A47F-99525ECCBB74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0.1439431966888460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645-47E3-9C1D-E090319B158E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14784236753446017"/>
                  <c:y val="0.1505242931384412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645-47E3-9C1D-E090319B158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 General Health Support </c:v>
                </c:pt>
                <c:pt idx="1">
                  <c:v> Women's Health </c:v>
                </c:pt>
                <c:pt idx="2">
                  <c:v> Prevention and Quality Improvement </c:v>
                </c:pt>
                <c:pt idx="3">
                  <c:v> Epidemiology and Health Planning </c:v>
                </c:pt>
                <c:pt idx="4">
                  <c:v> Maternal and Child Health </c:v>
                </c:pt>
                <c:pt idx="5">
                  <c:v> Laboratory Services </c:v>
                </c:pt>
                <c:pt idx="6">
                  <c:v> Public Health Protection and Safety </c:v>
                </c:pt>
              </c:strCache>
            </c:strRef>
          </c:cat>
          <c:val>
            <c:numRef>
              <c:f>Sheet1!$B$2:$B$8</c:f>
              <c:numCache>
                <c:formatCode>_(* #,##0_);_(* \(#,##0\);_(* "-"_);_(@_)</c:formatCode>
                <c:ptCount val="7"/>
                <c:pt idx="0">
                  <c:v>87987900</c:v>
                </c:pt>
                <c:pt idx="1">
                  <c:v>9115600</c:v>
                </c:pt>
                <c:pt idx="2">
                  <c:v>31126000</c:v>
                </c:pt>
                <c:pt idx="3">
                  <c:v>219470200</c:v>
                </c:pt>
                <c:pt idx="4">
                  <c:v>220621600</c:v>
                </c:pt>
                <c:pt idx="5">
                  <c:v>12840700</c:v>
                </c:pt>
                <c:pt idx="6">
                  <c:v>42007200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E5-4AF5-B569-FE44E17D64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314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Fund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CA2-41DE-B0DA-6C1327A44AE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CA2-41DE-B0DA-6C1327A44AE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CA2-41DE-B0DA-6C1327A44AE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84B-40D7-B25D-EBD1C7219197}"/>
              </c:ext>
            </c:extLst>
          </c:dPt>
          <c:dLbls>
            <c:dLbl>
              <c:idx val="0"/>
              <c:layout>
                <c:manualLayout>
                  <c:x val="0.25795861672546305"/>
                  <c:y val="0.1015216473339805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CA2-41DE-B0DA-6C1327A44AE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7995108928691731"/>
                  <c:y val="-6.536520191413722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CA2-41DE-B0DA-6C1327A44AE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8360144943974571E-2"/>
                  <c:y val="4.51947087539010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CA2-41DE-B0DA-6C1327A44AE0}"/>
                </c:ext>
                <c:ext xmlns:c15="http://schemas.microsoft.com/office/drawing/2012/chart" uri="{CE6537A1-D6FC-4f65-9D91-7224C49458BB}">
                  <c15:layout>
                    <c:manualLayout>
                      <c:w val="0.22778178234963989"/>
                      <c:h val="0.18381812513049445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2.0318937403481868E-2"/>
                  <c:y val="-6.901623795822867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84B-40D7-B25D-EBD1C721919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Federal</c:v>
                </c:pt>
                <c:pt idx="2">
                  <c:v>Restricted</c:v>
                </c:pt>
                <c:pt idx="3">
                  <c:v> Tobacco </c:v>
                </c:pt>
              </c:strCache>
            </c:strRef>
          </c:cat>
          <c:val>
            <c:numRef>
              <c:f>Sheet1!$B$2:$B$5</c:f>
              <c:numCache>
                <c:formatCode>_(* #,##0_);_(* \(#,##0\);_(* "-"_);_(@_)</c:formatCode>
                <c:ptCount val="4"/>
                <c:pt idx="0">
                  <c:v>177840100</c:v>
                </c:pt>
                <c:pt idx="1">
                  <c:v>117259600</c:v>
                </c:pt>
                <c:pt idx="2">
                  <c:v>228143800</c:v>
                </c:pt>
                <c:pt idx="3">
                  <c:v>1400000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A2-41DE-B0DA-6C1327A44A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119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Object Type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F26-411F-ABBC-D280CE69F15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F26-411F-ABBC-D280CE69F15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88D-46DB-B8F7-9D51870E8AA7}"/>
              </c:ext>
            </c:extLst>
          </c:dPt>
          <c:dLbls>
            <c:dLbl>
              <c:idx val="0"/>
              <c:layout>
                <c:manualLayout>
                  <c:x val="0.26438848452832936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F26-411F-ABBC-D280CE69F15F}"/>
                </c:ext>
                <c:ext xmlns:c15="http://schemas.microsoft.com/office/drawing/2012/chart" uri="{CE6537A1-D6FC-4f65-9D91-7224C49458BB}">
                  <c15:layout>
                    <c:manualLayout>
                      <c:w val="0.30019109180820736"/>
                      <c:h val="0.1859728161617335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66711772313633444"/>
                  <c:y val="0.112491815516056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F26-411F-ABBC-D280CE69F15F}"/>
                </c:ext>
                <c:ext xmlns:c15="http://schemas.microsoft.com/office/drawing/2012/chart" uri="{CE6537A1-D6FC-4f65-9D91-7224C49458BB}">
                  <c15:layout>
                    <c:manualLayout>
                      <c:w val="0.28439312809685685"/>
                      <c:h val="0.18355084460241797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58385790333339405"/>
                  <c:y val="0.1140424403520258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88D-46DB-B8F7-9D51870E8AA7}"/>
                </c:ext>
                <c:ext xmlns:c15="http://schemas.microsoft.com/office/drawing/2012/chart" uri="{CE6537A1-D6FC-4f65-9D91-7224C49458BB}">
                  <c15:layout>
                    <c:manualLayout>
                      <c:w val="0.30618667318963716"/>
                      <c:h val="0.2642255639234304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Personnel</c:v>
                </c:pt>
                <c:pt idx="1">
                  <c:v>Operating</c:v>
                </c:pt>
                <c:pt idx="2">
                  <c:v> Grants, Loans, Benefits </c:v>
                </c:pt>
              </c:strCache>
            </c:strRef>
          </c:cat>
          <c:val>
            <c:numRef>
              <c:f>Sheet1!$B$2:$B$4</c:f>
              <c:numCache>
                <c:formatCode>_(* #,##0_);_(* \(#,##0\);_(* "-"_);_(@_)</c:formatCode>
                <c:ptCount val="3"/>
                <c:pt idx="0">
                  <c:v>117019200</c:v>
                </c:pt>
                <c:pt idx="1">
                  <c:v>24730900</c:v>
                </c:pt>
                <c:pt idx="2">
                  <c:v>382893400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26-411F-ABBC-D280CE69F1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8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Program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7E5-4AF5-B569-FE44E17D648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7E5-4AF5-B569-FE44E17D648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3CD-4970-9AF4-3D74A62143B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3CD-4970-9AF4-3D74A62143B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C67-41B2-A47F-99525ECCBB74}"/>
              </c:ext>
            </c:extLst>
          </c:dPt>
          <c:dLbls>
            <c:dLbl>
              <c:idx val="0"/>
              <c:layout>
                <c:manualLayout>
                  <c:x val="-1.6838557253307043E-2"/>
                  <c:y val="0.1255395003085369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7E5-4AF5-B569-FE44E17D648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2154821806723819E-2"/>
                  <c:y val="5.723695440089783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7E5-4AF5-B569-FE44E17D648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0681905713926035"/>
                  <c:y val="9.962261614290807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3CD-4970-9AF4-3D74A62143B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4058204942521601E-4"/>
                  <c:y val="6.730323327831867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3CD-4970-9AF4-3D74A62143B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58155833893180009"/>
                  <c:y val="4.45114802326559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C67-41B2-A47F-99525ECCBB7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 Community Substance Use Disorder </c:v>
                </c:pt>
                <c:pt idx="1">
                  <c:v> Community Mental Health </c:v>
                </c:pt>
                <c:pt idx="2">
                  <c:v> Community DID </c:v>
                </c:pt>
                <c:pt idx="3">
                  <c:v> General BHDID Support </c:v>
                </c:pt>
                <c:pt idx="4">
                  <c:v> Residential </c:v>
                </c:pt>
              </c:strCache>
            </c:strRef>
          </c:cat>
          <c:val>
            <c:numRef>
              <c:f>Sheet1!$B$2:$B$6</c:f>
              <c:numCache>
                <c:formatCode>_(* #,##0_);_(* \(#,##0\);_(* "-"_);_(@_)</c:formatCode>
                <c:ptCount val="5"/>
                <c:pt idx="0">
                  <c:v>103861200</c:v>
                </c:pt>
                <c:pt idx="1">
                  <c:v>82757000</c:v>
                </c:pt>
                <c:pt idx="2">
                  <c:v>29248000</c:v>
                </c:pt>
                <c:pt idx="3">
                  <c:v>9094100</c:v>
                </c:pt>
                <c:pt idx="4">
                  <c:v>299683200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E5-4AF5-B569-FE44E17D64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357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Fund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CA2-41DE-B0DA-6C1327A44AE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CA2-41DE-B0DA-6C1327A44AE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CA2-41DE-B0DA-6C1327A44AE0}"/>
              </c:ext>
            </c:extLst>
          </c:dPt>
          <c:dLbls>
            <c:dLbl>
              <c:idx val="0"/>
              <c:layout>
                <c:manualLayout>
                  <c:x val="0.15146881045710814"/>
                  <c:y val="1.828607756356657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CA2-41DE-B0DA-6C1327A44AE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2764782436092384"/>
                  <c:y val="-3.563821271041792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CA2-41DE-B0DA-6C1327A44AE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1173154506791436"/>
                  <c:y val="5.11400183324235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CA2-41DE-B0DA-6C1327A44AE0}"/>
                </c:ext>
                <c:ext xmlns:c15="http://schemas.microsoft.com/office/drawing/2012/chart" uri="{CE6537A1-D6FC-4f65-9D91-7224C49458BB}">
                  <c15:layout>
                    <c:manualLayout>
                      <c:w val="0.26450236137635164"/>
                      <c:h val="0.1838179486060518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General</c:v>
                </c:pt>
                <c:pt idx="1">
                  <c:v>Federal</c:v>
                </c:pt>
                <c:pt idx="2">
                  <c:v>Restricted</c:v>
                </c:pt>
              </c:strCache>
            </c:strRef>
          </c:cat>
          <c:val>
            <c:numRef>
              <c:f>Sheet1!$B$2:$B$4</c:f>
              <c:numCache>
                <c:formatCode>_(* #,##0_);_(* \(#,##0\);_(* "-"_);_(@_)</c:formatCode>
                <c:ptCount val="3"/>
                <c:pt idx="0">
                  <c:v>47783800</c:v>
                </c:pt>
                <c:pt idx="1">
                  <c:v>67667300</c:v>
                </c:pt>
                <c:pt idx="2">
                  <c:v>2883400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A2-41DE-B0DA-6C1327A44A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69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Object Type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F26-411F-ABBC-D280CE69F15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F26-411F-ABBC-D280CE69F15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88D-46DB-B8F7-9D51870E8AA7}"/>
              </c:ext>
            </c:extLst>
          </c:dPt>
          <c:dLbls>
            <c:dLbl>
              <c:idx val="0"/>
              <c:layout>
                <c:manualLayout>
                  <c:x val="0"/>
                  <c:y val="-0.3523855103076822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F26-411F-ABBC-D280CE69F15F}"/>
                </c:ext>
                <c:ext xmlns:c15="http://schemas.microsoft.com/office/drawing/2012/chart" uri="{CE6537A1-D6FC-4f65-9D91-7224C49458BB}">
                  <c15:layout>
                    <c:manualLayout>
                      <c:w val="0.30019109180820736"/>
                      <c:h val="0.1859728161617335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6.1465118155109646E-3"/>
                  <c:y val="0.233590393481836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F26-411F-ABBC-D280CE69F15F}"/>
                </c:ext>
                <c:ext xmlns:c15="http://schemas.microsoft.com/office/drawing/2012/chart" uri="{CE6537A1-D6FC-4f65-9D91-7224C49458BB}">
                  <c15:layout>
                    <c:manualLayout>
                      <c:w val="0.28439312809685685"/>
                      <c:h val="0.18355084460241797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1.3710960122849248E-3"/>
                  <c:y val="-6.4722127121268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88D-46DB-B8F7-9D51870E8AA7}"/>
                </c:ext>
                <c:ext xmlns:c15="http://schemas.microsoft.com/office/drawing/2012/chart" uri="{CE6537A1-D6FC-4f65-9D91-7224C49458BB}">
                  <c15:layout>
                    <c:manualLayout>
                      <c:w val="0.30618667318963716"/>
                      <c:h val="0.2642255639234304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Personnel</c:v>
                </c:pt>
                <c:pt idx="1">
                  <c:v>Operating</c:v>
                </c:pt>
                <c:pt idx="2">
                  <c:v> Grants, Loans, Benefits </c:v>
                </c:pt>
              </c:strCache>
            </c:strRef>
          </c:cat>
          <c:val>
            <c:numRef>
              <c:f>Sheet1!$B$2:$B$4</c:f>
              <c:numCache>
                <c:formatCode>_(* #,##0_);_(* \(#,##0\);_(* "-"_);_(@_)</c:formatCode>
                <c:ptCount val="3"/>
                <c:pt idx="0">
                  <c:v>25519400</c:v>
                </c:pt>
                <c:pt idx="1">
                  <c:v>3902200</c:v>
                </c:pt>
                <c:pt idx="2">
                  <c:v>88912900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26-411F-ABBC-D280CE69F1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2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8611111111111112E-2"/>
          <c:y val="9.6172240029359507E-2"/>
          <c:w val="0.90162037037037035"/>
          <c:h val="0.8637761731591707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Expenditures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2B2-4D14-A934-FDB1FEEEA3F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2B2-4D14-A934-FDB1FEEEA3F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2B2-4D14-A934-FDB1FEEEA3FC}"/>
              </c:ext>
            </c:extLst>
          </c:dPt>
          <c:dLbls>
            <c:dLbl>
              <c:idx val="0"/>
              <c:layout>
                <c:manualLayout>
                  <c:x val="2.7996773840769987E-2"/>
                  <c:y val="-4.245173900007578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2B2-4D14-A934-FDB1FEEEA3FC}"/>
                </c:ext>
                <c:ext xmlns:c15="http://schemas.microsoft.com/office/drawing/2012/chart" uri="{CE6537A1-D6FC-4f65-9D91-7224C49458BB}">
                  <c15:layout>
                    <c:manualLayout>
                      <c:w val="0.10341435185185185"/>
                      <c:h val="0.1180217337172221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2.5621172353455811E-2"/>
                  <c:y val="2.08103778135170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2B2-4D14-A934-FDB1FEEEA3FC}"/>
                </c:ext>
                <c:ext xmlns:c15="http://schemas.microsoft.com/office/drawing/2012/chart" uri="{CE6537A1-D6FC-4f65-9D91-7224C49458BB}">
                  <c15:layout>
                    <c:manualLayout>
                      <c:w val="0.10779235928842228"/>
                      <c:h val="0.12065940441846298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8.2511847477398648E-2"/>
                  <c:y val="-6.5431378913172735E-3"/>
                </c:manualLayout>
              </c:layout>
              <c:tx>
                <c:rich>
                  <a:bodyPr/>
                  <a:lstStyle/>
                  <a:p>
                    <a:fld id="{3F35F64D-780E-4942-9D74-7A64189861E3}" type="CATEGORYNAME">
                      <a:rPr lang="en-US" sz="1600" baseline="0"/>
                      <a:pPr/>
                      <a:t>[CATEGORY NAME]</a:t>
                    </a:fld>
                    <a:r>
                      <a:rPr lang="en-US" sz="1600" baseline="0" dirty="0"/>
                      <a:t>
</a:t>
                    </a:r>
                    <a:fld id="{8C1CE22B-B9DD-45DE-BE28-602602D80FF2}" type="PERCENTAGE">
                      <a:rPr lang="en-US" sz="1600" baseline="0"/>
                      <a:pPr/>
                      <a:t>[PERCENTAGE]</a:t>
                    </a:fld>
                    <a:endParaRPr lang="en-US" sz="1600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2B2-4D14-A934-FDB1FEEEA3FC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Personnel</c:v>
                </c:pt>
                <c:pt idx="1">
                  <c:v>Operating</c:v>
                </c:pt>
                <c:pt idx="2">
                  <c:v>Grants, Loans, Benefits</c:v>
                </c:pt>
              </c:strCache>
            </c:strRef>
          </c:cat>
          <c:val>
            <c:numRef>
              <c:f>Sheet1!$B$2:$B$4</c:f>
              <c:numCache>
                <c:formatCode>_(* #,##0_);_(* \(#,##0\);_(* "-"_);_(@_)</c:formatCode>
                <c:ptCount val="3"/>
                <c:pt idx="0">
                  <c:v>1508237100</c:v>
                </c:pt>
                <c:pt idx="1">
                  <c:v>179607400</c:v>
                </c:pt>
                <c:pt idx="2">
                  <c:v>17500964800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B2-4D14-A934-FDB1FEEEA3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121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Program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7E5-4AF5-B569-FE44E17D648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7E5-4AF5-B569-FE44E17D6484}"/>
              </c:ext>
            </c:extLst>
          </c:dPt>
          <c:dLbls>
            <c:dLbl>
              <c:idx val="0"/>
              <c:layout>
                <c:manualLayout>
                  <c:x val="3.8564451335717301E-2"/>
                  <c:y val="0.4089545792748844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7E5-4AF5-B569-FE44E17D648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8971012198633185E-2"/>
                  <c:y val="-0.287185622375815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7E5-4AF5-B569-FE44E17D648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 Aging Services </c:v>
                </c:pt>
                <c:pt idx="1">
                  <c:v> Guardianship </c:v>
                </c:pt>
              </c:strCache>
            </c:strRef>
          </c:cat>
          <c:val>
            <c:numRef>
              <c:f>Sheet1!$B$2:$B$3</c:f>
              <c:numCache>
                <c:formatCode>_(* #,##0_);_(* \(#,##0\);_(* "-"_);_(@_)</c:formatCode>
                <c:ptCount val="2"/>
                <c:pt idx="0">
                  <c:v>102137100</c:v>
                </c:pt>
                <c:pt idx="1">
                  <c:v>16197400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E5-4AF5-B569-FE44E17D64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357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Fund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CA2-41DE-B0DA-6C1327A44AE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CA2-41DE-B0DA-6C1327A44AE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CA2-41DE-B0DA-6C1327A44AE0}"/>
              </c:ext>
            </c:extLst>
          </c:dPt>
          <c:dLbls>
            <c:dLbl>
              <c:idx val="0"/>
              <c:layout>
                <c:manualLayout>
                  <c:x val="0.15146881045710814"/>
                  <c:y val="1.828607756356657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CA2-41DE-B0DA-6C1327A44AE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38469218431902186"/>
                  <c:y val="-2.374741702893021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CA2-41DE-B0DA-6C1327A44AE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1173154506791436"/>
                  <c:y val="5.11400183324235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CA2-41DE-B0DA-6C1327A44AE0}"/>
                </c:ext>
                <c:ext xmlns:c15="http://schemas.microsoft.com/office/drawing/2012/chart" uri="{CE6537A1-D6FC-4f65-9D91-7224C49458BB}">
                  <c15:layout>
                    <c:manualLayout>
                      <c:w val="0.26450236137635164"/>
                      <c:h val="0.1838179486060518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2"/>
                <c:pt idx="0">
                  <c:v>General</c:v>
                </c:pt>
                <c:pt idx="1">
                  <c:v>Federal</c:v>
                </c:pt>
              </c:strCache>
            </c:strRef>
          </c:cat>
          <c:val>
            <c:numRef>
              <c:f>Sheet1!$B$2:$B$4</c:f>
              <c:numCache>
                <c:formatCode>_(* #,##0_);_(* \(#,##0\);_(* "-"_);_(@_)</c:formatCode>
                <c:ptCount val="3"/>
                <c:pt idx="0">
                  <c:v>22557300</c:v>
                </c:pt>
                <c:pt idx="1">
                  <c:v>9114300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A2-41DE-B0DA-6C1327A44A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12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Object Type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F26-411F-ABBC-D280CE69F15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F26-411F-ABBC-D280CE69F15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88D-46DB-B8F7-9D51870E8AA7}"/>
              </c:ext>
            </c:extLst>
          </c:dPt>
          <c:dLbls>
            <c:dLbl>
              <c:idx val="0"/>
              <c:layout>
                <c:manualLayout>
                  <c:x val="0"/>
                  <c:y val="9.526285247768517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F26-411F-ABBC-D280CE69F15F}"/>
                </c:ext>
                <c:ext xmlns:c15="http://schemas.microsoft.com/office/drawing/2012/chart" uri="{CE6537A1-D6FC-4f65-9D91-7224C49458BB}">
                  <c15:layout>
                    <c:manualLayout>
                      <c:w val="0.30019109180820736"/>
                      <c:h val="0.1859728161617335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60469266428936774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F26-411F-ABBC-D280CE69F15F}"/>
                </c:ext>
                <c:ext xmlns:c15="http://schemas.microsoft.com/office/drawing/2012/chart" uri="{CE6537A1-D6FC-4f65-9D91-7224C49458BB}">
                  <c15:layout>
                    <c:manualLayout>
                      <c:w val="0.28439312809685685"/>
                      <c:h val="0.18355084460241797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"/>
                  <c:y val="5.63764508445115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88D-46DB-B8F7-9D51870E8AA7}"/>
                </c:ext>
                <c:ext xmlns:c15="http://schemas.microsoft.com/office/drawing/2012/chart" uri="{CE6537A1-D6FC-4f65-9D91-7224C49458BB}">
                  <c15:layout>
                    <c:manualLayout>
                      <c:w val="0.30618667318963716"/>
                      <c:h val="0.2642255639234304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Personnel</c:v>
                </c:pt>
                <c:pt idx="1">
                  <c:v>Operating</c:v>
                </c:pt>
                <c:pt idx="2">
                  <c:v> Grants, Loans, Benefits </c:v>
                </c:pt>
              </c:strCache>
            </c:strRef>
          </c:cat>
          <c:val>
            <c:numRef>
              <c:f>Sheet1!$B$2:$B$4</c:f>
              <c:numCache>
                <c:formatCode>_(* #,##0_);_(* \(#,##0\);_(* "-"_);_(@_)</c:formatCode>
                <c:ptCount val="3"/>
                <c:pt idx="0">
                  <c:v>3013900</c:v>
                </c:pt>
                <c:pt idx="1">
                  <c:v>363800</c:v>
                </c:pt>
                <c:pt idx="2">
                  <c:v>28293900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26-411F-ABBC-D280CE69F1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168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Program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7E5-4AF5-B569-FE44E17D648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7E5-4AF5-B569-FE44E17D6484}"/>
              </c:ext>
            </c:extLst>
          </c:dPt>
          <c:dLbls>
            <c:dLbl>
              <c:idx val="0"/>
              <c:layout>
                <c:manualLayout>
                  <c:x val="-3.8842556989067724E-2"/>
                  <c:y val="0.5161259709467810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7E5-4AF5-B569-FE44E17D648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2265783625388558E-2"/>
                  <c:y val="0.1619582836953873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7E5-4AF5-B569-FE44E17D648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 FRYSC </c:v>
                </c:pt>
                <c:pt idx="1">
                  <c:v> Serve KY </c:v>
                </c:pt>
              </c:strCache>
            </c:strRef>
          </c:cat>
          <c:val>
            <c:numRef>
              <c:f>Sheet1!$B$2:$B$3</c:f>
              <c:numCache>
                <c:formatCode>_(* #,##0_);_(* \(#,##0\);_(* "-"_);_(@_)</c:formatCode>
                <c:ptCount val="2"/>
                <c:pt idx="0">
                  <c:v>21904400</c:v>
                </c:pt>
                <c:pt idx="1">
                  <c:v>9767200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E5-4AF5-B569-FE44E17D64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357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Fund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CA2-41DE-B0DA-6C1327A44AE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CA2-41DE-B0DA-6C1327A44AE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CA2-41DE-B0DA-6C1327A44AE0}"/>
              </c:ext>
            </c:extLst>
          </c:dPt>
          <c:dLbls>
            <c:dLbl>
              <c:idx val="0"/>
              <c:layout>
                <c:manualLayout>
                  <c:x val="0.15146881045710814"/>
                  <c:y val="1.828607756356657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CA2-41DE-B0DA-6C1327A44AE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38469218431902186"/>
                  <c:y val="-2.374741702893021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CA2-41DE-B0DA-6C1327A44AE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1173154506791436"/>
                  <c:y val="5.11400183324235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CA2-41DE-B0DA-6C1327A44AE0}"/>
                </c:ext>
                <c:ext xmlns:c15="http://schemas.microsoft.com/office/drawing/2012/chart" uri="{CE6537A1-D6FC-4f65-9D91-7224C49458BB}">
                  <c15:layout>
                    <c:manualLayout>
                      <c:w val="0.26450236137635164"/>
                      <c:h val="0.1838179486060518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General</c:v>
                </c:pt>
                <c:pt idx="1">
                  <c:v>Federal</c:v>
                </c:pt>
                <c:pt idx="2">
                  <c:v>Restricted</c:v>
                </c:pt>
              </c:strCache>
            </c:strRef>
          </c:cat>
          <c:val>
            <c:numRef>
              <c:f>Sheet1!$B$2:$B$4</c:f>
              <c:numCache>
                <c:formatCode>_(* #,##0_);_(* \(#,##0\);_(* "-"_);_(@_)</c:formatCode>
                <c:ptCount val="3"/>
                <c:pt idx="0">
                  <c:v>14293100</c:v>
                </c:pt>
                <c:pt idx="1">
                  <c:v>100206100</c:v>
                </c:pt>
                <c:pt idx="2">
                  <c:v>16633600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A2-41DE-B0DA-6C1327A44A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161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Object Type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F26-411F-ABBC-D280CE69F15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F26-411F-ABBC-D280CE69F15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88D-46DB-B8F7-9D51870E8AA7}"/>
              </c:ext>
            </c:extLst>
          </c:dPt>
          <c:dLbls>
            <c:dLbl>
              <c:idx val="0"/>
              <c:layout>
                <c:manualLayout>
                  <c:x val="0"/>
                  <c:y val="0.149308598407692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F26-411F-ABBC-D280CE69F15F}"/>
                </c:ext>
                <c:ext xmlns:c15="http://schemas.microsoft.com/office/drawing/2012/chart" uri="{CE6537A1-D6FC-4f65-9D91-7224C49458BB}">
                  <c15:layout>
                    <c:manualLayout>
                      <c:w val="0.30019109180820736"/>
                      <c:h val="0.1859728161617335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3834075407967567"/>
                  <c:y val="7.78922218115475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F26-411F-ABBC-D280CE69F15F}"/>
                </c:ext>
                <c:ext xmlns:c15="http://schemas.microsoft.com/office/drawing/2012/chart" uri="{CE6537A1-D6FC-4f65-9D91-7224C49458BB}">
                  <c15:layout>
                    <c:manualLayout>
                      <c:w val="0.28439312809685685"/>
                      <c:h val="0.18355084460241797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"/>
                  <c:y val="-9.35551218750255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88D-46DB-B8F7-9D51870E8AA7}"/>
                </c:ext>
                <c:ext xmlns:c15="http://schemas.microsoft.com/office/drawing/2012/chart" uri="{CE6537A1-D6FC-4f65-9D91-7224C49458BB}">
                  <c15:layout>
                    <c:manualLayout>
                      <c:w val="0.30618667318963716"/>
                      <c:h val="0.2642255639234304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Personnel</c:v>
                </c:pt>
                <c:pt idx="1">
                  <c:v>Operating</c:v>
                </c:pt>
                <c:pt idx="2">
                  <c:v> Grants, Loans, Benefits </c:v>
                </c:pt>
              </c:strCache>
            </c:strRef>
          </c:cat>
          <c:val>
            <c:numRef>
              <c:f>Sheet1!$B$2:$B$4</c:f>
              <c:numCache>
                <c:formatCode>_(* #,##0_);_(* \(#,##0\);_(* "-"_);_(@_)</c:formatCode>
                <c:ptCount val="3"/>
                <c:pt idx="0">
                  <c:v>60270400</c:v>
                </c:pt>
                <c:pt idx="1">
                  <c:v>9221100</c:v>
                </c:pt>
                <c:pt idx="2">
                  <c:v>61641300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26-411F-ABBC-D280CE69F1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4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Program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7E5-4AF5-B569-FE44E17D648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7E5-4AF5-B569-FE44E17D6484}"/>
              </c:ext>
            </c:extLst>
          </c:dPt>
          <c:dLbls>
            <c:dLbl>
              <c:idx val="0"/>
              <c:layout>
                <c:manualLayout>
                  <c:x val="-4.0582703791460333E-2"/>
                  <c:y val="0.1227495969468353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7E5-4AF5-B569-FE44E17D648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7304920958789795E-3"/>
                  <c:y val="0.530225527440017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7E5-4AF5-B569-FE44E17D648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 Disability </c:v>
                </c:pt>
                <c:pt idx="1">
                  <c:v> Child Support </c:v>
                </c:pt>
              </c:strCache>
            </c:strRef>
          </c:cat>
          <c:val>
            <c:numRef>
              <c:f>Sheet1!$B$2:$B$3</c:f>
              <c:numCache>
                <c:formatCode>_(* #,##0_);_(* \(#,##0\);_(* "-"_);_(@_)</c:formatCode>
                <c:ptCount val="2"/>
                <c:pt idx="0">
                  <c:v>53653300</c:v>
                </c:pt>
                <c:pt idx="1">
                  <c:v>77479500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E5-4AF5-B569-FE44E17D64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357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Fund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CA2-41DE-B0DA-6C1327A44AE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CA2-41DE-B0DA-6C1327A44AE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CA2-41DE-B0DA-6C1327A44AE0}"/>
              </c:ext>
            </c:extLst>
          </c:dPt>
          <c:dLbls>
            <c:dLbl>
              <c:idx val="0"/>
              <c:layout>
                <c:manualLayout>
                  <c:x val="0.15146881045710814"/>
                  <c:y val="1.828607756356657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CA2-41DE-B0DA-6C1327A44AE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4775684702275263"/>
                  <c:y val="-2.374741702893021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CA2-41DE-B0DA-6C1327A44AE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1173154506791436"/>
                  <c:y val="5.11400183324235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CA2-41DE-B0DA-6C1327A44AE0}"/>
                </c:ext>
                <c:ext xmlns:c15="http://schemas.microsoft.com/office/drawing/2012/chart" uri="{CE6537A1-D6FC-4f65-9D91-7224C49458BB}">
                  <c15:layout>
                    <c:manualLayout>
                      <c:w val="0.26450236137635164"/>
                      <c:h val="0.1838179486060518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General</c:v>
                </c:pt>
                <c:pt idx="1">
                  <c:v>Federal</c:v>
                </c:pt>
                <c:pt idx="2">
                  <c:v>Restricted</c:v>
                </c:pt>
              </c:strCache>
            </c:strRef>
          </c:cat>
          <c:val>
            <c:numRef>
              <c:f>Sheet1!$B$2:$B$4</c:f>
              <c:numCache>
                <c:formatCode>_(* #,##0_);_(* \(#,##0\);_(* "-"_);_(@_)</c:formatCode>
                <c:ptCount val="3"/>
                <c:pt idx="0">
                  <c:v>7568200</c:v>
                </c:pt>
                <c:pt idx="1">
                  <c:v>4753900</c:v>
                </c:pt>
                <c:pt idx="2">
                  <c:v>9385700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A2-41DE-B0DA-6C1327A44A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119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Object Type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F26-411F-ABBC-D280CE69F15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F26-411F-ABBC-D280CE69F15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88D-46DB-B8F7-9D51870E8AA7}"/>
              </c:ext>
            </c:extLst>
          </c:dPt>
          <c:dLbls>
            <c:dLbl>
              <c:idx val="0"/>
              <c:layout>
                <c:manualLayout>
                  <c:x val="0"/>
                  <c:y val="0.1896747910629522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F26-411F-ABBC-D280CE69F15F}"/>
                </c:ext>
                <c:ext xmlns:c15="http://schemas.microsoft.com/office/drawing/2012/chart" uri="{CE6537A1-D6FC-4f65-9D91-7224C49458BB}">
                  <c15:layout>
                    <c:manualLayout>
                      <c:w val="0.24511015753147203"/>
                      <c:h val="0.1859728161617335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7.2802827314476279E-2"/>
                  <c:y val="-2.01399603512267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F26-411F-ABBC-D280CE69F15F}"/>
                </c:ext>
                <c:ext xmlns:c15="http://schemas.microsoft.com/office/drawing/2012/chart" uri="{CE6537A1-D6FC-4f65-9D91-7224C49458BB}">
                  <c15:layout>
                    <c:manualLayout>
                      <c:w val="0.22196806924989021"/>
                      <c:h val="0.18355084460241797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1.4456938130376717E-7"/>
                  <c:y val="0.252414933584218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88D-46DB-B8F7-9D51870E8AA7}"/>
                </c:ext>
                <c:ext xmlns:c15="http://schemas.microsoft.com/office/drawing/2012/chart" uri="{CE6537A1-D6FC-4f65-9D91-7224C49458BB}">
                  <c15:layout>
                    <c:manualLayout>
                      <c:w val="0.26946605033848026"/>
                      <c:h val="0.2642255639234304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Personnel</c:v>
                </c:pt>
                <c:pt idx="1">
                  <c:v>Operating</c:v>
                </c:pt>
                <c:pt idx="2">
                  <c:v> Grants, Loans, Benefits </c:v>
                </c:pt>
              </c:strCache>
            </c:strRef>
          </c:cat>
          <c:val>
            <c:numRef>
              <c:f>Sheet1!$B$2:$B$4</c:f>
              <c:numCache>
                <c:formatCode>_(* #,##0_);_(* \(#,##0\);_(* "-"_);_(@_)</c:formatCode>
                <c:ptCount val="3"/>
                <c:pt idx="0">
                  <c:v>15773200</c:v>
                </c:pt>
                <c:pt idx="1">
                  <c:v>3008100</c:v>
                </c:pt>
                <c:pt idx="2">
                  <c:v>2926500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26-411F-ABBC-D280CE69F1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126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Program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7E5-4AF5-B569-FE44E17D648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7E5-4AF5-B569-FE44E17D6484}"/>
              </c:ext>
            </c:extLst>
          </c:dPt>
          <c:dLbls>
            <c:dLbl>
              <c:idx val="0"/>
              <c:layout>
                <c:manualLayout>
                  <c:x val="-8.411363911140804E-2"/>
                  <c:y val="5.57919162659933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7E5-4AF5-B569-FE44E17D648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4374020787657535E-2"/>
                  <c:y val="2.933792078387911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7E5-4AF5-B569-FE44E17D648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1"/>
                <c:pt idx="0">
                  <c:v> OCSHCN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 formatCode="_(* #,##0_);_(* \(#,##0\);_(* &quot;-&quot;_);_(@_)">
                  <c:v>21707800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E5-4AF5-B569-FE44E17D64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Fund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CA2-41DE-B0DA-6C1327A44AE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CA2-41DE-B0DA-6C1327A44AE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CA2-41DE-B0DA-6C1327A44AE0}"/>
              </c:ext>
            </c:extLst>
          </c:dPt>
          <c:dLbls>
            <c:dLbl>
              <c:idx val="0"/>
              <c:layout>
                <c:manualLayout>
                  <c:x val="0.20047851923320381"/>
                  <c:y val="1.828618852733646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CA2-41DE-B0DA-6C1327A44AE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4697687694199417E-3"/>
                  <c:y val="0.122931384027439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CA2-41DE-B0DA-6C1327A44AE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248187729909814E-3"/>
                  <c:y val="-0.1272220934283346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CA2-41DE-B0DA-6C1327A44AE0}"/>
                </c:ext>
                <c:ext xmlns:c15="http://schemas.microsoft.com/office/drawing/2012/chart" uri="{CE6537A1-D6FC-4f65-9D91-7224C49458BB}">
                  <c15:layout>
                    <c:manualLayout>
                      <c:w val="0.26450236137635164"/>
                      <c:h val="0.1838179486060518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General</c:v>
                </c:pt>
                <c:pt idx="1">
                  <c:v>Federal</c:v>
                </c:pt>
                <c:pt idx="2">
                  <c:v>Restricted</c:v>
                </c:pt>
              </c:strCache>
            </c:strRef>
          </c:cat>
          <c:val>
            <c:numRef>
              <c:f>Sheet1!$B$2:$B$4</c:f>
              <c:numCache>
                <c:formatCode>_(* #,##0_);_(* \(#,##0\);_(* "-"_);_(@_)</c:formatCode>
                <c:ptCount val="3"/>
                <c:pt idx="0">
                  <c:v>11137700</c:v>
                </c:pt>
                <c:pt idx="1">
                  <c:v>68179000</c:v>
                </c:pt>
                <c:pt idx="2">
                  <c:v>73250400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A2-41DE-B0DA-6C1327A44A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161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Object Type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F26-411F-ABBC-D280CE69F15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F26-411F-ABBC-D280CE69F15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6C-4126-8FB3-35AB70F17D4D}"/>
              </c:ext>
            </c:extLst>
          </c:dPt>
          <c:dLbls>
            <c:dLbl>
              <c:idx val="0"/>
              <c:layout>
                <c:manualLayout>
                  <c:x val="-0.326813543375296"/>
                  <c:y val="-0.1966873386373935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F26-411F-ABBC-D280CE69F15F}"/>
                </c:ext>
                <c:ext xmlns:c15="http://schemas.microsoft.com/office/drawing/2012/chart" uri="{CE6537A1-D6FC-4f65-9D91-7224C49458BB}">
                  <c15:layout>
                    <c:manualLayout>
                      <c:w val="0.30019109180820736"/>
                      <c:h val="0.1859728161617335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6.1465118155109646E-3"/>
                  <c:y val="0.233590393481836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F26-411F-ABBC-D280CE69F15F}"/>
                </c:ext>
                <c:ext xmlns:c15="http://schemas.microsoft.com/office/drawing/2012/chart" uri="{CE6537A1-D6FC-4f65-9D91-7224C49458BB}">
                  <c15:layout>
                    <c:manualLayout>
                      <c:w val="0.28439312809685685"/>
                      <c:h val="0.1835508446024179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 Personnel </c:v>
                </c:pt>
                <c:pt idx="1">
                  <c:v> Operating </c:v>
                </c:pt>
                <c:pt idx="2">
                  <c:v> Grants, Loans, Benefits </c:v>
                </c:pt>
              </c:strCache>
            </c:strRef>
          </c:cat>
          <c:val>
            <c:numRef>
              <c:f>Sheet1!$B$2:$B$4</c:f>
              <c:numCache>
                <c:formatCode>_(* #,##0_);_(* \(#,##0\);_(* "-"_);_(@_)</c:formatCode>
                <c:ptCount val="3"/>
                <c:pt idx="0">
                  <c:v>119296800</c:v>
                </c:pt>
                <c:pt idx="1">
                  <c:v>32861800</c:v>
                </c:pt>
                <c:pt idx="2">
                  <c:v>408500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26-411F-ABBC-D280CE69F1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121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Program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7E5-4AF5-B569-FE44E17D648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7E5-4AF5-B569-FE44E17D6484}"/>
              </c:ext>
            </c:extLst>
          </c:dPt>
          <c:dLbls>
            <c:dLbl>
              <c:idx val="0"/>
              <c:layout>
                <c:manualLayout>
                  <c:x val="-2.6731951644204246E-2"/>
                  <c:y val="5.0186187605843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7E5-4AF5-B569-FE44E17D648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5792362735774239E-2"/>
                  <c:y val="8.544133964569105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7E5-4AF5-B569-FE44E17D648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Administrative Support</c:v>
                </c:pt>
                <c:pt idx="1">
                  <c:v>Inspector General</c:v>
                </c:pt>
              </c:strCache>
            </c:strRef>
          </c:cat>
          <c:val>
            <c:numRef>
              <c:f>Sheet1!$B$2:$B$3</c:f>
              <c:numCache>
                <c:formatCode>_(* #,##0_);_(* \(#,##0\);_(* "-"_);_(@_)</c:formatCode>
                <c:ptCount val="2"/>
                <c:pt idx="0">
                  <c:v>83912300</c:v>
                </c:pt>
                <c:pt idx="1">
                  <c:v>68654800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E5-4AF5-B569-FE44E17D64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357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Fund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CA2-41DE-B0DA-6C1327A44AE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CA2-41DE-B0DA-6C1327A44AE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CA2-41DE-B0DA-6C1327A44AE0}"/>
              </c:ext>
            </c:extLst>
          </c:dPt>
          <c:dLbls>
            <c:dLbl>
              <c:idx val="0"/>
              <c:layout>
                <c:manualLayout>
                  <c:x val="0.15146881045710814"/>
                  <c:y val="1.828607756356657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CA2-41DE-B0DA-6C1327A44AE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38469218431902186"/>
                  <c:y val="-2.374741702893021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CA2-41DE-B0DA-6C1327A44AE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21173154506791436"/>
                  <c:y val="5.11400183324235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CA2-41DE-B0DA-6C1327A44AE0}"/>
                </c:ext>
                <c:ext xmlns:c15="http://schemas.microsoft.com/office/drawing/2012/chart" uri="{CE6537A1-D6FC-4f65-9D91-7224C49458BB}">
                  <c15:layout>
                    <c:manualLayout>
                      <c:w val="0.26450236137635164"/>
                      <c:h val="0.1838179486060518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General</c:v>
                </c:pt>
                <c:pt idx="1">
                  <c:v>Federal</c:v>
                </c:pt>
                <c:pt idx="2">
                  <c:v>Restricted</c:v>
                </c:pt>
              </c:strCache>
            </c:strRef>
          </c:cat>
          <c:val>
            <c:numRef>
              <c:f>Sheet1!$B$2:$B$4</c:f>
              <c:numCache>
                <c:formatCode>_(* #,##0_);_(* \(#,##0\);_(* "-"_);_(@_)</c:formatCode>
                <c:ptCount val="3"/>
                <c:pt idx="0">
                  <c:v>2032587300</c:v>
                </c:pt>
                <c:pt idx="1">
                  <c:v>12013677500</c:v>
                </c:pt>
                <c:pt idx="2">
                  <c:v>1650421000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A2-41DE-B0DA-6C1327A44A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119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Object Type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F26-411F-ABBC-D280CE69F15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F26-411F-ABBC-D280CE69F15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88D-46DB-B8F7-9D51870E8AA7}"/>
              </c:ext>
            </c:extLst>
          </c:dPt>
          <c:dLbls>
            <c:dLbl>
              <c:idx val="0"/>
              <c:layout>
                <c:manualLayout>
                  <c:x val="0"/>
                  <c:y val="0.1147090047031836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F26-411F-ABBC-D280CE69F15F}"/>
                </c:ext>
                <c:ext xmlns:c15="http://schemas.microsoft.com/office/drawing/2012/chart" uri="{CE6537A1-D6FC-4f65-9D91-7224C49458BB}">
                  <c15:layout>
                    <c:manualLayout>
                      <c:w val="0.30019109180820736"/>
                      <c:h val="0.1859728161617335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66711772313633444"/>
                  <c:y val="0.112491815516056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F26-411F-ABBC-D280CE69F15F}"/>
                </c:ext>
                <c:ext xmlns:c15="http://schemas.microsoft.com/office/drawing/2012/chart" uri="{CE6537A1-D6FC-4f65-9D91-7224C49458BB}">
                  <c15:layout>
                    <c:manualLayout>
                      <c:w val="0.28439312809685685"/>
                      <c:h val="0.18355084460241797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"/>
                  <c:y val="-7.056137613754136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88D-46DB-B8F7-9D51870E8AA7}"/>
                </c:ext>
                <c:ext xmlns:c15="http://schemas.microsoft.com/office/drawing/2012/chart" uri="{CE6537A1-D6FC-4f65-9D91-7224C49458BB}">
                  <c15:layout>
                    <c:manualLayout>
                      <c:w val="0.30618667318963716"/>
                      <c:h val="0.2642255639234304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Personnel</c:v>
                </c:pt>
                <c:pt idx="1">
                  <c:v>Operating</c:v>
                </c:pt>
                <c:pt idx="2">
                  <c:v> Grants, Loans, Benefits </c:v>
                </c:pt>
              </c:strCache>
            </c:strRef>
          </c:cat>
          <c:val>
            <c:numRef>
              <c:f>Sheet1!$B$2:$B$4</c:f>
              <c:numCache>
                <c:formatCode>_(* #,##0_);_(* \(#,##0\);_(* "-"_);_(@_)</c:formatCode>
                <c:ptCount val="3"/>
                <c:pt idx="0">
                  <c:v>378686800</c:v>
                </c:pt>
                <c:pt idx="1">
                  <c:v>8348800</c:v>
                </c:pt>
                <c:pt idx="2">
                  <c:v>15309650200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26-411F-ABBC-D280CE69F1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126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Program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E7E5-4AF5-B569-FE44E17D648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7E5-4AF5-B569-FE44E17D6484}"/>
              </c:ext>
            </c:extLst>
          </c:dPt>
          <c:dLbls>
            <c:dLbl>
              <c:idx val="0"/>
              <c:layout>
                <c:manualLayout>
                  <c:x val="-1.6838557253307043E-2"/>
                  <c:y val="0.1255395003085369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7E5-4AF5-B569-FE44E17D648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4374020787657535E-2"/>
                  <c:y val="2.933792078387911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7E5-4AF5-B569-FE44E17D648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 Administration </c:v>
                </c:pt>
                <c:pt idx="1">
                  <c:v> Benefits </c:v>
                </c:pt>
              </c:strCache>
            </c:strRef>
          </c:cat>
          <c:val>
            <c:numRef>
              <c:f>Sheet1!$B$2:$B$3</c:f>
              <c:numCache>
                <c:formatCode>_(* #,##0_);_(* \(#,##0\);_(* "-"_);_(@_)</c:formatCode>
                <c:ptCount val="2"/>
                <c:pt idx="0">
                  <c:v>424085600</c:v>
                </c:pt>
                <c:pt idx="1">
                  <c:v>15272600200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E5-4AF5-B569-FE44E17D64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314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Fund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CA2-41DE-B0DA-6C1327A44AE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CA2-41DE-B0DA-6C1327A44AE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CA2-41DE-B0DA-6C1327A44AE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84B-40D7-B25D-EBD1C7219197}"/>
              </c:ext>
            </c:extLst>
          </c:dPt>
          <c:dLbls>
            <c:dLbl>
              <c:idx val="0"/>
              <c:layout>
                <c:manualLayout>
                  <c:x val="0.25795861672546305"/>
                  <c:y val="0.1015216473339805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CA2-41DE-B0DA-6C1327A44AE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7995108928691731"/>
                  <c:y val="-6.536520191413722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CA2-41DE-B0DA-6C1327A44AE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8360144943974571E-2"/>
                  <c:y val="4.51947087539010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CA2-41DE-B0DA-6C1327A44AE0}"/>
                </c:ext>
                <c:ext xmlns:c15="http://schemas.microsoft.com/office/drawing/2012/chart" uri="{CE6537A1-D6FC-4f65-9D91-7224C49458BB}">
                  <c15:layout>
                    <c:manualLayout>
                      <c:w val="0.22778178234963989"/>
                      <c:h val="0.18381812513049445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2.0318937403481868E-2"/>
                  <c:y val="-6.901623795822867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84B-40D7-B25D-EBD1C721919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General</c:v>
                </c:pt>
                <c:pt idx="1">
                  <c:v>Federal</c:v>
                </c:pt>
                <c:pt idx="2">
                  <c:v>Restricted</c:v>
                </c:pt>
                <c:pt idx="3">
                  <c:v> Tobacco </c:v>
                </c:pt>
              </c:strCache>
            </c:strRef>
          </c:cat>
          <c:val>
            <c:numRef>
              <c:f>Sheet1!$B$2:$B$5</c:f>
              <c:numCache>
                <c:formatCode>_(* #,##0_);_(* \(#,##0\);_(* "-"_);_(@_)</c:formatCode>
                <c:ptCount val="4"/>
                <c:pt idx="0">
                  <c:v>631088600</c:v>
                </c:pt>
                <c:pt idx="1">
                  <c:v>1035567300</c:v>
                </c:pt>
                <c:pt idx="2">
                  <c:v>209841100</c:v>
                </c:pt>
                <c:pt idx="3">
                  <c:v>12400000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A2-41DE-B0DA-6C1327A44A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6689D15-30AA-4724-9DF8-635FAC07EFD5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8525CD8-FE58-46F2-9473-23F659DDA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06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6400" y="640080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FB6A6B-D543-43E6-9D78-233D15FA8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1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9FB6A6B-D543-43E6-9D78-233D15FA8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41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9FB6A6B-D543-43E6-9D78-233D15FA8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21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93484" y="765175"/>
            <a:ext cx="11184000" cy="969282"/>
          </a:xfrm>
        </p:spPr>
        <p:txBody>
          <a:bodyPr>
            <a:normAutofit/>
          </a:bodyPr>
          <a:lstStyle>
            <a:lvl1pPr marL="0" indent="0">
              <a:buNone/>
              <a:defRPr sz="3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93484" y="295683"/>
            <a:ext cx="11184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494400" y="1810800"/>
            <a:ext cx="11184000" cy="453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93484" y="6477000"/>
            <a:ext cx="1056117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chemeClr val="bg1"/>
                </a:solidFill>
              </a:defRPr>
            </a:lvl1pPr>
          </a:lstStyle>
          <a:p>
            <a:fld id="{D9FB6A6B-D543-43E6-9D78-233D15FA8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9195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6400" y="640080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FB6A6B-D543-43E6-9D78-233D15FA8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46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9FB6A6B-D543-43E6-9D78-233D15FA8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78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9FB6A6B-D543-43E6-9D78-233D15FA8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79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9FB6A6B-D543-43E6-9D78-233D15FA8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79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9FB6A6B-D543-43E6-9D78-233D15FA8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20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9FB6A6B-D543-43E6-9D78-233D15FA8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9FB6A6B-D543-43E6-9D78-233D15FA8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80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9FB6A6B-D543-43E6-9D78-233D15FA8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6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04800"/>
          </a:xfrm>
          <a:prstGeom prst="rect">
            <a:avLst/>
          </a:prstGeom>
          <a:solidFill>
            <a:srgbClr val="278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0" y="6248400"/>
            <a:ext cx="12192000" cy="609600"/>
          </a:xfrm>
          <a:prstGeom prst="rect">
            <a:avLst/>
          </a:prstGeom>
          <a:solidFill>
            <a:srgbClr val="2784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400" y="640080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FB6A6B-D543-43E6-9D78-233D15FA84AE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400" y="6300725"/>
            <a:ext cx="914400" cy="47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658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762001"/>
            <a:ext cx="5867400" cy="2481261"/>
          </a:xfrm>
        </p:spPr>
      </p:pic>
      <p:sp>
        <p:nvSpPr>
          <p:cNvPr id="2" name="TextBox 1"/>
          <p:cNvSpPr txBox="1"/>
          <p:nvPr/>
        </p:nvSpPr>
        <p:spPr>
          <a:xfrm>
            <a:off x="990600" y="3614739"/>
            <a:ext cx="1021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CHFS Organizational Structure and Operations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F7A9480A-2E8C-4A55-AF9C-5FAB0104B27C}"/>
              </a:ext>
            </a:extLst>
          </p:cNvPr>
          <p:cNvSpPr txBox="1">
            <a:spLocks/>
          </p:cNvSpPr>
          <p:nvPr/>
        </p:nvSpPr>
        <p:spPr>
          <a:xfrm>
            <a:off x="1828799" y="4439652"/>
            <a:ext cx="8534400" cy="175520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b="1" dirty="0"/>
              <a:t>Presented for the CHFS Organizational Structure, </a:t>
            </a:r>
          </a:p>
          <a:p>
            <a:pPr marL="0" indent="0" algn="ctr">
              <a:buNone/>
            </a:pPr>
            <a:r>
              <a:rPr lang="en-US" sz="2200" b="1" dirty="0"/>
              <a:t>Operations, and Administration Task Force</a:t>
            </a:r>
          </a:p>
          <a:p>
            <a:pPr marL="0" indent="0" algn="ctr">
              <a:buNone/>
            </a:pPr>
            <a:r>
              <a:rPr lang="en-US" sz="2200" b="1" dirty="0"/>
              <a:t>July 6, 2022</a:t>
            </a:r>
          </a:p>
          <a:p>
            <a:pPr algn="ctr"/>
            <a:endParaRPr lang="en-US" sz="2000" b="1" dirty="0"/>
          </a:p>
          <a:p>
            <a:pPr marL="0" indent="0" algn="ctr">
              <a:buNone/>
            </a:pPr>
            <a:r>
              <a:rPr lang="en-US" sz="2200" b="1" dirty="0"/>
              <a:t>Eric Friedlander, Secretary</a:t>
            </a:r>
          </a:p>
          <a:p>
            <a:pPr marL="0" indent="0" algn="ctr">
              <a:buNone/>
            </a:pPr>
            <a:r>
              <a:rPr lang="en-US" sz="2200" b="1" dirty="0"/>
              <a:t>Eric Lowery, Executive Director</a:t>
            </a:r>
          </a:p>
          <a:p>
            <a:pPr algn="ctr"/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0168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426AEA-565C-4658-BBE6-134419F64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Logo&#10;&#10;Description automatically generated with low confidence">
            <a:extLst>
              <a:ext uri="{FF2B5EF4-FFF2-40B4-BE49-F238E27FC236}">
                <a16:creationId xmlns:a16="http://schemas.microsoft.com/office/drawing/2014/main" xmlns="" id="{17E149C9-86EE-4E7B-864D-2CFF704371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638"/>
            <a:ext cx="12192000" cy="59919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62E6CFC-7FD6-4713-A69F-FDDCE3D06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6A6B-D543-43E6-9D78-233D15FA84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2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45A89F-51D7-48A5-B45A-54A36F507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Department for Community Based Services</a:t>
            </a:r>
            <a:br>
              <a:rPr lang="en-US" sz="3600" b="1" dirty="0"/>
            </a:br>
            <a:r>
              <a:rPr lang="en-US" sz="3600" b="1" dirty="0"/>
              <a:t>FY 2023 Budget - $1,888,897,000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0B2A4900-1BB9-43ED-8DD3-D465D5FACA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0844811"/>
              </p:ext>
            </p:extLst>
          </p:nvPr>
        </p:nvGraphicFramePr>
        <p:xfrm>
          <a:off x="609600" y="1483870"/>
          <a:ext cx="3458547" cy="2136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F1FD471E-263D-4913-B489-CF8CEC27A8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2420477"/>
              </p:ext>
            </p:extLst>
          </p:nvPr>
        </p:nvGraphicFramePr>
        <p:xfrm>
          <a:off x="609599" y="3667849"/>
          <a:ext cx="3458547" cy="2202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xmlns="" id="{0A813A79-54E4-44BF-A1B1-250A6F2E5C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0008930"/>
              </p:ext>
            </p:extLst>
          </p:nvPr>
        </p:nvGraphicFramePr>
        <p:xfrm>
          <a:off x="5001209" y="1484173"/>
          <a:ext cx="6418424" cy="4552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1096F70B-1EE4-4A9F-8341-8ED89130B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6A6B-D543-43E6-9D78-233D15FA84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2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20BD7B-E143-4B8B-955B-A8EAE3B92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7D9ACB8E-55A2-4A2B-A67D-EF20B40116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727"/>
            <a:ext cx="12192000" cy="596227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EAFF34D-C474-4AEF-80DA-C03B00A43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6A6B-D543-43E6-9D78-233D15FA84A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2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45A89F-51D7-48A5-B45A-54A36F507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Department for Public Health</a:t>
            </a:r>
            <a:br>
              <a:rPr lang="en-US" sz="3600" b="1" dirty="0"/>
            </a:br>
            <a:r>
              <a:rPr lang="en-US" sz="3600" b="1" dirty="0"/>
              <a:t>FY 2023 Budget - $623,169,200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0B2A4900-1BB9-43ED-8DD3-D465D5FACA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9611508"/>
              </p:ext>
            </p:extLst>
          </p:nvPr>
        </p:nvGraphicFramePr>
        <p:xfrm>
          <a:off x="609600" y="1483870"/>
          <a:ext cx="3458547" cy="2136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F1FD471E-263D-4913-B489-CF8CEC27A8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0148335"/>
              </p:ext>
            </p:extLst>
          </p:nvPr>
        </p:nvGraphicFramePr>
        <p:xfrm>
          <a:off x="609599" y="3667849"/>
          <a:ext cx="3458547" cy="2202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xmlns="" id="{0A813A79-54E4-44BF-A1B1-250A6F2E5C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3013400"/>
              </p:ext>
            </p:extLst>
          </p:nvPr>
        </p:nvGraphicFramePr>
        <p:xfrm>
          <a:off x="5001209" y="1484173"/>
          <a:ext cx="6418424" cy="4552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1096F70B-1EE4-4A9F-8341-8ED89130B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6A6B-D543-43E6-9D78-233D15FA84A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80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BCE22B-6BB8-42BF-B313-331BB8349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Text&#10;&#10;Description automatically generated with medium confidence">
            <a:extLst>
              <a:ext uri="{FF2B5EF4-FFF2-40B4-BE49-F238E27FC236}">
                <a16:creationId xmlns:a16="http://schemas.microsoft.com/office/drawing/2014/main" xmlns="" id="{C719A25D-6F89-41C0-8830-2B3ADC9E39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056"/>
            <a:ext cx="12192000" cy="596274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42983F2-8C87-4BB7-A608-34A1CF987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6A6B-D543-43E6-9D78-233D15FA84A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84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45A89F-51D7-48A5-B45A-54A36F507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b="1" dirty="0"/>
              <a:t>Department for Behavioral Health, Developmental and Intellectual Disabilities</a:t>
            </a:r>
            <a:br>
              <a:rPr lang="en-US" sz="2600" b="1" dirty="0"/>
            </a:br>
            <a:r>
              <a:rPr lang="en-US" sz="2600" b="1" dirty="0"/>
              <a:t>FY 2023 Budget - $524,643,500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0B2A4900-1BB9-43ED-8DD3-D465D5FACA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0162905"/>
              </p:ext>
            </p:extLst>
          </p:nvPr>
        </p:nvGraphicFramePr>
        <p:xfrm>
          <a:off x="609600" y="1483870"/>
          <a:ext cx="3458547" cy="2136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F1FD471E-263D-4913-B489-CF8CEC27A8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4937219"/>
              </p:ext>
            </p:extLst>
          </p:nvPr>
        </p:nvGraphicFramePr>
        <p:xfrm>
          <a:off x="609599" y="3667849"/>
          <a:ext cx="3458547" cy="2202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xmlns="" id="{0A813A79-54E4-44BF-A1B1-250A6F2E5C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4376951"/>
              </p:ext>
            </p:extLst>
          </p:nvPr>
        </p:nvGraphicFramePr>
        <p:xfrm>
          <a:off x="5001209" y="1484173"/>
          <a:ext cx="6418424" cy="4552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1096F70B-1EE4-4A9F-8341-8ED89130B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6A6B-D543-43E6-9D78-233D15FA84A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73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526E8E-212E-431C-9710-5387A460C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Logo, company name&#10;&#10;Description automatically generated">
            <a:extLst>
              <a:ext uri="{FF2B5EF4-FFF2-40B4-BE49-F238E27FC236}">
                <a16:creationId xmlns:a16="http://schemas.microsoft.com/office/drawing/2014/main" xmlns="" id="{1C2588CB-DE2A-4BB7-A3E9-9C8D0D6958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638"/>
            <a:ext cx="12192000" cy="59919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48DA27D-777D-4309-97E6-840C0465E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6A6B-D543-43E6-9D78-233D15FA84A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85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45A89F-51D7-48A5-B45A-54A36F507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Department for Aging and Independent Living</a:t>
            </a:r>
            <a:br>
              <a:rPr lang="en-US" sz="3600" b="1" dirty="0"/>
            </a:br>
            <a:r>
              <a:rPr lang="en-US" sz="3600" b="1" dirty="0"/>
              <a:t>FY 2023 Budget - $118,334,500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0B2A4900-1BB9-43ED-8DD3-D465D5FACA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8779431"/>
              </p:ext>
            </p:extLst>
          </p:nvPr>
        </p:nvGraphicFramePr>
        <p:xfrm>
          <a:off x="609600" y="1483870"/>
          <a:ext cx="3458547" cy="2136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F1FD471E-263D-4913-B489-CF8CEC27A8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731160"/>
              </p:ext>
            </p:extLst>
          </p:nvPr>
        </p:nvGraphicFramePr>
        <p:xfrm>
          <a:off x="609599" y="3667849"/>
          <a:ext cx="3458547" cy="2202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xmlns="" id="{0A813A79-54E4-44BF-A1B1-250A6F2E5C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1245539"/>
              </p:ext>
            </p:extLst>
          </p:nvPr>
        </p:nvGraphicFramePr>
        <p:xfrm>
          <a:off x="5001209" y="1484173"/>
          <a:ext cx="6418424" cy="4552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1096F70B-1EE4-4A9F-8341-8ED89130B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6A6B-D543-43E6-9D78-233D15FA84A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36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D4E523-6416-4CA7-8D60-FCD1CD26B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949F5D59-FE13-4036-8B03-4D7015571B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986"/>
            <a:ext cx="12192000" cy="593681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702BE62-5487-4357-8974-61D8ADDE4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6A6B-D543-43E6-9D78-233D15FA84A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68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AE44BD-D15E-463E-994C-C27C84011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24920"/>
            <a:ext cx="10972800" cy="700644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Division of Family Resource and Youth Services Centers (FRYSCs)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9614DE-7BB9-4A6E-87DD-296A00EC4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61901"/>
            <a:ext cx="10972800" cy="527117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50" dirty="0"/>
              <a:t>As of July 1, there are 888 FRYSCs statewide in over 1,200 schools</a:t>
            </a:r>
          </a:p>
          <a:p>
            <a:pPr marL="0" indent="0" algn="ctr">
              <a:buNone/>
            </a:pPr>
            <a:r>
              <a:rPr lang="en-US" sz="1850" b="1" dirty="0"/>
              <a:t>2020-2021 school year</a:t>
            </a:r>
          </a:p>
          <a:p>
            <a:r>
              <a:rPr lang="en-US" sz="1850" dirty="0"/>
              <a:t>Over 2.2 million services were provided to students </a:t>
            </a:r>
            <a:r>
              <a:rPr lang="en-US" sz="1850" b="1" dirty="0"/>
              <a:t>during school</a:t>
            </a:r>
          </a:p>
          <a:p>
            <a:r>
              <a:rPr lang="en-US" sz="1850" dirty="0"/>
              <a:t>Over 1.4 million services were provided </a:t>
            </a:r>
            <a:r>
              <a:rPr lang="en-US" sz="1850" b="1" dirty="0"/>
              <a:t>outside the regular school day </a:t>
            </a:r>
            <a:r>
              <a:rPr lang="en-US" sz="1850" dirty="0"/>
              <a:t>(summer, school breaks, weekends, before school, and after school)</a:t>
            </a:r>
          </a:p>
          <a:p>
            <a:r>
              <a:rPr lang="en-US" sz="1850" dirty="0"/>
              <a:t>FRYSC reported over $17 million in cash and in-kind contributions (goods, services, and volunteer time)</a:t>
            </a:r>
          </a:p>
          <a:p>
            <a:r>
              <a:rPr lang="en-US" sz="1850" dirty="0"/>
              <a:t>FRYSCs conducted over 85,000 home visits</a:t>
            </a:r>
          </a:p>
          <a:p>
            <a:r>
              <a:rPr lang="en-US" sz="1850" dirty="0"/>
              <a:t>The backpack program (weekend food) provided over 275,000 meals to students in need</a:t>
            </a:r>
          </a:p>
          <a:p>
            <a:r>
              <a:rPr lang="en-US" sz="1850" dirty="0"/>
              <a:t>Almost 7,000 parents/relatives participated in FRYSC-led grandparent/relative support activities</a:t>
            </a:r>
          </a:p>
          <a:p>
            <a:r>
              <a:rPr lang="en-US" sz="1850" dirty="0"/>
              <a:t>Student contact counts (unduplicated) for select programs:</a:t>
            </a:r>
          </a:p>
          <a:p>
            <a:pPr lvl="1"/>
            <a:r>
              <a:rPr lang="en-US" sz="1800" dirty="0"/>
              <a:t>Suicide prevention                                      39,627</a:t>
            </a:r>
          </a:p>
          <a:p>
            <a:pPr lvl="1"/>
            <a:r>
              <a:rPr lang="en-US" sz="1800" dirty="0"/>
              <a:t>Internet safety                                             14,293</a:t>
            </a:r>
          </a:p>
          <a:p>
            <a:pPr lvl="1"/>
            <a:r>
              <a:rPr lang="en-US" sz="1800" dirty="0"/>
              <a:t>Bullying education                                       26,494</a:t>
            </a:r>
          </a:p>
          <a:p>
            <a:pPr lvl="1"/>
            <a:r>
              <a:rPr lang="en-US" sz="1800" dirty="0"/>
              <a:t>Character education                                   25,226</a:t>
            </a:r>
          </a:p>
          <a:p>
            <a:pPr lvl="1"/>
            <a:r>
              <a:rPr lang="en-US" sz="1800" dirty="0"/>
              <a:t>Dental                                                            46,065</a:t>
            </a:r>
          </a:p>
          <a:p>
            <a:pPr lvl="1"/>
            <a:r>
              <a:rPr lang="en-US" sz="1800" dirty="0"/>
              <a:t>Summer/Part-time job development      12,595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A5E2B8F-8FF3-463A-81A4-F7B32249A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6A6B-D543-43E6-9D78-233D15FA84A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60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3EE3DD4-340C-4113-8815-D5DC0AB13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764" y="1589407"/>
            <a:ext cx="5394683" cy="22878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1E24269-1EBE-4A8E-8457-71579DF8B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5806"/>
            <a:ext cx="12192000" cy="14224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45BD575-B8D6-47CE-A57D-66920C5A0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9342" y="1713901"/>
            <a:ext cx="4165183" cy="28580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8000204-E0C2-498B-998E-77F68EDCA8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1690" y="4597614"/>
            <a:ext cx="3900486" cy="16032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19E9140-1319-4497-9C9D-974DA5D447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0528" y="4186790"/>
            <a:ext cx="3480865" cy="17929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A323F544-6BD9-4120-BA4E-5EC9714B1B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879" y="4890380"/>
            <a:ext cx="1894590" cy="135843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FDB5A647-E0C7-42A1-884D-88CAFDB6D8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7419" y="4197629"/>
            <a:ext cx="1823873" cy="175673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6917C957-4F8C-4BAE-A0C5-4AD1E103CE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610" y="1687572"/>
            <a:ext cx="1980572" cy="164379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09CBF02-4A91-4D02-9DDD-F4AA3CD6AA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448" y="3320957"/>
            <a:ext cx="1980572" cy="15251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A168BE27-629D-4774-8C85-812B0494887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16233" y="1916939"/>
            <a:ext cx="207780" cy="425681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EEF1C2B-CC75-4495-BC6E-C82C4F4C0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67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45A89F-51D7-48A5-B45A-54A36F507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Department for Family Resource Centers and Volunteer Services</a:t>
            </a:r>
            <a:br>
              <a:rPr lang="en-US" sz="3200" b="1" dirty="0"/>
            </a:br>
            <a:r>
              <a:rPr lang="en-US" sz="3200" b="1" dirty="0"/>
              <a:t>FY 2023 Budget - $31,671,600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0B2A4900-1BB9-43ED-8DD3-D465D5FACA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97929"/>
              </p:ext>
            </p:extLst>
          </p:nvPr>
        </p:nvGraphicFramePr>
        <p:xfrm>
          <a:off x="609600" y="1483870"/>
          <a:ext cx="3458547" cy="2136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F1FD471E-263D-4913-B489-CF8CEC27A8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7232902"/>
              </p:ext>
            </p:extLst>
          </p:nvPr>
        </p:nvGraphicFramePr>
        <p:xfrm>
          <a:off x="609599" y="3667849"/>
          <a:ext cx="3458547" cy="2202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xmlns="" id="{0A813A79-54E4-44BF-A1B1-250A6F2E5C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2400955"/>
              </p:ext>
            </p:extLst>
          </p:nvPr>
        </p:nvGraphicFramePr>
        <p:xfrm>
          <a:off x="5001209" y="1484173"/>
          <a:ext cx="6418424" cy="4552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1096F70B-1EE4-4A9F-8341-8ED89130B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6A6B-D543-43E6-9D78-233D15FA84A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56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EBAA6F8-D810-4E35-8FB1-EC164504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6A6B-D543-43E6-9D78-233D15FA84AE}" type="slidenum">
              <a:rPr lang="en-US" smtClean="0"/>
              <a:t>21</a:t>
            </a:fld>
            <a:endParaRPr lang="en-US"/>
          </a:p>
        </p:txBody>
      </p:sp>
      <p:pic>
        <p:nvPicPr>
          <p:cNvPr id="10" name="Picture 9" descr="Graphical user interface, website&#10;&#10;Description automatically generated">
            <a:extLst>
              <a:ext uri="{FF2B5EF4-FFF2-40B4-BE49-F238E27FC236}">
                <a16:creationId xmlns:a16="http://schemas.microsoft.com/office/drawing/2014/main" xmlns="" id="{118B3C95-FCCB-4B7C-8D6A-0E60C112C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752"/>
            <a:ext cx="12192000" cy="59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74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45A89F-51D7-48A5-B45A-54A36F507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Department for Income Support</a:t>
            </a:r>
            <a:br>
              <a:rPr lang="en-US" sz="3600" b="1" dirty="0"/>
            </a:br>
            <a:r>
              <a:rPr lang="en-US" sz="3600" b="1" dirty="0"/>
              <a:t>FY 2023 Budget - $131,132,800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0B2A4900-1BB9-43ED-8DD3-D465D5FACA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9269632"/>
              </p:ext>
            </p:extLst>
          </p:nvPr>
        </p:nvGraphicFramePr>
        <p:xfrm>
          <a:off x="609600" y="1483870"/>
          <a:ext cx="3458547" cy="2136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F1FD471E-263D-4913-B489-CF8CEC27A8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8703322"/>
              </p:ext>
            </p:extLst>
          </p:nvPr>
        </p:nvGraphicFramePr>
        <p:xfrm>
          <a:off x="609599" y="3667849"/>
          <a:ext cx="3458547" cy="2202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xmlns="" id="{0A813A79-54E4-44BF-A1B1-250A6F2E5C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7945020"/>
              </p:ext>
            </p:extLst>
          </p:nvPr>
        </p:nvGraphicFramePr>
        <p:xfrm>
          <a:off x="5001209" y="1484173"/>
          <a:ext cx="6418424" cy="4552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1096F70B-1EE4-4A9F-8341-8ED89130B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6A6B-D543-43E6-9D78-233D15FA84A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98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C252DA-6802-4448-ACF5-252C1D9B0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Graphical user interface, logo&#10;&#10;Description automatically generated">
            <a:extLst>
              <a:ext uri="{FF2B5EF4-FFF2-40B4-BE49-F238E27FC236}">
                <a16:creationId xmlns:a16="http://schemas.microsoft.com/office/drawing/2014/main" xmlns="" id="{156EE75A-CDC2-448B-8CE7-438626D840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638"/>
            <a:ext cx="12191999" cy="597516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A56E170-0163-4FFA-969D-CF2106B0A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6A6B-D543-43E6-9D78-233D15FA84A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4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45A89F-51D7-48A5-B45A-54A36F507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Office for Children with Special Health Care Needs</a:t>
            </a:r>
            <a:br>
              <a:rPr lang="en-US" sz="3600" b="1" dirty="0"/>
            </a:br>
            <a:r>
              <a:rPr lang="en-US" sz="3600" b="1" dirty="0"/>
              <a:t>FY 2023 Budget </a:t>
            </a:r>
            <a:r>
              <a:rPr lang="en-US" sz="3600" b="1"/>
              <a:t>- $21,707,800</a:t>
            </a:r>
            <a:endParaRPr lang="en-US" sz="36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0B2A4900-1BB9-43ED-8DD3-D465D5FACA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2423608"/>
              </p:ext>
            </p:extLst>
          </p:nvPr>
        </p:nvGraphicFramePr>
        <p:xfrm>
          <a:off x="609600" y="1483870"/>
          <a:ext cx="3458547" cy="2136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F1FD471E-263D-4913-B489-CF8CEC27A8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0212514"/>
              </p:ext>
            </p:extLst>
          </p:nvPr>
        </p:nvGraphicFramePr>
        <p:xfrm>
          <a:off x="609599" y="3667849"/>
          <a:ext cx="3458547" cy="2202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xmlns="" id="{0A813A79-54E4-44BF-A1B1-250A6F2E5C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6423960"/>
              </p:ext>
            </p:extLst>
          </p:nvPr>
        </p:nvGraphicFramePr>
        <p:xfrm>
          <a:off x="5001209" y="1484173"/>
          <a:ext cx="6418424" cy="4552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1096F70B-1EE4-4A9F-8341-8ED89130B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6A6B-D543-43E6-9D78-233D15FA84A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16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E9C45E-7FBB-4C08-AE3F-0ED5EF680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887" y="2563154"/>
            <a:ext cx="4091873" cy="14424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FB6E247-5CD8-4239-97B5-F52DF4834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6A6B-D543-43E6-9D78-233D15FA84A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45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Cabinet for Health and Family Services</a:t>
            </a:r>
            <a:br>
              <a:rPr lang="en-US" sz="3600" b="1" dirty="0"/>
            </a:br>
            <a:r>
              <a:rPr lang="en-US" sz="3600" b="1" dirty="0"/>
              <a:t>FY 23 Budget $19,188,809,300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0605894"/>
              </p:ext>
            </p:extLst>
          </p:nvPr>
        </p:nvGraphicFramePr>
        <p:xfrm>
          <a:off x="162058" y="1417638"/>
          <a:ext cx="11586409" cy="4814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41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Cabinet Fund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0826" y="1874838"/>
            <a:ext cx="6990348" cy="4525963"/>
          </a:xfrm>
        </p:spPr>
        <p:txBody>
          <a:bodyPr/>
          <a:lstStyle/>
          <a:p>
            <a:pPr>
              <a:defRPr/>
            </a:pPr>
            <a:r>
              <a:rPr lang="en-US" dirty="0"/>
              <a:t>General Fund				 16%</a:t>
            </a:r>
          </a:p>
          <a:p>
            <a:pPr>
              <a:defRPr/>
            </a:pPr>
            <a:r>
              <a:rPr lang="en-US" dirty="0"/>
              <a:t>Tobacco Funds		    	  .1%</a:t>
            </a:r>
          </a:p>
          <a:p>
            <a:pPr>
              <a:defRPr/>
            </a:pPr>
            <a:r>
              <a:rPr lang="en-US" dirty="0"/>
              <a:t>Restricted Agency Funds		 12%</a:t>
            </a:r>
          </a:p>
          <a:p>
            <a:pPr>
              <a:defRPr/>
            </a:pPr>
            <a:r>
              <a:rPr lang="en-US" dirty="0"/>
              <a:t>Federal Funds				 72%</a:t>
            </a:r>
          </a:p>
          <a:p>
            <a:pPr marL="0" indent="0">
              <a:buNone/>
              <a:defRPr/>
            </a:pPr>
            <a:endParaRPr lang="en-US" dirty="0"/>
          </a:p>
          <a:p>
            <a:pPr>
              <a:buNone/>
              <a:defRPr/>
            </a:pPr>
            <a:r>
              <a:rPr lang="en-US" sz="1400" dirty="0"/>
              <a:t>	</a:t>
            </a:r>
          </a:p>
          <a:p>
            <a:pPr>
              <a:buNone/>
              <a:defRPr/>
            </a:pPr>
            <a:endParaRPr lang="en-US" sz="1400" dirty="0"/>
          </a:p>
          <a:p>
            <a:pPr>
              <a:buNone/>
              <a:defRPr/>
            </a:pPr>
            <a:endParaRPr lang="en-US" sz="1400" b="1" dirty="0"/>
          </a:p>
          <a:p>
            <a:pPr>
              <a:buNone/>
              <a:defRPr/>
            </a:pPr>
            <a:endParaRPr lang="en-US" sz="1400" b="1" dirty="0"/>
          </a:p>
          <a:p>
            <a:pPr>
              <a:buNone/>
              <a:defRPr/>
            </a:pPr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92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How are Cabinet Funds Spent?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8945044"/>
              </p:ext>
            </p:extLst>
          </p:nvPr>
        </p:nvGraphicFramePr>
        <p:xfrm>
          <a:off x="609600" y="1232034"/>
          <a:ext cx="10972800" cy="4801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B8C1A-B3FA-4E19-85F6-8AA27377C97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2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42C171-E567-47CE-8FD2-6E9C141F8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xmlns="" id="{C369B32D-5A1E-4404-8A8C-40BE32CEB2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24979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377211B-402E-4065-8828-52F05BFBF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6A6B-D543-43E6-9D78-233D15FA84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45A89F-51D7-48A5-B45A-54A36F507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General Administration and Program Support</a:t>
            </a:r>
            <a:br>
              <a:rPr lang="en-US" sz="3600" b="1" dirty="0"/>
            </a:br>
            <a:r>
              <a:rPr lang="en-US" sz="3600" b="1" dirty="0"/>
              <a:t>FY 2023 Budget - $152,567,100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0B2A4900-1BB9-43ED-8DD3-D465D5FACA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5611880"/>
              </p:ext>
            </p:extLst>
          </p:nvPr>
        </p:nvGraphicFramePr>
        <p:xfrm>
          <a:off x="609600" y="1483870"/>
          <a:ext cx="3458547" cy="2136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F1FD471E-263D-4913-B489-CF8CEC27A8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2237136"/>
              </p:ext>
            </p:extLst>
          </p:nvPr>
        </p:nvGraphicFramePr>
        <p:xfrm>
          <a:off x="609599" y="3667849"/>
          <a:ext cx="3458547" cy="2202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xmlns="" id="{0A813A79-54E4-44BF-A1B1-250A6F2E5C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1502606"/>
              </p:ext>
            </p:extLst>
          </p:nvPr>
        </p:nvGraphicFramePr>
        <p:xfrm>
          <a:off x="5001209" y="1484173"/>
          <a:ext cx="6418424" cy="4552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1096F70B-1EE4-4A9F-8341-8ED89130B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6A6B-D543-43E6-9D78-233D15FA84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6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91AE4-3472-4BEF-A45C-DCD1D6647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6AE84042-D82D-4DC4-8C19-0848B5D9A7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638"/>
            <a:ext cx="12192000" cy="597516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3912477-11FD-4476-8207-7D242226A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6A6B-D543-43E6-9D78-233D15FA84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4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45A89F-51D7-48A5-B45A-54A36F507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Department for Medicaid Services</a:t>
            </a:r>
            <a:br>
              <a:rPr lang="en-US" sz="3600" b="1" dirty="0"/>
            </a:br>
            <a:r>
              <a:rPr lang="en-US" sz="3600" b="1" dirty="0"/>
              <a:t>FY 2023 Budget - $15,696,685,800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0B2A4900-1BB9-43ED-8DD3-D465D5FACA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8136530"/>
              </p:ext>
            </p:extLst>
          </p:nvPr>
        </p:nvGraphicFramePr>
        <p:xfrm>
          <a:off x="609600" y="1483870"/>
          <a:ext cx="3458547" cy="2136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F1FD471E-263D-4913-B489-CF8CEC27A8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1735347"/>
              </p:ext>
            </p:extLst>
          </p:nvPr>
        </p:nvGraphicFramePr>
        <p:xfrm>
          <a:off x="609599" y="3667849"/>
          <a:ext cx="3458547" cy="2202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xmlns="" id="{0A813A79-54E4-44BF-A1B1-250A6F2E5C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5401040"/>
              </p:ext>
            </p:extLst>
          </p:nvPr>
        </p:nvGraphicFramePr>
        <p:xfrm>
          <a:off x="5001209" y="1484173"/>
          <a:ext cx="6418424" cy="4552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1096F70B-1EE4-4A9F-8341-8ED89130B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6A6B-D543-43E6-9D78-233D15FA84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6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9106C506-09FE-4D02-9934-CEB9069228E0}" vid="{C8C33B77-3051-4408-830C-E9DBE8DD0B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4225</TotalTime>
  <Words>391</Words>
  <Application>Microsoft Office PowerPoint</Application>
  <PresentationFormat>Widescreen</PresentationFormat>
  <Paragraphs>133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Theme2</vt:lpstr>
      <vt:lpstr>PowerPoint Presentation</vt:lpstr>
      <vt:lpstr>PowerPoint Presentation</vt:lpstr>
      <vt:lpstr>Cabinet for Health and Family Services FY 23 Budget $19,188,809,300</vt:lpstr>
      <vt:lpstr>Cabinet Fund Sources</vt:lpstr>
      <vt:lpstr>How are Cabinet Funds Spent?</vt:lpstr>
      <vt:lpstr>PowerPoint Presentation</vt:lpstr>
      <vt:lpstr>General Administration and Program Support FY 2023 Budget - $152,567,100</vt:lpstr>
      <vt:lpstr>PowerPoint Presentation</vt:lpstr>
      <vt:lpstr>Department for Medicaid Services FY 2023 Budget - $15,696,685,800</vt:lpstr>
      <vt:lpstr>PowerPoint Presentation</vt:lpstr>
      <vt:lpstr>Department for Community Based Services FY 2023 Budget - $1,888,897,000</vt:lpstr>
      <vt:lpstr>PowerPoint Presentation</vt:lpstr>
      <vt:lpstr>Department for Public Health FY 2023 Budget - $623,169,200</vt:lpstr>
      <vt:lpstr>PowerPoint Presentation</vt:lpstr>
      <vt:lpstr>Department for Behavioral Health, Developmental and Intellectual Disabilities FY 2023 Budget - $524,643,500</vt:lpstr>
      <vt:lpstr>PowerPoint Presentation</vt:lpstr>
      <vt:lpstr>Department for Aging and Independent Living FY 2023 Budget - $118,334,500</vt:lpstr>
      <vt:lpstr>PowerPoint Presentation</vt:lpstr>
      <vt:lpstr>Division of Family Resource and Youth Services Centers (FRYSCs) </vt:lpstr>
      <vt:lpstr>Department for Family Resource Centers and Volunteer Services FY 2023 Budget - $31,671,600</vt:lpstr>
      <vt:lpstr>PowerPoint Presentation</vt:lpstr>
      <vt:lpstr>Department for Income Support FY 2023 Budget - $131,132,800</vt:lpstr>
      <vt:lpstr>PowerPoint Presentation</vt:lpstr>
      <vt:lpstr>Office for Children with Special Health Care Needs FY 2023 Budget - $21,707,800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Lowery, Eric E (CHFS OPB)</dc:creator>
  <cp:lastModifiedBy>Derringer-Lackey, Mariah (LRC)</cp:lastModifiedBy>
  <cp:revision>45</cp:revision>
  <cp:lastPrinted>2022-06-22T12:28:14Z</cp:lastPrinted>
  <dcterms:created xsi:type="dcterms:W3CDTF">2022-06-20T17:41:58Z</dcterms:created>
  <dcterms:modified xsi:type="dcterms:W3CDTF">2022-07-05T19:14:28Z</dcterms:modified>
</cp:coreProperties>
</file>