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31" r:id="rId5"/>
  </p:sldMasterIdLst>
  <p:notesMasterIdLst>
    <p:notesMasterId r:id="rId35"/>
  </p:notesMasterIdLst>
  <p:sldIdLst>
    <p:sldId id="257" r:id="rId6"/>
    <p:sldId id="386" r:id="rId7"/>
    <p:sldId id="319" r:id="rId8"/>
    <p:sldId id="421" r:id="rId9"/>
    <p:sldId id="422" r:id="rId10"/>
    <p:sldId id="423" r:id="rId11"/>
    <p:sldId id="424" r:id="rId12"/>
    <p:sldId id="425" r:id="rId13"/>
    <p:sldId id="414" r:id="rId14"/>
    <p:sldId id="415" r:id="rId15"/>
    <p:sldId id="413" r:id="rId16"/>
    <p:sldId id="306" r:id="rId17"/>
    <p:sldId id="427" r:id="rId18"/>
    <p:sldId id="391" r:id="rId19"/>
    <p:sldId id="428" r:id="rId20"/>
    <p:sldId id="392" r:id="rId21"/>
    <p:sldId id="430" r:id="rId22"/>
    <p:sldId id="402" r:id="rId23"/>
    <p:sldId id="390" r:id="rId24"/>
    <p:sldId id="405" r:id="rId25"/>
    <p:sldId id="313" r:id="rId26"/>
    <p:sldId id="429" r:id="rId27"/>
    <p:sldId id="426" r:id="rId28"/>
    <p:sldId id="408" r:id="rId29"/>
    <p:sldId id="407" r:id="rId30"/>
    <p:sldId id="397" r:id="rId31"/>
    <p:sldId id="327" r:id="rId32"/>
    <p:sldId id="340" r:id="rId33"/>
    <p:sldId id="42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8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80"/>
      <c:rAngAx val="0"/>
    </c:view3D>
    <c:floor>
      <c:thickness val="0"/>
    </c:floor>
    <c:sideWall>
      <c:thickness val="0"/>
    </c:sideWall>
    <c:backWall>
      <c:thickness val="0"/>
    </c:backWall>
    <c:plotArea>
      <c:layout>
        <c:manualLayout>
          <c:layoutTarget val="inner"/>
          <c:xMode val="edge"/>
          <c:yMode val="edge"/>
          <c:x val="0"/>
          <c:y val="2.4443347915905305E-4"/>
          <c:w val="0.96097560975609753"/>
          <c:h val="0.94477318411946387"/>
        </c:manualLayout>
      </c:layout>
      <c:pie3DChart>
        <c:varyColors val="1"/>
        <c:dLbls>
          <c:showLegendKey val="0"/>
          <c:showVal val="0"/>
          <c:showCatName val="0"/>
          <c:showSerName val="0"/>
          <c:showPercent val="0"/>
          <c:showBubbleSize val="0"/>
          <c:showLeaderLines val="0"/>
        </c:dLbls>
      </c:pie3DChart>
      <c:spPr>
        <a:ln>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80"/>
      <c:rAngAx val="0"/>
    </c:view3D>
    <c:floor>
      <c:thickness val="0"/>
    </c:floor>
    <c:sideWall>
      <c:thickness val="0"/>
    </c:sideWall>
    <c:backWall>
      <c:thickness val="0"/>
    </c:backWall>
    <c:plotArea>
      <c:layout>
        <c:manualLayout>
          <c:layoutTarget val="inner"/>
          <c:xMode val="edge"/>
          <c:yMode val="edge"/>
          <c:x val="0"/>
          <c:y val="4.2423690999490102E-2"/>
          <c:w val="0.96097560975609753"/>
          <c:h val="0.94477318411946387"/>
        </c:manualLayout>
      </c:layout>
      <c:pie3DChart>
        <c:varyColors val="1"/>
        <c:dLbls>
          <c:showLegendKey val="0"/>
          <c:showVal val="0"/>
          <c:showCatName val="0"/>
          <c:showSerName val="0"/>
          <c:showPercent val="0"/>
          <c:showBubbleSize val="0"/>
          <c:showLeaderLines val="0"/>
        </c:dLbls>
      </c:pie3DChart>
      <c:spPr>
        <a:ln>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80"/>
      <c:rAngAx val="0"/>
    </c:view3D>
    <c:floor>
      <c:thickness val="0"/>
    </c:floor>
    <c:sideWall>
      <c:thickness val="0"/>
    </c:sideWall>
    <c:backWall>
      <c:thickness val="0"/>
    </c:backWall>
    <c:plotArea>
      <c:layout>
        <c:manualLayout>
          <c:layoutTarget val="inner"/>
          <c:xMode val="edge"/>
          <c:yMode val="edge"/>
          <c:x val="3.6438803003269106E-2"/>
          <c:y val="1.3430988960662461E-2"/>
          <c:w val="0.96097560975609753"/>
          <c:h val="0.94477318411946387"/>
        </c:manualLayout>
      </c:layout>
      <c:pie3DChart>
        <c:varyColors val="1"/>
        <c:ser>
          <c:idx val="0"/>
          <c:order val="0"/>
          <c:dPt>
            <c:idx val="0"/>
            <c:bubble3D val="0"/>
            <c:explosion val="12"/>
            <c:extLst>
              <c:ext xmlns:c16="http://schemas.microsoft.com/office/drawing/2014/chart" uri="{C3380CC4-5D6E-409C-BE32-E72D297353CC}">
                <c16:uniqueId val="{00000001-FBB7-48D8-A16B-CBC88EBA9B72}"/>
              </c:ext>
            </c:extLst>
          </c:dPt>
          <c:dLbls>
            <c:dLbl>
              <c:idx val="0"/>
              <c:layout>
                <c:manualLayout>
                  <c:x val="0.18667753589624822"/>
                  <c:y val="0.23799807668336656"/>
                </c:manualLayout>
              </c:layout>
              <c:spPr/>
              <c:txPr>
                <a:bodyPr/>
                <a:lstStyle/>
                <a:p>
                  <a:pPr>
                    <a:defRPr sz="1400" b="1"/>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2887953129915761"/>
                      <c:h val="0.10048111778212838"/>
                    </c:manualLayout>
                  </c15:layout>
                </c:ext>
                <c:ext xmlns:c16="http://schemas.microsoft.com/office/drawing/2014/chart" uri="{C3380CC4-5D6E-409C-BE32-E72D297353CC}">
                  <c16:uniqueId val="{00000001-FBB7-48D8-A16B-CBC88EBA9B72}"/>
                </c:ext>
              </c:extLst>
            </c:dLbl>
            <c:dLbl>
              <c:idx val="1"/>
              <c:layout>
                <c:manualLayout>
                  <c:x val="2.7114598940010955E-2"/>
                  <c:y val="-0.23799915902249627"/>
                </c:manualLayout>
              </c:layout>
              <c:spPr/>
              <c:txPr>
                <a:bodyPr/>
                <a:lstStyle/>
                <a:p>
                  <a:pPr>
                    <a:defRPr sz="1100" b="1"/>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B7-48D8-A16B-CBC88EBA9B72}"/>
                </c:ext>
              </c:extLst>
            </c:dLbl>
            <c:dLbl>
              <c:idx val="2"/>
              <c:layout>
                <c:manualLayout>
                  <c:x val="6.7102737813351326E-2"/>
                  <c:y val="-0.25768897677397079"/>
                </c:manualLayout>
              </c:layout>
              <c:spPr/>
              <c:txPr>
                <a:bodyPr/>
                <a:lstStyle/>
                <a:p>
                  <a:pPr>
                    <a:defRPr sz="1100" b="1"/>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8.4836122906438119E-2"/>
                      <c:h val="9.251186577177585E-2"/>
                    </c:manualLayout>
                  </c15:layout>
                </c:ext>
                <c:ext xmlns:c16="http://schemas.microsoft.com/office/drawing/2014/chart" uri="{C3380CC4-5D6E-409C-BE32-E72D297353CC}">
                  <c16:uniqueId val="{00000003-FBB7-48D8-A16B-CBC88EBA9B72}"/>
                </c:ext>
              </c:extLst>
            </c:dLbl>
            <c:dLbl>
              <c:idx val="3"/>
              <c:layout>
                <c:manualLayout>
                  <c:x val="9.2348860500980803E-2"/>
                  <c:y val="-0.1817659090396526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BB7-48D8-A16B-CBC88EBA9B72}"/>
                </c:ext>
              </c:extLst>
            </c:dLbl>
            <c:dLbl>
              <c:idx val="4"/>
              <c:layout>
                <c:manualLayout>
                  <c:x val="0.11465919877937204"/>
                  <c:y val="-8.836889322125793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BB7-48D8-A16B-CBC88EBA9B72}"/>
                </c:ext>
              </c:extLst>
            </c:dLbl>
            <c:dLbl>
              <c:idx val="5"/>
              <c:layout>
                <c:manualLayout>
                  <c:x val="0.10742943034840514"/>
                  <c:y val="8.347435271957057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BB7-48D8-A16B-CBC88EBA9B72}"/>
                </c:ext>
              </c:extLst>
            </c:dLbl>
            <c:dLbl>
              <c:idx val="6"/>
              <c:layout>
                <c:manualLayout>
                  <c:x val="9.7721245577786955E-2"/>
                  <c:y val="9.676721691052948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BB7-48D8-A16B-CBC88EBA9B72}"/>
                </c:ext>
              </c:extLst>
            </c:dLbl>
            <c:dLbl>
              <c:idx val="7"/>
              <c:layout>
                <c:manualLayout>
                  <c:x val="1.9866777742994675E-2"/>
                  <c:y val="0.1249198844755821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FBB7-48D8-A16B-CBC88EBA9B72}"/>
                </c:ext>
              </c:extLst>
            </c:dLbl>
            <c:dLbl>
              <c:idx val="8"/>
              <c:layout>
                <c:manualLayout>
                  <c:x val="-6.6456245049796484E-2"/>
                  <c:y val="4.4784698623950209E-2"/>
                </c:manualLayout>
              </c:layout>
              <c:spPr/>
              <c:txPr>
                <a:bodyPr/>
                <a:lstStyle/>
                <a:p>
                  <a:pPr>
                    <a:defRPr sz="1100" b="1"/>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BB7-48D8-A16B-CBC88EBA9B72}"/>
                </c:ext>
              </c:extLst>
            </c:dLbl>
            <c:dLbl>
              <c:idx val="9"/>
              <c:layout>
                <c:manualLayout>
                  <c:x val="-2.4780774993234816E-2"/>
                  <c:y val="-6.3136449231349811E-6"/>
                </c:manualLayout>
              </c:layout>
              <c:dLblPos val="bestFit"/>
              <c:showLegendKey val="0"/>
              <c:showVal val="1"/>
              <c:showCatName val="1"/>
              <c:showSerName val="0"/>
              <c:showPercent val="0"/>
              <c:showBubbleSize val="0"/>
              <c:separator>
</c:separator>
              <c:extLst xmlns:c15="http://schemas.microsoft.com/office/drawing/2012/chart">
                <c:ext xmlns:c15="http://schemas.microsoft.com/office/drawing/2012/chart" uri="{CE6537A1-D6FC-4f65-9D91-7224C49458BB}"/>
                <c:ext xmlns:c16="http://schemas.microsoft.com/office/drawing/2014/chart" uri="{C3380CC4-5D6E-409C-BE32-E72D297353CC}">
                  <c16:uniqueId val="{0000000A-FBB7-48D8-A16B-CBC88EBA9B72}"/>
                </c:ext>
              </c:extLst>
            </c:dLbl>
            <c:spPr>
              <a:noFill/>
              <a:ln>
                <a:noFill/>
              </a:ln>
              <a:effectLst/>
            </c:spPr>
            <c:txPr>
              <a:bodyPr/>
              <a:lstStyle/>
              <a:p>
                <a:pPr>
                  <a:defRPr sz="1100" b="1"/>
                </a:pPr>
                <a:endParaRPr lang="en-US"/>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'Medicaid Exp Pie Chart Data'!$G$3:$G$12</c:f>
              <c:strCache>
                <c:ptCount val="10"/>
                <c:pt idx="0">
                  <c:v>Managed Care</c:v>
                </c:pt>
                <c:pt idx="1">
                  <c:v>Nursing Facilities</c:v>
                </c:pt>
                <c:pt idx="2">
                  <c:v>Hospitals</c:v>
                </c:pt>
                <c:pt idx="3">
                  <c:v>Pharmacy</c:v>
                </c:pt>
                <c:pt idx="4">
                  <c:v>Dental</c:v>
                </c:pt>
                <c:pt idx="5">
                  <c:v>ICF/IDD</c:v>
                </c:pt>
                <c:pt idx="6">
                  <c:v>Transportation</c:v>
                </c:pt>
                <c:pt idx="7">
                  <c:v>Physicians &amp; Clinics</c:v>
                </c:pt>
                <c:pt idx="8">
                  <c:v>Alternative Community Care</c:v>
                </c:pt>
                <c:pt idx="9">
                  <c:v>All Other</c:v>
                </c:pt>
              </c:strCache>
            </c:strRef>
          </c:cat>
          <c:val>
            <c:numRef>
              <c:f>'Medicaid Exp Pie Chart Data'!$H$3:$H$12</c:f>
              <c:numCache>
                <c:formatCode>_("$"* #,##0_);_("$"* \(#,##0\);_("$"* "-"??_);_(@_)</c:formatCode>
                <c:ptCount val="10"/>
                <c:pt idx="0">
                  <c:v>11796456200</c:v>
                </c:pt>
                <c:pt idx="1">
                  <c:v>1233348100</c:v>
                </c:pt>
                <c:pt idx="2">
                  <c:v>462164200</c:v>
                </c:pt>
                <c:pt idx="3">
                  <c:v>122784700</c:v>
                </c:pt>
                <c:pt idx="4">
                  <c:v>2401300</c:v>
                </c:pt>
                <c:pt idx="5">
                  <c:v>147788100</c:v>
                </c:pt>
                <c:pt idx="6">
                  <c:v>128341400</c:v>
                </c:pt>
                <c:pt idx="7">
                  <c:v>340810400</c:v>
                </c:pt>
                <c:pt idx="8">
                  <c:v>1108953800</c:v>
                </c:pt>
                <c:pt idx="9">
                  <c:v>-450777600</c:v>
                </c:pt>
              </c:numCache>
            </c:numRef>
          </c:val>
          <c:extLst>
            <c:ext xmlns:c16="http://schemas.microsoft.com/office/drawing/2014/chart" uri="{C3380CC4-5D6E-409C-BE32-E72D297353CC}">
              <c16:uniqueId val="{0000000B-FBB7-48D8-A16B-CBC88EBA9B72}"/>
            </c:ext>
          </c:extLst>
        </c:ser>
        <c:dLbls>
          <c:showLegendKey val="0"/>
          <c:showVal val="0"/>
          <c:showCatName val="0"/>
          <c:showSerName val="0"/>
          <c:showPercent val="0"/>
          <c:showBubbleSize val="0"/>
          <c:showLeaderLines val="1"/>
        </c:dLbls>
      </c:pie3DChart>
      <c:spPr>
        <a:ln>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EFC64-1B6C-4076-A6C4-917A33D421D0}" type="doc">
      <dgm:prSet loTypeId="urn:microsoft.com/office/officeart/2005/8/layout/hChevron3" loCatId="process" qsTypeId="urn:microsoft.com/office/officeart/2005/8/quickstyle/simple1" qsCatId="simple" csTypeId="urn:microsoft.com/office/officeart/2005/8/colors/accent1_2" csCatId="accent1" phldr="1"/>
      <dgm:spPr/>
    </dgm:pt>
    <dgm:pt modelId="{55893E0B-BB81-4CEB-9C05-55BBE5235582}">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a:t>1965</a:t>
          </a:r>
        </a:p>
      </dgm:t>
    </dgm:pt>
    <dgm:pt modelId="{D8B3E692-B6FE-462B-B932-6C44A366C573}" type="parTrans" cxnId="{57F13A97-EE42-4897-B798-DB4B0690A60A}">
      <dgm:prSet/>
      <dgm:spPr/>
      <dgm:t>
        <a:bodyPr/>
        <a:lstStyle/>
        <a:p>
          <a:endParaRPr lang="en-US"/>
        </a:p>
      </dgm:t>
    </dgm:pt>
    <dgm:pt modelId="{A57326F9-3BEC-4660-91A3-607818583EA9}" type="sibTrans" cxnId="{57F13A97-EE42-4897-B798-DB4B0690A60A}">
      <dgm:prSet/>
      <dgm:spPr/>
      <dgm:t>
        <a:bodyPr/>
        <a:lstStyle/>
        <a:p>
          <a:endParaRPr lang="en-US"/>
        </a:p>
      </dgm:t>
    </dgm:pt>
    <dgm:pt modelId="{BEE12FC0-1A1F-464D-B31F-524AA158F9BB}">
      <dgm:prSet phldrT="[Text]" custT="1">
        <dgm:style>
          <a:lnRef idx="1">
            <a:schemeClr val="accent2"/>
          </a:lnRef>
          <a:fillRef idx="2">
            <a:schemeClr val="accent2"/>
          </a:fillRef>
          <a:effectRef idx="1">
            <a:schemeClr val="accent2"/>
          </a:effectRef>
          <a:fontRef idx="minor">
            <a:schemeClr val="dk1"/>
          </a:fontRef>
        </dgm:style>
      </dgm:prSet>
      <dgm:spPr/>
      <dgm:t>
        <a:bodyPr/>
        <a:lstStyle/>
        <a:p>
          <a:endParaRPr lang="en-US" sz="2800" dirty="0"/>
        </a:p>
        <a:p>
          <a:r>
            <a:rPr lang="en-US" sz="2400" dirty="0"/>
            <a:t>Late 1980’s</a:t>
          </a:r>
          <a:r>
            <a:rPr lang="en-US" sz="2800" dirty="0"/>
            <a:t>	</a:t>
          </a:r>
        </a:p>
      </dgm:t>
    </dgm:pt>
    <dgm:pt modelId="{7FFEC38B-D52C-42E9-8D96-1BCFADC86E67}" type="parTrans" cxnId="{0860AF48-AD81-419D-9C06-F42E8ADD6E56}">
      <dgm:prSet/>
      <dgm:spPr/>
      <dgm:t>
        <a:bodyPr/>
        <a:lstStyle/>
        <a:p>
          <a:endParaRPr lang="en-US"/>
        </a:p>
      </dgm:t>
    </dgm:pt>
    <dgm:pt modelId="{F77FC3BF-ED76-4A24-B42B-696120650737}" type="sibTrans" cxnId="{0860AF48-AD81-419D-9C06-F42E8ADD6E56}">
      <dgm:prSet/>
      <dgm:spPr/>
      <dgm:t>
        <a:bodyPr/>
        <a:lstStyle/>
        <a:p>
          <a:endParaRPr lang="en-US"/>
        </a:p>
      </dgm:t>
    </dgm:pt>
    <dgm:pt modelId="{2F228B2E-7655-4766-A4AF-2EF87F5F5F8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a:t>1996</a:t>
          </a:r>
        </a:p>
      </dgm:t>
    </dgm:pt>
    <dgm:pt modelId="{E672E95A-935C-4702-B4AB-A09C58690977}" type="parTrans" cxnId="{717EA539-D56A-47A9-826C-3E426D900A05}">
      <dgm:prSet/>
      <dgm:spPr/>
      <dgm:t>
        <a:bodyPr/>
        <a:lstStyle/>
        <a:p>
          <a:endParaRPr lang="en-US"/>
        </a:p>
      </dgm:t>
    </dgm:pt>
    <dgm:pt modelId="{FA3D4877-45E1-439E-A206-530FA0F7FB59}" type="sibTrans" cxnId="{717EA539-D56A-47A9-826C-3E426D900A05}">
      <dgm:prSet/>
      <dgm:spPr/>
      <dgm:t>
        <a:bodyPr/>
        <a:lstStyle/>
        <a:p>
          <a:endParaRPr lang="en-US"/>
        </a:p>
      </dgm:t>
    </dgm:pt>
    <dgm:pt modelId="{CD4D8A0B-9FEE-4FC1-AE50-285846C9694B}">
      <dgm:prSe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a:t>2010</a:t>
          </a:r>
        </a:p>
      </dgm:t>
    </dgm:pt>
    <dgm:pt modelId="{3B2EF1DC-754D-4DB3-908C-DF7C6A574651}" type="parTrans" cxnId="{C17E50D1-24B9-4CC3-AECC-594610642EF9}">
      <dgm:prSet/>
      <dgm:spPr/>
      <dgm:t>
        <a:bodyPr/>
        <a:lstStyle/>
        <a:p>
          <a:endParaRPr lang="en-US"/>
        </a:p>
      </dgm:t>
    </dgm:pt>
    <dgm:pt modelId="{4DB6799D-B36F-4A3D-85F6-6875AF76E838}" type="sibTrans" cxnId="{C17E50D1-24B9-4CC3-AECC-594610642EF9}">
      <dgm:prSet/>
      <dgm:spPr/>
      <dgm:t>
        <a:bodyPr/>
        <a:lstStyle/>
        <a:p>
          <a:endParaRPr lang="en-US"/>
        </a:p>
      </dgm:t>
    </dgm:pt>
    <dgm:pt modelId="{A1B3B7E1-69C5-49ED-A0B9-E315DFFCAE40}">
      <dgm:prSe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a:t>1997</a:t>
          </a:r>
        </a:p>
      </dgm:t>
    </dgm:pt>
    <dgm:pt modelId="{941BDF70-26E7-42D8-B746-3371854B13E0}" type="sibTrans" cxnId="{B169C67D-AEF9-4049-AE23-EC69DFBC1474}">
      <dgm:prSet/>
      <dgm:spPr/>
      <dgm:t>
        <a:bodyPr/>
        <a:lstStyle/>
        <a:p>
          <a:endParaRPr lang="en-US"/>
        </a:p>
      </dgm:t>
    </dgm:pt>
    <dgm:pt modelId="{4EA1A388-3A2F-4E2C-A318-1AA396D49CF4}" type="parTrans" cxnId="{B169C67D-AEF9-4049-AE23-EC69DFBC1474}">
      <dgm:prSet/>
      <dgm:spPr/>
      <dgm:t>
        <a:bodyPr/>
        <a:lstStyle/>
        <a:p>
          <a:endParaRPr lang="en-US"/>
        </a:p>
      </dgm:t>
    </dgm:pt>
    <dgm:pt modelId="{20315FFA-1712-45D1-A609-09192DE57845}" type="pres">
      <dgm:prSet presAssocID="{1EEEFC64-1B6C-4076-A6C4-917A33D421D0}" presName="Name0" presStyleCnt="0">
        <dgm:presLayoutVars>
          <dgm:dir/>
          <dgm:resizeHandles val="exact"/>
        </dgm:presLayoutVars>
      </dgm:prSet>
      <dgm:spPr/>
    </dgm:pt>
    <dgm:pt modelId="{DA84A9A9-B41F-4DA2-A48B-6C2356C6B010}" type="pres">
      <dgm:prSet presAssocID="{55893E0B-BB81-4CEB-9C05-55BBE5235582}" presName="parTxOnly" presStyleLbl="node1" presStyleIdx="0" presStyleCnt="5">
        <dgm:presLayoutVars>
          <dgm:bulletEnabled val="1"/>
        </dgm:presLayoutVars>
      </dgm:prSet>
      <dgm:spPr/>
    </dgm:pt>
    <dgm:pt modelId="{9E762970-27CD-473F-A1EB-456D1B1CEB5D}" type="pres">
      <dgm:prSet presAssocID="{A57326F9-3BEC-4660-91A3-607818583EA9}" presName="parSpace" presStyleCnt="0"/>
      <dgm:spPr/>
    </dgm:pt>
    <dgm:pt modelId="{AD0EE1E3-5FDF-4D3D-9E53-FAB105C2E444}" type="pres">
      <dgm:prSet presAssocID="{BEE12FC0-1A1F-464D-B31F-524AA158F9BB}" presName="parTxOnly" presStyleLbl="node1" presStyleIdx="1" presStyleCnt="5">
        <dgm:presLayoutVars>
          <dgm:bulletEnabled val="1"/>
        </dgm:presLayoutVars>
      </dgm:prSet>
      <dgm:spPr/>
    </dgm:pt>
    <dgm:pt modelId="{B7608AD1-0970-4B57-8FCE-61C9E78CF50B}" type="pres">
      <dgm:prSet presAssocID="{F77FC3BF-ED76-4A24-B42B-696120650737}" presName="parSpace" presStyleCnt="0"/>
      <dgm:spPr/>
    </dgm:pt>
    <dgm:pt modelId="{6A052684-0913-472C-853D-2318A61555E2}" type="pres">
      <dgm:prSet presAssocID="{2F228B2E-7655-4766-A4AF-2EF87F5F5F8A}" presName="parTxOnly" presStyleLbl="node1" presStyleIdx="2" presStyleCnt="5">
        <dgm:presLayoutVars>
          <dgm:bulletEnabled val="1"/>
        </dgm:presLayoutVars>
      </dgm:prSet>
      <dgm:spPr/>
    </dgm:pt>
    <dgm:pt modelId="{FA23C270-08D8-4892-8005-E96D5C052C33}" type="pres">
      <dgm:prSet presAssocID="{FA3D4877-45E1-439E-A206-530FA0F7FB59}" presName="parSpace" presStyleCnt="0"/>
      <dgm:spPr/>
    </dgm:pt>
    <dgm:pt modelId="{1008D210-9A3B-475E-9601-0B941EF25BC2}" type="pres">
      <dgm:prSet presAssocID="{A1B3B7E1-69C5-49ED-A0B9-E315DFFCAE40}" presName="parTxOnly" presStyleLbl="node1" presStyleIdx="3" presStyleCnt="5">
        <dgm:presLayoutVars>
          <dgm:bulletEnabled val="1"/>
        </dgm:presLayoutVars>
      </dgm:prSet>
      <dgm:spPr/>
    </dgm:pt>
    <dgm:pt modelId="{8B80AD95-6674-4D0F-B876-D435702AB8F6}" type="pres">
      <dgm:prSet presAssocID="{941BDF70-26E7-42D8-B746-3371854B13E0}" presName="parSpace" presStyleCnt="0"/>
      <dgm:spPr/>
    </dgm:pt>
    <dgm:pt modelId="{F04094B6-7893-4006-B2A6-22A589BD65B6}" type="pres">
      <dgm:prSet presAssocID="{CD4D8A0B-9FEE-4FC1-AE50-285846C9694B}" presName="parTxOnly" presStyleLbl="node1" presStyleIdx="4" presStyleCnt="5">
        <dgm:presLayoutVars>
          <dgm:bulletEnabled val="1"/>
        </dgm:presLayoutVars>
      </dgm:prSet>
      <dgm:spPr/>
    </dgm:pt>
  </dgm:ptLst>
  <dgm:cxnLst>
    <dgm:cxn modelId="{717EA539-D56A-47A9-826C-3E426D900A05}" srcId="{1EEEFC64-1B6C-4076-A6C4-917A33D421D0}" destId="{2F228B2E-7655-4766-A4AF-2EF87F5F5F8A}" srcOrd="2" destOrd="0" parTransId="{E672E95A-935C-4702-B4AB-A09C58690977}" sibTransId="{FA3D4877-45E1-439E-A206-530FA0F7FB59}"/>
    <dgm:cxn modelId="{0860AF48-AD81-419D-9C06-F42E8ADD6E56}" srcId="{1EEEFC64-1B6C-4076-A6C4-917A33D421D0}" destId="{BEE12FC0-1A1F-464D-B31F-524AA158F9BB}" srcOrd="1" destOrd="0" parTransId="{7FFEC38B-D52C-42E9-8D96-1BCFADC86E67}" sibTransId="{F77FC3BF-ED76-4A24-B42B-696120650737}"/>
    <dgm:cxn modelId="{A929C74F-E523-414B-89EE-4079E072F1E7}" type="presOf" srcId="{2F228B2E-7655-4766-A4AF-2EF87F5F5F8A}" destId="{6A052684-0913-472C-853D-2318A61555E2}" srcOrd="0" destOrd="0" presId="urn:microsoft.com/office/officeart/2005/8/layout/hChevron3"/>
    <dgm:cxn modelId="{8BEEA756-1DEB-4B3E-BD22-B1B49AB93757}" type="presOf" srcId="{BEE12FC0-1A1F-464D-B31F-524AA158F9BB}" destId="{AD0EE1E3-5FDF-4D3D-9E53-FAB105C2E444}" srcOrd="0" destOrd="0" presId="urn:microsoft.com/office/officeart/2005/8/layout/hChevron3"/>
    <dgm:cxn modelId="{B169C67D-AEF9-4049-AE23-EC69DFBC1474}" srcId="{1EEEFC64-1B6C-4076-A6C4-917A33D421D0}" destId="{A1B3B7E1-69C5-49ED-A0B9-E315DFFCAE40}" srcOrd="3" destOrd="0" parTransId="{4EA1A388-3A2F-4E2C-A318-1AA396D49CF4}" sibTransId="{941BDF70-26E7-42D8-B746-3371854B13E0}"/>
    <dgm:cxn modelId="{57F13A97-EE42-4897-B798-DB4B0690A60A}" srcId="{1EEEFC64-1B6C-4076-A6C4-917A33D421D0}" destId="{55893E0B-BB81-4CEB-9C05-55BBE5235582}" srcOrd="0" destOrd="0" parTransId="{D8B3E692-B6FE-462B-B932-6C44A366C573}" sibTransId="{A57326F9-3BEC-4660-91A3-607818583EA9}"/>
    <dgm:cxn modelId="{8673BF9C-FA92-4F9F-BA40-425AD2C7EBCE}" type="presOf" srcId="{55893E0B-BB81-4CEB-9C05-55BBE5235582}" destId="{DA84A9A9-B41F-4DA2-A48B-6C2356C6B010}" srcOrd="0" destOrd="0" presId="urn:microsoft.com/office/officeart/2005/8/layout/hChevron3"/>
    <dgm:cxn modelId="{05E0B3A3-AF02-49EA-9AFC-F133661D59F2}" type="presOf" srcId="{A1B3B7E1-69C5-49ED-A0B9-E315DFFCAE40}" destId="{1008D210-9A3B-475E-9601-0B941EF25BC2}" srcOrd="0" destOrd="0" presId="urn:microsoft.com/office/officeart/2005/8/layout/hChevron3"/>
    <dgm:cxn modelId="{03D479D0-0F3C-4A53-BCB8-D8B5D496F15F}" type="presOf" srcId="{CD4D8A0B-9FEE-4FC1-AE50-285846C9694B}" destId="{F04094B6-7893-4006-B2A6-22A589BD65B6}" srcOrd="0" destOrd="0" presId="urn:microsoft.com/office/officeart/2005/8/layout/hChevron3"/>
    <dgm:cxn modelId="{C17E50D1-24B9-4CC3-AECC-594610642EF9}" srcId="{1EEEFC64-1B6C-4076-A6C4-917A33D421D0}" destId="{CD4D8A0B-9FEE-4FC1-AE50-285846C9694B}" srcOrd="4" destOrd="0" parTransId="{3B2EF1DC-754D-4DB3-908C-DF7C6A574651}" sibTransId="{4DB6799D-B36F-4A3D-85F6-6875AF76E838}"/>
    <dgm:cxn modelId="{E18CECE3-350C-4ECD-B350-0AAEB6E91A2A}" type="presOf" srcId="{1EEEFC64-1B6C-4076-A6C4-917A33D421D0}" destId="{20315FFA-1712-45D1-A609-09192DE57845}" srcOrd="0" destOrd="0" presId="urn:microsoft.com/office/officeart/2005/8/layout/hChevron3"/>
    <dgm:cxn modelId="{48D9CC27-0054-4859-94CB-73D72FD88153}" type="presParOf" srcId="{20315FFA-1712-45D1-A609-09192DE57845}" destId="{DA84A9A9-B41F-4DA2-A48B-6C2356C6B010}" srcOrd="0" destOrd="0" presId="urn:microsoft.com/office/officeart/2005/8/layout/hChevron3"/>
    <dgm:cxn modelId="{4A2CCA0E-691F-4ABD-80C5-B974743E2C05}" type="presParOf" srcId="{20315FFA-1712-45D1-A609-09192DE57845}" destId="{9E762970-27CD-473F-A1EB-456D1B1CEB5D}" srcOrd="1" destOrd="0" presId="urn:microsoft.com/office/officeart/2005/8/layout/hChevron3"/>
    <dgm:cxn modelId="{1AD60A10-8BBF-45BB-8ACC-D277F228E9E0}" type="presParOf" srcId="{20315FFA-1712-45D1-A609-09192DE57845}" destId="{AD0EE1E3-5FDF-4D3D-9E53-FAB105C2E444}" srcOrd="2" destOrd="0" presId="urn:microsoft.com/office/officeart/2005/8/layout/hChevron3"/>
    <dgm:cxn modelId="{58C3741F-6173-41A5-8806-E24E8B6A47FB}" type="presParOf" srcId="{20315FFA-1712-45D1-A609-09192DE57845}" destId="{B7608AD1-0970-4B57-8FCE-61C9E78CF50B}" srcOrd="3" destOrd="0" presId="urn:microsoft.com/office/officeart/2005/8/layout/hChevron3"/>
    <dgm:cxn modelId="{048EB659-F43B-4612-92FB-21BEBBB09331}" type="presParOf" srcId="{20315FFA-1712-45D1-A609-09192DE57845}" destId="{6A052684-0913-472C-853D-2318A61555E2}" srcOrd="4" destOrd="0" presId="urn:microsoft.com/office/officeart/2005/8/layout/hChevron3"/>
    <dgm:cxn modelId="{8BB2E84B-CBDF-4FBD-A484-8C9B27738CB0}" type="presParOf" srcId="{20315FFA-1712-45D1-A609-09192DE57845}" destId="{FA23C270-08D8-4892-8005-E96D5C052C33}" srcOrd="5" destOrd="0" presId="urn:microsoft.com/office/officeart/2005/8/layout/hChevron3"/>
    <dgm:cxn modelId="{769AC62E-FD72-48D3-AAD7-B91849C1E468}" type="presParOf" srcId="{20315FFA-1712-45D1-A609-09192DE57845}" destId="{1008D210-9A3B-475E-9601-0B941EF25BC2}" srcOrd="6" destOrd="0" presId="urn:microsoft.com/office/officeart/2005/8/layout/hChevron3"/>
    <dgm:cxn modelId="{8B199A23-AE65-4871-B52C-3BCDA4C48ED6}" type="presParOf" srcId="{20315FFA-1712-45D1-A609-09192DE57845}" destId="{8B80AD95-6674-4D0F-B876-D435702AB8F6}" srcOrd="7" destOrd="0" presId="urn:microsoft.com/office/officeart/2005/8/layout/hChevron3"/>
    <dgm:cxn modelId="{1F330764-B704-41BE-B3B1-3B3EE82D41F3}" type="presParOf" srcId="{20315FFA-1712-45D1-A609-09192DE57845}" destId="{F04094B6-7893-4006-B2A6-22A589BD65B6}"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7D0B7-A99E-4494-8115-E1FF6627150B}" type="doc">
      <dgm:prSet loTypeId="urn:microsoft.com/office/officeart/2008/layout/AlternatingHexagons" loCatId="list" qsTypeId="urn:microsoft.com/office/officeart/2005/8/quickstyle/simple2" qsCatId="simple" csTypeId="urn:microsoft.com/office/officeart/2005/8/colors/colorful1" csCatId="colorful" phldr="1"/>
      <dgm:spPr/>
      <dgm:t>
        <a:bodyPr/>
        <a:lstStyle/>
        <a:p>
          <a:endParaRPr lang="en-US"/>
        </a:p>
      </dgm:t>
    </dgm:pt>
    <dgm:pt modelId="{4D213AF5-92F8-4F25-867A-DCD041A2088B}">
      <dgm:prSet phldrT="[Text]" custT="1"/>
      <dgm:spPr/>
      <dgm:t>
        <a:bodyPr/>
        <a:lstStyle/>
        <a:p>
          <a:endParaRPr lang="en-US" sz="2000" b="1" dirty="0"/>
        </a:p>
      </dgm:t>
    </dgm:pt>
    <dgm:pt modelId="{CFEA6A43-06CD-4AD6-B15A-4089713E66DD}" type="parTrans" cxnId="{9B79AA5B-05BA-4333-9CBD-C73501E51464}">
      <dgm:prSet/>
      <dgm:spPr/>
      <dgm:t>
        <a:bodyPr/>
        <a:lstStyle/>
        <a:p>
          <a:endParaRPr lang="en-US"/>
        </a:p>
      </dgm:t>
    </dgm:pt>
    <dgm:pt modelId="{B3CE7B7C-9805-4A6C-B2D7-2B348221AEE0}" type="sibTrans" cxnId="{9B79AA5B-05BA-4333-9CBD-C73501E51464}">
      <dgm:prSet custT="1"/>
      <dgm:spPr/>
      <dgm:t>
        <a:bodyPr/>
        <a:lstStyle/>
        <a:p>
          <a:r>
            <a:rPr lang="en-US" sz="1600" b="1" dirty="0"/>
            <a:t>Acquired Brain Injury (ABI)</a:t>
          </a:r>
        </a:p>
      </dgm:t>
    </dgm:pt>
    <dgm:pt modelId="{967696AD-FB60-4428-A94F-93981D2FD549}">
      <dgm:prSet phldrT="[Text]" custT="1"/>
      <dgm:spPr/>
      <dgm:t>
        <a:bodyPr/>
        <a:lstStyle/>
        <a:p>
          <a:endParaRPr lang="en-US" sz="1400" b="1" dirty="0">
            <a:latin typeface="+mn-lt"/>
          </a:endParaRPr>
        </a:p>
      </dgm:t>
    </dgm:pt>
    <dgm:pt modelId="{23278884-9D99-4185-B957-8713A0569558}" type="parTrans" cxnId="{7778BC9C-B32C-4B8E-BAB3-8E42F30EE64D}">
      <dgm:prSet/>
      <dgm:spPr/>
      <dgm:t>
        <a:bodyPr/>
        <a:lstStyle/>
        <a:p>
          <a:endParaRPr lang="en-US"/>
        </a:p>
      </dgm:t>
    </dgm:pt>
    <dgm:pt modelId="{55FCBB6F-3027-44B1-89B5-6D8ADC68E146}" type="sibTrans" cxnId="{7778BC9C-B32C-4B8E-BAB3-8E42F30EE64D}">
      <dgm:prSet custT="1"/>
      <dgm:spPr/>
      <dgm:t>
        <a:bodyPr/>
        <a:lstStyle/>
        <a:p>
          <a:r>
            <a:rPr lang="en-US" sz="1800" b="1" dirty="0"/>
            <a:t>Model II Waiver (MIIW)</a:t>
          </a:r>
        </a:p>
      </dgm:t>
    </dgm:pt>
    <dgm:pt modelId="{C9C9225B-E78D-4536-926E-45F18F3E30AF}">
      <dgm:prSet phldrT="[Text]" custT="1"/>
      <dgm:spPr/>
      <dgm:t>
        <a:bodyPr/>
        <a:lstStyle/>
        <a:p>
          <a:endParaRPr lang="en-US" sz="1600" b="1" dirty="0"/>
        </a:p>
      </dgm:t>
    </dgm:pt>
    <dgm:pt modelId="{2384F709-95DC-4092-B0C8-97E175DC2ADB}" type="parTrans" cxnId="{FD09F288-B863-471D-9256-BE74534D632F}">
      <dgm:prSet/>
      <dgm:spPr/>
      <dgm:t>
        <a:bodyPr/>
        <a:lstStyle/>
        <a:p>
          <a:endParaRPr lang="en-US"/>
        </a:p>
      </dgm:t>
    </dgm:pt>
    <dgm:pt modelId="{2F57995D-0C5E-4124-AF9D-5E00FC43ADC8}" type="sibTrans" cxnId="{FD09F288-B863-471D-9256-BE74534D632F}">
      <dgm:prSet custT="1"/>
      <dgm:spPr/>
      <dgm:t>
        <a:bodyPr/>
        <a:lstStyle/>
        <a:p>
          <a:r>
            <a:rPr lang="en-US" sz="1800" b="1" dirty="0"/>
            <a:t>Michelle P. Waiver (MPW)</a:t>
          </a:r>
        </a:p>
      </dgm:t>
    </dgm:pt>
    <dgm:pt modelId="{8555D95D-9821-4B5B-886D-795B0F4D0545}">
      <dgm:prSet phldrT="[Text]" custT="1"/>
      <dgm:spPr/>
      <dgm:t>
        <a:bodyPr/>
        <a:lstStyle/>
        <a:p>
          <a:endParaRPr lang="en-US" sz="2800" dirty="0"/>
        </a:p>
      </dgm:t>
    </dgm:pt>
    <dgm:pt modelId="{DA4AD188-C28E-453E-ACB6-58DFED854744}" type="parTrans" cxnId="{3BAD09BE-BB3A-49CB-9F5D-E07490316810}">
      <dgm:prSet/>
      <dgm:spPr/>
      <dgm:t>
        <a:bodyPr/>
        <a:lstStyle/>
        <a:p>
          <a:endParaRPr lang="en-US"/>
        </a:p>
      </dgm:t>
    </dgm:pt>
    <dgm:pt modelId="{5AE141AF-9C96-4699-926C-9885BD6C1595}" type="sibTrans" cxnId="{3BAD09BE-BB3A-49CB-9F5D-E07490316810}">
      <dgm:prSet/>
      <dgm:spPr/>
      <dgm:t>
        <a:bodyPr/>
        <a:lstStyle/>
        <a:p>
          <a:endParaRPr lang="en-US"/>
        </a:p>
      </dgm:t>
    </dgm:pt>
    <dgm:pt modelId="{E1989C50-81A9-4BB7-91B7-7DFA24C1032B}" type="pres">
      <dgm:prSet presAssocID="{9127D0B7-A99E-4494-8115-E1FF6627150B}" presName="Name0" presStyleCnt="0">
        <dgm:presLayoutVars>
          <dgm:chMax/>
          <dgm:chPref/>
          <dgm:dir/>
          <dgm:animLvl val="lvl"/>
        </dgm:presLayoutVars>
      </dgm:prSet>
      <dgm:spPr/>
    </dgm:pt>
    <dgm:pt modelId="{4AD8B78E-C4D5-4F40-BFFD-02E7EECB5427}" type="pres">
      <dgm:prSet presAssocID="{4D213AF5-92F8-4F25-867A-DCD041A2088B}" presName="composite" presStyleCnt="0"/>
      <dgm:spPr/>
    </dgm:pt>
    <dgm:pt modelId="{13B23D13-BA85-4B41-92DD-DF6CAD4AEF55}" type="pres">
      <dgm:prSet presAssocID="{4D213AF5-92F8-4F25-867A-DCD041A2088B}" presName="Parent1" presStyleLbl="node1" presStyleIdx="0" presStyleCnt="6">
        <dgm:presLayoutVars>
          <dgm:chMax val="1"/>
          <dgm:chPref val="1"/>
          <dgm:bulletEnabled val="1"/>
        </dgm:presLayoutVars>
      </dgm:prSet>
      <dgm:spPr/>
    </dgm:pt>
    <dgm:pt modelId="{A5316F7B-0AF2-4C55-86F1-16EDE597DB12}" type="pres">
      <dgm:prSet presAssocID="{4D213AF5-92F8-4F25-867A-DCD041A2088B}" presName="Childtext1" presStyleLbl="revTx" presStyleIdx="0" presStyleCnt="3" custScaleX="75688" custScaleY="134201" custLinFactX="-100000" custLinFactNeighborX="-148245" custLinFactNeighborY="11367">
        <dgm:presLayoutVars>
          <dgm:chMax val="0"/>
          <dgm:chPref val="0"/>
          <dgm:bulletEnabled val="1"/>
        </dgm:presLayoutVars>
      </dgm:prSet>
      <dgm:spPr/>
    </dgm:pt>
    <dgm:pt modelId="{ED74AF4B-4E64-48D2-9A4D-5A199D33D5DB}" type="pres">
      <dgm:prSet presAssocID="{4D213AF5-92F8-4F25-867A-DCD041A2088B}" presName="BalanceSpacing" presStyleCnt="0"/>
      <dgm:spPr/>
    </dgm:pt>
    <dgm:pt modelId="{E8FADF47-29EF-48F5-9E2D-2FD8311293AF}" type="pres">
      <dgm:prSet presAssocID="{4D213AF5-92F8-4F25-867A-DCD041A2088B}" presName="BalanceSpacing1" presStyleCnt="0"/>
      <dgm:spPr/>
    </dgm:pt>
    <dgm:pt modelId="{D89148A2-BCDB-4490-9117-A52A3AD6D5CA}" type="pres">
      <dgm:prSet presAssocID="{B3CE7B7C-9805-4A6C-B2D7-2B348221AEE0}" presName="Accent1Text" presStyleLbl="node1" presStyleIdx="1" presStyleCnt="6"/>
      <dgm:spPr/>
    </dgm:pt>
    <dgm:pt modelId="{2CCFABF1-8A08-47D2-8B55-919072BBE6F1}" type="pres">
      <dgm:prSet presAssocID="{B3CE7B7C-9805-4A6C-B2D7-2B348221AEE0}" presName="spaceBetweenRectangles" presStyleCnt="0"/>
      <dgm:spPr/>
    </dgm:pt>
    <dgm:pt modelId="{1CB24581-0508-4935-B89E-2FD453004183}" type="pres">
      <dgm:prSet presAssocID="{967696AD-FB60-4428-A94F-93981D2FD549}" presName="composite" presStyleCnt="0"/>
      <dgm:spPr/>
    </dgm:pt>
    <dgm:pt modelId="{263B9D91-CCAD-41C8-B220-2AB6C044A627}" type="pres">
      <dgm:prSet presAssocID="{967696AD-FB60-4428-A94F-93981D2FD549}" presName="Parent1" presStyleLbl="node1" presStyleIdx="2" presStyleCnt="6">
        <dgm:presLayoutVars>
          <dgm:chMax val="1"/>
          <dgm:chPref val="1"/>
          <dgm:bulletEnabled val="1"/>
        </dgm:presLayoutVars>
      </dgm:prSet>
      <dgm:spPr/>
    </dgm:pt>
    <dgm:pt modelId="{E40CAFDD-84C5-44AF-958B-15C394AEFE8D}" type="pres">
      <dgm:prSet presAssocID="{967696AD-FB60-4428-A94F-93981D2FD549}" presName="Childtext1" presStyleLbl="revTx" presStyleIdx="1" presStyleCnt="3">
        <dgm:presLayoutVars>
          <dgm:chMax val="0"/>
          <dgm:chPref val="0"/>
          <dgm:bulletEnabled val="1"/>
        </dgm:presLayoutVars>
      </dgm:prSet>
      <dgm:spPr/>
    </dgm:pt>
    <dgm:pt modelId="{7EC77E99-8C04-4D96-BCBB-A8180AE4417C}" type="pres">
      <dgm:prSet presAssocID="{967696AD-FB60-4428-A94F-93981D2FD549}" presName="BalanceSpacing" presStyleCnt="0"/>
      <dgm:spPr/>
    </dgm:pt>
    <dgm:pt modelId="{24B31B26-1172-492E-AE5C-B419E52FC5BE}" type="pres">
      <dgm:prSet presAssocID="{967696AD-FB60-4428-A94F-93981D2FD549}" presName="BalanceSpacing1" presStyleCnt="0"/>
      <dgm:spPr/>
    </dgm:pt>
    <dgm:pt modelId="{EE4B0D7E-3CFA-4F95-9A66-25541D05736D}" type="pres">
      <dgm:prSet presAssocID="{55FCBB6F-3027-44B1-89B5-6D8ADC68E146}" presName="Accent1Text" presStyleLbl="node1" presStyleIdx="3" presStyleCnt="6"/>
      <dgm:spPr/>
    </dgm:pt>
    <dgm:pt modelId="{10472279-AB6F-4E38-AC44-451F1C540F91}" type="pres">
      <dgm:prSet presAssocID="{55FCBB6F-3027-44B1-89B5-6D8ADC68E146}" presName="spaceBetweenRectangles" presStyleCnt="0"/>
      <dgm:spPr/>
    </dgm:pt>
    <dgm:pt modelId="{2E3DDA51-0A47-4E4B-A641-DC08F4E6789D}" type="pres">
      <dgm:prSet presAssocID="{C9C9225B-E78D-4536-926E-45F18F3E30AF}" presName="composite" presStyleCnt="0"/>
      <dgm:spPr/>
    </dgm:pt>
    <dgm:pt modelId="{14361E24-8210-4C4D-9E91-B99F4EBB018A}" type="pres">
      <dgm:prSet presAssocID="{C9C9225B-E78D-4536-926E-45F18F3E30AF}" presName="Parent1" presStyleLbl="node1" presStyleIdx="4" presStyleCnt="6">
        <dgm:presLayoutVars>
          <dgm:chMax val="1"/>
          <dgm:chPref val="1"/>
          <dgm:bulletEnabled val="1"/>
        </dgm:presLayoutVars>
      </dgm:prSet>
      <dgm:spPr/>
    </dgm:pt>
    <dgm:pt modelId="{FE527612-2D12-4ED0-924D-2812C6750602}" type="pres">
      <dgm:prSet presAssocID="{C9C9225B-E78D-4536-926E-45F18F3E30AF}" presName="Childtext1" presStyleLbl="revTx" presStyleIdx="2" presStyleCnt="3">
        <dgm:presLayoutVars>
          <dgm:chMax val="0"/>
          <dgm:chPref val="0"/>
          <dgm:bulletEnabled val="1"/>
        </dgm:presLayoutVars>
      </dgm:prSet>
      <dgm:spPr/>
    </dgm:pt>
    <dgm:pt modelId="{EA9561E6-090F-45CB-8353-344E87132E22}" type="pres">
      <dgm:prSet presAssocID="{C9C9225B-E78D-4536-926E-45F18F3E30AF}" presName="BalanceSpacing" presStyleCnt="0"/>
      <dgm:spPr/>
    </dgm:pt>
    <dgm:pt modelId="{C8B60B6B-AC67-44F5-9BA6-95CD280FE981}" type="pres">
      <dgm:prSet presAssocID="{C9C9225B-E78D-4536-926E-45F18F3E30AF}" presName="BalanceSpacing1" presStyleCnt="0"/>
      <dgm:spPr/>
    </dgm:pt>
    <dgm:pt modelId="{BEDFC315-EB78-4CC0-9421-C5BADA68B3C4}" type="pres">
      <dgm:prSet presAssocID="{2F57995D-0C5E-4124-AF9D-5E00FC43ADC8}" presName="Accent1Text" presStyleLbl="node1" presStyleIdx="5" presStyleCnt="6"/>
      <dgm:spPr/>
    </dgm:pt>
  </dgm:ptLst>
  <dgm:cxnLst>
    <dgm:cxn modelId="{9D5FCF27-C04E-4B10-8EA5-AAA8C3B3FD82}" type="presOf" srcId="{C9C9225B-E78D-4536-926E-45F18F3E30AF}" destId="{14361E24-8210-4C4D-9E91-B99F4EBB018A}" srcOrd="0" destOrd="0" presId="urn:microsoft.com/office/officeart/2008/layout/AlternatingHexagons"/>
    <dgm:cxn modelId="{94531C36-B7E2-4701-9EE6-E15895E21EC6}" type="presOf" srcId="{4D213AF5-92F8-4F25-867A-DCD041A2088B}" destId="{13B23D13-BA85-4B41-92DD-DF6CAD4AEF55}" srcOrd="0" destOrd="0" presId="urn:microsoft.com/office/officeart/2008/layout/AlternatingHexagons"/>
    <dgm:cxn modelId="{DE6B673D-827F-47A3-8984-5D154799F6DE}" type="presOf" srcId="{55FCBB6F-3027-44B1-89B5-6D8ADC68E146}" destId="{EE4B0D7E-3CFA-4F95-9A66-25541D05736D}" srcOrd="0" destOrd="0" presId="urn:microsoft.com/office/officeart/2008/layout/AlternatingHexagons"/>
    <dgm:cxn modelId="{9B79AA5B-05BA-4333-9CBD-C73501E51464}" srcId="{9127D0B7-A99E-4494-8115-E1FF6627150B}" destId="{4D213AF5-92F8-4F25-867A-DCD041A2088B}" srcOrd="0" destOrd="0" parTransId="{CFEA6A43-06CD-4AD6-B15A-4089713E66DD}" sibTransId="{B3CE7B7C-9805-4A6C-B2D7-2B348221AEE0}"/>
    <dgm:cxn modelId="{B815C960-6EAA-410C-9DF0-95F1AC3EBD9E}" type="presOf" srcId="{2F57995D-0C5E-4124-AF9D-5E00FC43ADC8}" destId="{BEDFC315-EB78-4CC0-9421-C5BADA68B3C4}" srcOrd="0" destOrd="0" presId="urn:microsoft.com/office/officeart/2008/layout/AlternatingHexagons"/>
    <dgm:cxn modelId="{4475CD44-89F3-43A2-9CDE-DCB7B8F61A62}" type="presOf" srcId="{967696AD-FB60-4428-A94F-93981D2FD549}" destId="{263B9D91-CCAD-41C8-B220-2AB6C044A627}" srcOrd="0" destOrd="0" presId="urn:microsoft.com/office/officeart/2008/layout/AlternatingHexagons"/>
    <dgm:cxn modelId="{8A1BF945-9152-4B5E-9595-13A6F4934ECB}" type="presOf" srcId="{9127D0B7-A99E-4494-8115-E1FF6627150B}" destId="{E1989C50-81A9-4BB7-91B7-7DFA24C1032B}" srcOrd="0" destOrd="0" presId="urn:microsoft.com/office/officeart/2008/layout/AlternatingHexagons"/>
    <dgm:cxn modelId="{FD09F288-B863-471D-9256-BE74534D632F}" srcId="{9127D0B7-A99E-4494-8115-E1FF6627150B}" destId="{C9C9225B-E78D-4536-926E-45F18F3E30AF}" srcOrd="2" destOrd="0" parTransId="{2384F709-95DC-4092-B0C8-97E175DC2ADB}" sibTransId="{2F57995D-0C5E-4124-AF9D-5E00FC43ADC8}"/>
    <dgm:cxn modelId="{7778BC9C-B32C-4B8E-BAB3-8E42F30EE64D}" srcId="{9127D0B7-A99E-4494-8115-E1FF6627150B}" destId="{967696AD-FB60-4428-A94F-93981D2FD549}" srcOrd="1" destOrd="0" parTransId="{23278884-9D99-4185-B957-8713A0569558}" sibTransId="{55FCBB6F-3027-44B1-89B5-6D8ADC68E146}"/>
    <dgm:cxn modelId="{3BAD09BE-BB3A-49CB-9F5D-E07490316810}" srcId="{C9C9225B-E78D-4536-926E-45F18F3E30AF}" destId="{8555D95D-9821-4B5B-886D-795B0F4D0545}" srcOrd="0" destOrd="0" parTransId="{DA4AD188-C28E-453E-ACB6-58DFED854744}" sibTransId="{5AE141AF-9C96-4699-926C-9885BD6C1595}"/>
    <dgm:cxn modelId="{0E4E8FDF-18E8-4FF5-80AF-7C351B127414}" type="presOf" srcId="{8555D95D-9821-4B5B-886D-795B0F4D0545}" destId="{FE527612-2D12-4ED0-924D-2812C6750602}" srcOrd="0" destOrd="0" presId="urn:microsoft.com/office/officeart/2008/layout/AlternatingHexagons"/>
    <dgm:cxn modelId="{84F14CE2-8E40-4C2E-B98C-08F08D0AB1B0}" type="presOf" srcId="{B3CE7B7C-9805-4A6C-B2D7-2B348221AEE0}" destId="{D89148A2-BCDB-4490-9117-A52A3AD6D5CA}" srcOrd="0" destOrd="0" presId="urn:microsoft.com/office/officeart/2008/layout/AlternatingHexagons"/>
    <dgm:cxn modelId="{693419DE-C05F-4F8C-B250-C90E1E7F213E}" type="presParOf" srcId="{E1989C50-81A9-4BB7-91B7-7DFA24C1032B}" destId="{4AD8B78E-C4D5-4F40-BFFD-02E7EECB5427}" srcOrd="0" destOrd="0" presId="urn:microsoft.com/office/officeart/2008/layout/AlternatingHexagons"/>
    <dgm:cxn modelId="{88C296F3-C101-41E0-9A12-F5C5897102FA}" type="presParOf" srcId="{4AD8B78E-C4D5-4F40-BFFD-02E7EECB5427}" destId="{13B23D13-BA85-4B41-92DD-DF6CAD4AEF55}" srcOrd="0" destOrd="0" presId="urn:microsoft.com/office/officeart/2008/layout/AlternatingHexagons"/>
    <dgm:cxn modelId="{2D72A90A-1DF1-4CA9-8F54-DB2958CCFD64}" type="presParOf" srcId="{4AD8B78E-C4D5-4F40-BFFD-02E7EECB5427}" destId="{A5316F7B-0AF2-4C55-86F1-16EDE597DB12}" srcOrd="1" destOrd="0" presId="urn:microsoft.com/office/officeart/2008/layout/AlternatingHexagons"/>
    <dgm:cxn modelId="{FA03EBA7-7112-4CA9-9428-F53F07986A90}" type="presParOf" srcId="{4AD8B78E-C4D5-4F40-BFFD-02E7EECB5427}" destId="{ED74AF4B-4E64-48D2-9A4D-5A199D33D5DB}" srcOrd="2" destOrd="0" presId="urn:microsoft.com/office/officeart/2008/layout/AlternatingHexagons"/>
    <dgm:cxn modelId="{3FFE631E-9337-43EF-9F5B-66E8B691BD2F}" type="presParOf" srcId="{4AD8B78E-C4D5-4F40-BFFD-02E7EECB5427}" destId="{E8FADF47-29EF-48F5-9E2D-2FD8311293AF}" srcOrd="3" destOrd="0" presId="urn:microsoft.com/office/officeart/2008/layout/AlternatingHexagons"/>
    <dgm:cxn modelId="{C7A4FB89-BBEB-41E1-B20C-AE86AB6F705F}" type="presParOf" srcId="{4AD8B78E-C4D5-4F40-BFFD-02E7EECB5427}" destId="{D89148A2-BCDB-4490-9117-A52A3AD6D5CA}" srcOrd="4" destOrd="0" presId="urn:microsoft.com/office/officeart/2008/layout/AlternatingHexagons"/>
    <dgm:cxn modelId="{46436E65-0A14-4C85-B338-B4DF1126358B}" type="presParOf" srcId="{E1989C50-81A9-4BB7-91B7-7DFA24C1032B}" destId="{2CCFABF1-8A08-47D2-8B55-919072BBE6F1}" srcOrd="1" destOrd="0" presId="urn:microsoft.com/office/officeart/2008/layout/AlternatingHexagons"/>
    <dgm:cxn modelId="{94193B8C-9BC0-4D42-878A-0788ABF3D16C}" type="presParOf" srcId="{E1989C50-81A9-4BB7-91B7-7DFA24C1032B}" destId="{1CB24581-0508-4935-B89E-2FD453004183}" srcOrd="2" destOrd="0" presId="urn:microsoft.com/office/officeart/2008/layout/AlternatingHexagons"/>
    <dgm:cxn modelId="{2E41EFC5-BF25-4150-A694-224A07C216A1}" type="presParOf" srcId="{1CB24581-0508-4935-B89E-2FD453004183}" destId="{263B9D91-CCAD-41C8-B220-2AB6C044A627}" srcOrd="0" destOrd="0" presId="urn:microsoft.com/office/officeart/2008/layout/AlternatingHexagons"/>
    <dgm:cxn modelId="{53FDB416-DAFF-4578-92A5-B5629165B865}" type="presParOf" srcId="{1CB24581-0508-4935-B89E-2FD453004183}" destId="{E40CAFDD-84C5-44AF-958B-15C394AEFE8D}" srcOrd="1" destOrd="0" presId="urn:microsoft.com/office/officeart/2008/layout/AlternatingHexagons"/>
    <dgm:cxn modelId="{A31544B3-2DB9-407B-ACE2-DE8182AB013D}" type="presParOf" srcId="{1CB24581-0508-4935-B89E-2FD453004183}" destId="{7EC77E99-8C04-4D96-BCBB-A8180AE4417C}" srcOrd="2" destOrd="0" presId="urn:microsoft.com/office/officeart/2008/layout/AlternatingHexagons"/>
    <dgm:cxn modelId="{B3B28960-6A79-4A33-AA38-651B9C652588}" type="presParOf" srcId="{1CB24581-0508-4935-B89E-2FD453004183}" destId="{24B31B26-1172-492E-AE5C-B419E52FC5BE}" srcOrd="3" destOrd="0" presId="urn:microsoft.com/office/officeart/2008/layout/AlternatingHexagons"/>
    <dgm:cxn modelId="{7A25A1D0-6EA7-4C50-A7D4-F0899AA9BEF0}" type="presParOf" srcId="{1CB24581-0508-4935-B89E-2FD453004183}" destId="{EE4B0D7E-3CFA-4F95-9A66-25541D05736D}" srcOrd="4" destOrd="0" presId="urn:microsoft.com/office/officeart/2008/layout/AlternatingHexagons"/>
    <dgm:cxn modelId="{692654CD-23AC-4B3D-B423-F69C6BC5A072}" type="presParOf" srcId="{E1989C50-81A9-4BB7-91B7-7DFA24C1032B}" destId="{10472279-AB6F-4E38-AC44-451F1C540F91}" srcOrd="3" destOrd="0" presId="urn:microsoft.com/office/officeart/2008/layout/AlternatingHexagons"/>
    <dgm:cxn modelId="{FB03D5F3-67FA-4EA7-8CC1-F4FA14D32108}" type="presParOf" srcId="{E1989C50-81A9-4BB7-91B7-7DFA24C1032B}" destId="{2E3DDA51-0A47-4E4B-A641-DC08F4E6789D}" srcOrd="4" destOrd="0" presId="urn:microsoft.com/office/officeart/2008/layout/AlternatingHexagons"/>
    <dgm:cxn modelId="{96FCB027-814A-457B-81E5-E4E95E09DE2F}" type="presParOf" srcId="{2E3DDA51-0A47-4E4B-A641-DC08F4E6789D}" destId="{14361E24-8210-4C4D-9E91-B99F4EBB018A}" srcOrd="0" destOrd="0" presId="urn:microsoft.com/office/officeart/2008/layout/AlternatingHexagons"/>
    <dgm:cxn modelId="{12DF8836-3FE0-43A2-9ABA-5D297AB50FE9}" type="presParOf" srcId="{2E3DDA51-0A47-4E4B-A641-DC08F4E6789D}" destId="{FE527612-2D12-4ED0-924D-2812C6750602}" srcOrd="1" destOrd="0" presId="urn:microsoft.com/office/officeart/2008/layout/AlternatingHexagons"/>
    <dgm:cxn modelId="{9F622042-5C51-4E9E-BB1E-74DCA90455F2}" type="presParOf" srcId="{2E3DDA51-0A47-4E4B-A641-DC08F4E6789D}" destId="{EA9561E6-090F-45CB-8353-344E87132E22}" srcOrd="2" destOrd="0" presId="urn:microsoft.com/office/officeart/2008/layout/AlternatingHexagons"/>
    <dgm:cxn modelId="{DAB25FC6-B783-4C98-BDE5-D5594D2F1699}" type="presParOf" srcId="{2E3DDA51-0A47-4E4B-A641-DC08F4E6789D}" destId="{C8B60B6B-AC67-44F5-9BA6-95CD280FE981}" srcOrd="3" destOrd="0" presId="urn:microsoft.com/office/officeart/2008/layout/AlternatingHexagons"/>
    <dgm:cxn modelId="{284E7159-349C-40F3-AE01-36C56B26F976}" type="presParOf" srcId="{2E3DDA51-0A47-4E4B-A641-DC08F4E6789D}" destId="{BEDFC315-EB78-4CC0-9421-C5BADA68B3C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4A9A9-B41F-4DA2-A48B-6C2356C6B010}">
      <dsp:nvSpPr>
        <dsp:cNvPr id="0" name=""/>
        <dsp:cNvSpPr/>
      </dsp:nvSpPr>
      <dsp:spPr>
        <a:xfrm>
          <a:off x="1004" y="2061691"/>
          <a:ext cx="1958950" cy="783580"/>
        </a:xfrm>
        <a:prstGeom prst="homePlat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1965</a:t>
          </a:r>
        </a:p>
      </dsp:txBody>
      <dsp:txXfrm>
        <a:off x="1004" y="2061691"/>
        <a:ext cx="1763055" cy="783580"/>
      </dsp:txXfrm>
    </dsp:sp>
    <dsp:sp modelId="{AD0EE1E3-5FDF-4D3D-9E53-FAB105C2E444}">
      <dsp:nvSpPr>
        <dsp:cNvPr id="0" name=""/>
        <dsp:cNvSpPr/>
      </dsp:nvSpPr>
      <dsp:spPr>
        <a:xfrm>
          <a:off x="1568164" y="2061691"/>
          <a:ext cx="1958950" cy="783580"/>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400" kern="1200" dirty="0"/>
            <a:t>Late 1980’s</a:t>
          </a:r>
          <a:r>
            <a:rPr lang="en-US" sz="2800" kern="1200" dirty="0"/>
            <a:t>	</a:t>
          </a:r>
        </a:p>
      </dsp:txBody>
      <dsp:txXfrm>
        <a:off x="1959954" y="2061691"/>
        <a:ext cx="1175370" cy="783580"/>
      </dsp:txXfrm>
    </dsp:sp>
    <dsp:sp modelId="{6A052684-0913-472C-853D-2318A61555E2}">
      <dsp:nvSpPr>
        <dsp:cNvPr id="0" name=""/>
        <dsp:cNvSpPr/>
      </dsp:nvSpPr>
      <dsp:spPr>
        <a:xfrm>
          <a:off x="3135324" y="2061691"/>
          <a:ext cx="1958950" cy="783580"/>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1996</a:t>
          </a:r>
        </a:p>
      </dsp:txBody>
      <dsp:txXfrm>
        <a:off x="3527114" y="2061691"/>
        <a:ext cx="1175370" cy="783580"/>
      </dsp:txXfrm>
    </dsp:sp>
    <dsp:sp modelId="{1008D210-9A3B-475E-9601-0B941EF25BC2}">
      <dsp:nvSpPr>
        <dsp:cNvPr id="0" name=""/>
        <dsp:cNvSpPr/>
      </dsp:nvSpPr>
      <dsp:spPr>
        <a:xfrm>
          <a:off x="4702485" y="2061691"/>
          <a:ext cx="1958950" cy="783580"/>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1997</a:t>
          </a:r>
        </a:p>
      </dsp:txBody>
      <dsp:txXfrm>
        <a:off x="5094275" y="2061691"/>
        <a:ext cx="1175370" cy="783580"/>
      </dsp:txXfrm>
    </dsp:sp>
    <dsp:sp modelId="{F04094B6-7893-4006-B2A6-22A589BD65B6}">
      <dsp:nvSpPr>
        <dsp:cNvPr id="0" name=""/>
        <dsp:cNvSpPr/>
      </dsp:nvSpPr>
      <dsp:spPr>
        <a:xfrm>
          <a:off x="6269645" y="2061691"/>
          <a:ext cx="1958950" cy="783580"/>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2010</a:t>
          </a:r>
        </a:p>
      </dsp:txBody>
      <dsp:txXfrm>
        <a:off x="6661435" y="2061691"/>
        <a:ext cx="1175370" cy="783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23D13-BA85-4B41-92DD-DF6CAD4AEF55}">
      <dsp:nvSpPr>
        <dsp:cNvPr id="0" name=""/>
        <dsp:cNvSpPr/>
      </dsp:nvSpPr>
      <dsp:spPr>
        <a:xfrm rot="5400000">
          <a:off x="2687654" y="90675"/>
          <a:ext cx="1373507" cy="1194951"/>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rot="-5400000">
        <a:off x="2963145" y="215435"/>
        <a:ext cx="822525" cy="945431"/>
      </dsp:txXfrm>
    </dsp:sp>
    <dsp:sp modelId="{A5316F7B-0AF2-4C55-86F1-16EDE597DB12}">
      <dsp:nvSpPr>
        <dsp:cNvPr id="0" name=""/>
        <dsp:cNvSpPr/>
      </dsp:nvSpPr>
      <dsp:spPr>
        <a:xfrm>
          <a:off x="389291" y="228849"/>
          <a:ext cx="1160171" cy="1105956"/>
        </a:xfrm>
        <a:prstGeom prst="rect">
          <a:avLst/>
        </a:prstGeom>
        <a:noFill/>
        <a:ln>
          <a:noFill/>
        </a:ln>
        <a:effectLst/>
      </dsp:spPr>
      <dsp:style>
        <a:lnRef idx="0">
          <a:scrgbClr r="0" g="0" b="0"/>
        </a:lnRef>
        <a:fillRef idx="0">
          <a:scrgbClr r="0" g="0" b="0"/>
        </a:fillRef>
        <a:effectRef idx="0">
          <a:scrgbClr r="0" g="0" b="0"/>
        </a:effectRef>
        <a:fontRef idx="minor"/>
      </dsp:style>
    </dsp:sp>
    <dsp:sp modelId="{D89148A2-BCDB-4490-9117-A52A3AD6D5CA}">
      <dsp:nvSpPr>
        <dsp:cNvPr id="0" name=""/>
        <dsp:cNvSpPr/>
      </dsp:nvSpPr>
      <dsp:spPr>
        <a:xfrm rot="5400000">
          <a:off x="1397106" y="90675"/>
          <a:ext cx="1373507" cy="1194951"/>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Acquired Brain Injury (ABI)</a:t>
          </a:r>
        </a:p>
      </dsp:txBody>
      <dsp:txXfrm rot="-5400000">
        <a:off x="1672597" y="215435"/>
        <a:ext cx="822525" cy="945431"/>
      </dsp:txXfrm>
    </dsp:sp>
    <dsp:sp modelId="{263B9D91-CCAD-41C8-B220-2AB6C044A627}">
      <dsp:nvSpPr>
        <dsp:cNvPr id="0" name=""/>
        <dsp:cNvSpPr/>
      </dsp:nvSpPr>
      <dsp:spPr>
        <a:xfrm rot="5400000">
          <a:off x="2039908" y="1256508"/>
          <a:ext cx="1373507" cy="1194951"/>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latin typeface="+mn-lt"/>
          </a:endParaRPr>
        </a:p>
      </dsp:txBody>
      <dsp:txXfrm rot="-5400000">
        <a:off x="2315399" y="1381268"/>
        <a:ext cx="822525" cy="945431"/>
      </dsp:txXfrm>
    </dsp:sp>
    <dsp:sp modelId="{E40CAFDD-84C5-44AF-958B-15C394AEFE8D}">
      <dsp:nvSpPr>
        <dsp:cNvPr id="0" name=""/>
        <dsp:cNvSpPr/>
      </dsp:nvSpPr>
      <dsp:spPr>
        <a:xfrm>
          <a:off x="596351" y="1441932"/>
          <a:ext cx="1483387" cy="824104"/>
        </a:xfrm>
        <a:prstGeom prst="rect">
          <a:avLst/>
        </a:prstGeom>
        <a:noFill/>
        <a:ln>
          <a:noFill/>
        </a:ln>
        <a:effectLst/>
      </dsp:spPr>
      <dsp:style>
        <a:lnRef idx="0">
          <a:scrgbClr r="0" g="0" b="0"/>
        </a:lnRef>
        <a:fillRef idx="0">
          <a:scrgbClr r="0" g="0" b="0"/>
        </a:fillRef>
        <a:effectRef idx="0">
          <a:scrgbClr r="0" g="0" b="0"/>
        </a:effectRef>
        <a:fontRef idx="minor"/>
      </dsp:style>
    </dsp:sp>
    <dsp:sp modelId="{EE4B0D7E-3CFA-4F95-9A66-25541D05736D}">
      <dsp:nvSpPr>
        <dsp:cNvPr id="0" name=""/>
        <dsp:cNvSpPr/>
      </dsp:nvSpPr>
      <dsp:spPr>
        <a:xfrm rot="5400000">
          <a:off x="3330455" y="1256508"/>
          <a:ext cx="1373507" cy="1194951"/>
        </a:xfrm>
        <a:prstGeom prst="hexagon">
          <a:avLst>
            <a:gd name="adj" fmla="val 2500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Model II Waiver (MIIW)</a:t>
          </a:r>
        </a:p>
      </dsp:txBody>
      <dsp:txXfrm rot="-5400000">
        <a:off x="3605946" y="1381268"/>
        <a:ext cx="822525" cy="945431"/>
      </dsp:txXfrm>
    </dsp:sp>
    <dsp:sp modelId="{14361E24-8210-4C4D-9E91-B99F4EBB018A}">
      <dsp:nvSpPr>
        <dsp:cNvPr id="0" name=""/>
        <dsp:cNvSpPr/>
      </dsp:nvSpPr>
      <dsp:spPr>
        <a:xfrm rot="5400000">
          <a:off x="2687654" y="2422341"/>
          <a:ext cx="1373507" cy="1194951"/>
        </a:xfrm>
        <a:prstGeom prst="hexagon">
          <a:avLst>
            <a:gd name="adj" fmla="val 25000"/>
            <a:gd name="vf" fmla="val 1154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rot="-5400000">
        <a:off x="2963145" y="2547101"/>
        <a:ext cx="822525" cy="945431"/>
      </dsp:txXfrm>
    </dsp:sp>
    <dsp:sp modelId="{FE527612-2D12-4ED0-924D-2812C6750602}">
      <dsp:nvSpPr>
        <dsp:cNvPr id="0" name=""/>
        <dsp:cNvSpPr/>
      </dsp:nvSpPr>
      <dsp:spPr>
        <a:xfrm>
          <a:off x="4008143" y="2607765"/>
          <a:ext cx="1532834" cy="824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4008143" y="2607765"/>
        <a:ext cx="1532834" cy="824104"/>
      </dsp:txXfrm>
    </dsp:sp>
    <dsp:sp modelId="{BEDFC315-EB78-4CC0-9421-C5BADA68B3C4}">
      <dsp:nvSpPr>
        <dsp:cNvPr id="0" name=""/>
        <dsp:cNvSpPr/>
      </dsp:nvSpPr>
      <dsp:spPr>
        <a:xfrm rot="5400000">
          <a:off x="1397106" y="2422341"/>
          <a:ext cx="1373507" cy="1194951"/>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Michelle P. Waiver (MPW)</a:t>
          </a:r>
        </a:p>
      </dsp:txBody>
      <dsp:txXfrm rot="-5400000">
        <a:off x="1672597" y="2547101"/>
        <a:ext cx="822525" cy="94543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1E783-A405-4961-9BED-47649DA37783}" type="datetimeFigureOut">
              <a:rPr lang="en-US" smtClean="0"/>
              <a:t>7/18/2022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55E0-D524-4204-A114-262D315B8A34}" type="slidenum">
              <a:rPr lang="en-US" smtClean="0"/>
              <a:t>‹#›</a:t>
            </a:fld>
            <a:endParaRPr lang="en-US"/>
          </a:p>
        </p:txBody>
      </p:sp>
    </p:spTree>
    <p:extLst>
      <p:ext uri="{BB962C8B-B14F-4D97-AF65-F5344CB8AC3E}">
        <p14:creationId xmlns:p14="http://schemas.microsoft.com/office/powerpoint/2010/main" val="249090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99E1E-5533-47FF-A679-997EB01C2C0A}" type="slidenum">
              <a:rPr lang="en-US" smtClean="0"/>
              <a:t>17</a:t>
            </a:fld>
            <a:endParaRPr lang="en-US" dirty="0"/>
          </a:p>
        </p:txBody>
      </p:sp>
    </p:spTree>
    <p:extLst>
      <p:ext uri="{BB962C8B-B14F-4D97-AF65-F5344CB8AC3E}">
        <p14:creationId xmlns:p14="http://schemas.microsoft.com/office/powerpoint/2010/main" val="389727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10"/>
          </p:nvPr>
        </p:nvSpPr>
        <p:spPr/>
        <p:txBody>
          <a:bodyPr/>
          <a:lstStyle/>
          <a:p>
            <a:fld id="{CCF99E1E-5533-47FF-A679-997EB01C2C0A}" type="slidenum">
              <a:rPr lang="en-US" smtClean="0"/>
              <a:t>18</a:t>
            </a:fld>
            <a:endParaRPr lang="en-US" dirty="0"/>
          </a:p>
        </p:txBody>
      </p:sp>
      <p:sp>
        <p:nvSpPr>
          <p:cNvPr id="5" name="Footer Placeholder 4"/>
          <p:cNvSpPr>
            <a:spLocks noGrp="1"/>
          </p:cNvSpPr>
          <p:nvPr>
            <p:ph type="ftr" sz="quarter" idx="11"/>
          </p:nvPr>
        </p:nvSpPr>
        <p:spPr/>
        <p:txBody>
          <a:bodyPr/>
          <a:lstStyle/>
          <a:p>
            <a:r>
              <a:rPr lang="en-US"/>
              <a:t>INTERNAL WORKING DRAFT</a:t>
            </a:r>
            <a:endParaRPr lang="en-US" dirty="0"/>
          </a:p>
        </p:txBody>
      </p:sp>
    </p:spTree>
    <p:extLst>
      <p:ext uri="{BB962C8B-B14F-4D97-AF65-F5344CB8AC3E}">
        <p14:creationId xmlns:p14="http://schemas.microsoft.com/office/powerpoint/2010/main" val="21348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10"/>
          </p:nvPr>
        </p:nvSpPr>
        <p:spPr/>
        <p:txBody>
          <a:bodyPr/>
          <a:lstStyle/>
          <a:p>
            <a:fld id="{CCF99E1E-5533-47FF-A679-997EB01C2C0A}" type="slidenum">
              <a:rPr lang="en-US" smtClean="0"/>
              <a:t>20</a:t>
            </a:fld>
            <a:endParaRPr lang="en-US" dirty="0"/>
          </a:p>
        </p:txBody>
      </p:sp>
      <p:sp>
        <p:nvSpPr>
          <p:cNvPr id="5" name="Footer Placeholder 4"/>
          <p:cNvSpPr>
            <a:spLocks noGrp="1"/>
          </p:cNvSpPr>
          <p:nvPr>
            <p:ph type="ftr" sz="quarter" idx="11"/>
          </p:nvPr>
        </p:nvSpPr>
        <p:spPr/>
        <p:txBody>
          <a:bodyPr/>
          <a:lstStyle/>
          <a:p>
            <a:r>
              <a:rPr lang="en-US"/>
              <a:t>INTERNAL WORKING DRAFT</a:t>
            </a:r>
            <a:endParaRPr lang="en-US" dirty="0"/>
          </a:p>
        </p:txBody>
      </p:sp>
    </p:spTree>
    <p:extLst>
      <p:ext uri="{BB962C8B-B14F-4D97-AF65-F5344CB8AC3E}">
        <p14:creationId xmlns:p14="http://schemas.microsoft.com/office/powerpoint/2010/main" val="132253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10"/>
          </p:nvPr>
        </p:nvSpPr>
        <p:spPr/>
        <p:txBody>
          <a:bodyPr/>
          <a:lstStyle/>
          <a:p>
            <a:fld id="{CCF99E1E-5533-47FF-A679-997EB01C2C0A}" type="slidenum">
              <a:rPr lang="en-US" smtClean="0"/>
              <a:t>22</a:t>
            </a:fld>
            <a:endParaRPr lang="en-US" dirty="0"/>
          </a:p>
        </p:txBody>
      </p:sp>
      <p:sp>
        <p:nvSpPr>
          <p:cNvPr id="5" name="Footer Placeholder 4"/>
          <p:cNvSpPr>
            <a:spLocks noGrp="1"/>
          </p:cNvSpPr>
          <p:nvPr>
            <p:ph type="ftr" sz="quarter" idx="11"/>
          </p:nvPr>
        </p:nvSpPr>
        <p:spPr/>
        <p:txBody>
          <a:bodyPr/>
          <a:lstStyle/>
          <a:p>
            <a:r>
              <a:rPr lang="en-US"/>
              <a:t>INTERNAL WORKING DRAFT</a:t>
            </a:r>
            <a:endParaRPr lang="en-US" dirty="0"/>
          </a:p>
        </p:txBody>
      </p:sp>
    </p:spTree>
    <p:extLst>
      <p:ext uri="{BB962C8B-B14F-4D97-AF65-F5344CB8AC3E}">
        <p14:creationId xmlns:p14="http://schemas.microsoft.com/office/powerpoint/2010/main" val="357541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10"/>
          </p:nvPr>
        </p:nvSpPr>
        <p:spPr/>
        <p:txBody>
          <a:bodyPr/>
          <a:lstStyle/>
          <a:p>
            <a:fld id="{CCF99E1E-5533-47FF-A679-997EB01C2C0A}" type="slidenum">
              <a:rPr lang="en-US" smtClean="0"/>
              <a:t>25</a:t>
            </a:fld>
            <a:endParaRPr lang="en-US" dirty="0"/>
          </a:p>
        </p:txBody>
      </p:sp>
      <p:sp>
        <p:nvSpPr>
          <p:cNvPr id="5" name="Footer Placeholder 4"/>
          <p:cNvSpPr>
            <a:spLocks noGrp="1"/>
          </p:cNvSpPr>
          <p:nvPr>
            <p:ph type="ftr" sz="quarter" idx="11"/>
          </p:nvPr>
        </p:nvSpPr>
        <p:spPr/>
        <p:txBody>
          <a:bodyPr/>
          <a:lstStyle/>
          <a:p>
            <a:r>
              <a:rPr lang="en-US"/>
              <a:t>INTERNAL WORKING DRAFT</a:t>
            </a:r>
            <a:endParaRPr lang="en-US" dirty="0"/>
          </a:p>
        </p:txBody>
      </p:sp>
    </p:spTree>
    <p:extLst>
      <p:ext uri="{BB962C8B-B14F-4D97-AF65-F5344CB8AC3E}">
        <p14:creationId xmlns:p14="http://schemas.microsoft.com/office/powerpoint/2010/main" val="201342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10"/>
          </p:nvPr>
        </p:nvSpPr>
        <p:spPr/>
        <p:txBody>
          <a:bodyPr/>
          <a:lstStyle/>
          <a:p>
            <a:fld id="{CCF99E1E-5533-47FF-A679-997EB01C2C0A}" type="slidenum">
              <a:rPr lang="en-US" smtClean="0"/>
              <a:t>26</a:t>
            </a:fld>
            <a:endParaRPr lang="en-US" dirty="0"/>
          </a:p>
        </p:txBody>
      </p:sp>
      <p:sp>
        <p:nvSpPr>
          <p:cNvPr id="5" name="Footer Placeholder 4"/>
          <p:cNvSpPr>
            <a:spLocks noGrp="1"/>
          </p:cNvSpPr>
          <p:nvPr>
            <p:ph type="ftr" sz="quarter" idx="11"/>
          </p:nvPr>
        </p:nvSpPr>
        <p:spPr/>
        <p:txBody>
          <a:bodyPr/>
          <a:lstStyle/>
          <a:p>
            <a:r>
              <a:rPr lang="en-US"/>
              <a:t>INTERNAL WORKING DRAFT</a:t>
            </a:r>
            <a:endParaRPr lang="en-US" dirty="0"/>
          </a:p>
        </p:txBody>
      </p:sp>
    </p:spTree>
    <p:extLst>
      <p:ext uri="{BB962C8B-B14F-4D97-AF65-F5344CB8AC3E}">
        <p14:creationId xmlns:p14="http://schemas.microsoft.com/office/powerpoint/2010/main" val="3720042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75CF-E2A1-4BCA-8070-4FA142A141E0}"/>
              </a:ext>
            </a:extLst>
          </p:cNvPr>
          <p:cNvSpPr>
            <a:spLocks noGrp="1"/>
          </p:cNvSpPr>
          <p:nvPr>
            <p:ph type="ctrTitle"/>
          </p:nvPr>
        </p:nvSpPr>
        <p:spPr>
          <a:xfrm>
            <a:off x="1524000" y="558066"/>
            <a:ext cx="9144000" cy="1257214"/>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83E82E3-5298-4843-AF72-17A1579E323B}"/>
              </a:ext>
            </a:extLst>
          </p:cNvPr>
          <p:cNvSpPr>
            <a:spLocks noGrp="1"/>
          </p:cNvSpPr>
          <p:nvPr>
            <p:ph type="subTitle" idx="1" hasCustomPrompt="1"/>
          </p:nvPr>
        </p:nvSpPr>
        <p:spPr>
          <a:xfrm>
            <a:off x="1524000" y="1815280"/>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the Master subtitle style</a:t>
            </a:r>
          </a:p>
        </p:txBody>
      </p:sp>
      <p:sp>
        <p:nvSpPr>
          <p:cNvPr id="7" name="TextBox 6">
            <a:extLst>
              <a:ext uri="{FF2B5EF4-FFF2-40B4-BE49-F238E27FC236}">
                <a16:creationId xmlns:a16="http://schemas.microsoft.com/office/drawing/2014/main" id="{CB886A02-2EA0-4F2C-9150-D2B3DCD7830E}"/>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8" name="Picture 7" descr="Text&#10;&#10;Description automatically generated with low confidence">
            <a:extLst>
              <a:ext uri="{FF2B5EF4-FFF2-40B4-BE49-F238E27FC236}">
                <a16:creationId xmlns:a16="http://schemas.microsoft.com/office/drawing/2014/main" id="{E893E159-F53E-4404-892C-3E88043A09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9" name="TextBox 8">
            <a:extLst>
              <a:ext uri="{FF2B5EF4-FFF2-40B4-BE49-F238E27FC236}">
                <a16:creationId xmlns:a16="http://schemas.microsoft.com/office/drawing/2014/main" id="{435B7D1F-E0FA-4780-AFF3-F1FC2E584F56}"/>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spTree>
    <p:extLst>
      <p:ext uri="{BB962C8B-B14F-4D97-AF65-F5344CB8AC3E}">
        <p14:creationId xmlns:p14="http://schemas.microsoft.com/office/powerpoint/2010/main" val="906905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2685-CB21-4092-B02D-5ECFF24995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A9107-4480-4C1A-A787-C2E8667B5A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F0C5D-5160-4381-A168-D6A299E93065}"/>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7/18/2022</a:t>
            </a:fld>
            <a:endParaRPr lang="en-US"/>
          </a:p>
        </p:txBody>
      </p:sp>
      <p:sp>
        <p:nvSpPr>
          <p:cNvPr id="5" name="Footer Placeholder 4">
            <a:extLst>
              <a:ext uri="{FF2B5EF4-FFF2-40B4-BE49-F238E27FC236}">
                <a16:creationId xmlns:a16="http://schemas.microsoft.com/office/drawing/2014/main" id="{557FFC88-A172-4567-B8AB-4FD12A773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1D021E-67C0-41C8-91C0-2379AB029C38}"/>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2843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3C216-C262-46C7-BA22-4134AF37F1C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65ED46-D24A-40C1-9785-624FEC085E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7D222-5588-489F-B722-5CF5C06F48E2}"/>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7/18/2022</a:t>
            </a:fld>
            <a:endParaRPr lang="en-US"/>
          </a:p>
        </p:txBody>
      </p:sp>
      <p:sp>
        <p:nvSpPr>
          <p:cNvPr id="5" name="Footer Placeholder 4">
            <a:extLst>
              <a:ext uri="{FF2B5EF4-FFF2-40B4-BE49-F238E27FC236}">
                <a16:creationId xmlns:a16="http://schemas.microsoft.com/office/drawing/2014/main" id="{188B9CFA-88EA-4A88-9153-D6BE39F25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301AED-9E03-469D-9005-5D6EFEDC6487}"/>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274212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1535-96FA-4E7C-AD8D-16A29B5CD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DA6316-DED8-45F7-8993-552BA04D9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2E11B4-0615-428A-8BB5-2E87114473D6}"/>
              </a:ext>
            </a:extLst>
          </p:cNvPr>
          <p:cNvSpPr>
            <a:spLocks noGrp="1"/>
          </p:cNvSpPr>
          <p:nvPr>
            <p:ph type="dt" sz="half" idx="10"/>
          </p:nvPr>
        </p:nvSpPr>
        <p:spPr/>
        <p:txBody>
          <a:bodyPr/>
          <a:lstStyle/>
          <a:p>
            <a:fld id="{03CEC363-6A2C-4152-AF76-0DDF1F2F12F3}" type="datetimeFigureOut">
              <a:rPr lang="en-US" smtClean="0"/>
              <a:t>7/18/2022</a:t>
            </a:fld>
            <a:endParaRPr lang="en-US"/>
          </a:p>
        </p:txBody>
      </p:sp>
      <p:sp>
        <p:nvSpPr>
          <p:cNvPr id="5" name="Footer Placeholder 4">
            <a:extLst>
              <a:ext uri="{FF2B5EF4-FFF2-40B4-BE49-F238E27FC236}">
                <a16:creationId xmlns:a16="http://schemas.microsoft.com/office/drawing/2014/main" id="{9E8D7527-E268-4C08-B91D-4024E2834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8E404-9940-413A-ABE0-263F2E98040D}"/>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1312821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B302-324A-4201-BCB1-60B4E3CBA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25D9C-14F1-4D3C-8D97-93F1B3DD9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7A7DE-042B-46DC-A09E-D65CF87A9140}"/>
              </a:ext>
            </a:extLst>
          </p:cNvPr>
          <p:cNvSpPr>
            <a:spLocks noGrp="1"/>
          </p:cNvSpPr>
          <p:nvPr>
            <p:ph type="dt" sz="half" idx="10"/>
          </p:nvPr>
        </p:nvSpPr>
        <p:spPr/>
        <p:txBody>
          <a:bodyPr/>
          <a:lstStyle/>
          <a:p>
            <a:fld id="{03CEC363-6A2C-4152-AF76-0DDF1F2F12F3}" type="datetimeFigureOut">
              <a:rPr lang="en-US" smtClean="0"/>
              <a:t>7/18/2022</a:t>
            </a:fld>
            <a:endParaRPr lang="en-US"/>
          </a:p>
        </p:txBody>
      </p:sp>
      <p:sp>
        <p:nvSpPr>
          <p:cNvPr id="5" name="Footer Placeholder 4">
            <a:extLst>
              <a:ext uri="{FF2B5EF4-FFF2-40B4-BE49-F238E27FC236}">
                <a16:creationId xmlns:a16="http://schemas.microsoft.com/office/drawing/2014/main" id="{B3795FA2-DC68-43E5-8C89-2BAFE03BB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CEE65-6CEF-494E-B623-A33853681D8B}"/>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20849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D60-9E92-47A9-95C1-FEA0AB78B7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7A595B-41E0-4FCC-8528-5FEE2F3A9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87E686-C5E0-4FEB-B4B4-DB2BB0E46E74}"/>
              </a:ext>
            </a:extLst>
          </p:cNvPr>
          <p:cNvSpPr>
            <a:spLocks noGrp="1"/>
          </p:cNvSpPr>
          <p:nvPr>
            <p:ph type="dt" sz="half" idx="10"/>
          </p:nvPr>
        </p:nvSpPr>
        <p:spPr/>
        <p:txBody>
          <a:bodyPr/>
          <a:lstStyle/>
          <a:p>
            <a:fld id="{03CEC363-6A2C-4152-AF76-0DDF1F2F12F3}" type="datetimeFigureOut">
              <a:rPr lang="en-US" smtClean="0"/>
              <a:t>7/18/2022</a:t>
            </a:fld>
            <a:endParaRPr lang="en-US"/>
          </a:p>
        </p:txBody>
      </p:sp>
      <p:sp>
        <p:nvSpPr>
          <p:cNvPr id="5" name="Footer Placeholder 4">
            <a:extLst>
              <a:ext uri="{FF2B5EF4-FFF2-40B4-BE49-F238E27FC236}">
                <a16:creationId xmlns:a16="http://schemas.microsoft.com/office/drawing/2014/main" id="{98E37681-3CC1-4196-945A-C751D072F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236A5-D64C-4CDE-8949-033E9CB1DB1C}"/>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304282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9563-515C-4B3B-8A2E-EFB49C23A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E4434-B008-4DA4-B1FF-E4CEA24CE2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FFD230-BFE8-4CB5-8C18-9BDBB081B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6D9A63-A0E6-4246-A63F-33427186AA47}"/>
              </a:ext>
            </a:extLst>
          </p:cNvPr>
          <p:cNvSpPr>
            <a:spLocks noGrp="1"/>
          </p:cNvSpPr>
          <p:nvPr>
            <p:ph type="dt" sz="half" idx="10"/>
          </p:nvPr>
        </p:nvSpPr>
        <p:spPr/>
        <p:txBody>
          <a:bodyPr/>
          <a:lstStyle/>
          <a:p>
            <a:fld id="{03CEC363-6A2C-4152-AF76-0DDF1F2F12F3}" type="datetimeFigureOut">
              <a:rPr lang="en-US" smtClean="0"/>
              <a:t>7/18/2022</a:t>
            </a:fld>
            <a:endParaRPr lang="en-US"/>
          </a:p>
        </p:txBody>
      </p:sp>
      <p:sp>
        <p:nvSpPr>
          <p:cNvPr id="6" name="Footer Placeholder 5">
            <a:extLst>
              <a:ext uri="{FF2B5EF4-FFF2-40B4-BE49-F238E27FC236}">
                <a16:creationId xmlns:a16="http://schemas.microsoft.com/office/drawing/2014/main" id="{1BA3D2E8-834C-4D8C-A9B4-26C1FB871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901F9-B670-46CB-826A-9F0F76E04D1A}"/>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282217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AE07-425F-4ECB-A38E-852D64F24A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6E39A-8FAE-4C68-9B06-4C3288801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55176-2946-4C69-970F-04BEDEAC4D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51E81-403E-4D5C-B062-01660AE67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DF9DA-4562-4768-B3E3-8C59B6ED9D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5062CE-E26D-40B7-83A8-DF3057B1D34A}"/>
              </a:ext>
            </a:extLst>
          </p:cNvPr>
          <p:cNvSpPr>
            <a:spLocks noGrp="1"/>
          </p:cNvSpPr>
          <p:nvPr>
            <p:ph type="dt" sz="half" idx="10"/>
          </p:nvPr>
        </p:nvSpPr>
        <p:spPr/>
        <p:txBody>
          <a:bodyPr/>
          <a:lstStyle/>
          <a:p>
            <a:fld id="{03CEC363-6A2C-4152-AF76-0DDF1F2F12F3}" type="datetimeFigureOut">
              <a:rPr lang="en-US" smtClean="0"/>
              <a:t>7/18/2022</a:t>
            </a:fld>
            <a:endParaRPr lang="en-US"/>
          </a:p>
        </p:txBody>
      </p:sp>
      <p:sp>
        <p:nvSpPr>
          <p:cNvPr id="8" name="Footer Placeholder 7">
            <a:extLst>
              <a:ext uri="{FF2B5EF4-FFF2-40B4-BE49-F238E27FC236}">
                <a16:creationId xmlns:a16="http://schemas.microsoft.com/office/drawing/2014/main" id="{0079AB9E-FAF7-4C02-8E4F-658D6F3098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4702A9-1B12-460D-A0A5-80CE7AFD40D0}"/>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1519506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F635-C29A-483F-9E31-8E43F391F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55FE49-72DD-40FB-B3F7-F3C2514D9025}"/>
              </a:ext>
            </a:extLst>
          </p:cNvPr>
          <p:cNvSpPr>
            <a:spLocks noGrp="1"/>
          </p:cNvSpPr>
          <p:nvPr>
            <p:ph type="dt" sz="half" idx="10"/>
          </p:nvPr>
        </p:nvSpPr>
        <p:spPr/>
        <p:txBody>
          <a:bodyPr/>
          <a:lstStyle/>
          <a:p>
            <a:fld id="{03CEC363-6A2C-4152-AF76-0DDF1F2F12F3}" type="datetimeFigureOut">
              <a:rPr lang="en-US" smtClean="0"/>
              <a:t>7/18/2022</a:t>
            </a:fld>
            <a:endParaRPr lang="en-US"/>
          </a:p>
        </p:txBody>
      </p:sp>
      <p:sp>
        <p:nvSpPr>
          <p:cNvPr id="4" name="Footer Placeholder 3">
            <a:extLst>
              <a:ext uri="{FF2B5EF4-FFF2-40B4-BE49-F238E27FC236}">
                <a16:creationId xmlns:a16="http://schemas.microsoft.com/office/drawing/2014/main" id="{AFFD5414-11A3-44E5-BD85-989B3D98B4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819CF3-AC53-4903-B808-1A0F0274CC97}"/>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4063229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4E65C-1E6D-4FDE-9B1C-48FE02A22958}"/>
              </a:ext>
            </a:extLst>
          </p:cNvPr>
          <p:cNvSpPr>
            <a:spLocks noGrp="1"/>
          </p:cNvSpPr>
          <p:nvPr>
            <p:ph type="dt" sz="half" idx="10"/>
          </p:nvPr>
        </p:nvSpPr>
        <p:spPr/>
        <p:txBody>
          <a:bodyPr/>
          <a:lstStyle/>
          <a:p>
            <a:fld id="{03CEC363-6A2C-4152-AF76-0DDF1F2F12F3}" type="datetimeFigureOut">
              <a:rPr lang="en-US" smtClean="0"/>
              <a:t>7/18/2022</a:t>
            </a:fld>
            <a:endParaRPr lang="en-US"/>
          </a:p>
        </p:txBody>
      </p:sp>
      <p:sp>
        <p:nvSpPr>
          <p:cNvPr id="3" name="Footer Placeholder 2">
            <a:extLst>
              <a:ext uri="{FF2B5EF4-FFF2-40B4-BE49-F238E27FC236}">
                <a16:creationId xmlns:a16="http://schemas.microsoft.com/office/drawing/2014/main" id="{BA95B0C8-0773-46C8-B3E7-8F447CDD5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736D20-1A4D-4939-B40B-1465C996935A}"/>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693869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211B-5611-4C54-866B-39A4B34A5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7E6960-C385-4DBD-BAAE-6F747E602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C5F36-C52C-4BE1-B0C3-E31F78088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952C2-04A9-46E8-84E1-2762994382D3}"/>
              </a:ext>
            </a:extLst>
          </p:cNvPr>
          <p:cNvSpPr>
            <a:spLocks noGrp="1"/>
          </p:cNvSpPr>
          <p:nvPr>
            <p:ph type="dt" sz="half" idx="10"/>
          </p:nvPr>
        </p:nvSpPr>
        <p:spPr/>
        <p:txBody>
          <a:bodyPr/>
          <a:lstStyle/>
          <a:p>
            <a:fld id="{03CEC363-6A2C-4152-AF76-0DDF1F2F12F3}" type="datetimeFigureOut">
              <a:rPr lang="en-US" smtClean="0"/>
              <a:t>7/18/2022</a:t>
            </a:fld>
            <a:endParaRPr lang="en-US"/>
          </a:p>
        </p:txBody>
      </p:sp>
      <p:sp>
        <p:nvSpPr>
          <p:cNvPr id="6" name="Footer Placeholder 5">
            <a:extLst>
              <a:ext uri="{FF2B5EF4-FFF2-40B4-BE49-F238E27FC236}">
                <a16:creationId xmlns:a16="http://schemas.microsoft.com/office/drawing/2014/main" id="{A71F27D0-1BC8-4687-9285-1EEE6E44B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89121-A6F5-4E00-870B-DFE9DB1C46B6}"/>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219794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A810-2BD1-47C5-9A0C-244398F22E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9661B2-BCA6-46AE-9E48-7BC60979F5D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719F16B-165F-4CA9-823A-91126115DB92}"/>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sp>
        <p:nvSpPr>
          <p:cNvPr id="8" name="TextBox 7">
            <a:extLst>
              <a:ext uri="{FF2B5EF4-FFF2-40B4-BE49-F238E27FC236}">
                <a16:creationId xmlns:a16="http://schemas.microsoft.com/office/drawing/2014/main" id="{0A70EDA0-8F00-40E7-ADB8-361F225C4924}"/>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9" name="Picture 8" descr="Text&#10;&#10;Description automatically generated with low confidence">
            <a:extLst>
              <a:ext uri="{FF2B5EF4-FFF2-40B4-BE49-F238E27FC236}">
                <a16:creationId xmlns:a16="http://schemas.microsoft.com/office/drawing/2014/main" id="{42CC070A-7C9A-4C41-837B-EAC28B1BB6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2251686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3191-C7C1-4DF1-A908-7AB3EA44B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EA5C1-187D-4720-AEE8-0765A8B16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349DA-8303-4A4A-B4C4-110C1C473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6FFE1-DA1E-480B-8F9C-335E6FC6F340}"/>
              </a:ext>
            </a:extLst>
          </p:cNvPr>
          <p:cNvSpPr>
            <a:spLocks noGrp="1"/>
          </p:cNvSpPr>
          <p:nvPr>
            <p:ph type="dt" sz="half" idx="10"/>
          </p:nvPr>
        </p:nvSpPr>
        <p:spPr/>
        <p:txBody>
          <a:bodyPr/>
          <a:lstStyle/>
          <a:p>
            <a:fld id="{03CEC363-6A2C-4152-AF76-0DDF1F2F12F3}" type="datetimeFigureOut">
              <a:rPr lang="en-US" smtClean="0"/>
              <a:t>7/18/2022</a:t>
            </a:fld>
            <a:endParaRPr lang="en-US"/>
          </a:p>
        </p:txBody>
      </p:sp>
      <p:sp>
        <p:nvSpPr>
          <p:cNvPr id="6" name="Footer Placeholder 5">
            <a:extLst>
              <a:ext uri="{FF2B5EF4-FFF2-40B4-BE49-F238E27FC236}">
                <a16:creationId xmlns:a16="http://schemas.microsoft.com/office/drawing/2014/main" id="{8E3F0FED-E1DC-443C-B9F3-F97F76523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5BBDF-AFE1-4F26-BABB-A8D1E34F5964}"/>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2887788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AFD5-9BF9-48B2-92FD-643F6D711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D7DC9-D47A-42B9-8E60-81CB096EF2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F504C-8910-4E56-B2A3-50F8B3DEAD42}"/>
              </a:ext>
            </a:extLst>
          </p:cNvPr>
          <p:cNvSpPr>
            <a:spLocks noGrp="1"/>
          </p:cNvSpPr>
          <p:nvPr>
            <p:ph type="dt" sz="half" idx="10"/>
          </p:nvPr>
        </p:nvSpPr>
        <p:spPr/>
        <p:txBody>
          <a:bodyPr/>
          <a:lstStyle/>
          <a:p>
            <a:fld id="{03CEC363-6A2C-4152-AF76-0DDF1F2F12F3}" type="datetimeFigureOut">
              <a:rPr lang="en-US" smtClean="0"/>
              <a:t>7/18/2022</a:t>
            </a:fld>
            <a:endParaRPr lang="en-US"/>
          </a:p>
        </p:txBody>
      </p:sp>
      <p:sp>
        <p:nvSpPr>
          <p:cNvPr id="5" name="Footer Placeholder 4">
            <a:extLst>
              <a:ext uri="{FF2B5EF4-FFF2-40B4-BE49-F238E27FC236}">
                <a16:creationId xmlns:a16="http://schemas.microsoft.com/office/drawing/2014/main" id="{B3E07ADF-A127-41E0-B854-5FBC072A1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FB8D1-BC60-430D-B10E-9DB235F09D8C}"/>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2896160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1323C-927D-473E-99A5-F38E06C58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B21C7-F488-4B78-AA1F-87599AD2A5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3DCD9-1EC6-4111-A200-7234F2F563DC}"/>
              </a:ext>
            </a:extLst>
          </p:cNvPr>
          <p:cNvSpPr>
            <a:spLocks noGrp="1"/>
          </p:cNvSpPr>
          <p:nvPr>
            <p:ph type="dt" sz="half" idx="10"/>
          </p:nvPr>
        </p:nvSpPr>
        <p:spPr/>
        <p:txBody>
          <a:bodyPr/>
          <a:lstStyle/>
          <a:p>
            <a:fld id="{03CEC363-6A2C-4152-AF76-0DDF1F2F12F3}" type="datetimeFigureOut">
              <a:rPr lang="en-US" smtClean="0"/>
              <a:t>7/18/2022</a:t>
            </a:fld>
            <a:endParaRPr lang="en-US"/>
          </a:p>
        </p:txBody>
      </p:sp>
      <p:sp>
        <p:nvSpPr>
          <p:cNvPr id="5" name="Footer Placeholder 4">
            <a:extLst>
              <a:ext uri="{FF2B5EF4-FFF2-40B4-BE49-F238E27FC236}">
                <a16:creationId xmlns:a16="http://schemas.microsoft.com/office/drawing/2014/main" id="{F774D321-DF41-465B-B3C9-0D1A31CF2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FEE2C-9E85-4EEA-A2CE-CBDC68457F60}"/>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12901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2AC3-0F06-4C79-90D9-562F4D42EC7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194309-A782-41B7-853D-7367536E88D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7E60D-CD9C-4A24-B5F2-96D787FAF2CF}"/>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7/18/2022</a:t>
            </a:fld>
            <a:endParaRPr lang="en-US"/>
          </a:p>
        </p:txBody>
      </p:sp>
      <p:sp>
        <p:nvSpPr>
          <p:cNvPr id="5" name="Footer Placeholder 4">
            <a:extLst>
              <a:ext uri="{FF2B5EF4-FFF2-40B4-BE49-F238E27FC236}">
                <a16:creationId xmlns:a16="http://schemas.microsoft.com/office/drawing/2014/main" id="{32D71E4B-50E8-4235-BC0F-22A4010CA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D2D2E-79C1-4E60-83C3-AEA6B06F335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066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86C2-882A-4FB9-B813-A1BDB6F382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3CF93-99B0-4D55-BB7F-CFA27572954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C5464-9A3D-4E6A-BA1A-4AC3D90407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01FAA-E7F5-486B-B8EE-DE0D0A6B5CD3}"/>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7/18/2022</a:t>
            </a:fld>
            <a:endParaRPr lang="en-US"/>
          </a:p>
        </p:txBody>
      </p:sp>
      <p:sp>
        <p:nvSpPr>
          <p:cNvPr id="6" name="Footer Placeholder 5">
            <a:extLst>
              <a:ext uri="{FF2B5EF4-FFF2-40B4-BE49-F238E27FC236}">
                <a16:creationId xmlns:a16="http://schemas.microsoft.com/office/drawing/2014/main" id="{5BC3A3CB-1EFF-48B7-9F61-7DD28359F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9C6D6F-DA1C-44A8-9CF1-2CE2B378A43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89591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95D0-2553-4F1D-B887-0B5C89400A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F92ADA3-F38F-4FD9-91B5-BC168A9042F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5AAB4A-383E-4B1C-BCBD-0FF7977BC90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F1549-438B-40CD-B782-57E639059D3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2BE48-BDC3-4B2E-A6FD-A05A8366E1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7935D4-4A02-4DDE-808D-132D6FC661CD}"/>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7/18/2022</a:t>
            </a:fld>
            <a:endParaRPr lang="en-US"/>
          </a:p>
        </p:txBody>
      </p:sp>
      <p:sp>
        <p:nvSpPr>
          <p:cNvPr id="8" name="Footer Placeholder 7">
            <a:extLst>
              <a:ext uri="{FF2B5EF4-FFF2-40B4-BE49-F238E27FC236}">
                <a16:creationId xmlns:a16="http://schemas.microsoft.com/office/drawing/2014/main" id="{7B3EF29A-8742-4D7D-BD6C-A85FCC9682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93B190-CA24-407D-8646-87C53B016AAE}"/>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26272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B433-676F-4B30-86E9-97CA48949E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4D4A0E-DA9F-49F3-A03C-90EDAD9DAC7B}"/>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7/18/2022</a:t>
            </a:fld>
            <a:endParaRPr lang="en-US"/>
          </a:p>
        </p:txBody>
      </p:sp>
      <p:sp>
        <p:nvSpPr>
          <p:cNvPr id="4" name="Footer Placeholder 3">
            <a:extLst>
              <a:ext uri="{FF2B5EF4-FFF2-40B4-BE49-F238E27FC236}">
                <a16:creationId xmlns:a16="http://schemas.microsoft.com/office/drawing/2014/main" id="{24B497B2-D763-4703-99CA-B099C8FB2E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BC44F1-F333-4020-BDC5-AADCFFAA9F50}"/>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419334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447B4-3B56-4101-8213-B132A52608BE}"/>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7/18/2022</a:t>
            </a:fld>
            <a:endParaRPr lang="en-US"/>
          </a:p>
        </p:txBody>
      </p:sp>
      <p:sp>
        <p:nvSpPr>
          <p:cNvPr id="3" name="Footer Placeholder 2">
            <a:extLst>
              <a:ext uri="{FF2B5EF4-FFF2-40B4-BE49-F238E27FC236}">
                <a16:creationId xmlns:a16="http://schemas.microsoft.com/office/drawing/2014/main" id="{48F94802-57D5-4F7E-87E0-6BDFADD509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928D897-7991-47C0-B41C-CE656223E233}"/>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285671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A622-45BD-4741-921A-D05F1D4597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DA977A-36EF-4324-8289-46B97E978D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10EA7-9AF1-4AA0-8820-BDBDF08A98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C0B1F-8A59-4FA9-8B20-428EEF69D8C3}"/>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7/18/2022</a:t>
            </a:fld>
            <a:endParaRPr lang="en-US"/>
          </a:p>
        </p:txBody>
      </p:sp>
      <p:sp>
        <p:nvSpPr>
          <p:cNvPr id="6" name="Footer Placeholder 5">
            <a:extLst>
              <a:ext uri="{FF2B5EF4-FFF2-40B4-BE49-F238E27FC236}">
                <a16:creationId xmlns:a16="http://schemas.microsoft.com/office/drawing/2014/main" id="{F0EA0000-3E32-4A31-9879-28BF646F70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96CEAB-0B2E-49E4-ABE3-4D082E2BAF1B}"/>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61270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05A4-217C-46FE-A86C-632B4861E5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6FFC38-2FB9-4F6C-8166-3DA2C9FF1D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48577E-3080-416B-A923-9EFE027EA0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1E4FD-E3E8-4887-8CED-E247D58C25FF}"/>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7/18/2022</a:t>
            </a:fld>
            <a:endParaRPr lang="en-US"/>
          </a:p>
        </p:txBody>
      </p:sp>
      <p:sp>
        <p:nvSpPr>
          <p:cNvPr id="6" name="Footer Placeholder 5">
            <a:extLst>
              <a:ext uri="{FF2B5EF4-FFF2-40B4-BE49-F238E27FC236}">
                <a16:creationId xmlns:a16="http://schemas.microsoft.com/office/drawing/2014/main" id="{A9998637-E5A2-48EC-B8B4-0A6F70CD06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D71665-05E1-476B-BC5E-9FBDC9CC1021}"/>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227416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21991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BBB3A-E606-4DAE-8E3E-9C71A2657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6ABF-CC4F-4F0B-B289-049618AF0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C93AE-916D-4932-BDF6-BD10D02EA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EC363-6A2C-4152-AF76-0DDF1F2F12F3}" type="datetimeFigureOut">
              <a:rPr lang="en-US" smtClean="0"/>
              <a:t>7/18/2022</a:t>
            </a:fld>
            <a:endParaRPr lang="en-US"/>
          </a:p>
        </p:txBody>
      </p:sp>
      <p:sp>
        <p:nvSpPr>
          <p:cNvPr id="5" name="Footer Placeholder 4">
            <a:extLst>
              <a:ext uri="{FF2B5EF4-FFF2-40B4-BE49-F238E27FC236}">
                <a16:creationId xmlns:a16="http://schemas.microsoft.com/office/drawing/2014/main" id="{D89058C9-06A0-4D1B-8B1C-8EE2ACAB9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D2DA5-95AE-4027-B16A-0A033E996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7CFF0-8AF3-4D5D-9D11-7D9475288EEF}" type="slidenum">
              <a:rPr lang="en-US" smtClean="0"/>
              <a:t>‹#›</a:t>
            </a:fld>
            <a:endParaRPr lang="en-US"/>
          </a:p>
        </p:txBody>
      </p:sp>
    </p:spTree>
    <p:extLst>
      <p:ext uri="{BB962C8B-B14F-4D97-AF65-F5344CB8AC3E}">
        <p14:creationId xmlns:p14="http://schemas.microsoft.com/office/powerpoint/2010/main" val="416240359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dicaid.gov/medicaid/section-1115-demo/about-1115/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medicaid.gov/medicaid/managed-care/authorities/index.html" TargetMode="External"/><Relationship Id="rId4" Type="http://schemas.openxmlformats.org/officeDocument/2006/relationships/hyperlink" Target="https://www.medicaid.gov/medicaid/hcbs/authorities/1915-c/index.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Excel_Worksheet3.xlsx"/></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Excel_Worksheet4.xls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crowd-human-silhouettes-personal-2045498/"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295D2129-93E6-4C0B-8497-29456D2AB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923" y="776570"/>
            <a:ext cx="5582151" cy="2923984"/>
          </a:xfrm>
          <a:prstGeom prst="rect">
            <a:avLst/>
          </a:prstGeom>
        </p:spPr>
      </p:pic>
      <p:sp>
        <p:nvSpPr>
          <p:cNvPr id="6" name="TextBox 5">
            <a:extLst>
              <a:ext uri="{FF2B5EF4-FFF2-40B4-BE49-F238E27FC236}">
                <a16:creationId xmlns:a16="http://schemas.microsoft.com/office/drawing/2014/main" id="{BB1955ED-361D-4B19-BFBF-468D332CAC82}"/>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dirty="0"/>
          </a:p>
        </p:txBody>
      </p:sp>
      <p:sp>
        <p:nvSpPr>
          <p:cNvPr id="7" name="TextBox 6">
            <a:extLst>
              <a:ext uri="{FF2B5EF4-FFF2-40B4-BE49-F238E27FC236}">
                <a16:creationId xmlns:a16="http://schemas.microsoft.com/office/drawing/2014/main" id="{AF8839B0-B766-4187-A575-66E49BB58953}"/>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8" name="TextBox 7">
            <a:extLst>
              <a:ext uri="{FF2B5EF4-FFF2-40B4-BE49-F238E27FC236}">
                <a16:creationId xmlns:a16="http://schemas.microsoft.com/office/drawing/2014/main" id="{06FEF89B-ADB2-4BEE-80F2-733CA21374E3}"/>
              </a:ext>
            </a:extLst>
          </p:cNvPr>
          <p:cNvSpPr txBox="1"/>
          <p:nvPr/>
        </p:nvSpPr>
        <p:spPr>
          <a:xfrm>
            <a:off x="762000" y="3951182"/>
            <a:ext cx="10401300" cy="1938992"/>
          </a:xfrm>
          <a:prstGeom prst="rect">
            <a:avLst/>
          </a:prstGeom>
          <a:noFill/>
        </p:spPr>
        <p:txBody>
          <a:bodyPr wrap="square" rtlCol="0">
            <a:spAutoFit/>
          </a:bodyPr>
          <a:lstStyle/>
          <a:p>
            <a:pPr algn="ctr"/>
            <a:r>
              <a:rPr lang="en-US" sz="2400" b="1" dirty="0"/>
              <a:t>CHFS Organizational Structure, Operations and Administration Task Force</a:t>
            </a:r>
          </a:p>
          <a:p>
            <a:pPr algn="ctr"/>
            <a:r>
              <a:rPr lang="en-US" sz="2400" b="1" dirty="0"/>
              <a:t>Department for Medicaid Services</a:t>
            </a:r>
          </a:p>
          <a:p>
            <a:pPr algn="ctr"/>
            <a:r>
              <a:rPr lang="en-US" sz="2400" b="1" dirty="0"/>
              <a:t>Lisa Lee, Commissioner</a:t>
            </a:r>
          </a:p>
          <a:p>
            <a:pPr algn="ctr"/>
            <a:r>
              <a:rPr lang="en-US" sz="2400" b="1" dirty="0"/>
              <a:t>Veronica Judy-Cecil, Sr. Deputy Commissioner</a:t>
            </a:r>
          </a:p>
          <a:p>
            <a:pPr algn="ctr"/>
            <a:r>
              <a:rPr lang="en-US" sz="2400" b="1" dirty="0"/>
              <a:t>July 19, 2022</a:t>
            </a:r>
          </a:p>
        </p:txBody>
      </p:sp>
      <p:pic>
        <p:nvPicPr>
          <p:cNvPr id="10" name="Picture 9" descr="Text&#10;&#10;Description automatically generated with low confidence">
            <a:extLst>
              <a:ext uri="{FF2B5EF4-FFF2-40B4-BE49-F238E27FC236}">
                <a16:creationId xmlns:a16="http://schemas.microsoft.com/office/drawing/2014/main" id="{FB47C041-BACA-4E42-9227-1227F143D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7676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BC38-722E-46DA-B6B0-1EA88DC4FE24}"/>
              </a:ext>
            </a:extLst>
          </p:cNvPr>
          <p:cNvSpPr>
            <a:spLocks noGrp="1"/>
          </p:cNvSpPr>
          <p:nvPr>
            <p:ph type="title"/>
          </p:nvPr>
        </p:nvSpPr>
        <p:spPr/>
        <p:txBody>
          <a:bodyPr/>
          <a:lstStyle/>
          <a:p>
            <a:pPr algn="ctr"/>
            <a:r>
              <a:rPr lang="en-US" b="1" dirty="0"/>
              <a:t>Organizational Structure</a:t>
            </a:r>
          </a:p>
        </p:txBody>
      </p:sp>
      <p:sp>
        <p:nvSpPr>
          <p:cNvPr id="4" name="Slide Number Placeholder 3">
            <a:extLst>
              <a:ext uri="{FF2B5EF4-FFF2-40B4-BE49-F238E27FC236}">
                <a16:creationId xmlns:a16="http://schemas.microsoft.com/office/drawing/2014/main" id="{8C37C759-C55E-4BAD-97CB-596915898BF7}"/>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10</a:t>
            </a:fld>
            <a:endParaRPr lang="en-US" dirty="0"/>
          </a:p>
        </p:txBody>
      </p:sp>
      <p:pic>
        <p:nvPicPr>
          <p:cNvPr id="10" name="Content Placeholder 9">
            <a:extLst>
              <a:ext uri="{FF2B5EF4-FFF2-40B4-BE49-F238E27FC236}">
                <a16:creationId xmlns:a16="http://schemas.microsoft.com/office/drawing/2014/main" id="{AD4CD387-D484-4F0E-9B0E-CA4169C7A3BE}"/>
              </a:ext>
            </a:extLst>
          </p:cNvPr>
          <p:cNvPicPr>
            <a:picLocks noGrp="1" noChangeAspect="1"/>
          </p:cNvPicPr>
          <p:nvPr>
            <p:ph idx="1"/>
          </p:nvPr>
        </p:nvPicPr>
        <p:blipFill>
          <a:blip r:embed="rId2"/>
          <a:stretch>
            <a:fillRect/>
          </a:stretch>
        </p:blipFill>
        <p:spPr>
          <a:xfrm>
            <a:off x="1981200" y="1600201"/>
            <a:ext cx="8229600" cy="3874751"/>
          </a:xfrm>
        </p:spPr>
      </p:pic>
    </p:spTree>
    <p:extLst>
      <p:ext uri="{BB962C8B-B14F-4D97-AF65-F5344CB8AC3E}">
        <p14:creationId xmlns:p14="http://schemas.microsoft.com/office/powerpoint/2010/main" val="3842306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81EB-6F59-4962-B76A-6AC8D40715B5}"/>
              </a:ext>
            </a:extLst>
          </p:cNvPr>
          <p:cNvSpPr>
            <a:spLocks noGrp="1"/>
          </p:cNvSpPr>
          <p:nvPr>
            <p:ph type="title"/>
          </p:nvPr>
        </p:nvSpPr>
        <p:spPr/>
        <p:txBody>
          <a:bodyPr/>
          <a:lstStyle/>
          <a:p>
            <a:pPr algn="ctr"/>
            <a:r>
              <a:rPr lang="en-US" b="1" dirty="0"/>
              <a:t>Personnel</a:t>
            </a:r>
          </a:p>
        </p:txBody>
      </p:sp>
      <p:sp>
        <p:nvSpPr>
          <p:cNvPr id="3" name="Content Placeholder 2">
            <a:extLst>
              <a:ext uri="{FF2B5EF4-FFF2-40B4-BE49-F238E27FC236}">
                <a16:creationId xmlns:a16="http://schemas.microsoft.com/office/drawing/2014/main" id="{140C031D-86D0-4532-B241-81A697A387C9}"/>
              </a:ext>
            </a:extLst>
          </p:cNvPr>
          <p:cNvSpPr>
            <a:spLocks noGrp="1"/>
          </p:cNvSpPr>
          <p:nvPr>
            <p:ph idx="1"/>
          </p:nvPr>
        </p:nvSpPr>
        <p:spPr/>
        <p:txBody>
          <a:bodyPr/>
          <a:lstStyle/>
          <a:p>
            <a:r>
              <a:rPr lang="en-US" dirty="0"/>
              <a:t>146 full time employees</a:t>
            </a:r>
          </a:p>
          <a:p>
            <a:r>
              <a:rPr lang="en-US" dirty="0"/>
              <a:t>1 part time employee</a:t>
            </a:r>
          </a:p>
          <a:p>
            <a:r>
              <a:rPr lang="en-US" dirty="0"/>
              <a:t>71 vacant positions</a:t>
            </a:r>
          </a:p>
          <a:p>
            <a:r>
              <a:rPr lang="en-US" dirty="0"/>
              <a:t>Approximately 15 temporary employees</a:t>
            </a:r>
          </a:p>
          <a:p>
            <a:r>
              <a:rPr lang="en-US" dirty="0"/>
              <a:t>Approximately 94 contractors </a:t>
            </a:r>
          </a:p>
        </p:txBody>
      </p:sp>
      <p:sp>
        <p:nvSpPr>
          <p:cNvPr id="4" name="Slide Number Placeholder 3">
            <a:extLst>
              <a:ext uri="{FF2B5EF4-FFF2-40B4-BE49-F238E27FC236}">
                <a16:creationId xmlns:a16="http://schemas.microsoft.com/office/drawing/2014/main" id="{F1E7E05D-976A-4162-A7CA-53722F6D7424}"/>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11</a:t>
            </a:fld>
            <a:endParaRPr lang="en-US" dirty="0"/>
          </a:p>
        </p:txBody>
      </p:sp>
    </p:spTree>
    <p:extLst>
      <p:ext uri="{BB962C8B-B14F-4D97-AF65-F5344CB8AC3E}">
        <p14:creationId xmlns:p14="http://schemas.microsoft.com/office/powerpoint/2010/main" val="12763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D981-787C-434C-9496-F994937D46C9}"/>
              </a:ext>
            </a:extLst>
          </p:cNvPr>
          <p:cNvSpPr>
            <a:spLocks noGrp="1"/>
          </p:cNvSpPr>
          <p:nvPr>
            <p:ph type="title"/>
          </p:nvPr>
        </p:nvSpPr>
        <p:spPr/>
        <p:txBody>
          <a:bodyPr/>
          <a:lstStyle/>
          <a:p>
            <a:pPr algn="ctr"/>
            <a:r>
              <a:rPr lang="en-US" b="1" dirty="0"/>
              <a:t>Department Functions</a:t>
            </a:r>
          </a:p>
        </p:txBody>
      </p:sp>
      <p:sp>
        <p:nvSpPr>
          <p:cNvPr id="3" name="Content Placeholder 2">
            <a:extLst>
              <a:ext uri="{FF2B5EF4-FFF2-40B4-BE49-F238E27FC236}">
                <a16:creationId xmlns:a16="http://schemas.microsoft.com/office/drawing/2014/main" id="{0B735554-EE60-43BF-B560-078CC9D49275}"/>
              </a:ext>
            </a:extLst>
          </p:cNvPr>
          <p:cNvSpPr>
            <a:spLocks noGrp="1"/>
          </p:cNvSpPr>
          <p:nvPr>
            <p:ph idx="1"/>
          </p:nvPr>
        </p:nvSpPr>
        <p:spPr/>
        <p:txBody>
          <a:bodyPr>
            <a:normAutofit fontScale="92500"/>
          </a:bodyPr>
          <a:lstStyle/>
          <a:p>
            <a:r>
              <a:rPr lang="en-US" dirty="0"/>
              <a:t>Serve as the single state agency authorized by the Center for Medicare and Medicaid Services (CMS) to administer the Medicaid program</a:t>
            </a:r>
          </a:p>
          <a:p>
            <a:r>
              <a:rPr lang="en-US" dirty="0"/>
              <a:t>Ensure compliance with federal and state policy governing the program</a:t>
            </a:r>
          </a:p>
          <a:p>
            <a:r>
              <a:rPr lang="en-US" dirty="0"/>
              <a:t>Administer the Kentucky Children’s Health Insurance Program (KCHIP)</a:t>
            </a:r>
          </a:p>
          <a:p>
            <a:r>
              <a:rPr lang="en-US" dirty="0"/>
              <a:t>Administer the State Health Benefit Exchange</a:t>
            </a:r>
          </a:p>
          <a:p>
            <a:r>
              <a:rPr lang="en-US" dirty="0"/>
              <a:t>Administer the associated complex technology systems </a:t>
            </a:r>
          </a:p>
          <a:p>
            <a:r>
              <a:rPr lang="en-US" dirty="0"/>
              <a:t>Coordinate and provide administrative support for routine meetings held by the 22 Member Medicaid Advisory Council and 17 Technical Advisory Committees </a:t>
            </a:r>
          </a:p>
          <a:p>
            <a:endParaRPr lang="en-US" dirty="0"/>
          </a:p>
        </p:txBody>
      </p:sp>
      <p:sp>
        <p:nvSpPr>
          <p:cNvPr id="4" name="Slide Number Placeholder 3">
            <a:extLst>
              <a:ext uri="{FF2B5EF4-FFF2-40B4-BE49-F238E27FC236}">
                <a16:creationId xmlns:a16="http://schemas.microsoft.com/office/drawing/2014/main" id="{FC5ACEBD-DFCF-4F7F-865C-80E244452852}"/>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12</a:t>
            </a:fld>
            <a:endParaRPr lang="en-US" dirty="0"/>
          </a:p>
        </p:txBody>
      </p:sp>
    </p:spTree>
    <p:extLst>
      <p:ext uri="{BB962C8B-B14F-4D97-AF65-F5344CB8AC3E}">
        <p14:creationId xmlns:p14="http://schemas.microsoft.com/office/powerpoint/2010/main" val="3153186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5FBC3-D7E1-4931-8800-91A0D9B84563}"/>
              </a:ext>
            </a:extLst>
          </p:cNvPr>
          <p:cNvSpPr>
            <a:spLocks noGrp="1"/>
          </p:cNvSpPr>
          <p:nvPr>
            <p:ph type="title"/>
          </p:nvPr>
        </p:nvSpPr>
        <p:spPr/>
        <p:txBody>
          <a:bodyPr/>
          <a:lstStyle/>
          <a:p>
            <a:pPr algn="ctr"/>
            <a:r>
              <a:rPr lang="en-US" b="1" dirty="0"/>
              <a:t>Technical Advisory Committees</a:t>
            </a:r>
          </a:p>
        </p:txBody>
      </p:sp>
      <p:sp>
        <p:nvSpPr>
          <p:cNvPr id="3" name="Content Placeholder 2">
            <a:extLst>
              <a:ext uri="{FF2B5EF4-FFF2-40B4-BE49-F238E27FC236}">
                <a16:creationId xmlns:a16="http://schemas.microsoft.com/office/drawing/2014/main" id="{7E573F9F-591D-4B4A-AEF0-F11BBCFC8F0A}"/>
              </a:ext>
            </a:extLst>
          </p:cNvPr>
          <p:cNvSpPr>
            <a:spLocks noGrp="1"/>
          </p:cNvSpPr>
          <p:nvPr>
            <p:ph idx="1"/>
          </p:nvPr>
        </p:nvSpPr>
        <p:spPr>
          <a:xfrm>
            <a:off x="1981200" y="1295401"/>
            <a:ext cx="8229600" cy="4830763"/>
          </a:xfrm>
        </p:spPr>
        <p:txBody>
          <a:bodyPr numCol="2">
            <a:normAutofit fontScale="85000" lnSpcReduction="20000"/>
          </a:bodyPr>
          <a:lstStyle/>
          <a:p>
            <a:pPr marL="227013" indent="-227013"/>
            <a:r>
              <a:rPr lang="en-US" dirty="0"/>
              <a:t>Behavioral Health </a:t>
            </a:r>
          </a:p>
          <a:p>
            <a:pPr marL="227013" indent="-227013"/>
            <a:r>
              <a:rPr lang="en-US" dirty="0"/>
              <a:t>Children’s Health</a:t>
            </a:r>
          </a:p>
          <a:p>
            <a:pPr marL="227013" indent="-227013"/>
            <a:r>
              <a:rPr lang="en-US" dirty="0"/>
              <a:t>Consumer Rights and Client Needs</a:t>
            </a:r>
          </a:p>
          <a:p>
            <a:pPr marL="227013" indent="-227013"/>
            <a:r>
              <a:rPr lang="en-US" dirty="0"/>
              <a:t>Dental</a:t>
            </a:r>
          </a:p>
          <a:p>
            <a:pPr marL="227013" indent="-227013"/>
            <a:r>
              <a:rPr lang="en-US" dirty="0"/>
              <a:t>Emergency Medical Services</a:t>
            </a:r>
          </a:p>
          <a:p>
            <a:pPr marL="227013" indent="-227013"/>
            <a:r>
              <a:rPr lang="en-US" dirty="0"/>
              <a:t>Health Disparity and Equity</a:t>
            </a:r>
          </a:p>
          <a:p>
            <a:pPr marL="227013" indent="-227013"/>
            <a:r>
              <a:rPr lang="en-US" dirty="0"/>
              <a:t>Home Health</a:t>
            </a:r>
          </a:p>
          <a:p>
            <a:pPr marL="227013" indent="-227013"/>
            <a:r>
              <a:rPr lang="en-US" dirty="0"/>
              <a:t>Hospital</a:t>
            </a:r>
          </a:p>
          <a:p>
            <a:pPr marL="227013" indent="-227013"/>
            <a:r>
              <a:rPr lang="en-US" dirty="0"/>
              <a:t>Intellectual and Developmental Disabilities</a:t>
            </a:r>
          </a:p>
          <a:p>
            <a:endParaRPr lang="en-US" dirty="0"/>
          </a:p>
          <a:p>
            <a:endParaRPr lang="en-US" dirty="0"/>
          </a:p>
          <a:p>
            <a:pPr marL="339725" indent="-227013"/>
            <a:r>
              <a:rPr lang="en-US" dirty="0"/>
              <a:t>Nursing Home Care</a:t>
            </a:r>
          </a:p>
          <a:p>
            <a:pPr marL="339725" indent="-227013"/>
            <a:r>
              <a:rPr lang="en-US" dirty="0"/>
              <a:t>Nursing Services</a:t>
            </a:r>
          </a:p>
          <a:p>
            <a:pPr marL="339725" indent="-227013"/>
            <a:r>
              <a:rPr lang="en-US" dirty="0"/>
              <a:t>Persons Returning to Society from Incarceration</a:t>
            </a:r>
          </a:p>
          <a:p>
            <a:pPr marL="339725" indent="-227013"/>
            <a:r>
              <a:rPr lang="en-US" dirty="0"/>
              <a:t>Optometric</a:t>
            </a:r>
          </a:p>
          <a:p>
            <a:pPr marL="339725" indent="-227013"/>
            <a:r>
              <a:rPr lang="en-US" dirty="0"/>
              <a:t>Pharmacy</a:t>
            </a:r>
          </a:p>
          <a:p>
            <a:pPr marL="339725" indent="-227013"/>
            <a:r>
              <a:rPr lang="en-US" dirty="0"/>
              <a:t>Physician’s</a:t>
            </a:r>
          </a:p>
          <a:p>
            <a:pPr marL="339725" indent="-227013"/>
            <a:r>
              <a:rPr lang="en-US" dirty="0"/>
              <a:t>Podiatry</a:t>
            </a:r>
          </a:p>
          <a:p>
            <a:pPr marL="339725" indent="-227013"/>
            <a:r>
              <a:rPr lang="en-US" dirty="0"/>
              <a:t>Primary Care</a:t>
            </a:r>
          </a:p>
          <a:p>
            <a:pPr marL="339725" indent="-227013"/>
            <a:r>
              <a:rPr lang="en-US" dirty="0"/>
              <a:t>Therapy</a:t>
            </a:r>
          </a:p>
          <a:p>
            <a:endParaRPr lang="en-US" dirty="0"/>
          </a:p>
          <a:p>
            <a:endParaRPr lang="en-US" dirty="0"/>
          </a:p>
        </p:txBody>
      </p:sp>
      <p:sp>
        <p:nvSpPr>
          <p:cNvPr id="4" name="Slide Number Placeholder 3">
            <a:extLst>
              <a:ext uri="{FF2B5EF4-FFF2-40B4-BE49-F238E27FC236}">
                <a16:creationId xmlns:a16="http://schemas.microsoft.com/office/drawing/2014/main" id="{4959BCA5-DBBE-4A21-80BB-8B08ED57D396}"/>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13</a:t>
            </a:fld>
            <a:endParaRPr lang="en-US" dirty="0"/>
          </a:p>
        </p:txBody>
      </p:sp>
    </p:spTree>
    <p:extLst>
      <p:ext uri="{BB962C8B-B14F-4D97-AF65-F5344CB8AC3E}">
        <p14:creationId xmlns:p14="http://schemas.microsoft.com/office/powerpoint/2010/main" val="365712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DFAF-8707-4096-AB84-7CB53C98A1B7}"/>
              </a:ext>
            </a:extLst>
          </p:cNvPr>
          <p:cNvSpPr>
            <a:spLocks noGrp="1"/>
          </p:cNvSpPr>
          <p:nvPr>
            <p:ph type="title"/>
          </p:nvPr>
        </p:nvSpPr>
        <p:spPr>
          <a:xfrm>
            <a:off x="1009650" y="388143"/>
            <a:ext cx="10515600" cy="1325563"/>
          </a:xfrm>
        </p:spPr>
        <p:txBody>
          <a:bodyPr/>
          <a:lstStyle/>
          <a:p>
            <a:pPr algn="ctr"/>
            <a:r>
              <a:rPr lang="en-US" b="1" dirty="0"/>
              <a:t>Services</a:t>
            </a:r>
          </a:p>
        </p:txBody>
      </p:sp>
      <p:sp>
        <p:nvSpPr>
          <p:cNvPr id="3" name="Content Placeholder 2">
            <a:extLst>
              <a:ext uri="{FF2B5EF4-FFF2-40B4-BE49-F238E27FC236}">
                <a16:creationId xmlns:a16="http://schemas.microsoft.com/office/drawing/2014/main" id="{DD5481AD-5FF6-48D2-A807-56AF10412BD5}"/>
              </a:ext>
            </a:extLst>
          </p:cNvPr>
          <p:cNvSpPr>
            <a:spLocks noGrp="1"/>
          </p:cNvSpPr>
          <p:nvPr>
            <p:ph idx="1"/>
          </p:nvPr>
        </p:nvSpPr>
        <p:spPr/>
        <p:txBody>
          <a:bodyPr/>
          <a:lstStyle/>
          <a:p>
            <a:r>
              <a:rPr lang="en-US" dirty="0"/>
              <a:t>Provides medically necessary services to enrolled members</a:t>
            </a:r>
          </a:p>
          <a:p>
            <a:r>
              <a:rPr lang="en-US" dirty="0"/>
              <a:t>Mandatory services</a:t>
            </a:r>
          </a:p>
          <a:p>
            <a:r>
              <a:rPr lang="en-US" dirty="0"/>
              <a:t>Optional services</a:t>
            </a:r>
          </a:p>
          <a:p>
            <a:endParaRPr lang="en-US" dirty="0"/>
          </a:p>
          <a:p>
            <a:pPr marL="0" indent="0">
              <a:buNone/>
            </a:pPr>
            <a:r>
              <a:rPr lang="en-US" dirty="0"/>
              <a:t>(Refer to the latest LRC report )</a:t>
            </a:r>
          </a:p>
        </p:txBody>
      </p:sp>
      <p:sp>
        <p:nvSpPr>
          <p:cNvPr id="4" name="Slide Number Placeholder 3">
            <a:extLst>
              <a:ext uri="{FF2B5EF4-FFF2-40B4-BE49-F238E27FC236}">
                <a16:creationId xmlns:a16="http://schemas.microsoft.com/office/drawing/2014/main" id="{D212C7EF-B088-4F66-AB87-D8E5A8BC555A}"/>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14</a:t>
            </a:fld>
            <a:endParaRPr lang="en-US" dirty="0"/>
          </a:p>
        </p:txBody>
      </p:sp>
    </p:spTree>
    <p:extLst>
      <p:ext uri="{BB962C8B-B14F-4D97-AF65-F5344CB8AC3E}">
        <p14:creationId xmlns:p14="http://schemas.microsoft.com/office/powerpoint/2010/main" val="298943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3921-6632-49C6-83E9-D42B970A0A01}"/>
              </a:ext>
            </a:extLst>
          </p:cNvPr>
          <p:cNvSpPr>
            <a:spLocks noGrp="1"/>
          </p:cNvSpPr>
          <p:nvPr>
            <p:ph type="title"/>
          </p:nvPr>
        </p:nvSpPr>
        <p:spPr/>
        <p:txBody>
          <a:bodyPr/>
          <a:lstStyle/>
          <a:p>
            <a:pPr algn="ctr"/>
            <a:r>
              <a:rPr lang="en-US" b="1" dirty="0"/>
              <a:t>Services</a:t>
            </a:r>
          </a:p>
        </p:txBody>
      </p:sp>
      <p:sp>
        <p:nvSpPr>
          <p:cNvPr id="3" name="Content Placeholder 2">
            <a:extLst>
              <a:ext uri="{FF2B5EF4-FFF2-40B4-BE49-F238E27FC236}">
                <a16:creationId xmlns:a16="http://schemas.microsoft.com/office/drawing/2014/main" id="{50F00189-AA65-4B40-BD48-94490711E058}"/>
              </a:ext>
            </a:extLst>
          </p:cNvPr>
          <p:cNvSpPr>
            <a:spLocks noGrp="1"/>
          </p:cNvSpPr>
          <p:nvPr>
            <p:ph idx="1"/>
          </p:nvPr>
        </p:nvSpPr>
        <p:spPr/>
        <p:txBody>
          <a:bodyPr>
            <a:normAutofit/>
          </a:bodyPr>
          <a:lstStyle/>
          <a:p>
            <a:r>
              <a:rPr lang="en-US" dirty="0"/>
              <a:t>Non-Emergency Medical Transportation</a:t>
            </a:r>
          </a:p>
          <a:p>
            <a:pPr lvl="1"/>
            <a:r>
              <a:rPr lang="en-US" dirty="0"/>
              <a:t>Administered by Office of Transportation Delivery within Transportation Cabinet</a:t>
            </a:r>
          </a:p>
          <a:p>
            <a:r>
              <a:rPr lang="en-US" dirty="0"/>
              <a:t>School Based Services</a:t>
            </a:r>
          </a:p>
          <a:p>
            <a:pPr lvl="1"/>
            <a:r>
              <a:rPr lang="en-US" dirty="0"/>
              <a:t>Billed through KY Department of Education and includes admin and services</a:t>
            </a:r>
          </a:p>
          <a:p>
            <a:r>
              <a:rPr lang="en-US" dirty="0"/>
              <a:t>Health Access Nurturing and Development Services (HANDS)</a:t>
            </a:r>
          </a:p>
          <a:p>
            <a:pPr lvl="1"/>
            <a:r>
              <a:rPr lang="en-US" dirty="0"/>
              <a:t>Administered by Department of Public Health</a:t>
            </a:r>
          </a:p>
          <a:p>
            <a:r>
              <a:rPr lang="en-US" dirty="0"/>
              <a:t>First Steps</a:t>
            </a:r>
          </a:p>
          <a:p>
            <a:pPr lvl="1"/>
            <a:r>
              <a:rPr lang="en-US" dirty="0"/>
              <a:t>Administered by Department of Public Health</a:t>
            </a:r>
          </a:p>
        </p:txBody>
      </p:sp>
      <p:sp>
        <p:nvSpPr>
          <p:cNvPr id="4" name="Slide Number Placeholder 3">
            <a:extLst>
              <a:ext uri="{FF2B5EF4-FFF2-40B4-BE49-F238E27FC236}">
                <a16:creationId xmlns:a16="http://schemas.microsoft.com/office/drawing/2014/main" id="{B0F5A980-4B4B-48C1-9FBE-9A5990713CBC}"/>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15</a:t>
            </a:fld>
            <a:endParaRPr lang="en-US" dirty="0"/>
          </a:p>
        </p:txBody>
      </p:sp>
    </p:spTree>
    <p:extLst>
      <p:ext uri="{BB962C8B-B14F-4D97-AF65-F5344CB8AC3E}">
        <p14:creationId xmlns:p14="http://schemas.microsoft.com/office/powerpoint/2010/main" val="3497408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67EF-35D4-4DC5-A3B1-396B7EE958A3}"/>
              </a:ext>
            </a:extLst>
          </p:cNvPr>
          <p:cNvSpPr>
            <a:spLocks noGrp="1"/>
          </p:cNvSpPr>
          <p:nvPr>
            <p:ph type="title"/>
          </p:nvPr>
        </p:nvSpPr>
        <p:spPr/>
        <p:txBody>
          <a:bodyPr/>
          <a:lstStyle/>
          <a:p>
            <a:pPr algn="ctr"/>
            <a:r>
              <a:rPr lang="en-US" b="1" dirty="0"/>
              <a:t>Funding</a:t>
            </a:r>
            <a:r>
              <a:rPr lang="en-US" dirty="0"/>
              <a:t>	</a:t>
            </a:r>
          </a:p>
        </p:txBody>
      </p:sp>
      <p:sp>
        <p:nvSpPr>
          <p:cNvPr id="3" name="Content Placeholder 2">
            <a:extLst>
              <a:ext uri="{FF2B5EF4-FFF2-40B4-BE49-F238E27FC236}">
                <a16:creationId xmlns:a16="http://schemas.microsoft.com/office/drawing/2014/main" id="{AEE677F5-92DB-4B4D-BC13-4413C0B7D083}"/>
              </a:ext>
            </a:extLst>
          </p:cNvPr>
          <p:cNvSpPr>
            <a:spLocks noGrp="1"/>
          </p:cNvSpPr>
          <p:nvPr>
            <p:ph idx="1"/>
          </p:nvPr>
        </p:nvSpPr>
        <p:spPr/>
        <p:txBody>
          <a:bodyPr/>
          <a:lstStyle/>
          <a:p>
            <a:r>
              <a:rPr lang="en-US" dirty="0"/>
              <a:t>Federal/State partnership</a:t>
            </a:r>
          </a:p>
          <a:p>
            <a:r>
              <a:rPr lang="en-US" dirty="0"/>
              <a:t>Approximately 70% federal funds for traditional Medicaid population</a:t>
            </a:r>
          </a:p>
          <a:p>
            <a:r>
              <a:rPr lang="en-US" dirty="0"/>
              <a:t>Approximately 80% federal funds for KCHIP population</a:t>
            </a:r>
          </a:p>
          <a:p>
            <a:r>
              <a:rPr lang="en-US" dirty="0"/>
              <a:t>90% federal funds for Medicaid Expansion</a:t>
            </a:r>
          </a:p>
          <a:p>
            <a:r>
              <a:rPr lang="en-US" dirty="0"/>
              <a:t>50% federal funds for administrative expenses – currently 3% of spend is administrative</a:t>
            </a:r>
          </a:p>
        </p:txBody>
      </p:sp>
      <p:sp>
        <p:nvSpPr>
          <p:cNvPr id="4" name="Slide Number Placeholder 3">
            <a:extLst>
              <a:ext uri="{FF2B5EF4-FFF2-40B4-BE49-F238E27FC236}">
                <a16:creationId xmlns:a16="http://schemas.microsoft.com/office/drawing/2014/main" id="{FBB5339E-CF5F-46B1-B929-A1B63450939C}"/>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16</a:t>
            </a:fld>
            <a:endParaRPr lang="en-US" dirty="0"/>
          </a:p>
        </p:txBody>
      </p:sp>
    </p:spTree>
    <p:extLst>
      <p:ext uri="{BB962C8B-B14F-4D97-AF65-F5344CB8AC3E}">
        <p14:creationId xmlns:p14="http://schemas.microsoft.com/office/powerpoint/2010/main" val="340323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0027-207D-430F-8586-5A4549DF6D3E}"/>
              </a:ext>
            </a:extLst>
          </p:cNvPr>
          <p:cNvSpPr>
            <a:spLocks noGrp="1"/>
          </p:cNvSpPr>
          <p:nvPr>
            <p:ph type="title"/>
          </p:nvPr>
        </p:nvSpPr>
        <p:spPr>
          <a:xfrm>
            <a:off x="1981200" y="203653"/>
            <a:ext cx="8229600" cy="809300"/>
          </a:xfrm>
        </p:spPr>
        <p:txBody>
          <a:bodyPr/>
          <a:lstStyle/>
          <a:p>
            <a:pPr algn="ctr"/>
            <a:r>
              <a:rPr lang="en-US" b="1" dirty="0"/>
              <a:t>Medicaid Budget</a:t>
            </a:r>
          </a:p>
        </p:txBody>
      </p:sp>
      <p:sp>
        <p:nvSpPr>
          <p:cNvPr id="4" name="Slide Number Placeholder 3">
            <a:extLst>
              <a:ext uri="{FF2B5EF4-FFF2-40B4-BE49-F238E27FC236}">
                <a16:creationId xmlns:a16="http://schemas.microsoft.com/office/drawing/2014/main" id="{97CEC400-05D2-44D6-9361-A888849B0FCC}"/>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17</a:t>
            </a:fld>
            <a:endParaRPr lang="en-US" dirty="0"/>
          </a:p>
        </p:txBody>
      </p:sp>
      <p:graphicFrame>
        <p:nvGraphicFramePr>
          <p:cNvPr id="7" name="Chart 6">
            <a:extLst>
              <a:ext uri="{FF2B5EF4-FFF2-40B4-BE49-F238E27FC236}">
                <a16:creationId xmlns:a16="http://schemas.microsoft.com/office/drawing/2014/main" id="{CCAEA17D-7D4E-4911-9771-A3663FE941C7}"/>
              </a:ext>
            </a:extLst>
          </p:cNvPr>
          <p:cNvGraphicFramePr>
            <a:graphicFrameLocks/>
          </p:cNvGraphicFramePr>
          <p:nvPr/>
        </p:nvGraphicFramePr>
        <p:xfrm>
          <a:off x="762000" y="1349304"/>
          <a:ext cx="9906001" cy="4675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CCAEA17D-7D4E-4911-9771-A3663FE941C7}"/>
              </a:ext>
            </a:extLst>
          </p:cNvPr>
          <p:cNvGraphicFramePr>
            <a:graphicFrameLocks/>
          </p:cNvGraphicFramePr>
          <p:nvPr/>
        </p:nvGraphicFramePr>
        <p:xfrm>
          <a:off x="1352550" y="1312893"/>
          <a:ext cx="9255648" cy="419580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85769E9-9AEF-481A-ABC5-3504A3875375}"/>
              </a:ext>
            </a:extLst>
          </p:cNvPr>
          <p:cNvSpPr txBox="1"/>
          <p:nvPr/>
        </p:nvSpPr>
        <p:spPr>
          <a:xfrm>
            <a:off x="4809460" y="812898"/>
            <a:ext cx="2573079" cy="400110"/>
          </a:xfrm>
          <a:prstGeom prst="rect">
            <a:avLst/>
          </a:prstGeom>
          <a:noFill/>
        </p:spPr>
        <p:txBody>
          <a:bodyPr wrap="square" rtlCol="0">
            <a:spAutoFit/>
          </a:bodyPr>
          <a:lstStyle/>
          <a:p>
            <a:r>
              <a:rPr lang="en-US" sz="2000" dirty="0"/>
              <a:t>SFY 2022 Expenditures</a:t>
            </a:r>
          </a:p>
        </p:txBody>
      </p:sp>
      <p:graphicFrame>
        <p:nvGraphicFramePr>
          <p:cNvPr id="9" name="Chart 8">
            <a:extLst>
              <a:ext uri="{FF2B5EF4-FFF2-40B4-BE49-F238E27FC236}">
                <a16:creationId xmlns:a16="http://schemas.microsoft.com/office/drawing/2014/main" id="{CCAEA17D-7D4E-4911-9771-A3663FE941C7}"/>
              </a:ext>
            </a:extLst>
          </p:cNvPr>
          <p:cNvGraphicFramePr>
            <a:graphicFrameLocks/>
          </p:cNvGraphicFramePr>
          <p:nvPr/>
        </p:nvGraphicFramePr>
        <p:xfrm>
          <a:off x="683031" y="1012953"/>
          <a:ext cx="10672541" cy="5187821"/>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12" descr="Text&#10;&#10;Description automatically generated">
            <a:extLst>
              <a:ext uri="{FF2B5EF4-FFF2-40B4-BE49-F238E27FC236}">
                <a16:creationId xmlns:a16="http://schemas.microsoft.com/office/drawing/2014/main" id="{ED03D71E-EDEF-4CCF-9ADD-F4A19E924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176" y="5311458"/>
            <a:ext cx="3023951" cy="794528"/>
          </a:xfrm>
          <a:prstGeom prst="rect">
            <a:avLst/>
          </a:prstGeom>
        </p:spPr>
      </p:pic>
    </p:spTree>
    <p:extLst>
      <p:ext uri="{BB962C8B-B14F-4D97-AF65-F5344CB8AC3E}">
        <p14:creationId xmlns:p14="http://schemas.microsoft.com/office/powerpoint/2010/main" val="416445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Types of Waivers </a:t>
            </a:r>
            <a:endParaRPr lang="en-US" dirty="0"/>
          </a:p>
        </p:txBody>
      </p:sp>
      <p:sp>
        <p:nvSpPr>
          <p:cNvPr id="3" name="Content Placeholder 2"/>
          <p:cNvSpPr>
            <a:spLocks noGrp="1"/>
          </p:cNvSpPr>
          <p:nvPr>
            <p:ph idx="1"/>
          </p:nvPr>
        </p:nvSpPr>
        <p:spPr>
          <a:xfrm>
            <a:off x="838200" y="1253331"/>
            <a:ext cx="10515600" cy="4351338"/>
          </a:xfrm>
        </p:spPr>
        <p:txBody>
          <a:bodyPr>
            <a:normAutofit fontScale="77500" lnSpcReduction="20000"/>
          </a:bodyPr>
          <a:lstStyle/>
          <a:p>
            <a:pPr marL="0" indent="0">
              <a:buNone/>
            </a:pPr>
            <a:endParaRPr lang="en-US" dirty="0"/>
          </a:p>
          <a:p>
            <a:r>
              <a:rPr lang="en-US" b="1" dirty="0">
                <a:hlinkClick r:id="rId3"/>
              </a:rPr>
              <a:t>Section 1115 waivers</a:t>
            </a:r>
            <a:r>
              <a:rPr lang="en-US" dirty="0"/>
              <a:t> – Often referred to as research and demonstration waivers, these allow states to temporarily test out new approaches to delivering Medicaid care and financing. </a:t>
            </a:r>
          </a:p>
          <a:p>
            <a:pPr marL="0" indent="0">
              <a:buNone/>
            </a:pPr>
            <a:r>
              <a:rPr lang="en-US" dirty="0"/>
              <a:t> </a:t>
            </a:r>
          </a:p>
          <a:p>
            <a:r>
              <a:rPr lang="en-US" b="1" dirty="0">
                <a:hlinkClick r:id="rId4"/>
              </a:rPr>
              <a:t>Section 1915(c) waivers</a:t>
            </a:r>
            <a:r>
              <a:rPr lang="en-US" b="1" dirty="0"/>
              <a:t> – </a:t>
            </a:r>
            <a:r>
              <a:rPr lang="en-US" dirty="0"/>
              <a:t>Home and Community-Based Services (HCBS) waivers are designed to allow states to provide home and community-based services to people in need of long-term care. This means they can stay in their own home or a community setting (such as a relative’s home or a supported living community) instead of going into a nursing facility.</a:t>
            </a:r>
          </a:p>
          <a:p>
            <a:pPr marL="0" indent="0">
              <a:buNone/>
            </a:pPr>
            <a:endParaRPr lang="en-US" dirty="0"/>
          </a:p>
          <a:p>
            <a:r>
              <a:rPr lang="en-US" b="1" dirty="0">
                <a:hlinkClick r:id="rId5"/>
              </a:rPr>
              <a:t>Section 1915(b) waivers</a:t>
            </a:r>
            <a:r>
              <a:rPr lang="en-US" dirty="0"/>
              <a:t> – “Freedom of choice waivers” allow states to provide care via managed care delivery systems. These organizations contract with state Medicaid agencies, and are paid from the state Medicaid fund for providing health care services to the beneficiaries, thus limiting the individual’s ability to choose their own providers.</a:t>
            </a:r>
          </a:p>
          <a:p>
            <a:pPr marL="0" indent="0">
              <a:buNone/>
            </a:pPr>
            <a:endParaRPr lang="en-US" dirty="0"/>
          </a:p>
        </p:txBody>
      </p:sp>
      <p:sp>
        <p:nvSpPr>
          <p:cNvPr id="5" name="Slide Number Placeholder 4"/>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18</a:t>
            </a:fld>
            <a:endParaRPr lang="en-US" dirty="0"/>
          </a:p>
        </p:txBody>
      </p:sp>
      <p:sp>
        <p:nvSpPr>
          <p:cNvPr id="6" name="Footer Placeholder 3"/>
          <p:cNvSpPr txBox="1">
            <a:spLocks/>
          </p:cNvSpPr>
          <p:nvPr/>
        </p:nvSpPr>
        <p:spPr>
          <a:xfrm>
            <a:off x="4648200" y="6356353"/>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728672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D691-63AE-4BFC-94E8-2DACB18D41C1}"/>
              </a:ext>
            </a:extLst>
          </p:cNvPr>
          <p:cNvSpPr>
            <a:spLocks noGrp="1"/>
          </p:cNvSpPr>
          <p:nvPr>
            <p:ph type="title"/>
          </p:nvPr>
        </p:nvSpPr>
        <p:spPr/>
        <p:txBody>
          <a:bodyPr>
            <a:normAutofit/>
          </a:bodyPr>
          <a:lstStyle/>
          <a:p>
            <a:pPr algn="ctr"/>
            <a:r>
              <a:rPr lang="en-US" b="1" dirty="0"/>
              <a:t>Evolution of Medicaid – HCBS Waivers</a:t>
            </a:r>
          </a:p>
        </p:txBody>
      </p:sp>
      <p:sp>
        <p:nvSpPr>
          <p:cNvPr id="3" name="Content Placeholder 2">
            <a:extLst>
              <a:ext uri="{FF2B5EF4-FFF2-40B4-BE49-F238E27FC236}">
                <a16:creationId xmlns:a16="http://schemas.microsoft.com/office/drawing/2014/main" id="{02E5609F-7607-42E0-943A-19167B3D74D1}"/>
              </a:ext>
            </a:extLst>
          </p:cNvPr>
          <p:cNvSpPr>
            <a:spLocks noGrp="1"/>
          </p:cNvSpPr>
          <p:nvPr>
            <p:ph idx="1"/>
          </p:nvPr>
        </p:nvSpPr>
        <p:spPr/>
        <p:txBody>
          <a:bodyPr>
            <a:normAutofit fontScale="85000" lnSpcReduction="20000"/>
          </a:bodyPr>
          <a:lstStyle/>
          <a:p>
            <a:r>
              <a:rPr lang="en-US" dirty="0"/>
              <a:t>Home and Community Based Services (HCBS) early 1980s</a:t>
            </a:r>
          </a:p>
          <a:p>
            <a:pPr lvl="1"/>
            <a:r>
              <a:rPr lang="en-US" dirty="0"/>
              <a:t>Large percent of Medicaid resources spent on long-term care (LTC)</a:t>
            </a:r>
          </a:p>
          <a:p>
            <a:pPr lvl="1"/>
            <a:r>
              <a:rPr lang="en-US" dirty="0"/>
              <a:t>Studies show 1/3 of Medicaid residents in LTC facilities could live at home with supports</a:t>
            </a:r>
          </a:p>
          <a:p>
            <a:pPr lvl="1"/>
            <a:r>
              <a:rPr lang="en-US" dirty="0"/>
              <a:t>Residents in LTC facilities and intermediate care facilities for individuals with developmental disabilities reported unsatisfactory quality of life</a:t>
            </a:r>
          </a:p>
          <a:p>
            <a:pPr lvl="1"/>
            <a:r>
              <a:rPr lang="en-US" dirty="0"/>
              <a:t>Number of court cases resulted in orders to deinstitutionalize persons with developmental disabilities</a:t>
            </a:r>
          </a:p>
          <a:p>
            <a:r>
              <a:rPr lang="en-US" dirty="0"/>
              <a:t>Specific Services in HCBS</a:t>
            </a:r>
          </a:p>
          <a:p>
            <a:pPr lvl="1"/>
            <a:r>
              <a:rPr lang="en-US" dirty="0"/>
              <a:t>Case management</a:t>
            </a:r>
          </a:p>
          <a:p>
            <a:pPr lvl="1"/>
            <a:r>
              <a:rPr lang="en-US" dirty="0"/>
              <a:t>Homemaker</a:t>
            </a:r>
          </a:p>
          <a:p>
            <a:pPr lvl="1"/>
            <a:r>
              <a:rPr lang="en-US" dirty="0"/>
              <a:t>Home health aid</a:t>
            </a:r>
          </a:p>
          <a:p>
            <a:pPr lvl="1"/>
            <a:r>
              <a:rPr lang="en-US" dirty="0"/>
              <a:t>Personal care</a:t>
            </a:r>
          </a:p>
          <a:p>
            <a:pPr lvl="1"/>
            <a:r>
              <a:rPr lang="en-US" dirty="0"/>
              <a:t>Adult day health</a:t>
            </a:r>
          </a:p>
          <a:p>
            <a:pPr lvl="1"/>
            <a:r>
              <a:rPr lang="en-US" dirty="0"/>
              <a:t>Habilitation</a:t>
            </a:r>
          </a:p>
          <a:p>
            <a:pPr lvl="1"/>
            <a:r>
              <a:rPr lang="en-US" dirty="0"/>
              <a:t>Respite</a:t>
            </a:r>
          </a:p>
        </p:txBody>
      </p:sp>
      <p:sp>
        <p:nvSpPr>
          <p:cNvPr id="4" name="Slide Number Placeholder 3">
            <a:extLst>
              <a:ext uri="{FF2B5EF4-FFF2-40B4-BE49-F238E27FC236}">
                <a16:creationId xmlns:a16="http://schemas.microsoft.com/office/drawing/2014/main" id="{A03440D2-0D98-4911-899A-D47AA8717C11}"/>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19</a:t>
            </a:fld>
            <a:endParaRPr lang="en-US" dirty="0"/>
          </a:p>
        </p:txBody>
      </p:sp>
    </p:spTree>
    <p:extLst>
      <p:ext uri="{BB962C8B-B14F-4D97-AF65-F5344CB8AC3E}">
        <p14:creationId xmlns:p14="http://schemas.microsoft.com/office/powerpoint/2010/main" val="409037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Evolution of Medicaid</a:t>
            </a:r>
          </a:p>
        </p:txBody>
      </p:sp>
      <p:sp>
        <p:nvSpPr>
          <p:cNvPr id="4" name="Slide Number Placeholder 3"/>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2</a:t>
            </a:fld>
            <a:endParaRPr lang="en-US" dirty="0"/>
          </a:p>
        </p:txBody>
      </p:sp>
      <p:graphicFrame>
        <p:nvGraphicFramePr>
          <p:cNvPr id="11" name="Content Placeholder 10"/>
          <p:cNvGraphicFramePr>
            <a:graphicFrameLocks noGrp="1"/>
          </p:cNvGraphicFramePr>
          <p:nvPr>
            <p:ph idx="1"/>
          </p:nvPr>
        </p:nvGraphicFramePr>
        <p:xfrm>
          <a:off x="1981200" y="1219201"/>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2209801" y="1417638"/>
            <a:ext cx="1262343" cy="369332"/>
          </a:xfrm>
          <a:prstGeom prst="rect">
            <a:avLst/>
          </a:prstGeom>
          <a:noFill/>
        </p:spPr>
        <p:txBody>
          <a:bodyPr wrap="square" rtlCol="0">
            <a:spAutoFit/>
          </a:bodyPr>
          <a:lstStyle/>
          <a:p>
            <a:endParaRPr lang="en-US" dirty="0"/>
          </a:p>
        </p:txBody>
      </p:sp>
      <p:sp>
        <p:nvSpPr>
          <p:cNvPr id="13" name="Rectangular Callout 12"/>
          <p:cNvSpPr/>
          <p:nvPr/>
        </p:nvSpPr>
        <p:spPr>
          <a:xfrm>
            <a:off x="1981200" y="1325561"/>
            <a:ext cx="1752600" cy="1722439"/>
          </a:xfrm>
          <a:prstGeom prst="wedgeRectCallout">
            <a:avLst>
              <a:gd name="adj1" fmla="val -17106"/>
              <a:gd name="adj2" fmla="val 748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Medicaid established to cover very-low-income individuals – </a:t>
            </a:r>
            <a:r>
              <a:rPr lang="en-US" sz="1400" b="1" dirty="0"/>
              <a:t>People Receiving Welfare </a:t>
            </a:r>
            <a:r>
              <a:rPr lang="en-US" sz="1400" dirty="0"/>
              <a:t>– no eligibility rules and no application process</a:t>
            </a:r>
          </a:p>
        </p:txBody>
      </p:sp>
      <p:sp>
        <p:nvSpPr>
          <p:cNvPr id="14" name="Rectangular Callout 13"/>
          <p:cNvSpPr/>
          <p:nvPr/>
        </p:nvSpPr>
        <p:spPr>
          <a:xfrm>
            <a:off x="3116036" y="4572000"/>
            <a:ext cx="2446564" cy="1219200"/>
          </a:xfrm>
          <a:prstGeom prst="wedgeRectCallout">
            <a:avLst>
              <a:gd name="adj1" fmla="val 4734"/>
              <a:gd name="adj2" fmla="val -96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Congress extends coverage to </a:t>
            </a:r>
            <a:r>
              <a:rPr lang="en-US" sz="1400" b="1" dirty="0"/>
              <a:t>Children and Pregnant Women </a:t>
            </a:r>
            <a:r>
              <a:rPr lang="en-US" sz="1400" dirty="0"/>
              <a:t>whose family income is above welfare eligibility levels</a:t>
            </a:r>
          </a:p>
        </p:txBody>
      </p:sp>
      <p:sp>
        <p:nvSpPr>
          <p:cNvPr id="15" name="Rectangular Callout 14"/>
          <p:cNvSpPr/>
          <p:nvPr/>
        </p:nvSpPr>
        <p:spPr>
          <a:xfrm>
            <a:off x="5334000" y="1417638"/>
            <a:ext cx="1295400" cy="1477962"/>
          </a:xfrm>
          <a:prstGeom prst="wedgeRectCallout">
            <a:avLst>
              <a:gd name="adj1" fmla="val -11580"/>
              <a:gd name="adj2" fmla="val 82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Very-low-income</a:t>
            </a:r>
            <a:r>
              <a:rPr lang="en-US" dirty="0"/>
              <a:t> </a:t>
            </a:r>
            <a:r>
              <a:rPr lang="en-US" sz="1400" b="1" dirty="0"/>
              <a:t>Parents </a:t>
            </a:r>
            <a:r>
              <a:rPr lang="en-US" sz="1400" dirty="0"/>
              <a:t>regardless of eligibility for welfare</a:t>
            </a:r>
          </a:p>
        </p:txBody>
      </p:sp>
      <p:sp>
        <p:nvSpPr>
          <p:cNvPr id="16" name="Rectangular Callout 15"/>
          <p:cNvSpPr/>
          <p:nvPr/>
        </p:nvSpPr>
        <p:spPr>
          <a:xfrm>
            <a:off x="7086600" y="4206084"/>
            <a:ext cx="2133600" cy="1508917"/>
          </a:xfrm>
          <a:prstGeom prst="wedgeRectCallout">
            <a:avLst>
              <a:gd name="adj1" fmla="val -44404"/>
              <a:gd name="adj2" fmla="val -68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Enactment of Children’s Health Insurance Program – covers </a:t>
            </a:r>
            <a:r>
              <a:rPr lang="en-US" sz="1400" b="1" dirty="0"/>
              <a:t>Children</a:t>
            </a:r>
            <a:r>
              <a:rPr lang="en-US" sz="1400" dirty="0"/>
              <a:t> up to 200% of FPL</a:t>
            </a:r>
          </a:p>
        </p:txBody>
      </p:sp>
      <p:sp>
        <p:nvSpPr>
          <p:cNvPr id="17" name="Rectangular Callout 16"/>
          <p:cNvSpPr/>
          <p:nvPr/>
        </p:nvSpPr>
        <p:spPr>
          <a:xfrm>
            <a:off x="7753350" y="1257300"/>
            <a:ext cx="2438400" cy="1676401"/>
          </a:xfrm>
          <a:prstGeom prst="wedgeRectCallout">
            <a:avLst>
              <a:gd name="adj1" fmla="val -19159"/>
              <a:gd name="adj2" fmla="val 698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Affordable Care Act – </a:t>
            </a:r>
            <a:r>
              <a:rPr lang="en-US" sz="1400" b="1" dirty="0"/>
              <a:t>all Adults </a:t>
            </a:r>
            <a:r>
              <a:rPr lang="en-US" sz="1400" dirty="0"/>
              <a:t>based on income – Expansion becomes option for states following 2012 Supreme Court Ruling</a:t>
            </a:r>
          </a:p>
          <a:p>
            <a:pPr algn="ctr"/>
            <a:r>
              <a:rPr lang="en-US" sz="1400" dirty="0"/>
              <a:t>Kentucky Implemented Expansion in 2014 and creates State Based Exchange</a:t>
            </a:r>
          </a:p>
        </p:txBody>
      </p:sp>
    </p:spTree>
    <p:extLst>
      <p:ext uri="{BB962C8B-B14F-4D97-AF65-F5344CB8AC3E}">
        <p14:creationId xmlns:p14="http://schemas.microsoft.com/office/powerpoint/2010/main" val="9691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Administration of Kentucky Medicaid 1915(c) Waivers </a:t>
            </a:r>
            <a:endParaRPr lang="en-US" dirty="0"/>
          </a:p>
        </p:txBody>
      </p:sp>
      <p:sp>
        <p:nvSpPr>
          <p:cNvPr id="3" name="Content Placeholder 2"/>
          <p:cNvSpPr>
            <a:spLocks noGrp="1"/>
          </p:cNvSpPr>
          <p:nvPr>
            <p:ph idx="1"/>
          </p:nvPr>
        </p:nvSpPr>
        <p:spPr>
          <a:xfrm>
            <a:off x="838200" y="1797050"/>
            <a:ext cx="10515600" cy="4351338"/>
          </a:xfrm>
        </p:spPr>
        <p:txBody>
          <a:bodyPr>
            <a:noAutofit/>
          </a:bodyPr>
          <a:lstStyle/>
          <a:p>
            <a:r>
              <a:rPr lang="en-US" sz="2400" dirty="0">
                <a:latin typeface="+mj-lt"/>
              </a:rPr>
              <a:t>DMS has oversight of all six 1915(c) waivers and operates the two Acquired Brain Injury waiver programs and the Model II waiver program. </a:t>
            </a:r>
          </a:p>
          <a:p>
            <a:pPr marL="0" indent="0">
              <a:buNone/>
            </a:pPr>
            <a:endParaRPr lang="en-US" sz="2400" dirty="0">
              <a:latin typeface="+mj-lt"/>
            </a:endParaRPr>
          </a:p>
          <a:p>
            <a:r>
              <a:rPr lang="en-US" sz="2400" dirty="0">
                <a:latin typeface="+mj-lt"/>
              </a:rPr>
              <a:t>DMS also has oversight of the PDS program. The Department for Aging and Independent Living (DAIL) shares operating functions with DMS for the Home and Community-Based waiver and supports operation of PDS for all waivers that allow PDS. </a:t>
            </a:r>
          </a:p>
          <a:p>
            <a:pPr marL="0" indent="0">
              <a:buNone/>
            </a:pPr>
            <a:endParaRPr lang="en-US" sz="2400" dirty="0">
              <a:latin typeface="+mj-lt"/>
            </a:endParaRPr>
          </a:p>
          <a:p>
            <a:r>
              <a:rPr lang="en-US" sz="2400" dirty="0">
                <a:latin typeface="+mj-lt"/>
              </a:rPr>
              <a:t>The Department for Behavioral Health, Developmental and Intellectual Disabilities (DBHDID) shares operating functions with DMS for the SCL and Michelle P. waivers.</a:t>
            </a:r>
          </a:p>
          <a:p>
            <a:endParaRPr lang="en-US" sz="2400" dirty="0">
              <a:latin typeface="+mj-lt"/>
            </a:endParaRPr>
          </a:p>
        </p:txBody>
      </p:sp>
      <p:sp>
        <p:nvSpPr>
          <p:cNvPr id="5" name="Slide Number Placeholder 4"/>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20</a:t>
            </a:fld>
            <a:endParaRPr lang="en-US" dirty="0"/>
          </a:p>
        </p:txBody>
      </p:sp>
    </p:spTree>
    <p:extLst>
      <p:ext uri="{BB962C8B-B14F-4D97-AF65-F5344CB8AC3E}">
        <p14:creationId xmlns:p14="http://schemas.microsoft.com/office/powerpoint/2010/main" val="89645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Kentucky’s 1915(c) HCBS Waivers: The Basics </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4220628749"/>
              </p:ext>
            </p:extLst>
          </p:nvPr>
        </p:nvGraphicFramePr>
        <p:xfrm>
          <a:off x="3139707" y="1729031"/>
          <a:ext cx="6137330" cy="3707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982050" y="1908856"/>
            <a:ext cx="1051607" cy="1131079"/>
          </a:xfrm>
          <a:prstGeom prst="rect">
            <a:avLst/>
          </a:prstGeom>
          <a:noFill/>
        </p:spPr>
        <p:txBody>
          <a:bodyPr wrap="square" rtlCol="0">
            <a:spAutoFit/>
          </a:bodyPr>
          <a:lstStyle/>
          <a:p>
            <a:pPr algn="ctr" defTabSz="685800">
              <a:defRPr/>
            </a:pPr>
            <a:r>
              <a:rPr lang="en-US" sz="1350" b="1" dirty="0">
                <a:solidFill>
                  <a:prstClr val="white"/>
                </a:solidFill>
                <a:latin typeface="Calibri"/>
              </a:rPr>
              <a:t>Acquired Brain Injury Long Term Care </a:t>
            </a:r>
            <a:br>
              <a:rPr lang="en-US" sz="1350" b="1" dirty="0">
                <a:solidFill>
                  <a:prstClr val="white"/>
                </a:solidFill>
                <a:latin typeface="Calibri"/>
              </a:rPr>
            </a:br>
            <a:r>
              <a:rPr lang="en-US" sz="1350" b="1" dirty="0">
                <a:solidFill>
                  <a:prstClr val="white"/>
                </a:solidFill>
                <a:latin typeface="Calibri"/>
              </a:rPr>
              <a:t>(ABI LTC)</a:t>
            </a:r>
          </a:p>
        </p:txBody>
      </p:sp>
      <p:sp>
        <p:nvSpPr>
          <p:cNvPr id="3" name="TextBox 2"/>
          <p:cNvSpPr txBox="1"/>
          <p:nvPr/>
        </p:nvSpPr>
        <p:spPr>
          <a:xfrm>
            <a:off x="5348217" y="3205244"/>
            <a:ext cx="1034512" cy="923330"/>
          </a:xfrm>
          <a:prstGeom prst="rect">
            <a:avLst/>
          </a:prstGeom>
          <a:noFill/>
        </p:spPr>
        <p:txBody>
          <a:bodyPr wrap="square" rtlCol="0">
            <a:spAutoFit/>
          </a:bodyPr>
          <a:lstStyle/>
          <a:p>
            <a:pPr algn="ctr" defTabSz="685800">
              <a:defRPr/>
            </a:pPr>
            <a:r>
              <a:rPr lang="en-US" sz="1350" b="1" dirty="0">
                <a:solidFill>
                  <a:prstClr val="white"/>
                </a:solidFill>
                <a:latin typeface="Calibri"/>
              </a:rPr>
              <a:t>Home and Community </a:t>
            </a:r>
            <a:br>
              <a:rPr lang="en-US" sz="1350" b="1" dirty="0">
                <a:solidFill>
                  <a:prstClr val="white"/>
                </a:solidFill>
                <a:latin typeface="Calibri"/>
              </a:rPr>
            </a:br>
            <a:r>
              <a:rPr lang="en-US" sz="1350" b="1" dirty="0">
                <a:solidFill>
                  <a:prstClr val="white"/>
                </a:solidFill>
                <a:latin typeface="Calibri"/>
              </a:rPr>
              <a:t>Based (HCB)</a:t>
            </a:r>
          </a:p>
        </p:txBody>
      </p:sp>
      <p:sp>
        <p:nvSpPr>
          <p:cNvPr id="7" name="TextBox 6"/>
          <p:cNvSpPr txBox="1"/>
          <p:nvPr/>
        </p:nvSpPr>
        <p:spPr>
          <a:xfrm>
            <a:off x="5822052" y="4402490"/>
            <a:ext cx="1371600" cy="715581"/>
          </a:xfrm>
          <a:prstGeom prst="rect">
            <a:avLst/>
          </a:prstGeom>
          <a:noFill/>
        </p:spPr>
        <p:txBody>
          <a:bodyPr wrap="square" rtlCol="0">
            <a:spAutoFit/>
          </a:bodyPr>
          <a:lstStyle/>
          <a:p>
            <a:pPr algn="ctr" defTabSz="685800">
              <a:defRPr/>
            </a:pPr>
            <a:r>
              <a:rPr lang="en-US" sz="1350" b="1" dirty="0">
                <a:solidFill>
                  <a:prstClr val="white"/>
                </a:solidFill>
                <a:latin typeface="Calibri"/>
              </a:rPr>
              <a:t>Supports for Community </a:t>
            </a:r>
            <a:br>
              <a:rPr lang="en-US" sz="1350" b="1" dirty="0">
                <a:solidFill>
                  <a:prstClr val="white"/>
                </a:solidFill>
                <a:latin typeface="Calibri"/>
              </a:rPr>
            </a:br>
            <a:r>
              <a:rPr lang="en-US" sz="1350" b="1" dirty="0">
                <a:solidFill>
                  <a:prstClr val="white"/>
                </a:solidFill>
                <a:latin typeface="Calibri"/>
              </a:rPr>
              <a:t>Living (SCL)</a:t>
            </a:r>
          </a:p>
        </p:txBody>
      </p:sp>
      <p:sp>
        <p:nvSpPr>
          <p:cNvPr id="8" name="TextBox 7"/>
          <p:cNvSpPr txBox="1"/>
          <p:nvPr/>
        </p:nvSpPr>
        <p:spPr>
          <a:xfrm>
            <a:off x="2205945" y="2112614"/>
            <a:ext cx="2293731" cy="715581"/>
          </a:xfrm>
          <a:prstGeom prst="rect">
            <a:avLst/>
          </a:prstGeom>
          <a:noFill/>
        </p:spPr>
        <p:txBody>
          <a:bodyPr wrap="square" rtlCol="0">
            <a:spAutoFit/>
          </a:bodyPr>
          <a:lstStyle/>
          <a:p>
            <a:pPr algn="ctr" defTabSz="685800">
              <a:defRPr/>
            </a:pPr>
            <a:r>
              <a:rPr lang="en-US" sz="1350" b="1" dirty="0">
                <a:solidFill>
                  <a:prstClr val="black"/>
                </a:solidFill>
                <a:latin typeface="Calibri"/>
              </a:rPr>
              <a:t>ABI &amp; ABI LTC: </a:t>
            </a:r>
            <a:r>
              <a:rPr lang="en-US" sz="1350" dirty="0">
                <a:solidFill>
                  <a:prstClr val="black"/>
                </a:solidFill>
                <a:latin typeface="Calibri"/>
              </a:rPr>
              <a:t>For individuals age 18 or older with an acquired brain injury</a:t>
            </a:r>
          </a:p>
        </p:txBody>
      </p:sp>
      <p:sp>
        <p:nvSpPr>
          <p:cNvPr id="9" name="TextBox 8"/>
          <p:cNvSpPr txBox="1"/>
          <p:nvPr/>
        </p:nvSpPr>
        <p:spPr>
          <a:xfrm>
            <a:off x="2888393" y="3304318"/>
            <a:ext cx="2410565" cy="715581"/>
          </a:xfrm>
          <a:prstGeom prst="rect">
            <a:avLst/>
          </a:prstGeom>
          <a:noFill/>
        </p:spPr>
        <p:txBody>
          <a:bodyPr wrap="square" rtlCol="0">
            <a:spAutoFit/>
          </a:bodyPr>
          <a:lstStyle/>
          <a:p>
            <a:pPr defTabSz="685800">
              <a:defRPr/>
            </a:pPr>
            <a:r>
              <a:rPr lang="en-US" sz="1350" b="1" dirty="0">
                <a:solidFill>
                  <a:prstClr val="black"/>
                </a:solidFill>
                <a:latin typeface="Calibri"/>
              </a:rPr>
              <a:t>HCB: </a:t>
            </a:r>
            <a:r>
              <a:rPr lang="en-US" sz="1350" dirty="0">
                <a:solidFill>
                  <a:prstClr val="black"/>
                </a:solidFill>
                <a:latin typeface="Calibri"/>
              </a:rPr>
              <a:t>For individuals age 65 and older or individuals of any age with a physical disability</a:t>
            </a:r>
          </a:p>
        </p:txBody>
      </p:sp>
      <p:sp>
        <p:nvSpPr>
          <p:cNvPr id="10" name="TextBox 9"/>
          <p:cNvSpPr txBox="1"/>
          <p:nvPr/>
        </p:nvSpPr>
        <p:spPr>
          <a:xfrm>
            <a:off x="7883324" y="3096567"/>
            <a:ext cx="2552221" cy="923330"/>
          </a:xfrm>
          <a:prstGeom prst="rect">
            <a:avLst/>
          </a:prstGeom>
          <a:noFill/>
        </p:spPr>
        <p:txBody>
          <a:bodyPr wrap="square" rtlCol="0">
            <a:spAutoFit/>
          </a:bodyPr>
          <a:lstStyle/>
          <a:p>
            <a:pPr defTabSz="685800">
              <a:defRPr/>
            </a:pPr>
            <a:r>
              <a:rPr lang="en-US" sz="1350" b="1" dirty="0">
                <a:solidFill>
                  <a:prstClr val="black"/>
                </a:solidFill>
                <a:latin typeface="Calibri"/>
              </a:rPr>
              <a:t>MIIW: </a:t>
            </a:r>
            <a:r>
              <a:rPr lang="en-US" sz="1350" dirty="0">
                <a:solidFill>
                  <a:prstClr val="black"/>
                </a:solidFill>
                <a:latin typeface="Calibri"/>
              </a:rPr>
              <a:t>For individuals dependent on a ventilator 12 or more hours a day or on an active, physician monitored weaning program</a:t>
            </a:r>
          </a:p>
        </p:txBody>
      </p:sp>
      <p:sp>
        <p:nvSpPr>
          <p:cNvPr id="12" name="TextBox 11"/>
          <p:cNvSpPr txBox="1"/>
          <p:nvPr/>
        </p:nvSpPr>
        <p:spPr>
          <a:xfrm>
            <a:off x="7193652" y="4402490"/>
            <a:ext cx="2804046" cy="715581"/>
          </a:xfrm>
          <a:prstGeom prst="rect">
            <a:avLst/>
          </a:prstGeom>
          <a:noFill/>
        </p:spPr>
        <p:txBody>
          <a:bodyPr wrap="square" rtlCol="0">
            <a:spAutoFit/>
          </a:bodyPr>
          <a:lstStyle/>
          <a:p>
            <a:pPr algn="ctr" defTabSz="685800">
              <a:defRPr/>
            </a:pPr>
            <a:r>
              <a:rPr lang="en-US" sz="1350" b="1" dirty="0">
                <a:solidFill>
                  <a:prstClr val="black"/>
                </a:solidFill>
                <a:latin typeface="Calibri"/>
              </a:rPr>
              <a:t>MPW &amp; SCL: </a:t>
            </a:r>
            <a:r>
              <a:rPr lang="en-US" sz="1350" dirty="0">
                <a:solidFill>
                  <a:prstClr val="black"/>
                </a:solidFill>
                <a:latin typeface="Calibri"/>
              </a:rPr>
              <a:t>For individuals with an intellectual or developmental disabilities </a:t>
            </a:r>
          </a:p>
        </p:txBody>
      </p:sp>
      <p:sp>
        <p:nvSpPr>
          <p:cNvPr id="4" name="Slide Number Placeholder 3"/>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21</a:t>
            </a:fld>
            <a:endParaRPr lang="en-US" dirty="0"/>
          </a:p>
        </p:txBody>
      </p:sp>
    </p:spTree>
    <p:extLst>
      <p:ext uri="{BB962C8B-B14F-4D97-AF65-F5344CB8AC3E}">
        <p14:creationId xmlns:p14="http://schemas.microsoft.com/office/powerpoint/2010/main" val="89808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Participant Directed Services (PDS)</a:t>
            </a:r>
          </a:p>
        </p:txBody>
      </p:sp>
      <p:sp>
        <p:nvSpPr>
          <p:cNvPr id="3" name="Content Placeholder 2"/>
          <p:cNvSpPr>
            <a:spLocks noGrp="1"/>
          </p:cNvSpPr>
          <p:nvPr>
            <p:ph idx="1"/>
          </p:nvPr>
        </p:nvSpPr>
        <p:spPr/>
        <p:txBody>
          <a:bodyPr>
            <a:noAutofit/>
          </a:bodyPr>
          <a:lstStyle/>
          <a:p>
            <a:r>
              <a:rPr lang="en-US" sz="2000" b="1" dirty="0"/>
              <a:t>Participant Directed Services</a:t>
            </a:r>
            <a:r>
              <a:rPr lang="en-US" sz="2000" dirty="0"/>
              <a:t> (PDS) allows individuals receiving 1915(c) HCBS Medicaid waiver services to hire their own providers for non-medical, non-residential waiver services. This option gives waiver participants more choice, flexibility and control over their supports and services. Formerly known as the Consumer-Directed Option (CDO). </a:t>
            </a:r>
            <a:br>
              <a:rPr lang="en-US" sz="1800" dirty="0"/>
            </a:br>
            <a:endParaRPr lang="en-US" sz="1800" dirty="0"/>
          </a:p>
          <a:p>
            <a:r>
              <a:rPr lang="en-US" sz="2000" b="1" dirty="0"/>
              <a:t>Eligibility</a:t>
            </a:r>
          </a:p>
          <a:p>
            <a:pPr lvl="1"/>
            <a:r>
              <a:rPr lang="en-US" sz="1800" dirty="0"/>
              <a:t>Individuals receiving services through the Acquired Brain Injury and Acquired Brain Injury Long-Term Care, Michelle P. or Supports for Community Living waivers may participate in the PDS program.  </a:t>
            </a:r>
            <a:br>
              <a:rPr lang="en-US" sz="2000" dirty="0"/>
            </a:br>
            <a:br>
              <a:rPr lang="en-US" sz="1800" dirty="0"/>
            </a:br>
            <a:endParaRPr lang="en-US" sz="1800" dirty="0"/>
          </a:p>
          <a:p>
            <a:r>
              <a:rPr lang="en-US" sz="2000" b="1" dirty="0"/>
              <a:t>Providers</a:t>
            </a:r>
          </a:p>
          <a:p>
            <a:pPr lvl="1"/>
            <a:r>
              <a:rPr lang="en-US" sz="1800" dirty="0"/>
              <a:t>Can be friends, neighbors or certain family members</a:t>
            </a:r>
          </a:p>
          <a:p>
            <a:endParaRPr lang="en-US" sz="1800" dirty="0"/>
          </a:p>
        </p:txBody>
      </p:sp>
      <p:sp>
        <p:nvSpPr>
          <p:cNvPr id="5" name="Slide Number Placeholder 4"/>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22</a:t>
            </a:fld>
            <a:endParaRPr lang="en-US" dirty="0"/>
          </a:p>
        </p:txBody>
      </p:sp>
    </p:spTree>
    <p:extLst>
      <p:ext uri="{BB962C8B-B14F-4D97-AF65-F5344CB8AC3E}">
        <p14:creationId xmlns:p14="http://schemas.microsoft.com/office/powerpoint/2010/main" val="1150622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D9AB-BE91-411B-B9F1-DBD95388061E}"/>
              </a:ext>
            </a:extLst>
          </p:cNvPr>
          <p:cNvSpPr>
            <a:spLocks noGrp="1"/>
          </p:cNvSpPr>
          <p:nvPr>
            <p:ph type="title"/>
          </p:nvPr>
        </p:nvSpPr>
        <p:spPr/>
        <p:txBody>
          <a:bodyPr/>
          <a:lstStyle/>
          <a:p>
            <a:pPr algn="ctr"/>
            <a:r>
              <a:rPr lang="en-US" b="1" dirty="0"/>
              <a:t>Kentucky Transitions</a:t>
            </a:r>
          </a:p>
        </p:txBody>
      </p:sp>
      <p:sp>
        <p:nvSpPr>
          <p:cNvPr id="3" name="Content Placeholder 2">
            <a:extLst>
              <a:ext uri="{FF2B5EF4-FFF2-40B4-BE49-F238E27FC236}">
                <a16:creationId xmlns:a16="http://schemas.microsoft.com/office/drawing/2014/main" id="{C42B4A11-7AD4-45EE-94D1-41564B6FF8AD}"/>
              </a:ext>
            </a:extLst>
          </p:cNvPr>
          <p:cNvSpPr>
            <a:spLocks noGrp="1"/>
          </p:cNvSpPr>
          <p:nvPr>
            <p:ph idx="1"/>
          </p:nvPr>
        </p:nvSpPr>
        <p:spPr/>
        <p:txBody>
          <a:bodyPr>
            <a:normAutofit/>
          </a:bodyPr>
          <a:lstStyle/>
          <a:p>
            <a:r>
              <a:rPr lang="en-US" sz="2000" dirty="0"/>
              <a:t>Kentucky Transitions helps people move out of nursing facilities or institutions and into their own homes. The Department for Medicaid Services developed the program in 2008 with a </a:t>
            </a:r>
            <a:r>
              <a:rPr lang="en-US" sz="2000" b="1" dirty="0"/>
              <a:t>Money Follows the Person (MFP) </a:t>
            </a:r>
            <a:r>
              <a:rPr lang="en-US" sz="2000" dirty="0"/>
              <a:t>demonstration grant from the Centers for Medicare and Medicaid Services. Kentucky Transitions has helped more than 750 people leave institutional care.</a:t>
            </a:r>
          </a:p>
          <a:p>
            <a:pPr algn="l"/>
            <a:r>
              <a:rPr lang="en-US" sz="2000" dirty="0"/>
              <a:t>Qualified Individuals:</a:t>
            </a:r>
          </a:p>
          <a:p>
            <a:pPr lvl="1"/>
            <a:r>
              <a:rPr lang="en-US" sz="2000" dirty="0"/>
              <a:t>Elderly, physically disabled, have a mental illness or an acquired brain injury</a:t>
            </a:r>
          </a:p>
          <a:p>
            <a:pPr lvl="1"/>
            <a:r>
              <a:rPr lang="en-US" sz="2000" dirty="0"/>
              <a:t>Currently reside in a nursing facility and have been there at least 60 days </a:t>
            </a:r>
          </a:p>
          <a:p>
            <a:pPr lvl="1"/>
            <a:r>
              <a:rPr lang="en-US" sz="2000" dirty="0"/>
              <a:t>Must have the ability to live in the community with support and services.</a:t>
            </a:r>
          </a:p>
          <a:p>
            <a:pPr lvl="1"/>
            <a:r>
              <a:rPr lang="en-US" sz="2000" dirty="0"/>
              <a:t>Meet existing Medicaid eligibility requirements</a:t>
            </a:r>
          </a:p>
          <a:p>
            <a:pPr lvl="1"/>
            <a:r>
              <a:rPr lang="en-US" sz="2000" dirty="0"/>
              <a:t>Receiving Medicaid-paid services at least one day prior to being referred to Kentucky Transitions. </a:t>
            </a:r>
          </a:p>
          <a:p>
            <a:endParaRPr lang="en-US" sz="2000" dirty="0"/>
          </a:p>
        </p:txBody>
      </p:sp>
      <p:sp>
        <p:nvSpPr>
          <p:cNvPr id="4" name="Slide Number Placeholder 3">
            <a:extLst>
              <a:ext uri="{FF2B5EF4-FFF2-40B4-BE49-F238E27FC236}">
                <a16:creationId xmlns:a16="http://schemas.microsoft.com/office/drawing/2014/main" id="{7B8D1699-B776-4A09-9321-BB69CCB7DFF9}"/>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23</a:t>
            </a:fld>
            <a:endParaRPr lang="en-US" dirty="0"/>
          </a:p>
        </p:txBody>
      </p:sp>
    </p:spTree>
    <p:extLst>
      <p:ext uri="{BB962C8B-B14F-4D97-AF65-F5344CB8AC3E}">
        <p14:creationId xmlns:p14="http://schemas.microsoft.com/office/powerpoint/2010/main" val="329796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67D8-E28A-4BDC-8BA3-A0FF39EC2638}"/>
              </a:ext>
            </a:extLst>
          </p:cNvPr>
          <p:cNvSpPr>
            <a:spLocks noGrp="1"/>
          </p:cNvSpPr>
          <p:nvPr>
            <p:ph type="title"/>
          </p:nvPr>
        </p:nvSpPr>
        <p:spPr/>
        <p:txBody>
          <a:bodyPr/>
          <a:lstStyle/>
          <a:p>
            <a:pPr algn="ctr"/>
            <a:r>
              <a:rPr lang="en-US" b="1" dirty="0"/>
              <a:t>1915(c) Waiver Enrollment</a:t>
            </a:r>
          </a:p>
        </p:txBody>
      </p:sp>
      <p:pic>
        <p:nvPicPr>
          <p:cNvPr id="6" name="Content Placeholder 5">
            <a:extLst>
              <a:ext uri="{FF2B5EF4-FFF2-40B4-BE49-F238E27FC236}">
                <a16:creationId xmlns:a16="http://schemas.microsoft.com/office/drawing/2014/main" id="{7C72A575-59AA-485C-A3E7-5D3EA8554247}"/>
              </a:ext>
            </a:extLst>
          </p:cNvPr>
          <p:cNvPicPr>
            <a:picLocks noGrp="1" noChangeAspect="1"/>
          </p:cNvPicPr>
          <p:nvPr>
            <p:ph idx="1"/>
          </p:nvPr>
        </p:nvPicPr>
        <p:blipFill>
          <a:blip r:embed="rId2"/>
          <a:stretch>
            <a:fillRect/>
          </a:stretch>
        </p:blipFill>
        <p:spPr>
          <a:xfrm>
            <a:off x="3124200" y="1066800"/>
            <a:ext cx="6553200" cy="4932602"/>
          </a:xfrm>
        </p:spPr>
      </p:pic>
      <p:sp>
        <p:nvSpPr>
          <p:cNvPr id="4" name="Slide Number Placeholder 3">
            <a:extLst>
              <a:ext uri="{FF2B5EF4-FFF2-40B4-BE49-F238E27FC236}">
                <a16:creationId xmlns:a16="http://schemas.microsoft.com/office/drawing/2014/main" id="{345B109F-FD09-48F1-B660-21E8790A7DE9}"/>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24</a:t>
            </a:fld>
            <a:endParaRPr lang="en-US" dirty="0"/>
          </a:p>
        </p:txBody>
      </p:sp>
    </p:spTree>
    <p:extLst>
      <p:ext uri="{BB962C8B-B14F-4D97-AF65-F5344CB8AC3E}">
        <p14:creationId xmlns:p14="http://schemas.microsoft.com/office/powerpoint/2010/main" val="323582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Kentucky Medicaid 1915(b) Waivers </a:t>
            </a:r>
            <a:endParaRPr lang="en-US" dirty="0"/>
          </a:p>
        </p:txBody>
      </p:sp>
      <p:sp>
        <p:nvSpPr>
          <p:cNvPr id="3" name="Content Placeholder 2"/>
          <p:cNvSpPr>
            <a:spLocks noGrp="1"/>
          </p:cNvSpPr>
          <p:nvPr>
            <p:ph idx="1"/>
          </p:nvPr>
        </p:nvSpPr>
        <p:spPr/>
        <p:txBody>
          <a:bodyPr>
            <a:noAutofit/>
          </a:bodyPr>
          <a:lstStyle/>
          <a:p>
            <a:r>
              <a:rPr lang="en-US" sz="3600" dirty="0"/>
              <a:t>Managed Care</a:t>
            </a:r>
          </a:p>
          <a:p>
            <a:pPr lvl="1"/>
            <a:r>
              <a:rPr lang="en-US" dirty="0"/>
              <a:t>Allows KY to use MCOs to deliver care to enrollees</a:t>
            </a:r>
          </a:p>
          <a:p>
            <a:pPr lvl="1"/>
            <a:r>
              <a:rPr lang="en-US" dirty="0"/>
              <a:t>Risk based capitated payment model</a:t>
            </a:r>
          </a:p>
          <a:p>
            <a:r>
              <a:rPr lang="en-US" sz="3600" dirty="0"/>
              <a:t>Non-Emergency Transportation (NEMT)</a:t>
            </a:r>
          </a:p>
          <a:p>
            <a:pPr lvl="1"/>
            <a:r>
              <a:rPr lang="en-US" dirty="0"/>
              <a:t>Operated through a contract with the Kentucky Department of Transportation (DOT)</a:t>
            </a:r>
          </a:p>
          <a:p>
            <a:pPr lvl="1"/>
            <a:r>
              <a:rPr lang="en-US" dirty="0"/>
              <a:t>DOT contracts with brokers</a:t>
            </a:r>
          </a:p>
          <a:p>
            <a:pPr lvl="1"/>
            <a:r>
              <a:rPr lang="en-US" dirty="0"/>
              <a:t>Brokers contract with transportation providers</a:t>
            </a:r>
          </a:p>
          <a:p>
            <a:pPr lvl="1"/>
            <a:r>
              <a:rPr lang="en-US" dirty="0"/>
              <a:t>Risk based capitated payment model</a:t>
            </a:r>
          </a:p>
          <a:p>
            <a:pPr lvl="1"/>
            <a:endParaRPr lang="en-US" dirty="0"/>
          </a:p>
        </p:txBody>
      </p:sp>
      <p:sp>
        <p:nvSpPr>
          <p:cNvPr id="5" name="Slide Number Placeholder 4"/>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25</a:t>
            </a:fld>
            <a:endParaRPr lang="en-US" dirty="0"/>
          </a:p>
        </p:txBody>
      </p:sp>
      <p:sp>
        <p:nvSpPr>
          <p:cNvPr id="6" name="Footer Placeholder 3"/>
          <p:cNvSpPr txBox="1">
            <a:spLocks/>
          </p:cNvSpPr>
          <p:nvPr/>
        </p:nvSpPr>
        <p:spPr>
          <a:xfrm>
            <a:off x="4648200" y="6356353"/>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68520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Kentucky 1115 Waiver </a:t>
            </a:r>
            <a:endParaRPr lang="en-US" dirty="0"/>
          </a:p>
        </p:txBody>
      </p:sp>
      <p:sp>
        <p:nvSpPr>
          <p:cNvPr id="3" name="Content Placeholder 2"/>
          <p:cNvSpPr>
            <a:spLocks noGrp="1"/>
          </p:cNvSpPr>
          <p:nvPr>
            <p:ph idx="1"/>
          </p:nvPr>
        </p:nvSpPr>
        <p:spPr>
          <a:xfrm>
            <a:off x="838200" y="1558925"/>
            <a:ext cx="10515600" cy="4351338"/>
          </a:xfrm>
        </p:spPr>
        <p:txBody>
          <a:bodyPr>
            <a:normAutofit/>
          </a:bodyPr>
          <a:lstStyle/>
          <a:p>
            <a:pPr marL="450342" lvl="1" indent="-457200">
              <a:spcBef>
                <a:spcPts val="600"/>
              </a:spcBef>
              <a:spcAft>
                <a:spcPts val="900"/>
              </a:spcAft>
            </a:pPr>
            <a:r>
              <a:rPr lang="en-US" dirty="0"/>
              <a:t>Extends coverage to former foster care youth under age 26 who were in foster care under the responsibility of another state on the date they turned 18 and who were enrolled in Medicaid </a:t>
            </a:r>
          </a:p>
          <a:p>
            <a:pPr marL="450342" lvl="1" indent="-457200">
              <a:spcBef>
                <a:spcPts val="600"/>
              </a:spcBef>
              <a:spcAft>
                <a:spcPts val="900"/>
              </a:spcAft>
            </a:pPr>
            <a:r>
              <a:rPr lang="en-US" dirty="0"/>
              <a:t>Substance use disorder (SUD) program available to all Medicaid members</a:t>
            </a:r>
          </a:p>
          <a:p>
            <a:pPr marL="450342" lvl="1" indent="-457200">
              <a:spcBef>
                <a:spcPts val="600"/>
              </a:spcBef>
              <a:spcAft>
                <a:spcPts val="900"/>
              </a:spcAft>
            </a:pPr>
            <a:r>
              <a:rPr lang="en-US" dirty="0"/>
              <a:t>Waives non-emergency medical transportation (NEMT) for methadone treatment services</a:t>
            </a:r>
          </a:p>
          <a:p>
            <a:pPr marL="450342" lvl="1" indent="-457200">
              <a:spcBef>
                <a:spcPts val="600"/>
              </a:spcBef>
              <a:spcAft>
                <a:spcPts val="900"/>
              </a:spcAft>
            </a:pPr>
            <a:r>
              <a:rPr lang="en-US" dirty="0"/>
              <a:t>Aligns Medicaid member redeterminations with their employer-sponsored insurance open enrollment period</a:t>
            </a:r>
          </a:p>
          <a:p>
            <a:pPr marL="450342" lvl="1" indent="-457200">
              <a:spcBef>
                <a:spcPts val="600"/>
              </a:spcBef>
              <a:spcAft>
                <a:spcPts val="900"/>
              </a:spcAft>
            </a:pPr>
            <a:r>
              <a:rPr lang="en-US" dirty="0"/>
              <a:t>Expires September 20, 2023</a:t>
            </a:r>
          </a:p>
          <a:p>
            <a:pPr marL="450342" lvl="1" indent="-457200">
              <a:spcBef>
                <a:spcPts val="600"/>
              </a:spcBef>
              <a:spcAft>
                <a:spcPts val="900"/>
              </a:spcAft>
            </a:pPr>
            <a:r>
              <a:rPr lang="en-US" dirty="0"/>
              <a:t>Being amended to include SUD for incarcerated</a:t>
            </a:r>
          </a:p>
        </p:txBody>
      </p:sp>
      <p:sp>
        <p:nvSpPr>
          <p:cNvPr id="5" name="Slide Number Placeholder 4"/>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26</a:t>
            </a:fld>
            <a:endParaRPr lang="en-US" dirty="0"/>
          </a:p>
        </p:txBody>
      </p:sp>
    </p:spTree>
    <p:extLst>
      <p:ext uri="{BB962C8B-B14F-4D97-AF65-F5344CB8AC3E}">
        <p14:creationId xmlns:p14="http://schemas.microsoft.com/office/powerpoint/2010/main" val="307856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BC99-88BA-A31F-40E7-1AACF284927C}"/>
              </a:ext>
            </a:extLst>
          </p:cNvPr>
          <p:cNvSpPr>
            <a:spLocks noGrp="1"/>
          </p:cNvSpPr>
          <p:nvPr>
            <p:ph type="title"/>
          </p:nvPr>
        </p:nvSpPr>
        <p:spPr/>
        <p:txBody>
          <a:bodyPr>
            <a:normAutofit/>
          </a:bodyPr>
          <a:lstStyle/>
          <a:p>
            <a:pPr algn="ctr"/>
            <a:r>
              <a:rPr lang="en-US" sz="4000" b="1" dirty="0"/>
              <a:t>Medicaid Funded IT Initiatives Catalog</a:t>
            </a:r>
            <a:endParaRPr lang="en-US" sz="2400" b="1" dirty="0"/>
          </a:p>
        </p:txBody>
      </p:sp>
      <p:sp>
        <p:nvSpPr>
          <p:cNvPr id="4" name="Slide Number Placeholder 3">
            <a:extLst>
              <a:ext uri="{FF2B5EF4-FFF2-40B4-BE49-F238E27FC236}">
                <a16:creationId xmlns:a16="http://schemas.microsoft.com/office/drawing/2014/main" id="{B25BFE1C-206F-80D4-3DAC-8A6ECEC3C7A8}"/>
              </a:ext>
            </a:extLst>
          </p:cNvPr>
          <p:cNvSpPr>
            <a:spLocks noGrp="1"/>
          </p:cNvSpPr>
          <p:nvPr>
            <p:ph type="sldNum" sz="quarter" idx="12"/>
          </p:nvPr>
        </p:nvSpPr>
        <p:spPr>
          <a:xfrm>
            <a:off x="406400" y="6400801"/>
            <a:ext cx="28448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27</a:t>
            </a:fld>
            <a:endParaRPr lang="en-US" dirty="0"/>
          </a:p>
        </p:txBody>
      </p:sp>
      <p:pic>
        <p:nvPicPr>
          <p:cNvPr id="13" name="Picture 12">
            <a:extLst>
              <a:ext uri="{FF2B5EF4-FFF2-40B4-BE49-F238E27FC236}">
                <a16:creationId xmlns:a16="http://schemas.microsoft.com/office/drawing/2014/main" id="{8B923B32-B293-E380-94FF-4C34A0F8225D}"/>
              </a:ext>
            </a:extLst>
          </p:cNvPr>
          <p:cNvPicPr>
            <a:picLocks noChangeAspect="1"/>
          </p:cNvPicPr>
          <p:nvPr/>
        </p:nvPicPr>
        <p:blipFill>
          <a:blip r:embed="rId3"/>
          <a:stretch>
            <a:fillRect/>
          </a:stretch>
        </p:blipFill>
        <p:spPr>
          <a:xfrm>
            <a:off x="76699" y="1409366"/>
            <a:ext cx="12038602" cy="4039268"/>
          </a:xfrm>
          <a:prstGeom prst="rect">
            <a:avLst/>
          </a:prstGeom>
        </p:spPr>
      </p:pic>
      <p:grpSp>
        <p:nvGrpSpPr>
          <p:cNvPr id="6" name="Group 5">
            <a:extLst>
              <a:ext uri="{FF2B5EF4-FFF2-40B4-BE49-F238E27FC236}">
                <a16:creationId xmlns:a16="http://schemas.microsoft.com/office/drawing/2014/main" id="{46670A99-19C0-96E8-7812-279288A9C2C2}"/>
              </a:ext>
            </a:extLst>
          </p:cNvPr>
          <p:cNvGrpSpPr/>
          <p:nvPr/>
        </p:nvGrpSpPr>
        <p:grpSpPr>
          <a:xfrm>
            <a:off x="10287000" y="5257800"/>
            <a:ext cx="1816779" cy="1581912"/>
            <a:chOff x="10313340" y="5448634"/>
            <a:chExt cx="1816779" cy="1581912"/>
          </a:xfrm>
        </p:grpSpPr>
        <p:graphicFrame>
          <p:nvGraphicFramePr>
            <p:cNvPr id="3" name="Object 2">
              <a:extLst>
                <a:ext uri="{FF2B5EF4-FFF2-40B4-BE49-F238E27FC236}">
                  <a16:creationId xmlns:a16="http://schemas.microsoft.com/office/drawing/2014/main" id="{0A88C253-5E2C-BFF2-2F55-6A8950A4D116}"/>
                </a:ext>
              </a:extLst>
            </p:cNvPr>
            <p:cNvGraphicFramePr>
              <a:graphicFrameLocks noChangeAspect="1"/>
            </p:cNvGraphicFramePr>
            <p:nvPr/>
          </p:nvGraphicFramePr>
          <p:xfrm>
            <a:off x="10848050" y="5448634"/>
            <a:ext cx="747360" cy="1581912"/>
          </p:xfrm>
          <a:graphic>
            <a:graphicData uri="http://schemas.openxmlformats.org/presentationml/2006/ole">
              <mc:AlternateContent xmlns:mc="http://schemas.openxmlformats.org/markup-compatibility/2006">
                <mc:Choice xmlns:v="urn:schemas-microsoft-com:vml" Requires="v">
                  <p:oleObj spid="_x0000_s2065" name="Worksheet" showAsIcon="1" r:id="rId4" imgW="381148" imgH="806311" progId="Excel.Sheet.12">
                    <p:embed/>
                  </p:oleObj>
                </mc:Choice>
                <mc:Fallback>
                  <p:oleObj name="Worksheet" showAsIcon="1" r:id="rId4" imgW="381148" imgH="806311" progId="Excel.Sheet.12">
                    <p:embed/>
                    <p:pic>
                      <p:nvPicPr>
                        <p:cNvPr id="3" name="Object 2">
                          <a:extLst>
                            <a:ext uri="{FF2B5EF4-FFF2-40B4-BE49-F238E27FC236}">
                              <a16:creationId xmlns:a16="http://schemas.microsoft.com/office/drawing/2014/main" id="{0A88C253-5E2C-BFF2-2F55-6A8950A4D116}"/>
                            </a:ext>
                          </a:extLst>
                        </p:cNvPr>
                        <p:cNvPicPr/>
                        <p:nvPr/>
                      </p:nvPicPr>
                      <p:blipFill>
                        <a:blip r:embed="rId5"/>
                        <a:stretch>
                          <a:fillRect/>
                        </a:stretch>
                      </p:blipFill>
                      <p:spPr>
                        <a:xfrm>
                          <a:off x="10848050" y="5448634"/>
                          <a:ext cx="747360" cy="158191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89CFFC6-BA41-6C1E-D6D2-078D20326FCD}"/>
                </a:ext>
              </a:extLst>
            </p:cNvPr>
            <p:cNvSpPr txBox="1"/>
            <p:nvPr/>
          </p:nvSpPr>
          <p:spPr>
            <a:xfrm>
              <a:off x="10313340" y="6058530"/>
              <a:ext cx="1816779" cy="338554"/>
            </a:xfrm>
            <a:prstGeom prst="rect">
              <a:avLst/>
            </a:prstGeom>
            <a:noFill/>
          </p:spPr>
          <p:txBody>
            <a:bodyPr wrap="none" rtlCol="0">
              <a:spAutoFit/>
            </a:bodyPr>
            <a:lstStyle/>
            <a:p>
              <a:pPr algn="ctr"/>
              <a:r>
                <a:rPr lang="en-US" sz="1600" dirty="0"/>
                <a:t>Medicaid IT Catalog</a:t>
              </a:r>
            </a:p>
          </p:txBody>
        </p:sp>
      </p:grpSp>
    </p:spTree>
    <p:extLst>
      <p:ext uri="{BB962C8B-B14F-4D97-AF65-F5344CB8AC3E}">
        <p14:creationId xmlns:p14="http://schemas.microsoft.com/office/powerpoint/2010/main" val="3148718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BC99-88BA-A31F-40E7-1AACF284927C}"/>
              </a:ext>
            </a:extLst>
          </p:cNvPr>
          <p:cNvSpPr>
            <a:spLocks noGrp="1"/>
          </p:cNvSpPr>
          <p:nvPr>
            <p:ph type="title"/>
          </p:nvPr>
        </p:nvSpPr>
        <p:spPr/>
        <p:txBody>
          <a:bodyPr>
            <a:normAutofit/>
          </a:bodyPr>
          <a:lstStyle/>
          <a:p>
            <a:pPr algn="ctr"/>
            <a:r>
              <a:rPr lang="en-US" sz="4000" b="1" dirty="0"/>
              <a:t>Medicaid Funded IT Initiatives Catalog (cont.)</a:t>
            </a:r>
          </a:p>
        </p:txBody>
      </p:sp>
      <p:sp>
        <p:nvSpPr>
          <p:cNvPr id="4" name="Slide Number Placeholder 3">
            <a:extLst>
              <a:ext uri="{FF2B5EF4-FFF2-40B4-BE49-F238E27FC236}">
                <a16:creationId xmlns:a16="http://schemas.microsoft.com/office/drawing/2014/main" id="{B25BFE1C-206F-80D4-3DAC-8A6ECEC3C7A8}"/>
              </a:ext>
            </a:extLst>
          </p:cNvPr>
          <p:cNvSpPr>
            <a:spLocks noGrp="1"/>
          </p:cNvSpPr>
          <p:nvPr>
            <p:ph type="sldNum" sz="quarter" idx="12"/>
          </p:nvPr>
        </p:nvSpPr>
        <p:spPr>
          <a:xfrm>
            <a:off x="406400" y="6400801"/>
            <a:ext cx="28448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28</a:t>
            </a:fld>
            <a:endParaRPr lang="en-US" dirty="0"/>
          </a:p>
        </p:txBody>
      </p:sp>
      <p:pic>
        <p:nvPicPr>
          <p:cNvPr id="10" name="Picture 9">
            <a:extLst>
              <a:ext uri="{FF2B5EF4-FFF2-40B4-BE49-F238E27FC236}">
                <a16:creationId xmlns:a16="http://schemas.microsoft.com/office/drawing/2014/main" id="{EFFBD7DF-C658-3E6D-465D-36967E607319}"/>
              </a:ext>
            </a:extLst>
          </p:cNvPr>
          <p:cNvPicPr>
            <a:picLocks noChangeAspect="1"/>
          </p:cNvPicPr>
          <p:nvPr/>
        </p:nvPicPr>
        <p:blipFill>
          <a:blip r:embed="rId3"/>
          <a:stretch>
            <a:fillRect/>
          </a:stretch>
        </p:blipFill>
        <p:spPr>
          <a:xfrm>
            <a:off x="74676" y="1786543"/>
            <a:ext cx="12042648" cy="3284913"/>
          </a:xfrm>
          <a:prstGeom prst="rect">
            <a:avLst/>
          </a:prstGeom>
        </p:spPr>
      </p:pic>
      <p:grpSp>
        <p:nvGrpSpPr>
          <p:cNvPr id="11" name="Group 10">
            <a:extLst>
              <a:ext uri="{FF2B5EF4-FFF2-40B4-BE49-F238E27FC236}">
                <a16:creationId xmlns:a16="http://schemas.microsoft.com/office/drawing/2014/main" id="{B5BBB5FC-5AEE-F841-CC0A-ABFCC74CD506}"/>
              </a:ext>
            </a:extLst>
          </p:cNvPr>
          <p:cNvGrpSpPr/>
          <p:nvPr/>
        </p:nvGrpSpPr>
        <p:grpSpPr>
          <a:xfrm>
            <a:off x="10287000" y="5257800"/>
            <a:ext cx="1816779" cy="1581912"/>
            <a:chOff x="10313340" y="5448634"/>
            <a:chExt cx="1816779" cy="1581912"/>
          </a:xfrm>
        </p:grpSpPr>
        <p:graphicFrame>
          <p:nvGraphicFramePr>
            <p:cNvPr id="12" name="Object 11">
              <a:extLst>
                <a:ext uri="{FF2B5EF4-FFF2-40B4-BE49-F238E27FC236}">
                  <a16:creationId xmlns:a16="http://schemas.microsoft.com/office/drawing/2014/main" id="{2C714D60-3C62-31E0-92C2-5F9233E415F1}"/>
                </a:ext>
              </a:extLst>
            </p:cNvPr>
            <p:cNvGraphicFramePr>
              <a:graphicFrameLocks noChangeAspect="1"/>
            </p:cNvGraphicFramePr>
            <p:nvPr/>
          </p:nvGraphicFramePr>
          <p:xfrm>
            <a:off x="10848050" y="5448634"/>
            <a:ext cx="747360" cy="1581912"/>
          </p:xfrm>
          <a:graphic>
            <a:graphicData uri="http://schemas.openxmlformats.org/presentationml/2006/ole">
              <mc:AlternateContent xmlns:mc="http://schemas.openxmlformats.org/markup-compatibility/2006">
                <mc:Choice xmlns:v="urn:schemas-microsoft-com:vml" Requires="v">
                  <p:oleObj spid="_x0000_s3089" name="Worksheet" showAsIcon="1" r:id="rId4" imgW="381148" imgH="806311" progId="Excel.Sheet.12">
                    <p:embed/>
                  </p:oleObj>
                </mc:Choice>
                <mc:Fallback>
                  <p:oleObj name="Worksheet" showAsIcon="1" r:id="rId4" imgW="381148" imgH="806311" progId="Excel.Sheet.12">
                    <p:embed/>
                    <p:pic>
                      <p:nvPicPr>
                        <p:cNvPr id="12" name="Object 11">
                          <a:extLst>
                            <a:ext uri="{FF2B5EF4-FFF2-40B4-BE49-F238E27FC236}">
                              <a16:creationId xmlns:a16="http://schemas.microsoft.com/office/drawing/2014/main" id="{2C714D60-3C62-31E0-92C2-5F9233E415F1}"/>
                            </a:ext>
                          </a:extLst>
                        </p:cNvPr>
                        <p:cNvPicPr/>
                        <p:nvPr/>
                      </p:nvPicPr>
                      <p:blipFill>
                        <a:blip r:embed="rId5"/>
                        <a:stretch>
                          <a:fillRect/>
                        </a:stretch>
                      </p:blipFill>
                      <p:spPr>
                        <a:xfrm>
                          <a:off x="10848050" y="5448634"/>
                          <a:ext cx="747360" cy="158191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19F2A96D-F601-16E7-6B93-288A3DD5D3BB}"/>
                </a:ext>
              </a:extLst>
            </p:cNvPr>
            <p:cNvSpPr txBox="1"/>
            <p:nvPr/>
          </p:nvSpPr>
          <p:spPr>
            <a:xfrm>
              <a:off x="10313340" y="6058530"/>
              <a:ext cx="1816779" cy="338554"/>
            </a:xfrm>
            <a:prstGeom prst="rect">
              <a:avLst/>
            </a:prstGeom>
            <a:noFill/>
          </p:spPr>
          <p:txBody>
            <a:bodyPr wrap="none" rtlCol="0">
              <a:spAutoFit/>
            </a:bodyPr>
            <a:lstStyle/>
            <a:p>
              <a:pPr algn="ctr"/>
              <a:r>
                <a:rPr lang="en-US" sz="1600" dirty="0"/>
                <a:t>Medicaid IT Catalog</a:t>
              </a:r>
            </a:p>
          </p:txBody>
        </p:sp>
      </p:grpSp>
    </p:spTree>
    <p:extLst>
      <p:ext uri="{BB962C8B-B14F-4D97-AF65-F5344CB8AC3E}">
        <p14:creationId xmlns:p14="http://schemas.microsoft.com/office/powerpoint/2010/main" val="1727976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F3C2-E4BA-4202-BA60-5AEAD1D6FF51}"/>
              </a:ext>
            </a:extLst>
          </p:cNvPr>
          <p:cNvSpPr>
            <a:spLocks noGrp="1"/>
          </p:cNvSpPr>
          <p:nvPr>
            <p:ph type="title"/>
          </p:nvPr>
        </p:nvSpPr>
        <p:spPr>
          <a:xfrm>
            <a:off x="1181100" y="2517775"/>
            <a:ext cx="10172700" cy="1325563"/>
          </a:xfrm>
        </p:spPr>
        <p:txBody>
          <a:bodyPr/>
          <a:lstStyle/>
          <a:p>
            <a:pPr algn="ctr"/>
            <a:r>
              <a:rPr lang="en-US" sz="6600" b="1" dirty="0"/>
              <a:t>QUESTIONS/DISCUSSION</a:t>
            </a:r>
          </a:p>
        </p:txBody>
      </p:sp>
    </p:spTree>
    <p:extLst>
      <p:ext uri="{BB962C8B-B14F-4D97-AF65-F5344CB8AC3E}">
        <p14:creationId xmlns:p14="http://schemas.microsoft.com/office/powerpoint/2010/main" val="125942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0AB7-6FAF-4DA9-BB52-241A12B691E7}"/>
              </a:ext>
            </a:extLst>
          </p:cNvPr>
          <p:cNvSpPr>
            <a:spLocks noGrp="1"/>
          </p:cNvSpPr>
          <p:nvPr>
            <p:ph type="title"/>
          </p:nvPr>
        </p:nvSpPr>
        <p:spPr/>
        <p:txBody>
          <a:bodyPr/>
          <a:lstStyle/>
          <a:p>
            <a:pPr algn="ctr"/>
            <a:r>
              <a:rPr lang="en-US" b="1" dirty="0"/>
              <a:t>At a Glance</a:t>
            </a:r>
          </a:p>
        </p:txBody>
      </p:sp>
      <p:sp>
        <p:nvSpPr>
          <p:cNvPr id="4" name="Slide Number Placeholder 3">
            <a:extLst>
              <a:ext uri="{FF2B5EF4-FFF2-40B4-BE49-F238E27FC236}">
                <a16:creationId xmlns:a16="http://schemas.microsoft.com/office/drawing/2014/main" id="{95E15FF3-48B1-4199-8ECA-80D380854E17}"/>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3</a:t>
            </a:fld>
            <a:endParaRPr lang="en-US" dirty="0"/>
          </a:p>
        </p:txBody>
      </p:sp>
      <p:sp>
        <p:nvSpPr>
          <p:cNvPr id="9" name="Content Placeholder 8">
            <a:extLst>
              <a:ext uri="{FF2B5EF4-FFF2-40B4-BE49-F238E27FC236}">
                <a16:creationId xmlns:a16="http://schemas.microsoft.com/office/drawing/2014/main" id="{5AC74EEB-E405-4AC9-AC39-C1F5B5BFC0EC}"/>
              </a:ext>
            </a:extLst>
          </p:cNvPr>
          <p:cNvSpPr>
            <a:spLocks noGrp="1"/>
          </p:cNvSpPr>
          <p:nvPr>
            <p:ph idx="1"/>
          </p:nvPr>
        </p:nvSpPr>
        <p:spPr/>
        <p:txBody>
          <a:bodyPr/>
          <a:lstStyle/>
          <a:p>
            <a:pPr marL="0" indent="0" algn="ctr">
              <a:buNone/>
            </a:pPr>
            <a:r>
              <a:rPr lang="en-US" dirty="0"/>
              <a:t>Serving approximately 1.6 million Kentuckians, including over half of Kentucky’s children</a:t>
            </a:r>
          </a:p>
        </p:txBody>
      </p:sp>
      <p:pic>
        <p:nvPicPr>
          <p:cNvPr id="13" name="Picture 12" descr="A picture containing cosmetic&#10;&#10;Description automatically generated">
            <a:extLst>
              <a:ext uri="{FF2B5EF4-FFF2-40B4-BE49-F238E27FC236}">
                <a16:creationId xmlns:a16="http://schemas.microsoft.com/office/drawing/2014/main" id="{E90768CE-272A-4A55-AF87-BE0C822D79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0" y="2590801"/>
            <a:ext cx="9144000" cy="3793733"/>
          </a:xfrm>
          <a:prstGeom prst="rect">
            <a:avLst/>
          </a:prstGeom>
        </p:spPr>
      </p:pic>
    </p:spTree>
    <p:extLst>
      <p:ext uri="{BB962C8B-B14F-4D97-AF65-F5344CB8AC3E}">
        <p14:creationId xmlns:p14="http://schemas.microsoft.com/office/powerpoint/2010/main" val="161794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6DFF-9A51-49B3-AF2B-6EE4D1D76663}"/>
              </a:ext>
            </a:extLst>
          </p:cNvPr>
          <p:cNvSpPr>
            <a:spLocks noGrp="1"/>
          </p:cNvSpPr>
          <p:nvPr>
            <p:ph type="title"/>
          </p:nvPr>
        </p:nvSpPr>
        <p:spPr/>
        <p:txBody>
          <a:bodyPr/>
          <a:lstStyle/>
          <a:p>
            <a:pPr algn="ctr"/>
            <a:r>
              <a:rPr lang="en-US" b="1" dirty="0"/>
              <a:t>Covered Populations</a:t>
            </a:r>
          </a:p>
        </p:txBody>
      </p:sp>
      <p:pic>
        <p:nvPicPr>
          <p:cNvPr id="6" name="Content Placeholder 5">
            <a:extLst>
              <a:ext uri="{FF2B5EF4-FFF2-40B4-BE49-F238E27FC236}">
                <a16:creationId xmlns:a16="http://schemas.microsoft.com/office/drawing/2014/main" id="{4D308F92-4877-44C3-B4B2-B20018F1E715}"/>
              </a:ext>
            </a:extLst>
          </p:cNvPr>
          <p:cNvPicPr>
            <a:picLocks noGrp="1" noChangeAspect="1"/>
          </p:cNvPicPr>
          <p:nvPr>
            <p:ph idx="1"/>
          </p:nvPr>
        </p:nvPicPr>
        <p:blipFill>
          <a:blip r:embed="rId2"/>
          <a:stretch>
            <a:fillRect/>
          </a:stretch>
        </p:blipFill>
        <p:spPr>
          <a:xfrm>
            <a:off x="1924050" y="976587"/>
            <a:ext cx="7753350" cy="4939681"/>
          </a:xfrm>
        </p:spPr>
      </p:pic>
      <p:sp>
        <p:nvSpPr>
          <p:cNvPr id="4" name="Slide Number Placeholder 3">
            <a:extLst>
              <a:ext uri="{FF2B5EF4-FFF2-40B4-BE49-F238E27FC236}">
                <a16:creationId xmlns:a16="http://schemas.microsoft.com/office/drawing/2014/main" id="{EAA93675-DB61-4C5D-AFD7-582E7FB090A3}"/>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4</a:t>
            </a:fld>
            <a:endParaRPr lang="en-US" dirty="0"/>
          </a:p>
        </p:txBody>
      </p:sp>
    </p:spTree>
    <p:extLst>
      <p:ext uri="{BB962C8B-B14F-4D97-AF65-F5344CB8AC3E}">
        <p14:creationId xmlns:p14="http://schemas.microsoft.com/office/powerpoint/2010/main" val="261205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89B0-3B9E-42B2-9A34-5EC783F4105D}"/>
              </a:ext>
            </a:extLst>
          </p:cNvPr>
          <p:cNvSpPr>
            <a:spLocks noGrp="1"/>
          </p:cNvSpPr>
          <p:nvPr>
            <p:ph type="title"/>
          </p:nvPr>
        </p:nvSpPr>
        <p:spPr/>
        <p:txBody>
          <a:bodyPr/>
          <a:lstStyle/>
          <a:p>
            <a:pPr algn="ctr"/>
            <a:r>
              <a:rPr lang="en-US" b="1" dirty="0"/>
              <a:t>Covered Populations</a:t>
            </a:r>
          </a:p>
        </p:txBody>
      </p:sp>
      <p:pic>
        <p:nvPicPr>
          <p:cNvPr id="6" name="Content Placeholder 5">
            <a:extLst>
              <a:ext uri="{FF2B5EF4-FFF2-40B4-BE49-F238E27FC236}">
                <a16:creationId xmlns:a16="http://schemas.microsoft.com/office/drawing/2014/main" id="{CC9EBA1E-BCA4-46EC-B039-EEDF738D9DF5}"/>
              </a:ext>
            </a:extLst>
          </p:cNvPr>
          <p:cNvPicPr>
            <a:picLocks noGrp="1" noChangeAspect="1"/>
          </p:cNvPicPr>
          <p:nvPr>
            <p:ph idx="1"/>
          </p:nvPr>
        </p:nvPicPr>
        <p:blipFill>
          <a:blip r:embed="rId2"/>
          <a:stretch>
            <a:fillRect/>
          </a:stretch>
        </p:blipFill>
        <p:spPr>
          <a:xfrm>
            <a:off x="1952625" y="1075548"/>
            <a:ext cx="7724775" cy="5021876"/>
          </a:xfrm>
        </p:spPr>
      </p:pic>
      <p:sp>
        <p:nvSpPr>
          <p:cNvPr id="4" name="Slide Number Placeholder 3">
            <a:extLst>
              <a:ext uri="{FF2B5EF4-FFF2-40B4-BE49-F238E27FC236}">
                <a16:creationId xmlns:a16="http://schemas.microsoft.com/office/drawing/2014/main" id="{5C38C39D-FB98-46FE-87F7-A5560FAD3A33}"/>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5</a:t>
            </a:fld>
            <a:endParaRPr lang="en-US" dirty="0"/>
          </a:p>
        </p:txBody>
      </p:sp>
    </p:spTree>
    <p:extLst>
      <p:ext uri="{BB962C8B-B14F-4D97-AF65-F5344CB8AC3E}">
        <p14:creationId xmlns:p14="http://schemas.microsoft.com/office/powerpoint/2010/main" val="284568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C0CB-3AB4-4DD4-B8D8-6149763E7E03}"/>
              </a:ext>
            </a:extLst>
          </p:cNvPr>
          <p:cNvSpPr>
            <a:spLocks noGrp="1"/>
          </p:cNvSpPr>
          <p:nvPr>
            <p:ph type="title"/>
          </p:nvPr>
        </p:nvSpPr>
        <p:spPr/>
        <p:txBody>
          <a:bodyPr/>
          <a:lstStyle/>
          <a:p>
            <a:pPr algn="ctr"/>
            <a:r>
              <a:rPr lang="en-US" b="1" dirty="0"/>
              <a:t>Covered Populations</a:t>
            </a:r>
          </a:p>
        </p:txBody>
      </p:sp>
      <p:sp>
        <p:nvSpPr>
          <p:cNvPr id="4" name="Slide Number Placeholder 3">
            <a:extLst>
              <a:ext uri="{FF2B5EF4-FFF2-40B4-BE49-F238E27FC236}">
                <a16:creationId xmlns:a16="http://schemas.microsoft.com/office/drawing/2014/main" id="{6219F057-C717-49FB-8743-6FDEF23CA4B4}"/>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6</a:t>
            </a:fld>
            <a:endParaRPr lang="en-US" dirty="0"/>
          </a:p>
        </p:txBody>
      </p:sp>
      <p:pic>
        <p:nvPicPr>
          <p:cNvPr id="11" name="Content Placeholder 10">
            <a:extLst>
              <a:ext uri="{FF2B5EF4-FFF2-40B4-BE49-F238E27FC236}">
                <a16:creationId xmlns:a16="http://schemas.microsoft.com/office/drawing/2014/main" id="{E4678052-7AE6-4BBB-A323-E74FB4A1F9C1}"/>
              </a:ext>
            </a:extLst>
          </p:cNvPr>
          <p:cNvPicPr>
            <a:picLocks noGrp="1" noChangeAspect="1"/>
          </p:cNvPicPr>
          <p:nvPr>
            <p:ph idx="1"/>
          </p:nvPr>
        </p:nvPicPr>
        <p:blipFill>
          <a:blip r:embed="rId2"/>
          <a:stretch>
            <a:fillRect/>
          </a:stretch>
        </p:blipFill>
        <p:spPr>
          <a:xfrm>
            <a:off x="1847850" y="1173977"/>
            <a:ext cx="7753350" cy="4699249"/>
          </a:xfrm>
        </p:spPr>
      </p:pic>
    </p:spTree>
    <p:extLst>
      <p:ext uri="{BB962C8B-B14F-4D97-AF65-F5344CB8AC3E}">
        <p14:creationId xmlns:p14="http://schemas.microsoft.com/office/powerpoint/2010/main" val="291066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6BFE-E6CD-4433-A7E8-39D82B30773F}"/>
              </a:ext>
            </a:extLst>
          </p:cNvPr>
          <p:cNvSpPr>
            <a:spLocks noGrp="1"/>
          </p:cNvSpPr>
          <p:nvPr>
            <p:ph type="title"/>
          </p:nvPr>
        </p:nvSpPr>
        <p:spPr/>
        <p:txBody>
          <a:bodyPr/>
          <a:lstStyle/>
          <a:p>
            <a:pPr algn="ctr"/>
            <a:r>
              <a:rPr lang="en-US" b="1" dirty="0"/>
              <a:t>Covered Populations</a:t>
            </a:r>
          </a:p>
        </p:txBody>
      </p:sp>
      <p:pic>
        <p:nvPicPr>
          <p:cNvPr id="6" name="Content Placeholder 5">
            <a:extLst>
              <a:ext uri="{FF2B5EF4-FFF2-40B4-BE49-F238E27FC236}">
                <a16:creationId xmlns:a16="http://schemas.microsoft.com/office/drawing/2014/main" id="{081FFB41-0B22-428C-9927-901B254EB323}"/>
              </a:ext>
            </a:extLst>
          </p:cNvPr>
          <p:cNvPicPr>
            <a:picLocks noGrp="1" noChangeAspect="1"/>
          </p:cNvPicPr>
          <p:nvPr>
            <p:ph idx="1"/>
          </p:nvPr>
        </p:nvPicPr>
        <p:blipFill>
          <a:blip r:embed="rId2"/>
          <a:stretch>
            <a:fillRect/>
          </a:stretch>
        </p:blipFill>
        <p:spPr>
          <a:xfrm>
            <a:off x="1658004" y="1076326"/>
            <a:ext cx="8324196" cy="4885952"/>
          </a:xfrm>
        </p:spPr>
      </p:pic>
      <p:sp>
        <p:nvSpPr>
          <p:cNvPr id="4" name="Slide Number Placeholder 3">
            <a:extLst>
              <a:ext uri="{FF2B5EF4-FFF2-40B4-BE49-F238E27FC236}">
                <a16:creationId xmlns:a16="http://schemas.microsoft.com/office/drawing/2014/main" id="{F4DF2C77-C477-4217-8A8C-C53FC8C4FF3A}"/>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7</a:t>
            </a:fld>
            <a:endParaRPr lang="en-US" dirty="0"/>
          </a:p>
        </p:txBody>
      </p:sp>
    </p:spTree>
    <p:extLst>
      <p:ext uri="{BB962C8B-B14F-4D97-AF65-F5344CB8AC3E}">
        <p14:creationId xmlns:p14="http://schemas.microsoft.com/office/powerpoint/2010/main" val="103560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B0AF-20AC-4DB7-8B1F-57F2BB273861}"/>
              </a:ext>
            </a:extLst>
          </p:cNvPr>
          <p:cNvSpPr>
            <a:spLocks noGrp="1"/>
          </p:cNvSpPr>
          <p:nvPr>
            <p:ph type="title"/>
          </p:nvPr>
        </p:nvSpPr>
        <p:spPr/>
        <p:txBody>
          <a:bodyPr/>
          <a:lstStyle/>
          <a:p>
            <a:pPr algn="ctr"/>
            <a:r>
              <a:rPr lang="en-US" b="1" dirty="0"/>
              <a:t>Covered Populations</a:t>
            </a:r>
          </a:p>
        </p:txBody>
      </p:sp>
      <p:pic>
        <p:nvPicPr>
          <p:cNvPr id="6" name="Content Placeholder 5">
            <a:extLst>
              <a:ext uri="{FF2B5EF4-FFF2-40B4-BE49-F238E27FC236}">
                <a16:creationId xmlns:a16="http://schemas.microsoft.com/office/drawing/2014/main" id="{D9D04BB5-DCE6-4D53-800D-1752F0F9F2DC}"/>
              </a:ext>
            </a:extLst>
          </p:cNvPr>
          <p:cNvPicPr>
            <a:picLocks noGrp="1" noChangeAspect="1"/>
          </p:cNvPicPr>
          <p:nvPr>
            <p:ph idx="1"/>
          </p:nvPr>
        </p:nvPicPr>
        <p:blipFill>
          <a:blip r:embed="rId2"/>
          <a:stretch>
            <a:fillRect/>
          </a:stretch>
        </p:blipFill>
        <p:spPr>
          <a:xfrm>
            <a:off x="1533106" y="986915"/>
            <a:ext cx="8782470" cy="4884169"/>
          </a:xfrm>
        </p:spPr>
      </p:pic>
      <p:sp>
        <p:nvSpPr>
          <p:cNvPr id="4" name="Slide Number Placeholder 3">
            <a:extLst>
              <a:ext uri="{FF2B5EF4-FFF2-40B4-BE49-F238E27FC236}">
                <a16:creationId xmlns:a16="http://schemas.microsoft.com/office/drawing/2014/main" id="{E38FA77B-C039-41B8-9FA9-50EE5C70FC26}"/>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8</a:t>
            </a:fld>
            <a:endParaRPr lang="en-US" dirty="0"/>
          </a:p>
        </p:txBody>
      </p:sp>
    </p:spTree>
    <p:extLst>
      <p:ext uri="{BB962C8B-B14F-4D97-AF65-F5344CB8AC3E}">
        <p14:creationId xmlns:p14="http://schemas.microsoft.com/office/powerpoint/2010/main" val="13843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A45A-D539-4168-BAC3-B14A10B41CAC}"/>
              </a:ext>
            </a:extLst>
          </p:cNvPr>
          <p:cNvSpPr>
            <a:spLocks noGrp="1"/>
          </p:cNvSpPr>
          <p:nvPr>
            <p:ph type="title"/>
          </p:nvPr>
        </p:nvSpPr>
        <p:spPr/>
        <p:txBody>
          <a:bodyPr/>
          <a:lstStyle/>
          <a:p>
            <a:pPr algn="ctr"/>
            <a:r>
              <a:rPr lang="en-US" b="1" dirty="0"/>
              <a:t>Organizational Structure</a:t>
            </a:r>
          </a:p>
        </p:txBody>
      </p:sp>
      <p:pic>
        <p:nvPicPr>
          <p:cNvPr id="8" name="Content Placeholder 7">
            <a:extLst>
              <a:ext uri="{FF2B5EF4-FFF2-40B4-BE49-F238E27FC236}">
                <a16:creationId xmlns:a16="http://schemas.microsoft.com/office/drawing/2014/main" id="{16820761-9B76-49AF-98A0-DB6811B603F5}"/>
              </a:ext>
            </a:extLst>
          </p:cNvPr>
          <p:cNvPicPr>
            <a:picLocks noGrp="1" noChangeAspect="1"/>
          </p:cNvPicPr>
          <p:nvPr>
            <p:ph idx="1"/>
          </p:nvPr>
        </p:nvPicPr>
        <p:blipFill>
          <a:blip r:embed="rId2"/>
          <a:stretch>
            <a:fillRect/>
          </a:stretch>
        </p:blipFill>
        <p:spPr>
          <a:xfrm>
            <a:off x="1981200" y="1417639"/>
            <a:ext cx="8229600" cy="4335510"/>
          </a:xfrm>
        </p:spPr>
      </p:pic>
      <p:sp>
        <p:nvSpPr>
          <p:cNvPr id="4" name="Slide Number Placeholder 3">
            <a:extLst>
              <a:ext uri="{FF2B5EF4-FFF2-40B4-BE49-F238E27FC236}">
                <a16:creationId xmlns:a16="http://schemas.microsoft.com/office/drawing/2014/main" id="{746A283F-8C92-4110-ACBE-CBFD2DFEA3CF}"/>
              </a:ext>
            </a:extLst>
          </p:cNvPr>
          <p:cNvSpPr>
            <a:spLocks noGrp="1"/>
          </p:cNvSpPr>
          <p:nvPr>
            <p:ph type="sldNum" sz="quarter" idx="12"/>
          </p:nvPr>
        </p:nvSpPr>
        <p:spPr>
          <a:xfrm>
            <a:off x="304800" y="6400800"/>
            <a:ext cx="21336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pPr/>
              <a:t>9</a:t>
            </a:fld>
            <a:endParaRPr lang="en-US" dirty="0"/>
          </a:p>
        </p:txBody>
      </p:sp>
    </p:spTree>
    <p:extLst>
      <p:ext uri="{BB962C8B-B14F-4D97-AF65-F5344CB8AC3E}">
        <p14:creationId xmlns:p14="http://schemas.microsoft.com/office/powerpoint/2010/main" val="4209350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2E099D0536FD4C89F55460D56A82E9" ma:contentTypeVersion="8" ma:contentTypeDescription="Create a new document." ma:contentTypeScope="" ma:versionID="5c1593f09fbbc344d620142f13249162">
  <xsd:schema xmlns:xsd="http://www.w3.org/2001/XMLSchema" xmlns:xs="http://www.w3.org/2001/XMLSchema" xmlns:p="http://schemas.microsoft.com/office/2006/metadata/properties" xmlns:ns3="3671c38d-c3d8-4ed4-9f5b-9046c3c44b40" xmlns:ns4="0e548b09-5a05-48bd-a782-afe4c0e0493a" targetNamespace="http://schemas.microsoft.com/office/2006/metadata/properties" ma:root="true" ma:fieldsID="05b6c52e7ef6639f5c5b4a48ef75db11" ns3:_="" ns4:_="">
    <xsd:import namespace="3671c38d-c3d8-4ed4-9f5b-9046c3c44b40"/>
    <xsd:import namespace="0e548b09-5a05-48bd-a782-afe4c0e0493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71c38d-c3d8-4ed4-9f5b-9046c3c44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548b09-5a05-48bd-a782-afe4c0e049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D5A7C4-4B21-4BF2-A773-EE0D223E3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71c38d-c3d8-4ed4-9f5b-9046c3c44b40"/>
    <ds:schemaRef ds:uri="0e548b09-5a05-48bd-a782-afe4c0e049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6D63A-DD60-415F-93F2-CE21298F7A73}">
  <ds:schemaRefs>
    <ds:schemaRef ds:uri="http://purl.org/dc/elements/1.1/"/>
    <ds:schemaRef ds:uri="3671c38d-c3d8-4ed4-9f5b-9046c3c44b40"/>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schemas.microsoft.com/office/infopath/2007/PartnerControls"/>
    <ds:schemaRef ds:uri="0e548b09-5a05-48bd-a782-afe4c0e0493a"/>
    <ds:schemaRef ds:uri="http://purl.org/dc/dcmitype/"/>
  </ds:schemaRefs>
</ds:datastoreItem>
</file>

<file path=customXml/itemProps3.xml><?xml version="1.0" encoding="utf-8"?>
<ds:datastoreItem xmlns:ds="http://schemas.openxmlformats.org/officeDocument/2006/customXml" ds:itemID="{3007FAEC-1796-4918-9076-4F896E3879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1768</TotalTime>
  <Words>1374</Words>
  <Application>Microsoft Office PowerPoint</Application>
  <PresentationFormat>Widescreen</PresentationFormat>
  <Paragraphs>207</Paragraphs>
  <Slides>29</Slides>
  <Notes>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Calibri Light</vt:lpstr>
      <vt:lpstr>Office Theme</vt:lpstr>
      <vt:lpstr>1_Office Theme</vt:lpstr>
      <vt:lpstr>Worksheet</vt:lpstr>
      <vt:lpstr>PowerPoint Presentation</vt:lpstr>
      <vt:lpstr>Evolution of Medicaid</vt:lpstr>
      <vt:lpstr>At a Glance</vt:lpstr>
      <vt:lpstr>Covered Populations</vt:lpstr>
      <vt:lpstr>Covered Populations</vt:lpstr>
      <vt:lpstr>Covered Populations</vt:lpstr>
      <vt:lpstr>Covered Populations</vt:lpstr>
      <vt:lpstr>Covered Populations</vt:lpstr>
      <vt:lpstr>Organizational Structure</vt:lpstr>
      <vt:lpstr>Organizational Structure</vt:lpstr>
      <vt:lpstr>Personnel</vt:lpstr>
      <vt:lpstr>Department Functions</vt:lpstr>
      <vt:lpstr>Technical Advisory Committees</vt:lpstr>
      <vt:lpstr>Services</vt:lpstr>
      <vt:lpstr>Services</vt:lpstr>
      <vt:lpstr>Funding </vt:lpstr>
      <vt:lpstr>Medicaid Budget</vt:lpstr>
      <vt:lpstr>Types of Waivers </vt:lpstr>
      <vt:lpstr>Evolution of Medicaid – HCBS Waivers</vt:lpstr>
      <vt:lpstr>Administration of Kentucky Medicaid 1915(c) Waivers </vt:lpstr>
      <vt:lpstr>Kentucky’s 1915(c) HCBS Waivers: The Basics </vt:lpstr>
      <vt:lpstr>Participant Directed Services (PDS)</vt:lpstr>
      <vt:lpstr>Kentucky Transitions</vt:lpstr>
      <vt:lpstr>1915(c) Waiver Enrollment</vt:lpstr>
      <vt:lpstr>Kentucky Medicaid 1915(b) Waivers </vt:lpstr>
      <vt:lpstr>Kentucky 1115 Waiver </vt:lpstr>
      <vt:lpstr>Medicaid Funded IT Initiatives Catalog</vt:lpstr>
      <vt:lpstr>Medicaid Funded IT Initiatives Catalog (cont.)</vt:lpstr>
      <vt:lpstr>QUESTIONS/DISCUSSION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Elizabeth E (CHFS DMS)</dc:creator>
  <cp:lastModifiedBy>Cooper, Sarah A (CHFS OLRA)</cp:lastModifiedBy>
  <cp:revision>24</cp:revision>
  <dcterms:created xsi:type="dcterms:W3CDTF">2022-07-12T17:22:58Z</dcterms:created>
  <dcterms:modified xsi:type="dcterms:W3CDTF">2022-07-18T17:56:18Z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0x010100EA2E099D0536FD4C89F55460D56A82E9</vt:lpwstr>
  </property>
</Properties>
</file>