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7" r:id="rId5"/>
    <p:sldMasterId id="2147483731" r:id="rId6"/>
  </p:sldMasterIdLst>
  <p:notesMasterIdLst>
    <p:notesMasterId r:id="rId38"/>
  </p:notesMasterIdLst>
  <p:handoutMasterIdLst>
    <p:handoutMasterId r:id="rId39"/>
  </p:handoutMasterIdLst>
  <p:sldIdLst>
    <p:sldId id="264" r:id="rId7"/>
    <p:sldId id="289" r:id="rId8"/>
    <p:sldId id="285" r:id="rId9"/>
    <p:sldId id="323" r:id="rId10"/>
    <p:sldId id="302" r:id="rId11"/>
    <p:sldId id="330" r:id="rId12"/>
    <p:sldId id="333" r:id="rId13"/>
    <p:sldId id="259" r:id="rId14"/>
    <p:sldId id="332" r:id="rId15"/>
    <p:sldId id="310" r:id="rId16"/>
    <p:sldId id="325" r:id="rId17"/>
    <p:sldId id="312" r:id="rId18"/>
    <p:sldId id="301" r:id="rId19"/>
    <p:sldId id="293" r:id="rId20"/>
    <p:sldId id="335" r:id="rId21"/>
    <p:sldId id="336" r:id="rId22"/>
    <p:sldId id="339" r:id="rId23"/>
    <p:sldId id="300" r:id="rId24"/>
    <p:sldId id="327" r:id="rId25"/>
    <p:sldId id="304" r:id="rId26"/>
    <p:sldId id="318" r:id="rId27"/>
    <p:sldId id="297" r:id="rId28"/>
    <p:sldId id="315" r:id="rId29"/>
    <p:sldId id="321" r:id="rId30"/>
    <p:sldId id="324" r:id="rId31"/>
    <p:sldId id="288" r:id="rId32"/>
    <p:sldId id="322" r:id="rId33"/>
    <p:sldId id="286" r:id="rId34"/>
    <p:sldId id="337" r:id="rId35"/>
    <p:sldId id="309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9E7F91-6259-30E6-62AC-BFE1470C4DB3}" name="Wade Fickler" initials="WF" userId="S::wade.fickler@ncsl.org::f453c37a-82b9-4c4b-b8a7-7ddf64c94193" providerId="AD"/>
  <p188:author id="{75C67AB9-4922-DA58-B901-D25EE82DBAC3}" name="Cameron Rifkin" initials="CR" userId="S::cameron.rifkin@ncsl.org::c2a5c39d-f17b-4626-9d4f-080dd2a9251a" providerId="AD"/>
  <p188:author id="{A8FE76D2-2652-E900-8A3B-D879D0615EEA}" name="Heather Hanna" initials="HH" userId="S::heather.hanna@ncsl.org::5b79e380-cfb6-478f-8104-4720982f48f7" providerId="AD"/>
  <p188:author id="{2D3E0EE5-3C83-287A-3DAA-4B9AB36299B7}" name="Robbie Economou" initials="RE" userId="S::robbie.economou@ncsl.org::032ab787-0ca6-45be-a334-f8dd3f372bcb" providerId="AD"/>
  <p188:author id="{181903FB-1700-FC38-17E2-217AD972EB16}" name="Heather Wilson" initials="HW" userId="S::heather.wilson@ncsl.org::7486f51c-aca7-4c97-bd6e-401dbfc838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986"/>
    <a:srgbClr val="B5C064"/>
    <a:srgbClr val="F1B344"/>
    <a:srgbClr val="E87D2F"/>
    <a:srgbClr val="3E8894"/>
    <a:srgbClr val="C3CB7C"/>
    <a:srgbClr val="558589"/>
    <a:srgbClr val="F3B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243338-18AA-45CB-A60C-0CA98A931773}" v="2" dt="2022-07-18T16:47:06.490"/>
    <p1510:client id="{9250EC97-843E-040F-13C6-F0F2BF8ED519}" v="8" dt="2022-07-18T16:10:13.286"/>
    <p1510:client id="{9FA1BB0F-9309-4EBB-8E85-6EB4669F0343}" v="924" dt="2022-07-19T00:40:05.853"/>
    <p1510:client id="{A388B6A0-41FE-4539-9811-0B69FC1B3CE6}" v="2628" dt="2022-07-18T22:45:28.176"/>
  </p1510:revLst>
</p1510:revInfo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18" autoAdjust="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Hanna" userId="5b79e380-cfb6-478f-8104-4720982f48f7" providerId="ADAL" clId="{C1597823-9736-4264-AA77-BC6D53055280}"/>
    <pc:docChg chg="modSld">
      <pc:chgData name="Heather Hanna" userId="5b79e380-cfb6-478f-8104-4720982f48f7" providerId="ADAL" clId="{C1597823-9736-4264-AA77-BC6D53055280}" dt="2022-07-19T00:42:54.075" v="21" actId="6549"/>
      <pc:docMkLst>
        <pc:docMk/>
      </pc:docMkLst>
      <pc:sldChg chg="modNotesTx">
        <pc:chgData name="Heather Hanna" userId="5b79e380-cfb6-478f-8104-4720982f48f7" providerId="ADAL" clId="{C1597823-9736-4264-AA77-BC6D53055280}" dt="2022-07-19T00:41:47.394" v="9" actId="6549"/>
        <pc:sldMkLst>
          <pc:docMk/>
          <pc:sldMk cId="3530665019" sldId="259"/>
        </pc:sldMkLst>
      </pc:sldChg>
      <pc:sldChg chg="delCm modNotesTx">
        <pc:chgData name="Heather Hanna" userId="5b79e380-cfb6-478f-8104-4720982f48f7" providerId="ADAL" clId="{C1597823-9736-4264-AA77-BC6D53055280}" dt="2022-07-19T00:41:24.297" v="2" actId="6549"/>
        <pc:sldMkLst>
          <pc:docMk/>
          <pc:sldMk cId="2836894437" sldId="264"/>
        </pc:sldMkLst>
      </pc:sldChg>
      <pc:sldChg chg="modNotesTx">
        <pc:chgData name="Heather Hanna" userId="5b79e380-cfb6-478f-8104-4720982f48f7" providerId="ADAL" clId="{C1597823-9736-4264-AA77-BC6D53055280}" dt="2022-07-19T00:41:31.676" v="4" actId="6549"/>
        <pc:sldMkLst>
          <pc:docMk/>
          <pc:sldMk cId="3745170393" sldId="285"/>
        </pc:sldMkLst>
      </pc:sldChg>
      <pc:sldChg chg="modNotesTx">
        <pc:chgData name="Heather Hanna" userId="5b79e380-cfb6-478f-8104-4720982f48f7" providerId="ADAL" clId="{C1597823-9736-4264-AA77-BC6D53055280}" dt="2022-07-19T00:42:28.034" v="20" actId="6549"/>
        <pc:sldMkLst>
          <pc:docMk/>
          <pc:sldMk cId="511522174" sldId="286"/>
        </pc:sldMkLst>
      </pc:sldChg>
      <pc:sldChg chg="modNotesTx">
        <pc:chgData name="Heather Hanna" userId="5b79e380-cfb6-478f-8104-4720982f48f7" providerId="ADAL" clId="{C1597823-9736-4264-AA77-BC6D53055280}" dt="2022-07-19T00:41:27.922" v="3" actId="6549"/>
        <pc:sldMkLst>
          <pc:docMk/>
          <pc:sldMk cId="2797521904" sldId="289"/>
        </pc:sldMkLst>
      </pc:sldChg>
      <pc:sldChg chg="modNotesTx">
        <pc:chgData name="Heather Hanna" userId="5b79e380-cfb6-478f-8104-4720982f48f7" providerId="ADAL" clId="{C1597823-9736-4264-AA77-BC6D53055280}" dt="2022-07-19T00:41:59.852" v="12" actId="6549"/>
        <pc:sldMkLst>
          <pc:docMk/>
          <pc:sldMk cId="2531516740" sldId="293"/>
        </pc:sldMkLst>
      </pc:sldChg>
      <pc:sldChg chg="modNotesTx">
        <pc:chgData name="Heather Hanna" userId="5b79e380-cfb6-478f-8104-4720982f48f7" providerId="ADAL" clId="{C1597823-9736-4264-AA77-BC6D53055280}" dt="2022-07-19T00:42:09.626" v="15" actId="6549"/>
        <pc:sldMkLst>
          <pc:docMk/>
          <pc:sldMk cId="784608244" sldId="300"/>
        </pc:sldMkLst>
      </pc:sldChg>
      <pc:sldChg chg="modNotesTx">
        <pc:chgData name="Heather Hanna" userId="5b79e380-cfb6-478f-8104-4720982f48f7" providerId="ADAL" clId="{C1597823-9736-4264-AA77-BC6D53055280}" dt="2022-07-19T00:41:37.226" v="6" actId="6549"/>
        <pc:sldMkLst>
          <pc:docMk/>
          <pc:sldMk cId="41786404" sldId="302"/>
        </pc:sldMkLst>
      </pc:sldChg>
      <pc:sldChg chg="modNotesTx">
        <pc:chgData name="Heather Hanna" userId="5b79e380-cfb6-478f-8104-4720982f48f7" providerId="ADAL" clId="{C1597823-9736-4264-AA77-BC6D53055280}" dt="2022-07-19T00:41:51.179" v="10" actId="6549"/>
        <pc:sldMkLst>
          <pc:docMk/>
          <pc:sldMk cId="3754279092" sldId="310"/>
        </pc:sldMkLst>
      </pc:sldChg>
      <pc:sldChg chg="modNotesTx">
        <pc:chgData name="Heather Hanna" userId="5b79e380-cfb6-478f-8104-4720982f48f7" providerId="ADAL" clId="{C1597823-9736-4264-AA77-BC6D53055280}" dt="2022-07-19T00:42:16.194" v="17" actId="6549"/>
        <pc:sldMkLst>
          <pc:docMk/>
          <pc:sldMk cId="1139876450" sldId="315"/>
        </pc:sldMkLst>
      </pc:sldChg>
      <pc:sldChg chg="delCm modNotesTx">
        <pc:chgData name="Heather Hanna" userId="5b79e380-cfb6-478f-8104-4720982f48f7" providerId="ADAL" clId="{C1597823-9736-4264-AA77-BC6D53055280}" dt="2022-07-19T00:42:18.651" v="18" actId="6549"/>
        <pc:sldMkLst>
          <pc:docMk/>
          <pc:sldMk cId="3205108378" sldId="321"/>
        </pc:sldMkLst>
      </pc:sldChg>
      <pc:sldChg chg="delCm">
        <pc:chgData name="Heather Hanna" userId="5b79e380-cfb6-478f-8104-4720982f48f7" providerId="ADAL" clId="{C1597823-9736-4264-AA77-BC6D53055280}" dt="2022-07-19T00:41:18.789" v="1"/>
        <pc:sldMkLst>
          <pc:docMk/>
          <pc:sldMk cId="1466885030" sldId="322"/>
        </pc:sldMkLst>
      </pc:sldChg>
      <pc:sldChg chg="modNotesTx">
        <pc:chgData name="Heather Hanna" userId="5b79e380-cfb6-478f-8104-4720982f48f7" providerId="ADAL" clId="{C1597823-9736-4264-AA77-BC6D53055280}" dt="2022-07-19T00:41:34.475" v="5" actId="6549"/>
        <pc:sldMkLst>
          <pc:docMk/>
          <pc:sldMk cId="1877846245" sldId="323"/>
        </pc:sldMkLst>
      </pc:sldChg>
      <pc:sldChg chg="modNotesTx">
        <pc:chgData name="Heather Hanna" userId="5b79e380-cfb6-478f-8104-4720982f48f7" providerId="ADAL" clId="{C1597823-9736-4264-AA77-BC6D53055280}" dt="2022-07-19T00:42:23.827" v="19" actId="6549"/>
        <pc:sldMkLst>
          <pc:docMk/>
          <pc:sldMk cId="3889769347" sldId="324"/>
        </pc:sldMkLst>
      </pc:sldChg>
      <pc:sldChg chg="modNotesTx">
        <pc:chgData name="Heather Hanna" userId="5b79e380-cfb6-478f-8104-4720982f48f7" providerId="ADAL" clId="{C1597823-9736-4264-AA77-BC6D53055280}" dt="2022-07-19T00:41:53.874" v="11" actId="6549"/>
        <pc:sldMkLst>
          <pc:docMk/>
          <pc:sldMk cId="3569901838" sldId="325"/>
        </pc:sldMkLst>
      </pc:sldChg>
      <pc:sldChg chg="modNotesTx">
        <pc:chgData name="Heather Hanna" userId="5b79e380-cfb6-478f-8104-4720982f48f7" providerId="ADAL" clId="{C1597823-9736-4264-AA77-BC6D53055280}" dt="2022-07-19T00:42:12.635" v="16" actId="6549"/>
        <pc:sldMkLst>
          <pc:docMk/>
          <pc:sldMk cId="1205296388" sldId="327"/>
        </pc:sldMkLst>
      </pc:sldChg>
      <pc:sldChg chg="modNotesTx">
        <pc:chgData name="Heather Hanna" userId="5b79e380-cfb6-478f-8104-4720982f48f7" providerId="ADAL" clId="{C1597823-9736-4264-AA77-BC6D53055280}" dt="2022-07-19T00:41:40.724" v="7" actId="6549"/>
        <pc:sldMkLst>
          <pc:docMk/>
          <pc:sldMk cId="3705635056" sldId="330"/>
        </pc:sldMkLst>
      </pc:sldChg>
      <pc:sldChg chg="delCm modNotesTx">
        <pc:chgData name="Heather Hanna" userId="5b79e380-cfb6-478f-8104-4720982f48f7" providerId="ADAL" clId="{C1597823-9736-4264-AA77-BC6D53055280}" dt="2022-07-19T00:42:54.075" v="21" actId="6549"/>
        <pc:sldMkLst>
          <pc:docMk/>
          <pc:sldMk cId="577880699" sldId="332"/>
        </pc:sldMkLst>
      </pc:sldChg>
      <pc:sldChg chg="modNotesTx">
        <pc:chgData name="Heather Hanna" userId="5b79e380-cfb6-478f-8104-4720982f48f7" providerId="ADAL" clId="{C1597823-9736-4264-AA77-BC6D53055280}" dt="2022-07-19T00:41:43.530" v="8" actId="6549"/>
        <pc:sldMkLst>
          <pc:docMk/>
          <pc:sldMk cId="2202979399" sldId="333"/>
        </pc:sldMkLst>
      </pc:sldChg>
      <pc:sldChg chg="delCm">
        <pc:chgData name="Heather Hanna" userId="5b79e380-cfb6-478f-8104-4720982f48f7" providerId="ADAL" clId="{C1597823-9736-4264-AA77-BC6D53055280}" dt="2022-07-19T00:41:18.789" v="1"/>
        <pc:sldMkLst>
          <pc:docMk/>
          <pc:sldMk cId="754777613" sldId="335"/>
        </pc:sldMkLst>
      </pc:sldChg>
      <pc:sldChg chg="modNotesTx">
        <pc:chgData name="Heather Hanna" userId="5b79e380-cfb6-478f-8104-4720982f48f7" providerId="ADAL" clId="{C1597823-9736-4264-AA77-BC6D53055280}" dt="2022-07-19T00:42:04.139" v="13" actId="6549"/>
        <pc:sldMkLst>
          <pc:docMk/>
          <pc:sldMk cId="1699594917" sldId="336"/>
        </pc:sldMkLst>
      </pc:sldChg>
      <pc:sldChg chg="modNotesTx">
        <pc:chgData name="Heather Hanna" userId="5b79e380-cfb6-478f-8104-4720982f48f7" providerId="ADAL" clId="{C1597823-9736-4264-AA77-BC6D53055280}" dt="2022-07-19T00:42:06.882" v="14" actId="6549"/>
        <pc:sldMkLst>
          <pc:docMk/>
          <pc:sldMk cId="580888926" sldId="33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8E8B4-BBC4-467B-9828-C8BFAAB6A06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8D9074-6F95-42AD-9B51-47D55296F49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What Are Benefits Cliffs?</a:t>
          </a:r>
        </a:p>
      </dgm:t>
    </dgm:pt>
    <dgm:pt modelId="{FC5DB8E3-BD17-4414-A34F-D1C79F08C31E}" type="parTrans" cxnId="{9CAC8234-3DBA-4983-9499-61D2C838D743}">
      <dgm:prSet/>
      <dgm:spPr/>
      <dgm:t>
        <a:bodyPr/>
        <a:lstStyle/>
        <a:p>
          <a:endParaRPr lang="en-US"/>
        </a:p>
      </dgm:t>
    </dgm:pt>
    <dgm:pt modelId="{5F00C337-4B99-456B-8712-5B09CC056A00}" type="sibTrans" cxnId="{9CAC8234-3DBA-4983-9499-61D2C838D743}">
      <dgm:prSet/>
      <dgm:spPr/>
      <dgm:t>
        <a:bodyPr/>
        <a:lstStyle/>
        <a:p>
          <a:endParaRPr lang="en-US"/>
        </a:p>
      </dgm:t>
    </dgm:pt>
    <dgm:pt modelId="{ACD84436-B631-46FA-9116-D6185B9DBFB3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Benefits Cliffs and Public Assistance Programs</a:t>
          </a:r>
        </a:p>
      </dgm:t>
    </dgm:pt>
    <dgm:pt modelId="{BDDC6443-FF7E-4A64-A4D0-CDB699CBB79D}" type="parTrans" cxnId="{5D114875-0A6D-41C5-9035-CB5696DD0EAF}">
      <dgm:prSet/>
      <dgm:spPr/>
      <dgm:t>
        <a:bodyPr/>
        <a:lstStyle/>
        <a:p>
          <a:endParaRPr lang="en-US"/>
        </a:p>
      </dgm:t>
    </dgm:pt>
    <dgm:pt modelId="{634A61DD-D655-4416-8BA1-C72BB7447858}" type="sibTrans" cxnId="{5D114875-0A6D-41C5-9035-CB5696DD0EAF}">
      <dgm:prSet/>
      <dgm:spPr/>
      <dgm:t>
        <a:bodyPr/>
        <a:lstStyle/>
        <a:p>
          <a:endParaRPr lang="en-US"/>
        </a:p>
      </dgm:t>
    </dgm:pt>
    <dgm:pt modelId="{9F6C5AE2-C479-4AA7-ACB7-1C2F9A85745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State Options and Examples</a:t>
          </a:r>
        </a:p>
      </dgm:t>
    </dgm:pt>
    <dgm:pt modelId="{EC700496-99F3-4DC8-96F0-4A88C3540A2A}" type="parTrans" cxnId="{C47E6E03-6E8F-43E5-BEB1-FD9B50DDD7CC}">
      <dgm:prSet/>
      <dgm:spPr/>
      <dgm:t>
        <a:bodyPr/>
        <a:lstStyle/>
        <a:p>
          <a:endParaRPr lang="en-US"/>
        </a:p>
      </dgm:t>
    </dgm:pt>
    <dgm:pt modelId="{A783F2EF-3B6C-4211-9B6E-60DE124E8C3A}" type="sibTrans" cxnId="{C47E6E03-6E8F-43E5-BEB1-FD9B50DDD7CC}">
      <dgm:prSet/>
      <dgm:spPr/>
      <dgm:t>
        <a:bodyPr/>
        <a:lstStyle/>
        <a:p>
          <a:endParaRPr lang="en-US"/>
        </a:p>
      </dgm:t>
    </dgm:pt>
    <dgm:pt modelId="{2975D5B2-518E-46A6-BCBF-73B3B5428D3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Key Takeaways </a:t>
          </a:r>
        </a:p>
      </dgm:t>
    </dgm:pt>
    <dgm:pt modelId="{4FF88C5A-F55C-4DB8-BDA5-1D109A062775}" type="parTrans" cxnId="{60781E19-DD4F-46F5-BC22-8C89453804E1}">
      <dgm:prSet/>
      <dgm:spPr/>
      <dgm:t>
        <a:bodyPr/>
        <a:lstStyle/>
        <a:p>
          <a:endParaRPr lang="en-US"/>
        </a:p>
      </dgm:t>
    </dgm:pt>
    <dgm:pt modelId="{0A585EAF-A1AF-4C9F-ABCA-FE854CC5FE05}" type="sibTrans" cxnId="{60781E19-DD4F-46F5-BC22-8C89453804E1}">
      <dgm:prSet/>
      <dgm:spPr/>
      <dgm:t>
        <a:bodyPr/>
        <a:lstStyle/>
        <a:p>
          <a:endParaRPr lang="en-US"/>
        </a:p>
      </dgm:t>
    </dgm:pt>
    <dgm:pt modelId="{06BC6F72-CEA7-40CE-8BA9-01D219036F0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Resources </a:t>
          </a:r>
        </a:p>
      </dgm:t>
    </dgm:pt>
    <dgm:pt modelId="{7C888917-20D5-4649-AC78-820A4C4B6397}" type="parTrans" cxnId="{408F5415-EFA2-47C0-8CCB-333A84C0D7F8}">
      <dgm:prSet/>
      <dgm:spPr/>
      <dgm:t>
        <a:bodyPr/>
        <a:lstStyle/>
        <a:p>
          <a:endParaRPr lang="en-US"/>
        </a:p>
      </dgm:t>
    </dgm:pt>
    <dgm:pt modelId="{524ED3BE-9F5D-453D-8091-825476FACB6C}" type="sibTrans" cxnId="{408F5415-EFA2-47C0-8CCB-333A84C0D7F8}">
      <dgm:prSet/>
      <dgm:spPr/>
      <dgm:t>
        <a:bodyPr/>
        <a:lstStyle/>
        <a:p>
          <a:endParaRPr lang="en-US"/>
        </a:p>
      </dgm:t>
    </dgm:pt>
    <dgm:pt modelId="{00AFF7BA-BE8D-47AA-BA51-0034B927BFA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Q&amp;A</a:t>
          </a:r>
        </a:p>
      </dgm:t>
    </dgm:pt>
    <dgm:pt modelId="{071ECE67-37AB-4B5E-AEF8-ED89F6CB4FBF}" type="parTrans" cxnId="{4B5F323E-E3B8-4555-997B-24A868755F75}">
      <dgm:prSet/>
      <dgm:spPr/>
      <dgm:t>
        <a:bodyPr/>
        <a:lstStyle/>
        <a:p>
          <a:endParaRPr lang="en-US"/>
        </a:p>
      </dgm:t>
    </dgm:pt>
    <dgm:pt modelId="{EAC7281E-9044-423E-A619-5EF4CD36F75C}" type="sibTrans" cxnId="{4B5F323E-E3B8-4555-997B-24A868755F75}">
      <dgm:prSet/>
      <dgm:spPr/>
      <dgm:t>
        <a:bodyPr/>
        <a:lstStyle/>
        <a:p>
          <a:endParaRPr lang="en-US"/>
        </a:p>
      </dgm:t>
    </dgm:pt>
    <dgm:pt modelId="{A4C54EFF-15E8-445B-A713-415512216E3B}" type="pres">
      <dgm:prSet presAssocID="{CB88E8B4-BBC4-467B-9828-C8BFAAB6A06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9F0079-D915-4E33-8BAF-D1001F1532D5}" type="pres">
      <dgm:prSet presAssocID="{618D9074-6F95-42AD-9B51-47D55296F49D}" presName="compNode" presStyleCnt="0"/>
      <dgm:spPr/>
    </dgm:pt>
    <dgm:pt modelId="{DB80EC2B-AE7A-4064-BDE4-0B77F906BD80}" type="pres">
      <dgm:prSet presAssocID="{618D9074-6F95-42AD-9B51-47D55296F49D}" presName="bgRect" presStyleLbl="bgShp" presStyleIdx="0" presStyleCnt="6"/>
      <dgm:spPr>
        <a:solidFill>
          <a:srgbClr val="686986"/>
        </a:solidFill>
      </dgm:spPr>
    </dgm:pt>
    <dgm:pt modelId="{F1F1457B-535A-483A-BB83-D5FF02846FCC}" type="pres">
      <dgm:prSet presAssocID="{618D9074-6F95-42AD-9B51-47D55296F49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y with two children with solid fill"/>
        </a:ext>
      </dgm:extLst>
    </dgm:pt>
    <dgm:pt modelId="{8B70D2E9-BFE8-4356-BBA3-03F0F3F28DAD}" type="pres">
      <dgm:prSet presAssocID="{618D9074-6F95-42AD-9B51-47D55296F49D}" presName="spaceRect" presStyleCnt="0"/>
      <dgm:spPr/>
    </dgm:pt>
    <dgm:pt modelId="{DD18FD96-B918-4F9F-9D56-79C6A0A62879}" type="pres">
      <dgm:prSet presAssocID="{618D9074-6F95-42AD-9B51-47D55296F49D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FC32447-E7DA-480D-BC73-41CA74CCC8E7}" type="pres">
      <dgm:prSet presAssocID="{5F00C337-4B99-456B-8712-5B09CC056A00}" presName="sibTrans" presStyleCnt="0"/>
      <dgm:spPr/>
    </dgm:pt>
    <dgm:pt modelId="{6080458C-4425-4A34-8634-1FCEB78008C1}" type="pres">
      <dgm:prSet presAssocID="{ACD84436-B631-46FA-9116-D6185B9DBFB3}" presName="compNode" presStyleCnt="0"/>
      <dgm:spPr/>
    </dgm:pt>
    <dgm:pt modelId="{4401BDF3-FEA4-4092-8FFD-05AAB64C7BB6}" type="pres">
      <dgm:prSet presAssocID="{ACD84436-B631-46FA-9116-D6185B9DBFB3}" presName="bgRect" presStyleLbl="bgShp" presStyleIdx="1" presStyleCnt="6"/>
      <dgm:spPr>
        <a:solidFill>
          <a:srgbClr val="686986"/>
        </a:solidFill>
      </dgm:spPr>
    </dgm:pt>
    <dgm:pt modelId="{18013C78-C601-41E6-8971-57F9788A96AA}" type="pres">
      <dgm:prSet presAssocID="{ACD84436-B631-46FA-9116-D6185B9DBFB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872843F4-AACF-400E-B972-1780DDE013B6}" type="pres">
      <dgm:prSet presAssocID="{ACD84436-B631-46FA-9116-D6185B9DBFB3}" presName="spaceRect" presStyleCnt="0"/>
      <dgm:spPr/>
    </dgm:pt>
    <dgm:pt modelId="{77EBC096-98CA-4BC3-B306-D635EE01CA77}" type="pres">
      <dgm:prSet presAssocID="{ACD84436-B631-46FA-9116-D6185B9DBFB3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8779B7F-38EB-4157-B9AC-2FCB5A035E41}" type="pres">
      <dgm:prSet presAssocID="{634A61DD-D655-4416-8BA1-C72BB7447858}" presName="sibTrans" presStyleCnt="0"/>
      <dgm:spPr/>
    </dgm:pt>
    <dgm:pt modelId="{277CD298-3EEA-4528-B377-6B94B1754B97}" type="pres">
      <dgm:prSet presAssocID="{9F6C5AE2-C479-4AA7-ACB7-1C2F9A857454}" presName="compNode" presStyleCnt="0"/>
      <dgm:spPr/>
    </dgm:pt>
    <dgm:pt modelId="{943A0A79-9143-4B19-BD6E-82116F862C41}" type="pres">
      <dgm:prSet presAssocID="{9F6C5AE2-C479-4AA7-ACB7-1C2F9A857454}" presName="bgRect" presStyleLbl="bgShp" presStyleIdx="2" presStyleCnt="6"/>
      <dgm:spPr>
        <a:solidFill>
          <a:srgbClr val="686986"/>
        </a:solidFill>
      </dgm:spPr>
    </dgm:pt>
    <dgm:pt modelId="{FA40C1A7-31FB-4250-AB0A-9769FEBB32D1}" type="pres">
      <dgm:prSet presAssocID="{9F6C5AE2-C479-4AA7-ACB7-1C2F9A85745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9BAC8EE7-DE31-478C-8440-ED6DA8268D32}" type="pres">
      <dgm:prSet presAssocID="{9F6C5AE2-C479-4AA7-ACB7-1C2F9A857454}" presName="spaceRect" presStyleCnt="0"/>
      <dgm:spPr/>
    </dgm:pt>
    <dgm:pt modelId="{A3324A0A-BCA6-47EB-8BEB-32193D83ADBB}" type="pres">
      <dgm:prSet presAssocID="{9F6C5AE2-C479-4AA7-ACB7-1C2F9A857454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2D7693D-15E3-40D1-9C5A-778C04DE4BE7}" type="pres">
      <dgm:prSet presAssocID="{A783F2EF-3B6C-4211-9B6E-60DE124E8C3A}" presName="sibTrans" presStyleCnt="0"/>
      <dgm:spPr/>
    </dgm:pt>
    <dgm:pt modelId="{F63A9B6D-DD11-4231-B02E-D4A9F19812C7}" type="pres">
      <dgm:prSet presAssocID="{2975D5B2-518E-46A6-BCBF-73B3B5428D38}" presName="compNode" presStyleCnt="0"/>
      <dgm:spPr/>
    </dgm:pt>
    <dgm:pt modelId="{FBB0A942-D3EA-48C7-ACAD-7319D699D330}" type="pres">
      <dgm:prSet presAssocID="{2975D5B2-518E-46A6-BCBF-73B3B5428D38}" presName="bgRect" presStyleLbl="bgShp" presStyleIdx="3" presStyleCnt="6"/>
      <dgm:spPr>
        <a:solidFill>
          <a:srgbClr val="686986"/>
        </a:solidFill>
      </dgm:spPr>
    </dgm:pt>
    <dgm:pt modelId="{BD12A455-6416-44FB-AA85-AC9A03BFE266}" type="pres">
      <dgm:prSet presAssocID="{2975D5B2-518E-46A6-BCBF-73B3B5428D3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7B488E1-B226-4F5B-AB41-6C67832064BA}" type="pres">
      <dgm:prSet presAssocID="{2975D5B2-518E-46A6-BCBF-73B3B5428D38}" presName="spaceRect" presStyleCnt="0"/>
      <dgm:spPr/>
    </dgm:pt>
    <dgm:pt modelId="{828E8287-38DF-4D11-B0FF-3A3657EAFA26}" type="pres">
      <dgm:prSet presAssocID="{2975D5B2-518E-46A6-BCBF-73B3B5428D38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383F9C0-BE29-443C-A2D2-ED39F9053502}" type="pres">
      <dgm:prSet presAssocID="{0A585EAF-A1AF-4C9F-ABCA-FE854CC5FE05}" presName="sibTrans" presStyleCnt="0"/>
      <dgm:spPr/>
    </dgm:pt>
    <dgm:pt modelId="{677EDF26-C9AB-4F54-969B-9BC9ABF1B788}" type="pres">
      <dgm:prSet presAssocID="{06BC6F72-CEA7-40CE-8BA9-01D219036F0C}" presName="compNode" presStyleCnt="0"/>
      <dgm:spPr/>
    </dgm:pt>
    <dgm:pt modelId="{918E6E65-9B5B-417D-8AC0-4F65304B9283}" type="pres">
      <dgm:prSet presAssocID="{06BC6F72-CEA7-40CE-8BA9-01D219036F0C}" presName="bgRect" presStyleLbl="bgShp" presStyleIdx="4" presStyleCnt="6"/>
      <dgm:spPr>
        <a:solidFill>
          <a:srgbClr val="686986"/>
        </a:solidFill>
      </dgm:spPr>
    </dgm:pt>
    <dgm:pt modelId="{9FF844E4-4A18-42A9-BDE2-63AC2945F357}" type="pres">
      <dgm:prSet presAssocID="{06BC6F72-CEA7-40CE-8BA9-01D219036F0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2298B20-B1E1-4375-8302-39DB6CA060D8}" type="pres">
      <dgm:prSet presAssocID="{06BC6F72-CEA7-40CE-8BA9-01D219036F0C}" presName="spaceRect" presStyleCnt="0"/>
      <dgm:spPr/>
    </dgm:pt>
    <dgm:pt modelId="{9C19228A-7C6B-4977-88A0-07994C425FB5}" type="pres">
      <dgm:prSet presAssocID="{06BC6F72-CEA7-40CE-8BA9-01D219036F0C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BD29F70-33FE-4942-B920-9C64C1A92120}" type="pres">
      <dgm:prSet presAssocID="{524ED3BE-9F5D-453D-8091-825476FACB6C}" presName="sibTrans" presStyleCnt="0"/>
      <dgm:spPr/>
    </dgm:pt>
    <dgm:pt modelId="{2E6D3D0C-0266-48CF-B766-8913B6ECBA6B}" type="pres">
      <dgm:prSet presAssocID="{00AFF7BA-BE8D-47AA-BA51-0034B927BFA4}" presName="compNode" presStyleCnt="0"/>
      <dgm:spPr/>
    </dgm:pt>
    <dgm:pt modelId="{0D923D2D-FDA9-4182-9983-59317B4E7AEE}" type="pres">
      <dgm:prSet presAssocID="{00AFF7BA-BE8D-47AA-BA51-0034B927BFA4}" presName="bgRect" presStyleLbl="bgShp" presStyleIdx="5" presStyleCnt="6"/>
      <dgm:spPr>
        <a:solidFill>
          <a:srgbClr val="686986"/>
        </a:solidFill>
      </dgm:spPr>
    </dgm:pt>
    <dgm:pt modelId="{A7D34EAE-80A5-4F83-8676-699CA71C0C7B}" type="pres">
      <dgm:prSet presAssocID="{00AFF7BA-BE8D-47AA-BA51-0034B927BFA4}" presName="iconRect" presStyleLbl="node1" presStyleIdx="5" presStyleCnt="6" custLinFactNeighborY="8662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7877A68-9FCF-4DD2-982F-39A87BF47D4D}" type="pres">
      <dgm:prSet presAssocID="{00AFF7BA-BE8D-47AA-BA51-0034B927BFA4}" presName="spaceRect" presStyleCnt="0"/>
      <dgm:spPr/>
    </dgm:pt>
    <dgm:pt modelId="{074D8585-CB35-4C4F-8F6F-AD347E087E7B}" type="pres">
      <dgm:prSet presAssocID="{00AFF7BA-BE8D-47AA-BA51-0034B927BFA4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0781E19-DD4F-46F5-BC22-8C89453804E1}" srcId="{CB88E8B4-BBC4-467B-9828-C8BFAAB6A064}" destId="{2975D5B2-518E-46A6-BCBF-73B3B5428D38}" srcOrd="3" destOrd="0" parTransId="{4FF88C5A-F55C-4DB8-BDA5-1D109A062775}" sibTransId="{0A585EAF-A1AF-4C9F-ABCA-FE854CC5FE05}"/>
    <dgm:cxn modelId="{F2591C73-CB56-4EC1-B836-8FD77DB1B133}" type="presOf" srcId="{06BC6F72-CEA7-40CE-8BA9-01D219036F0C}" destId="{9C19228A-7C6B-4977-88A0-07994C425FB5}" srcOrd="0" destOrd="0" presId="urn:microsoft.com/office/officeart/2018/2/layout/IconVerticalSolidList"/>
    <dgm:cxn modelId="{C47E6E03-6E8F-43E5-BEB1-FD9B50DDD7CC}" srcId="{CB88E8B4-BBC4-467B-9828-C8BFAAB6A064}" destId="{9F6C5AE2-C479-4AA7-ACB7-1C2F9A857454}" srcOrd="2" destOrd="0" parTransId="{EC700496-99F3-4DC8-96F0-4A88C3540A2A}" sibTransId="{A783F2EF-3B6C-4211-9B6E-60DE124E8C3A}"/>
    <dgm:cxn modelId="{9CAC8234-3DBA-4983-9499-61D2C838D743}" srcId="{CB88E8B4-BBC4-467B-9828-C8BFAAB6A064}" destId="{618D9074-6F95-42AD-9B51-47D55296F49D}" srcOrd="0" destOrd="0" parTransId="{FC5DB8E3-BD17-4414-A34F-D1C79F08C31E}" sibTransId="{5F00C337-4B99-456B-8712-5B09CC056A00}"/>
    <dgm:cxn modelId="{9934D593-39B2-41B3-B562-1D2B7A4C7594}" type="presOf" srcId="{ACD84436-B631-46FA-9116-D6185B9DBFB3}" destId="{77EBC096-98CA-4BC3-B306-D635EE01CA77}" srcOrd="0" destOrd="0" presId="urn:microsoft.com/office/officeart/2018/2/layout/IconVerticalSolidList"/>
    <dgm:cxn modelId="{FEEFDD8B-1B90-4CB9-95E0-BE64ABBD6CE9}" type="presOf" srcId="{2975D5B2-518E-46A6-BCBF-73B3B5428D38}" destId="{828E8287-38DF-4D11-B0FF-3A3657EAFA26}" srcOrd="0" destOrd="0" presId="urn:microsoft.com/office/officeart/2018/2/layout/IconVerticalSolidList"/>
    <dgm:cxn modelId="{4B5F323E-E3B8-4555-997B-24A868755F75}" srcId="{CB88E8B4-BBC4-467B-9828-C8BFAAB6A064}" destId="{00AFF7BA-BE8D-47AA-BA51-0034B927BFA4}" srcOrd="5" destOrd="0" parTransId="{071ECE67-37AB-4B5E-AEF8-ED89F6CB4FBF}" sibTransId="{EAC7281E-9044-423E-A619-5EF4CD36F75C}"/>
    <dgm:cxn modelId="{CE6C6900-0F1E-4E23-9182-20E550F48DD7}" type="presOf" srcId="{9F6C5AE2-C479-4AA7-ACB7-1C2F9A857454}" destId="{A3324A0A-BCA6-47EB-8BEB-32193D83ADBB}" srcOrd="0" destOrd="0" presId="urn:microsoft.com/office/officeart/2018/2/layout/IconVerticalSolidList"/>
    <dgm:cxn modelId="{C23A2244-A687-4520-9B70-B394ADD7BFFD}" type="presOf" srcId="{CB88E8B4-BBC4-467B-9828-C8BFAAB6A064}" destId="{A4C54EFF-15E8-445B-A713-415512216E3B}" srcOrd="0" destOrd="0" presId="urn:microsoft.com/office/officeart/2018/2/layout/IconVerticalSolidList"/>
    <dgm:cxn modelId="{408F5415-EFA2-47C0-8CCB-333A84C0D7F8}" srcId="{CB88E8B4-BBC4-467B-9828-C8BFAAB6A064}" destId="{06BC6F72-CEA7-40CE-8BA9-01D219036F0C}" srcOrd="4" destOrd="0" parTransId="{7C888917-20D5-4649-AC78-820A4C4B6397}" sibTransId="{524ED3BE-9F5D-453D-8091-825476FACB6C}"/>
    <dgm:cxn modelId="{C31948B7-578C-4382-9B41-B75D159DCBE2}" type="presOf" srcId="{00AFF7BA-BE8D-47AA-BA51-0034B927BFA4}" destId="{074D8585-CB35-4C4F-8F6F-AD347E087E7B}" srcOrd="0" destOrd="0" presId="urn:microsoft.com/office/officeart/2018/2/layout/IconVerticalSolidList"/>
    <dgm:cxn modelId="{C1067A86-3D18-4BD6-A76B-8816FDFF93BB}" type="presOf" srcId="{618D9074-6F95-42AD-9B51-47D55296F49D}" destId="{DD18FD96-B918-4F9F-9D56-79C6A0A62879}" srcOrd="0" destOrd="0" presId="urn:microsoft.com/office/officeart/2018/2/layout/IconVerticalSolidList"/>
    <dgm:cxn modelId="{5D114875-0A6D-41C5-9035-CB5696DD0EAF}" srcId="{CB88E8B4-BBC4-467B-9828-C8BFAAB6A064}" destId="{ACD84436-B631-46FA-9116-D6185B9DBFB3}" srcOrd="1" destOrd="0" parTransId="{BDDC6443-FF7E-4A64-A4D0-CDB699CBB79D}" sibTransId="{634A61DD-D655-4416-8BA1-C72BB7447858}"/>
    <dgm:cxn modelId="{38139FF5-2D4B-4FA2-B007-0465F43C08A9}" type="presParOf" srcId="{A4C54EFF-15E8-445B-A713-415512216E3B}" destId="{4B9F0079-D915-4E33-8BAF-D1001F1532D5}" srcOrd="0" destOrd="0" presId="urn:microsoft.com/office/officeart/2018/2/layout/IconVerticalSolidList"/>
    <dgm:cxn modelId="{12A7812B-82FD-4472-AAC0-4211EDD43293}" type="presParOf" srcId="{4B9F0079-D915-4E33-8BAF-D1001F1532D5}" destId="{DB80EC2B-AE7A-4064-BDE4-0B77F906BD80}" srcOrd="0" destOrd="0" presId="urn:microsoft.com/office/officeart/2018/2/layout/IconVerticalSolidList"/>
    <dgm:cxn modelId="{38D11615-C961-444C-A6B9-E39388C3576C}" type="presParOf" srcId="{4B9F0079-D915-4E33-8BAF-D1001F1532D5}" destId="{F1F1457B-535A-483A-BB83-D5FF02846FCC}" srcOrd="1" destOrd="0" presId="urn:microsoft.com/office/officeart/2018/2/layout/IconVerticalSolidList"/>
    <dgm:cxn modelId="{F3CE32CC-1D2C-4C6F-A86F-C01E13A8A59E}" type="presParOf" srcId="{4B9F0079-D915-4E33-8BAF-D1001F1532D5}" destId="{8B70D2E9-BFE8-4356-BBA3-03F0F3F28DAD}" srcOrd="2" destOrd="0" presId="urn:microsoft.com/office/officeart/2018/2/layout/IconVerticalSolidList"/>
    <dgm:cxn modelId="{3964DD92-1AFC-4FE9-91C7-DB6A6BA67CF0}" type="presParOf" srcId="{4B9F0079-D915-4E33-8BAF-D1001F1532D5}" destId="{DD18FD96-B918-4F9F-9D56-79C6A0A62879}" srcOrd="3" destOrd="0" presId="urn:microsoft.com/office/officeart/2018/2/layout/IconVerticalSolidList"/>
    <dgm:cxn modelId="{3F5E66D1-434C-401A-85EF-3CA9787EFBFB}" type="presParOf" srcId="{A4C54EFF-15E8-445B-A713-415512216E3B}" destId="{EFC32447-E7DA-480D-BC73-41CA74CCC8E7}" srcOrd="1" destOrd="0" presId="urn:microsoft.com/office/officeart/2018/2/layout/IconVerticalSolidList"/>
    <dgm:cxn modelId="{8342F6B1-BD31-48B2-82D9-40B6DFD29EE8}" type="presParOf" srcId="{A4C54EFF-15E8-445B-A713-415512216E3B}" destId="{6080458C-4425-4A34-8634-1FCEB78008C1}" srcOrd="2" destOrd="0" presId="urn:microsoft.com/office/officeart/2018/2/layout/IconVerticalSolidList"/>
    <dgm:cxn modelId="{0D79AF57-B386-444F-BC77-5C05A16CB315}" type="presParOf" srcId="{6080458C-4425-4A34-8634-1FCEB78008C1}" destId="{4401BDF3-FEA4-4092-8FFD-05AAB64C7BB6}" srcOrd="0" destOrd="0" presId="urn:microsoft.com/office/officeart/2018/2/layout/IconVerticalSolidList"/>
    <dgm:cxn modelId="{36877BC3-1EFF-493F-80EB-74362BEB8280}" type="presParOf" srcId="{6080458C-4425-4A34-8634-1FCEB78008C1}" destId="{18013C78-C601-41E6-8971-57F9788A96AA}" srcOrd="1" destOrd="0" presId="urn:microsoft.com/office/officeart/2018/2/layout/IconVerticalSolidList"/>
    <dgm:cxn modelId="{96684B6C-C22B-44DF-BD3D-636B9A8461B3}" type="presParOf" srcId="{6080458C-4425-4A34-8634-1FCEB78008C1}" destId="{872843F4-AACF-400E-B972-1780DDE013B6}" srcOrd="2" destOrd="0" presId="urn:microsoft.com/office/officeart/2018/2/layout/IconVerticalSolidList"/>
    <dgm:cxn modelId="{F86C23CC-0C83-4BCC-9269-F87D277F408B}" type="presParOf" srcId="{6080458C-4425-4A34-8634-1FCEB78008C1}" destId="{77EBC096-98CA-4BC3-B306-D635EE01CA77}" srcOrd="3" destOrd="0" presId="urn:microsoft.com/office/officeart/2018/2/layout/IconVerticalSolidList"/>
    <dgm:cxn modelId="{F33DA00E-1386-4A77-A6D1-65185A218A0C}" type="presParOf" srcId="{A4C54EFF-15E8-445B-A713-415512216E3B}" destId="{08779B7F-38EB-4157-B9AC-2FCB5A035E41}" srcOrd="3" destOrd="0" presId="urn:microsoft.com/office/officeart/2018/2/layout/IconVerticalSolidList"/>
    <dgm:cxn modelId="{0C7202B0-D2EC-4F36-AE81-253C30188C8C}" type="presParOf" srcId="{A4C54EFF-15E8-445B-A713-415512216E3B}" destId="{277CD298-3EEA-4528-B377-6B94B1754B97}" srcOrd="4" destOrd="0" presId="urn:microsoft.com/office/officeart/2018/2/layout/IconVerticalSolidList"/>
    <dgm:cxn modelId="{C875945B-B6B1-42CE-AE3E-F69316BF2431}" type="presParOf" srcId="{277CD298-3EEA-4528-B377-6B94B1754B97}" destId="{943A0A79-9143-4B19-BD6E-82116F862C41}" srcOrd="0" destOrd="0" presId="urn:microsoft.com/office/officeart/2018/2/layout/IconVerticalSolidList"/>
    <dgm:cxn modelId="{6624789D-7A64-435D-B3C6-9AC1E9CC44CF}" type="presParOf" srcId="{277CD298-3EEA-4528-B377-6B94B1754B97}" destId="{FA40C1A7-31FB-4250-AB0A-9769FEBB32D1}" srcOrd="1" destOrd="0" presId="urn:microsoft.com/office/officeart/2018/2/layout/IconVerticalSolidList"/>
    <dgm:cxn modelId="{45CAE57C-B7D0-48CF-9B6E-1A2C121FB62B}" type="presParOf" srcId="{277CD298-3EEA-4528-B377-6B94B1754B97}" destId="{9BAC8EE7-DE31-478C-8440-ED6DA8268D32}" srcOrd="2" destOrd="0" presId="urn:microsoft.com/office/officeart/2018/2/layout/IconVerticalSolidList"/>
    <dgm:cxn modelId="{166F481C-4A05-4E69-907F-0599BC900521}" type="presParOf" srcId="{277CD298-3EEA-4528-B377-6B94B1754B97}" destId="{A3324A0A-BCA6-47EB-8BEB-32193D83ADBB}" srcOrd="3" destOrd="0" presId="urn:microsoft.com/office/officeart/2018/2/layout/IconVerticalSolidList"/>
    <dgm:cxn modelId="{6DAB3D45-0FAC-4D71-B375-487D77CD12E2}" type="presParOf" srcId="{A4C54EFF-15E8-445B-A713-415512216E3B}" destId="{F2D7693D-15E3-40D1-9C5A-778C04DE4BE7}" srcOrd="5" destOrd="0" presId="urn:microsoft.com/office/officeart/2018/2/layout/IconVerticalSolidList"/>
    <dgm:cxn modelId="{74D39E76-4D2C-412D-8885-CB5B4A22D519}" type="presParOf" srcId="{A4C54EFF-15E8-445B-A713-415512216E3B}" destId="{F63A9B6D-DD11-4231-B02E-D4A9F19812C7}" srcOrd="6" destOrd="0" presId="urn:microsoft.com/office/officeart/2018/2/layout/IconVerticalSolidList"/>
    <dgm:cxn modelId="{74469C79-7568-40C9-87AF-3A679A226AE6}" type="presParOf" srcId="{F63A9B6D-DD11-4231-B02E-D4A9F19812C7}" destId="{FBB0A942-D3EA-48C7-ACAD-7319D699D330}" srcOrd="0" destOrd="0" presId="urn:microsoft.com/office/officeart/2018/2/layout/IconVerticalSolidList"/>
    <dgm:cxn modelId="{EEC60B67-45F3-4D27-B7E6-EDAC283EBE60}" type="presParOf" srcId="{F63A9B6D-DD11-4231-B02E-D4A9F19812C7}" destId="{BD12A455-6416-44FB-AA85-AC9A03BFE266}" srcOrd="1" destOrd="0" presId="urn:microsoft.com/office/officeart/2018/2/layout/IconVerticalSolidList"/>
    <dgm:cxn modelId="{C655762B-B3F9-4401-9E15-E6DBD742A374}" type="presParOf" srcId="{F63A9B6D-DD11-4231-B02E-D4A9F19812C7}" destId="{D7B488E1-B226-4F5B-AB41-6C67832064BA}" srcOrd="2" destOrd="0" presId="urn:microsoft.com/office/officeart/2018/2/layout/IconVerticalSolidList"/>
    <dgm:cxn modelId="{9974A13E-55CF-4246-A9E0-E23BEBCBDAB9}" type="presParOf" srcId="{F63A9B6D-DD11-4231-B02E-D4A9F19812C7}" destId="{828E8287-38DF-4D11-B0FF-3A3657EAFA26}" srcOrd="3" destOrd="0" presId="urn:microsoft.com/office/officeart/2018/2/layout/IconVerticalSolidList"/>
    <dgm:cxn modelId="{217DBC71-6CFD-4F79-BEF9-D0915A068563}" type="presParOf" srcId="{A4C54EFF-15E8-445B-A713-415512216E3B}" destId="{1383F9C0-BE29-443C-A2D2-ED39F9053502}" srcOrd="7" destOrd="0" presId="urn:microsoft.com/office/officeart/2018/2/layout/IconVerticalSolidList"/>
    <dgm:cxn modelId="{D8B8D7BF-BBDE-4372-A267-01AD8D5A33DE}" type="presParOf" srcId="{A4C54EFF-15E8-445B-A713-415512216E3B}" destId="{677EDF26-C9AB-4F54-969B-9BC9ABF1B788}" srcOrd="8" destOrd="0" presId="urn:microsoft.com/office/officeart/2018/2/layout/IconVerticalSolidList"/>
    <dgm:cxn modelId="{9CA0698B-3FEB-44BE-968C-CDF210277308}" type="presParOf" srcId="{677EDF26-C9AB-4F54-969B-9BC9ABF1B788}" destId="{918E6E65-9B5B-417D-8AC0-4F65304B9283}" srcOrd="0" destOrd="0" presId="urn:microsoft.com/office/officeart/2018/2/layout/IconVerticalSolidList"/>
    <dgm:cxn modelId="{E12ECB6C-E5B6-4291-B3A3-EDDE296079B4}" type="presParOf" srcId="{677EDF26-C9AB-4F54-969B-9BC9ABF1B788}" destId="{9FF844E4-4A18-42A9-BDE2-63AC2945F357}" srcOrd="1" destOrd="0" presId="urn:microsoft.com/office/officeart/2018/2/layout/IconVerticalSolidList"/>
    <dgm:cxn modelId="{257E01F7-C157-45DF-9F26-E0DDE6DFCC69}" type="presParOf" srcId="{677EDF26-C9AB-4F54-969B-9BC9ABF1B788}" destId="{42298B20-B1E1-4375-8302-39DB6CA060D8}" srcOrd="2" destOrd="0" presId="urn:microsoft.com/office/officeart/2018/2/layout/IconVerticalSolidList"/>
    <dgm:cxn modelId="{5DE204BA-9E6C-44D3-9E47-E0B3E1E288E2}" type="presParOf" srcId="{677EDF26-C9AB-4F54-969B-9BC9ABF1B788}" destId="{9C19228A-7C6B-4977-88A0-07994C425FB5}" srcOrd="3" destOrd="0" presId="urn:microsoft.com/office/officeart/2018/2/layout/IconVerticalSolidList"/>
    <dgm:cxn modelId="{770CC7BC-0A4B-4790-973E-36050FB53BFE}" type="presParOf" srcId="{A4C54EFF-15E8-445B-A713-415512216E3B}" destId="{ABD29F70-33FE-4942-B920-9C64C1A92120}" srcOrd="9" destOrd="0" presId="urn:microsoft.com/office/officeart/2018/2/layout/IconVerticalSolidList"/>
    <dgm:cxn modelId="{E8CFCF71-E405-457F-90F3-C89F63597606}" type="presParOf" srcId="{A4C54EFF-15E8-445B-A713-415512216E3B}" destId="{2E6D3D0C-0266-48CF-B766-8913B6ECBA6B}" srcOrd="10" destOrd="0" presId="urn:microsoft.com/office/officeart/2018/2/layout/IconVerticalSolidList"/>
    <dgm:cxn modelId="{CB7C44DA-82ED-40AB-AFE6-2F2F7D2A65CC}" type="presParOf" srcId="{2E6D3D0C-0266-48CF-B766-8913B6ECBA6B}" destId="{0D923D2D-FDA9-4182-9983-59317B4E7AEE}" srcOrd="0" destOrd="0" presId="urn:microsoft.com/office/officeart/2018/2/layout/IconVerticalSolidList"/>
    <dgm:cxn modelId="{F8E573AF-DCA6-4865-A12D-6ECB1A6C14B4}" type="presParOf" srcId="{2E6D3D0C-0266-48CF-B766-8913B6ECBA6B}" destId="{A7D34EAE-80A5-4F83-8676-699CA71C0C7B}" srcOrd="1" destOrd="0" presId="urn:microsoft.com/office/officeart/2018/2/layout/IconVerticalSolidList"/>
    <dgm:cxn modelId="{B6F1D462-77BB-4D39-9379-9D024CEF8380}" type="presParOf" srcId="{2E6D3D0C-0266-48CF-B766-8913B6ECBA6B}" destId="{D7877A68-9FCF-4DD2-982F-39A87BF47D4D}" srcOrd="2" destOrd="0" presId="urn:microsoft.com/office/officeart/2018/2/layout/IconVerticalSolidList"/>
    <dgm:cxn modelId="{AA200E42-AED4-4787-8E29-111A1BF81FDD}" type="presParOf" srcId="{2E6D3D0C-0266-48CF-B766-8913B6ECBA6B}" destId="{074D8585-CB35-4C4F-8F6F-AD347E087E7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DCDF70-E112-4464-9394-2B0994CA2D3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962E79-8E5E-4781-931A-ED4BF187369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Housing Assistance</a:t>
          </a:r>
        </a:p>
      </dgm:t>
    </dgm:pt>
    <dgm:pt modelId="{85FE08D1-FC28-4612-89BE-BA6D9AC0A5FD}" type="parTrans" cxnId="{0DB2F730-0BAA-4825-A919-BD29FE476D7E}">
      <dgm:prSet/>
      <dgm:spPr/>
      <dgm:t>
        <a:bodyPr/>
        <a:lstStyle/>
        <a:p>
          <a:endParaRPr lang="en-US"/>
        </a:p>
      </dgm:t>
    </dgm:pt>
    <dgm:pt modelId="{7FB8BD49-3BD7-4068-9AB7-FEEE9F43AD2F}" type="sibTrans" cxnId="{0DB2F730-0BAA-4825-A919-BD29FE476D7E}">
      <dgm:prSet/>
      <dgm:spPr/>
      <dgm:t>
        <a:bodyPr/>
        <a:lstStyle/>
        <a:p>
          <a:endParaRPr lang="en-US"/>
        </a:p>
      </dgm:t>
    </dgm:pt>
    <dgm:pt modelId="{C5DB5B51-CC01-4596-B752-30B1CD7B5F1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Energy Subsidies</a:t>
          </a:r>
        </a:p>
      </dgm:t>
    </dgm:pt>
    <dgm:pt modelId="{792F41F5-61A7-4837-B28E-0858A80ACA3B}" type="parTrans" cxnId="{23DCA060-0BD7-41F2-9037-051C54A9B360}">
      <dgm:prSet/>
      <dgm:spPr/>
      <dgm:t>
        <a:bodyPr/>
        <a:lstStyle/>
        <a:p>
          <a:endParaRPr lang="en-US"/>
        </a:p>
      </dgm:t>
    </dgm:pt>
    <dgm:pt modelId="{FFC0FFEA-248A-40A1-BA7B-4EAEE4C89B9D}" type="sibTrans" cxnId="{23DCA060-0BD7-41F2-9037-051C54A9B360}">
      <dgm:prSet/>
      <dgm:spPr/>
      <dgm:t>
        <a:bodyPr/>
        <a:lstStyle/>
        <a:p>
          <a:endParaRPr lang="en-US"/>
        </a:p>
      </dgm:t>
    </dgm:pt>
    <dgm:pt modelId="{BD83CD83-5331-4095-82DB-270418A54DE7}">
      <dgm:prSet phldrT="[Text]" custT="1"/>
      <dgm:spPr>
        <a:ln>
          <a:solidFill>
            <a:schemeClr val="accent2"/>
          </a:solidFill>
        </a:ln>
      </dgm:spPr>
      <dgm:t>
        <a:bodyPr anchor="t"/>
        <a:lstStyle/>
        <a:p>
          <a:pPr algn="l"/>
          <a:r>
            <a:rPr lang="en-US" sz="1200" b="0" i="0" dirty="0"/>
            <a:t>To be eligible, you must need financial assistance with home energy costs.</a:t>
          </a:r>
          <a:endParaRPr lang="en-US" sz="1200" dirty="0"/>
        </a:p>
      </dgm:t>
    </dgm:pt>
    <dgm:pt modelId="{DA6F5DA5-6C87-43D6-A1D8-A42BE8FDC95D}" type="parTrans" cxnId="{69502350-BDA3-40A0-8745-EC856D9963AB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0151FBA3-7D71-4CE0-A1CA-4808AF14D022}" type="sibTrans" cxnId="{69502350-BDA3-40A0-8745-EC856D9963AB}">
      <dgm:prSet/>
      <dgm:spPr/>
      <dgm:t>
        <a:bodyPr/>
        <a:lstStyle/>
        <a:p>
          <a:endParaRPr lang="en-US"/>
        </a:p>
      </dgm:t>
    </dgm:pt>
    <dgm:pt modelId="{397FACDA-CCC7-4C00-9623-CF74CBCCD839}">
      <dgm:prSet phldrT="[Text]" custT="1"/>
      <dgm:spPr/>
      <dgm:t>
        <a:bodyPr/>
        <a:lstStyle/>
        <a:p>
          <a:r>
            <a:rPr lang="en-US" sz="2000" dirty="0"/>
            <a:t>Nutrition Assistance</a:t>
          </a:r>
        </a:p>
      </dgm:t>
    </dgm:pt>
    <dgm:pt modelId="{4BAF77A2-D228-4F01-864D-2D420CE0484E}" type="parTrans" cxnId="{D8FDE8F9-629D-4B7C-88E4-ABE37BDE8134}">
      <dgm:prSet/>
      <dgm:spPr/>
      <dgm:t>
        <a:bodyPr/>
        <a:lstStyle/>
        <a:p>
          <a:endParaRPr lang="en-US"/>
        </a:p>
      </dgm:t>
    </dgm:pt>
    <dgm:pt modelId="{3159F08E-5198-4CF1-A939-65EB7A176301}" type="sibTrans" cxnId="{D8FDE8F9-629D-4B7C-88E4-ABE37BDE8134}">
      <dgm:prSet/>
      <dgm:spPr/>
      <dgm:t>
        <a:bodyPr/>
        <a:lstStyle/>
        <a:p>
          <a:endParaRPr lang="en-US"/>
        </a:p>
      </dgm:t>
    </dgm:pt>
    <dgm:pt modelId="{05132790-66D9-4B48-9EE7-2857731DFAE2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 rtl="0"/>
          <a:r>
            <a:rPr lang="en-US" sz="1200" b="1" dirty="0"/>
            <a:t>Supplemental Nutrition Assistance Program</a:t>
          </a:r>
          <a:r>
            <a:rPr lang="en-US" sz="1200" b="1" dirty="0">
              <a:latin typeface="Cambria"/>
            </a:rPr>
            <a:t> </a:t>
          </a:r>
          <a:endParaRPr lang="en-US" sz="1200" b="1" dirty="0"/>
        </a:p>
      </dgm:t>
    </dgm:pt>
    <dgm:pt modelId="{9616C917-47BC-4B00-BE02-D986C3935927}" type="parTrans" cxnId="{2A86B685-B962-4873-9EE0-A01BAAF7DC72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FC5C4B0B-66A9-40A9-B3BC-2D79B6A8B2DF}" type="sibTrans" cxnId="{2A86B685-B962-4873-9EE0-A01BAAF7DC72}">
      <dgm:prSet/>
      <dgm:spPr/>
      <dgm:t>
        <a:bodyPr/>
        <a:lstStyle/>
        <a:p>
          <a:endParaRPr lang="en-US"/>
        </a:p>
      </dgm:t>
    </dgm:pt>
    <dgm:pt modelId="{C722C18F-C674-43B7-B648-E99AC1E6BC5E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/>
          <a:r>
            <a:rPr lang="en-US" sz="1200" b="1" dirty="0"/>
            <a:t>Special Supplemental Nutrition Program for Women, Infants, and Children</a:t>
          </a:r>
        </a:p>
      </dgm:t>
    </dgm:pt>
    <dgm:pt modelId="{A1DA8F7A-253C-4C4F-8D04-A8E3067403A8}" type="parTrans" cxnId="{4265D72A-C7C5-46CC-964D-E2B6052C542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2E69C9EC-3122-4693-8F54-32978C2D79AB}" type="sibTrans" cxnId="{4265D72A-C7C5-46CC-964D-E2B6052C5424}">
      <dgm:prSet/>
      <dgm:spPr/>
      <dgm:t>
        <a:bodyPr/>
        <a:lstStyle/>
        <a:p>
          <a:endParaRPr lang="en-US"/>
        </a:p>
      </dgm:t>
    </dgm:pt>
    <dgm:pt modelId="{F1346728-82BD-4283-BF24-1B08E7789093}">
      <dgm:prSet phldrT="[Text]" custT="1"/>
      <dgm:spPr/>
      <dgm:t>
        <a:bodyPr/>
        <a:lstStyle/>
        <a:p>
          <a:r>
            <a:rPr lang="en-US" sz="2000" dirty="0"/>
            <a:t>Cash Transfers</a:t>
          </a:r>
        </a:p>
      </dgm:t>
    </dgm:pt>
    <dgm:pt modelId="{113368B1-A5AA-4884-A99A-FD83127AD4E1}" type="parTrans" cxnId="{6C3DA03C-1F1B-49EE-99E8-27CD7BE6EEAD}">
      <dgm:prSet/>
      <dgm:spPr/>
      <dgm:t>
        <a:bodyPr/>
        <a:lstStyle/>
        <a:p>
          <a:endParaRPr lang="en-US"/>
        </a:p>
      </dgm:t>
    </dgm:pt>
    <dgm:pt modelId="{99354069-C12D-4205-845A-6F3AB5DEB4C1}" type="sibTrans" cxnId="{6C3DA03C-1F1B-49EE-99E8-27CD7BE6EEAD}">
      <dgm:prSet/>
      <dgm:spPr/>
      <dgm:t>
        <a:bodyPr/>
        <a:lstStyle/>
        <a:p>
          <a:endParaRPr lang="en-US"/>
        </a:p>
      </dgm:t>
    </dgm:pt>
    <dgm:pt modelId="{C7F168AA-F73A-4373-9AAE-72403631C202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200" b="1" dirty="0"/>
            <a:t>Temporary Assistance for Needy Families</a:t>
          </a:r>
        </a:p>
      </dgm:t>
    </dgm:pt>
    <dgm:pt modelId="{384B6FC0-22FC-4A9A-9F16-742106F7E764}" type="parTrans" cxnId="{7E0FA861-92A5-45AB-9551-EE5E56C28F13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/>
        </a:p>
      </dgm:t>
    </dgm:pt>
    <dgm:pt modelId="{F8614E3C-5DC0-4438-A8D1-9AE37FEEFC7E}" type="sibTrans" cxnId="{7E0FA861-92A5-45AB-9551-EE5E56C28F13}">
      <dgm:prSet/>
      <dgm:spPr/>
      <dgm:t>
        <a:bodyPr/>
        <a:lstStyle/>
        <a:p>
          <a:endParaRPr lang="en-US"/>
        </a:p>
      </dgm:t>
    </dgm:pt>
    <dgm:pt modelId="{D3950AC3-5C2E-4703-AC9C-6AF1CABBD7E9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200" b="1" dirty="0"/>
            <a:t>Social Security Income</a:t>
          </a:r>
        </a:p>
      </dgm:t>
    </dgm:pt>
    <dgm:pt modelId="{71071993-DD6B-4B63-BFB7-989E0EEE5C7A}" type="parTrans" cxnId="{FE0716D8-1DF7-41A6-8566-EDCEDABF3E22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/>
        </a:p>
      </dgm:t>
    </dgm:pt>
    <dgm:pt modelId="{EC68CD2C-2182-4EAA-B134-02341F85D296}" type="sibTrans" cxnId="{FE0716D8-1DF7-41A6-8566-EDCEDABF3E22}">
      <dgm:prSet/>
      <dgm:spPr/>
      <dgm:t>
        <a:bodyPr/>
        <a:lstStyle/>
        <a:p>
          <a:endParaRPr lang="en-US"/>
        </a:p>
      </dgm:t>
    </dgm:pt>
    <dgm:pt modelId="{08D811C4-7698-4828-AE3C-AB790B97B1EB}">
      <dgm:prSet phldrT="[Text]" custT="1"/>
      <dgm:spPr/>
      <dgm:t>
        <a:bodyPr/>
        <a:lstStyle/>
        <a:p>
          <a:r>
            <a:rPr lang="en-US" sz="2000" dirty="0"/>
            <a:t>Health Insurance</a:t>
          </a:r>
        </a:p>
      </dgm:t>
    </dgm:pt>
    <dgm:pt modelId="{4A7A9E5A-72BA-4FBD-B4D6-82F971A0F7FD}" type="parTrans" cxnId="{92BE1CB4-2EE2-4DDC-A9A6-468576294883}">
      <dgm:prSet/>
      <dgm:spPr/>
      <dgm:t>
        <a:bodyPr/>
        <a:lstStyle/>
        <a:p>
          <a:endParaRPr lang="en-US"/>
        </a:p>
      </dgm:t>
    </dgm:pt>
    <dgm:pt modelId="{98C16F1F-84BA-4EFF-B349-C6B4D616919B}" type="sibTrans" cxnId="{92BE1CB4-2EE2-4DDC-A9A6-468576294883}">
      <dgm:prSet/>
      <dgm:spPr/>
      <dgm:t>
        <a:bodyPr/>
        <a:lstStyle/>
        <a:p>
          <a:endParaRPr lang="en-US"/>
        </a:p>
      </dgm:t>
    </dgm:pt>
    <dgm:pt modelId="{1A86CC8C-AC44-4A1A-A04F-96435D338B8D}">
      <dgm:prSet phldrT="[Text]" custT="1"/>
      <dgm:spPr>
        <a:noFill/>
        <a:ln>
          <a:solidFill>
            <a:schemeClr val="accent1"/>
          </a:solidFill>
        </a:ln>
      </dgm:spPr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en-US" sz="1200" dirty="0"/>
            <a:t>Annual gross income (limits set at 80% and 50%, based on HUD’s median family income for a county or metro area)</a:t>
          </a:r>
        </a:p>
      </dgm:t>
    </dgm:pt>
    <dgm:pt modelId="{E4991C97-A46F-466B-8507-73234AAD504A}" type="parTrans" cxnId="{4820062A-8688-4BF1-8E21-CD3AB8401BA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2821EC3-276E-45CB-BBAD-1C902A76DA1A}" type="sibTrans" cxnId="{4820062A-8688-4BF1-8E21-CD3AB8401BA6}">
      <dgm:prSet/>
      <dgm:spPr/>
      <dgm:t>
        <a:bodyPr/>
        <a:lstStyle/>
        <a:p>
          <a:endParaRPr lang="en-US"/>
        </a:p>
      </dgm:t>
    </dgm:pt>
    <dgm:pt modelId="{699F8DD6-DE70-4C17-A4DC-463DBFE616BC}">
      <dgm:prSet phldrT="[Text]" custT="1"/>
      <dgm:spPr>
        <a:noFill/>
        <a:ln>
          <a:solidFill>
            <a:schemeClr val="accent1"/>
          </a:solidFill>
        </a:ln>
      </dgm:spPr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en-US" sz="1200" dirty="0"/>
            <a:t>Whether you qualify as elderly, a person with a disability, or as a family</a:t>
          </a:r>
        </a:p>
      </dgm:t>
    </dgm:pt>
    <dgm:pt modelId="{9B23AEAC-CB29-4BC4-8CDC-485718E550B4}" type="parTrans" cxnId="{8EF37E5D-0D96-4262-9921-7F5D5700A53A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18D3757-B0DD-4A5C-AD13-35BE5B49F85E}" type="sibTrans" cxnId="{8EF37E5D-0D96-4262-9921-7F5D5700A53A}">
      <dgm:prSet/>
      <dgm:spPr/>
      <dgm:t>
        <a:bodyPr/>
        <a:lstStyle/>
        <a:p>
          <a:endParaRPr lang="en-US"/>
        </a:p>
      </dgm:t>
    </dgm:pt>
    <dgm:pt modelId="{D3210ADC-D2CA-4D91-A12A-87DA01DF746B}">
      <dgm:prSet phldrT="[Text]" custT="1"/>
      <dgm:spPr>
        <a:noFill/>
        <a:ln>
          <a:solidFill>
            <a:schemeClr val="accent1"/>
          </a:solidFill>
        </a:ln>
      </dgm:spPr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en-US" sz="1200" dirty="0"/>
            <a:t>U.S. citizenship or eligible immigration status.</a:t>
          </a:r>
        </a:p>
      </dgm:t>
    </dgm:pt>
    <dgm:pt modelId="{46AC525C-E8FC-4829-A017-4A18B21AF506}" type="parTrans" cxnId="{11AEE421-8144-4CD6-8037-5A7832D287A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3FE8124E-B92E-4745-A233-2FA533673BE8}" type="sibTrans" cxnId="{11AEE421-8144-4CD6-8037-5A7832D287AC}">
      <dgm:prSet/>
      <dgm:spPr/>
      <dgm:t>
        <a:bodyPr/>
        <a:lstStyle/>
        <a:p>
          <a:endParaRPr lang="en-US"/>
        </a:p>
      </dgm:t>
    </dgm:pt>
    <dgm:pt modelId="{F39034B2-853F-4CB6-99E7-A1C7E645CB3A}">
      <dgm:prSet custT="1"/>
      <dgm:spPr>
        <a:ln>
          <a:solidFill>
            <a:schemeClr val="accent2"/>
          </a:solidFill>
        </a:ln>
      </dgm:spPr>
      <dgm:t>
        <a:bodyPr anchor="t"/>
        <a:lstStyle/>
        <a:p>
          <a:pPr algn="l"/>
          <a:r>
            <a:rPr lang="en-US" sz="1200" b="0" i="0" dirty="0"/>
            <a:t>A person who participates or has family members who participate in certain other benefit programs, such as SNAP, SSI, TANF, may be automatically eligible.</a:t>
          </a:r>
        </a:p>
      </dgm:t>
    </dgm:pt>
    <dgm:pt modelId="{8CABE7F4-10EA-4330-BB47-E94131E5C84F}" type="parTrans" cxnId="{473C4065-1495-4640-A095-FCD8B7440D93}">
      <dgm:prSet/>
      <dgm:spPr/>
      <dgm:t>
        <a:bodyPr/>
        <a:lstStyle/>
        <a:p>
          <a:endParaRPr lang="en-US"/>
        </a:p>
      </dgm:t>
    </dgm:pt>
    <dgm:pt modelId="{3DD9DEBA-2883-4EE3-BA5F-83D58EDD614D}" type="sibTrans" cxnId="{473C4065-1495-4640-A095-FCD8B7440D93}">
      <dgm:prSet/>
      <dgm:spPr/>
      <dgm:t>
        <a:bodyPr/>
        <a:lstStyle/>
        <a:p>
          <a:endParaRPr lang="en-US"/>
        </a:p>
      </dgm:t>
    </dgm:pt>
    <dgm:pt modelId="{A130FFB9-CEA3-4A2E-8F4A-8D44FF8D63AC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 rtl="0"/>
          <a:r>
            <a:rPr lang="en-US" sz="1100" b="0" dirty="0">
              <a:latin typeface="+mn-lt"/>
            </a:rPr>
            <a:t>Applicants must meet certain monthly income limits and an asset test. A household with an elderly (over 60) or disabled household member may have a higher monthly income limit and asset limit.</a:t>
          </a:r>
        </a:p>
      </dgm:t>
    </dgm:pt>
    <dgm:pt modelId="{D4CA343E-A2DA-48F5-B570-DFEABDEF1A98}" type="parTrans" cxnId="{EC92008A-6166-4D92-BF56-1A7B7AE64888}">
      <dgm:prSet/>
      <dgm:spPr/>
      <dgm:t>
        <a:bodyPr/>
        <a:lstStyle/>
        <a:p>
          <a:endParaRPr lang="en-US"/>
        </a:p>
      </dgm:t>
    </dgm:pt>
    <dgm:pt modelId="{DBDB8375-536B-4266-BA22-C21C9D80EB2D}" type="sibTrans" cxnId="{EC92008A-6166-4D92-BF56-1A7B7AE64888}">
      <dgm:prSet/>
      <dgm:spPr/>
      <dgm:t>
        <a:bodyPr/>
        <a:lstStyle/>
        <a:p>
          <a:endParaRPr lang="en-US"/>
        </a:p>
      </dgm:t>
    </dgm:pt>
    <dgm:pt modelId="{E064DC69-894A-4871-8FCF-95065C184052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/>
          <a:r>
            <a:rPr lang="en-US" sz="1100" b="0" dirty="0"/>
            <a:t>Reserved for pregnant or postpartum women, infants, and children under 5yo</a:t>
          </a:r>
        </a:p>
      </dgm:t>
    </dgm:pt>
    <dgm:pt modelId="{A8751D39-2562-4B6B-B648-25D4FEA12AE5}" type="parTrans" cxnId="{CF3D25AE-FB54-4F35-8494-48D474360A1F}">
      <dgm:prSet/>
      <dgm:spPr/>
      <dgm:t>
        <a:bodyPr/>
        <a:lstStyle/>
        <a:p>
          <a:endParaRPr lang="en-US"/>
        </a:p>
      </dgm:t>
    </dgm:pt>
    <dgm:pt modelId="{14E34733-4FDF-428E-B5E1-BB688EE585E6}" type="sibTrans" cxnId="{CF3D25AE-FB54-4F35-8494-48D474360A1F}">
      <dgm:prSet/>
      <dgm:spPr/>
      <dgm:t>
        <a:bodyPr/>
        <a:lstStyle/>
        <a:p>
          <a:endParaRPr lang="en-US"/>
        </a:p>
      </dgm:t>
    </dgm:pt>
    <dgm:pt modelId="{3E394710-6170-4C52-B536-1C60E642FEB6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/>
          <a:r>
            <a:rPr lang="en-US" sz="1100" b="0" dirty="0"/>
            <a:t>Income at or below 185% FPL</a:t>
          </a:r>
        </a:p>
      </dgm:t>
    </dgm:pt>
    <dgm:pt modelId="{F6B19F95-0C21-41C9-9109-CC75F43FA332}" type="parTrans" cxnId="{FE4A34F6-A521-4997-B3A2-1FE0AB1EF11E}">
      <dgm:prSet/>
      <dgm:spPr/>
      <dgm:t>
        <a:bodyPr/>
        <a:lstStyle/>
        <a:p>
          <a:endParaRPr lang="en-US"/>
        </a:p>
      </dgm:t>
    </dgm:pt>
    <dgm:pt modelId="{E84382D4-D130-4AD6-9835-F7598D77AE8E}" type="sibTrans" cxnId="{FE4A34F6-A521-4997-B3A2-1FE0AB1EF11E}">
      <dgm:prSet/>
      <dgm:spPr/>
      <dgm:t>
        <a:bodyPr/>
        <a:lstStyle/>
        <a:p>
          <a:endParaRPr lang="en-US"/>
        </a:p>
      </dgm:t>
    </dgm:pt>
    <dgm:pt modelId="{0332974D-24E7-4E4B-9B56-F642E5B800A7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/>
          <a:r>
            <a:rPr lang="en-US" sz="1100" b="0" dirty="0"/>
            <a:t>Resident of the state in which you are applying</a:t>
          </a:r>
        </a:p>
      </dgm:t>
    </dgm:pt>
    <dgm:pt modelId="{6E2CBA66-F520-49A1-95AC-8F89BD413EB2}" type="parTrans" cxnId="{58EB5DFF-4D3C-4F68-BB42-D8A8848FB3CE}">
      <dgm:prSet/>
      <dgm:spPr/>
      <dgm:t>
        <a:bodyPr/>
        <a:lstStyle/>
        <a:p>
          <a:endParaRPr lang="en-US"/>
        </a:p>
      </dgm:t>
    </dgm:pt>
    <dgm:pt modelId="{1DC75B7F-CD14-443E-A9AB-2BF8507844C3}" type="sibTrans" cxnId="{58EB5DFF-4D3C-4F68-BB42-D8A8848FB3CE}">
      <dgm:prSet/>
      <dgm:spPr/>
      <dgm:t>
        <a:bodyPr/>
        <a:lstStyle/>
        <a:p>
          <a:endParaRPr lang="en-US"/>
        </a:p>
      </dgm:t>
    </dgm:pt>
    <dgm:pt modelId="{D8193C22-BB6B-4E05-B996-5EAF2EF0F22C}">
      <dgm:prSet phldrT="[Text]" custT="1"/>
      <dgm:spPr>
        <a:ln>
          <a:solidFill>
            <a:schemeClr val="accent4"/>
          </a:solidFill>
        </a:ln>
      </dgm:spPr>
      <dgm:t>
        <a:bodyPr anchor="t"/>
        <a:lstStyle/>
        <a:p>
          <a:pPr algn="l"/>
          <a:r>
            <a:rPr lang="en-US" sz="1100" b="0" dirty="0"/>
            <a:t>Experience nutrition risk</a:t>
          </a:r>
        </a:p>
      </dgm:t>
    </dgm:pt>
    <dgm:pt modelId="{21296C7C-63C4-48AE-999E-3AE2C3428054}" type="parTrans" cxnId="{C0769E6C-6519-4CAC-862F-A94846076CCE}">
      <dgm:prSet/>
      <dgm:spPr/>
      <dgm:t>
        <a:bodyPr/>
        <a:lstStyle/>
        <a:p>
          <a:endParaRPr lang="en-US"/>
        </a:p>
      </dgm:t>
    </dgm:pt>
    <dgm:pt modelId="{878B8EB2-8D05-44F3-BFE8-D6E3B6CA715E}" type="sibTrans" cxnId="{C0769E6C-6519-4CAC-862F-A94846076CCE}">
      <dgm:prSet/>
      <dgm:spPr/>
      <dgm:t>
        <a:bodyPr/>
        <a:lstStyle/>
        <a:p>
          <a:endParaRPr lang="en-US"/>
        </a:p>
      </dgm:t>
    </dgm:pt>
    <dgm:pt modelId="{1B4B4CA1-44E8-4B98-9E5B-5FFE84E6CCE2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A resident of the state in which they apply, and a U.S. citizen, legal alien or qualified alien.</a:t>
          </a:r>
        </a:p>
      </dgm:t>
    </dgm:pt>
    <dgm:pt modelId="{AF0CD644-2D51-42D2-81B7-A97FDFF4967C}" type="parTrans" cxnId="{0EE98EF3-6708-4271-A770-3B1EBDE70AA4}">
      <dgm:prSet/>
      <dgm:spPr/>
      <dgm:t>
        <a:bodyPr/>
        <a:lstStyle/>
        <a:p>
          <a:endParaRPr lang="en-US"/>
        </a:p>
      </dgm:t>
    </dgm:pt>
    <dgm:pt modelId="{39A6AF7C-6A0D-48BE-A077-FD811B5C00B9}" type="sibTrans" cxnId="{0EE98EF3-6708-4271-A770-3B1EBDE70AA4}">
      <dgm:prSet/>
      <dgm:spPr/>
      <dgm:t>
        <a:bodyPr/>
        <a:lstStyle/>
        <a:p>
          <a:endParaRPr lang="en-US"/>
        </a:p>
      </dgm:t>
    </dgm:pt>
    <dgm:pt modelId="{809B8FE7-B696-4184-97FD-1FEBB37A7CE1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Unemployed or underemployed and have low or very low income.</a:t>
          </a:r>
        </a:p>
      </dgm:t>
    </dgm:pt>
    <dgm:pt modelId="{77722475-3CA8-4A9E-8C29-2A0CD2F595D5}" type="parTrans" cxnId="{CB320E2D-6310-406D-A2D7-2EB7FDDE7DFE}">
      <dgm:prSet/>
      <dgm:spPr/>
      <dgm:t>
        <a:bodyPr/>
        <a:lstStyle/>
        <a:p>
          <a:endParaRPr lang="en-US"/>
        </a:p>
      </dgm:t>
    </dgm:pt>
    <dgm:pt modelId="{327328E6-20CE-4159-A3D5-48B8D07BB2E2}" type="sibTrans" cxnId="{CB320E2D-6310-406D-A2D7-2EB7FDDE7DFE}">
      <dgm:prSet/>
      <dgm:spPr/>
      <dgm:t>
        <a:bodyPr/>
        <a:lstStyle/>
        <a:p>
          <a:endParaRPr lang="en-US"/>
        </a:p>
      </dgm:t>
    </dgm:pt>
    <dgm:pt modelId="{64445C52-E5C4-47CF-BA44-3ECBA6BF9D4E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Have a child under 18yo, be pregnant, be head of household and under 18yo</a:t>
          </a:r>
        </a:p>
      </dgm:t>
    </dgm:pt>
    <dgm:pt modelId="{101B5037-1B31-4327-BF21-49CFFA1B9D68}" type="parTrans" cxnId="{3B80F174-3371-4FD2-88CB-7753A408F154}">
      <dgm:prSet/>
      <dgm:spPr/>
      <dgm:t>
        <a:bodyPr/>
        <a:lstStyle/>
        <a:p>
          <a:endParaRPr lang="en-US"/>
        </a:p>
      </dgm:t>
    </dgm:pt>
    <dgm:pt modelId="{3334C7BC-001A-47FA-A424-3236EE7C4489}" type="sibTrans" cxnId="{3B80F174-3371-4FD2-88CB-7753A408F154}">
      <dgm:prSet/>
      <dgm:spPr/>
      <dgm:t>
        <a:bodyPr/>
        <a:lstStyle/>
        <a:p>
          <a:endParaRPr lang="en-US"/>
        </a:p>
      </dgm:t>
    </dgm:pt>
    <dgm:pt modelId="{B2484F2C-F5CF-4568-BFCE-797D20BB9DAB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Age 65yo and older</a:t>
          </a:r>
        </a:p>
      </dgm:t>
    </dgm:pt>
    <dgm:pt modelId="{FD1AB476-D515-4FD3-A938-69A28AE91AAC}" type="parTrans" cxnId="{CF7E67AA-D2F8-4461-BD2E-30F93F2A9B60}">
      <dgm:prSet/>
      <dgm:spPr/>
      <dgm:t>
        <a:bodyPr/>
        <a:lstStyle/>
        <a:p>
          <a:endParaRPr lang="en-US"/>
        </a:p>
      </dgm:t>
    </dgm:pt>
    <dgm:pt modelId="{A03373DB-B599-4C47-8694-C8C2267D3EB6}" type="sibTrans" cxnId="{CF7E67AA-D2F8-4461-BD2E-30F93F2A9B60}">
      <dgm:prSet/>
      <dgm:spPr/>
      <dgm:t>
        <a:bodyPr/>
        <a:lstStyle/>
        <a:p>
          <a:endParaRPr lang="en-US"/>
        </a:p>
      </dgm:t>
    </dgm:pt>
    <dgm:pt modelId="{2A9E10EC-C5A3-478A-AC56-81CA76295DB9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Blind</a:t>
          </a:r>
        </a:p>
      </dgm:t>
    </dgm:pt>
    <dgm:pt modelId="{7B939C34-C87A-474E-8206-C3FBBEA70762}" type="parTrans" cxnId="{AAA20BBC-F425-4DAD-A39E-18FDF90D1040}">
      <dgm:prSet/>
      <dgm:spPr/>
      <dgm:t>
        <a:bodyPr/>
        <a:lstStyle/>
        <a:p>
          <a:endParaRPr lang="en-US"/>
        </a:p>
      </dgm:t>
    </dgm:pt>
    <dgm:pt modelId="{844C4FC9-203D-44F7-B753-6B3C7143DF91}" type="sibTrans" cxnId="{AAA20BBC-F425-4DAD-A39E-18FDF90D1040}">
      <dgm:prSet/>
      <dgm:spPr/>
      <dgm:t>
        <a:bodyPr/>
        <a:lstStyle/>
        <a:p>
          <a:endParaRPr lang="en-US"/>
        </a:p>
      </dgm:t>
    </dgm:pt>
    <dgm:pt modelId="{EAD2F1EE-E71D-493C-999A-16E38C460D95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Disabled</a:t>
          </a:r>
        </a:p>
      </dgm:t>
    </dgm:pt>
    <dgm:pt modelId="{CD20A9FB-38E4-4817-9A09-EFF70F4BE237}" type="parTrans" cxnId="{09DFAB03-0DB7-4240-9874-CAEE8E62A864}">
      <dgm:prSet/>
      <dgm:spPr/>
      <dgm:t>
        <a:bodyPr/>
        <a:lstStyle/>
        <a:p>
          <a:endParaRPr lang="en-US"/>
        </a:p>
      </dgm:t>
    </dgm:pt>
    <dgm:pt modelId="{E41D3CB3-5B70-49AF-A357-C46F5642AE99}" type="sibTrans" cxnId="{09DFAB03-0DB7-4240-9874-CAEE8E62A864}">
      <dgm:prSet/>
      <dgm:spPr/>
      <dgm:t>
        <a:bodyPr/>
        <a:lstStyle/>
        <a:p>
          <a:endParaRPr lang="en-US"/>
        </a:p>
      </dgm:t>
    </dgm:pt>
    <dgm:pt modelId="{D491DB30-E4AD-464F-9A53-C56F74461D42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dirty="0"/>
            <a:t>Limited income and limited resources</a:t>
          </a:r>
        </a:p>
      </dgm:t>
    </dgm:pt>
    <dgm:pt modelId="{05A90593-8D7A-4612-AA5F-D58C0C718647}" type="parTrans" cxnId="{34EDFBA7-750B-47A2-9462-7536DA85CEFA}">
      <dgm:prSet/>
      <dgm:spPr/>
      <dgm:t>
        <a:bodyPr/>
        <a:lstStyle/>
        <a:p>
          <a:endParaRPr lang="en-US"/>
        </a:p>
      </dgm:t>
    </dgm:pt>
    <dgm:pt modelId="{CD67BFA7-61E5-4EDA-B046-D5D85D830E90}" type="sibTrans" cxnId="{34EDFBA7-750B-47A2-9462-7536DA85CEFA}">
      <dgm:prSet/>
      <dgm:spPr/>
      <dgm:t>
        <a:bodyPr/>
        <a:lstStyle/>
        <a:p>
          <a:endParaRPr lang="en-US"/>
        </a:p>
      </dgm:t>
    </dgm:pt>
    <dgm:pt modelId="{F25D21AC-F537-4F7B-90E8-CA362D9CDC76}">
      <dgm:prSet phldrT="[Text]" custT="1"/>
      <dgm:spPr>
        <a:ln>
          <a:solidFill>
            <a:schemeClr val="accent5"/>
          </a:solidFill>
        </a:ln>
      </dgm:spPr>
      <dgm:t>
        <a:bodyPr anchor="t"/>
        <a:lstStyle/>
        <a:p>
          <a:pPr algn="l"/>
          <a:r>
            <a:rPr lang="en-US" sz="1100" b="0" i="0" dirty="0"/>
            <a:t>U.S. citizen or national, or in one of certain categories of aliens</a:t>
          </a:r>
          <a:endParaRPr lang="en-US" sz="1100" b="0" dirty="0"/>
        </a:p>
      </dgm:t>
    </dgm:pt>
    <dgm:pt modelId="{979B6FE9-909A-4A6D-A179-D03A987E0851}" type="parTrans" cxnId="{404B7773-331B-4E62-A4B3-107732F72EF1}">
      <dgm:prSet/>
      <dgm:spPr/>
      <dgm:t>
        <a:bodyPr/>
        <a:lstStyle/>
        <a:p>
          <a:endParaRPr lang="en-US"/>
        </a:p>
      </dgm:t>
    </dgm:pt>
    <dgm:pt modelId="{30E7AFB8-7114-4D8E-95A4-9B2035A3B5D1}" type="sibTrans" cxnId="{404B7773-331B-4E62-A4B3-107732F72EF1}">
      <dgm:prSet/>
      <dgm:spPr/>
      <dgm:t>
        <a:bodyPr/>
        <a:lstStyle/>
        <a:p>
          <a:endParaRPr lang="en-US"/>
        </a:p>
      </dgm:t>
    </dgm:pt>
    <dgm:pt modelId="{DC0ABA3A-8A61-4A77-A779-B77269B82CF6}">
      <dgm:prSet phldrT="[Text]" custT="1"/>
      <dgm:spPr>
        <a:ln>
          <a:solidFill>
            <a:schemeClr val="tx2"/>
          </a:solidFill>
        </a:ln>
      </dgm:spPr>
      <dgm:t>
        <a:bodyPr anchor="t"/>
        <a:lstStyle/>
        <a:p>
          <a:pPr algn="l"/>
          <a:r>
            <a:rPr lang="en-US" sz="1200" b="0" dirty="0"/>
            <a:t>Federal law requires states to cover certain groups of individuals, including low-income families, qualified pregnant women and children, and individuals receiving Supplemental Security Income (SSI).</a:t>
          </a:r>
        </a:p>
      </dgm:t>
    </dgm:pt>
    <dgm:pt modelId="{5FD622A6-5F9D-4B1E-B220-71CFB5961130}" type="parTrans" cxnId="{9E53A4E7-0308-4547-BCDA-1CB6751485E2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202BDE3E-5364-43B8-BED9-0E72EDFC606F}" type="sibTrans" cxnId="{9E53A4E7-0308-4547-BCDA-1CB6751485E2}">
      <dgm:prSet/>
      <dgm:spPr/>
      <dgm:t>
        <a:bodyPr/>
        <a:lstStyle/>
        <a:p>
          <a:endParaRPr lang="en-US"/>
        </a:p>
      </dgm:t>
    </dgm:pt>
    <dgm:pt modelId="{79AF9981-127B-4284-BD2C-253AAEEC0A5B}">
      <dgm:prSet phldrT="[Text]" custT="1"/>
      <dgm:spPr>
        <a:ln>
          <a:solidFill>
            <a:schemeClr val="tx2"/>
          </a:solidFill>
        </a:ln>
      </dgm:spPr>
      <dgm:t>
        <a:bodyPr anchor="t"/>
        <a:lstStyle/>
        <a:p>
          <a:pPr algn="l"/>
          <a:r>
            <a:rPr lang="en-US" sz="1200" b="0" i="0" dirty="0"/>
            <a:t>Eligibility for children is at least 133% of the federal poverty level (FPL) in every state (most states cover children to higher income levels).</a:t>
          </a:r>
          <a:endParaRPr lang="en-US" sz="1200" b="0" dirty="0"/>
        </a:p>
      </dgm:t>
    </dgm:pt>
    <dgm:pt modelId="{90BD2E5C-5F58-4C40-B2C2-13679415356D}" type="parTrans" cxnId="{139AFF51-88DA-478A-A086-19095442C418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AD082EC7-CAD0-41C8-BB7C-34D1D2F77614}" type="sibTrans" cxnId="{139AFF51-88DA-478A-A086-19095442C418}">
      <dgm:prSet/>
      <dgm:spPr/>
      <dgm:t>
        <a:bodyPr/>
        <a:lstStyle/>
        <a:p>
          <a:endParaRPr lang="en-US"/>
        </a:p>
      </dgm:t>
    </dgm:pt>
    <dgm:pt modelId="{C1E2F2E2-55BF-43E9-9B74-3925E74E761D}">
      <dgm:prSet phldrT="[Text]" custT="1"/>
      <dgm:spPr>
        <a:ln>
          <a:solidFill>
            <a:schemeClr val="tx2"/>
          </a:solidFill>
        </a:ln>
      </dgm:spPr>
      <dgm:t>
        <a:bodyPr anchor="t"/>
        <a:lstStyle/>
        <a:p>
          <a:pPr algn="l"/>
          <a:r>
            <a:rPr lang="en-US" sz="1200" b="0" i="0" dirty="0"/>
            <a:t>States have the option to extend eligibility to adults with income at or below 133% of the FPL.</a:t>
          </a:r>
          <a:endParaRPr lang="en-US" sz="1200" b="0" dirty="0"/>
        </a:p>
      </dgm:t>
    </dgm:pt>
    <dgm:pt modelId="{A348F758-6A4D-47F3-9D61-139C8411E9FC}" type="parTrans" cxnId="{9905DCCB-1525-4A9B-904F-3A91B3A60F1F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8C7DBDA5-F7D5-4C86-8087-03A0CB8F2337}" type="sibTrans" cxnId="{9905DCCB-1525-4A9B-904F-3A91B3A60F1F}">
      <dgm:prSet/>
      <dgm:spPr/>
      <dgm:t>
        <a:bodyPr/>
        <a:lstStyle/>
        <a:p>
          <a:endParaRPr lang="en-US"/>
        </a:p>
      </dgm:t>
    </dgm:pt>
    <dgm:pt modelId="{7604786A-5844-4918-8CD1-66D3F28C223A}">
      <dgm:prSet phldrT="[Text]" custT="1"/>
      <dgm:spPr>
        <a:noFill/>
        <a:ln>
          <a:solidFill>
            <a:schemeClr val="accent1"/>
          </a:solidFill>
        </a:ln>
      </dgm:spPr>
      <dgm:t>
        <a:bodyPr anchor="t"/>
        <a:lstStyle/>
        <a:p>
          <a:pPr algn="l">
            <a:buFont typeface="+mj-lt"/>
            <a:buAutoNum type="arabicPeriod"/>
          </a:pPr>
          <a:r>
            <a:rPr lang="en-US" sz="1200" b="1" dirty="0"/>
            <a:t>Public and Subsidized Housing</a:t>
          </a:r>
        </a:p>
      </dgm:t>
    </dgm:pt>
    <dgm:pt modelId="{9D4CF712-56C9-4CAD-B35A-DE51B4707F34}" type="parTrans" cxnId="{944B2263-7E60-4790-BA76-EECB0EB8B60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1D34F0F-9BF1-4540-A2E2-D63005AB0752}" type="sibTrans" cxnId="{944B2263-7E60-4790-BA76-EECB0EB8B606}">
      <dgm:prSet/>
      <dgm:spPr/>
      <dgm:t>
        <a:bodyPr/>
        <a:lstStyle/>
        <a:p>
          <a:endParaRPr lang="en-US"/>
        </a:p>
      </dgm:t>
    </dgm:pt>
    <dgm:pt modelId="{1B8C5147-4978-47AC-BDD9-320C87DD8C8D}">
      <dgm:prSet phldrT="[Text]" custT="1"/>
      <dgm:spPr>
        <a:ln>
          <a:solidFill>
            <a:schemeClr val="accent2"/>
          </a:solidFill>
        </a:ln>
      </dgm:spPr>
      <dgm:t>
        <a:bodyPr anchor="t"/>
        <a:lstStyle/>
        <a:p>
          <a:pPr algn="l" rtl="0"/>
          <a:r>
            <a:rPr lang="en-US" sz="1200" b="1" dirty="0"/>
            <a:t>Low Income Home Energy Assistance Program</a:t>
          </a:r>
          <a:r>
            <a:rPr lang="en-US" sz="1200" b="1" dirty="0">
              <a:latin typeface="Cambria"/>
            </a:rPr>
            <a:t> </a:t>
          </a:r>
        </a:p>
      </dgm:t>
    </dgm:pt>
    <dgm:pt modelId="{F86A8C17-D638-4784-9D21-9D3C0AB6ADE1}" type="parTrans" cxnId="{6764A015-B2DD-4060-88CD-5864215625C1}">
      <dgm:prSet/>
      <dgm:spPr/>
      <dgm:t>
        <a:bodyPr/>
        <a:lstStyle/>
        <a:p>
          <a:endParaRPr lang="en-US"/>
        </a:p>
      </dgm:t>
    </dgm:pt>
    <dgm:pt modelId="{F3C7539C-498C-4612-8361-06706B7B84F0}" type="sibTrans" cxnId="{6764A015-B2DD-4060-88CD-5864215625C1}">
      <dgm:prSet/>
      <dgm:spPr/>
      <dgm:t>
        <a:bodyPr/>
        <a:lstStyle/>
        <a:p>
          <a:endParaRPr lang="en-US"/>
        </a:p>
      </dgm:t>
    </dgm:pt>
    <dgm:pt modelId="{BFF15727-0C2B-4358-B5A8-EF9AE4E17C93}">
      <dgm:prSet phldrT="[Text]" custT="1"/>
      <dgm:spPr>
        <a:ln>
          <a:solidFill>
            <a:schemeClr val="tx2"/>
          </a:solidFill>
        </a:ln>
      </dgm:spPr>
      <dgm:t>
        <a:bodyPr anchor="t"/>
        <a:lstStyle/>
        <a:p>
          <a:pPr algn="l" rtl="0"/>
          <a:r>
            <a:rPr lang="en-US" sz="1200" b="1" dirty="0"/>
            <a:t>Medicaid and Children’s Health Insurance Program</a:t>
          </a:r>
          <a:r>
            <a:rPr lang="en-US" sz="1200" b="1" dirty="0">
              <a:latin typeface="Cambria"/>
            </a:rPr>
            <a:t> </a:t>
          </a:r>
          <a:endParaRPr lang="en-US" sz="1200" b="1" dirty="0"/>
        </a:p>
      </dgm:t>
    </dgm:pt>
    <dgm:pt modelId="{7A16B932-A2CA-44C1-BA9D-13F29E0A073A}" type="parTrans" cxnId="{7EFF0B46-8127-492C-83F4-9084145E70A4}">
      <dgm:prSet/>
      <dgm:spPr/>
      <dgm:t>
        <a:bodyPr/>
        <a:lstStyle/>
        <a:p>
          <a:endParaRPr lang="en-US"/>
        </a:p>
      </dgm:t>
    </dgm:pt>
    <dgm:pt modelId="{3D87EB91-10D4-4DFA-A6DA-7D82FF60F077}" type="sibTrans" cxnId="{7EFF0B46-8127-492C-83F4-9084145E70A4}">
      <dgm:prSet/>
      <dgm:spPr/>
      <dgm:t>
        <a:bodyPr/>
        <a:lstStyle/>
        <a:p>
          <a:endParaRPr lang="en-US"/>
        </a:p>
      </dgm:t>
    </dgm:pt>
    <dgm:pt modelId="{3B4B65F8-48DF-44EE-9C82-A8F3A68E71FE}" type="pres">
      <dgm:prSet presAssocID="{FDDCDF70-E112-4464-9394-2B0994CA2D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5BA29A0-3AFE-4F17-BD45-69AFC157EE69}" type="pres">
      <dgm:prSet presAssocID="{B1962E79-8E5E-4781-931A-ED4BF1873691}" presName="root" presStyleCnt="0"/>
      <dgm:spPr/>
    </dgm:pt>
    <dgm:pt modelId="{6F494F24-8A1A-4EF8-818F-806440598FC0}" type="pres">
      <dgm:prSet presAssocID="{B1962E79-8E5E-4781-931A-ED4BF1873691}" presName="rootComposite" presStyleCnt="0"/>
      <dgm:spPr/>
    </dgm:pt>
    <dgm:pt modelId="{F1F5BE33-A8DF-4487-8268-B6792ED806BB}" type="pres">
      <dgm:prSet presAssocID="{B1962E79-8E5E-4781-931A-ED4BF1873691}" presName="rootText" presStyleLbl="node1" presStyleIdx="0" presStyleCnt="5" custScaleX="155933" custLinFactNeighborY="2920"/>
      <dgm:spPr/>
      <dgm:t>
        <a:bodyPr/>
        <a:lstStyle/>
        <a:p>
          <a:endParaRPr lang="en-US"/>
        </a:p>
      </dgm:t>
    </dgm:pt>
    <dgm:pt modelId="{5E229E8B-7BB7-464F-BCD3-E089A3A0E3B7}" type="pres">
      <dgm:prSet presAssocID="{B1962E79-8E5E-4781-931A-ED4BF1873691}" presName="rootConnector" presStyleLbl="node1" presStyleIdx="0" presStyleCnt="5"/>
      <dgm:spPr/>
      <dgm:t>
        <a:bodyPr/>
        <a:lstStyle/>
        <a:p>
          <a:endParaRPr lang="en-US"/>
        </a:p>
      </dgm:t>
    </dgm:pt>
    <dgm:pt modelId="{2E5AEA32-C083-462E-9926-E7EF4A71D0E7}" type="pres">
      <dgm:prSet presAssocID="{B1962E79-8E5E-4781-931A-ED4BF1873691}" presName="childShape" presStyleCnt="0"/>
      <dgm:spPr/>
    </dgm:pt>
    <dgm:pt modelId="{D5D4A7EB-7278-495D-ABC3-497031498DC9}" type="pres">
      <dgm:prSet presAssocID="{9D4CF712-56C9-4CAD-B35A-DE51B4707F34}" presName="Name13" presStyleLbl="parChTrans1D2" presStyleIdx="0" presStyleCnt="7"/>
      <dgm:spPr/>
      <dgm:t>
        <a:bodyPr/>
        <a:lstStyle/>
        <a:p>
          <a:endParaRPr lang="en-US"/>
        </a:p>
      </dgm:t>
    </dgm:pt>
    <dgm:pt modelId="{FCAF625E-F4BA-4131-A9AE-BC5AEC28BCD7}" type="pres">
      <dgm:prSet presAssocID="{7604786A-5844-4918-8CD1-66D3F28C223A}" presName="childText" presStyleLbl="bgAcc1" presStyleIdx="0" presStyleCnt="7" custScaleX="187281" custScaleY="389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A8E11-C3E9-48C1-B532-E1354CC84A63}" type="pres">
      <dgm:prSet presAssocID="{C5DB5B51-CC01-4596-B752-30B1CD7B5F1C}" presName="root" presStyleCnt="0"/>
      <dgm:spPr/>
    </dgm:pt>
    <dgm:pt modelId="{810ACA5A-B3A6-4B89-8D07-2DA2718572CC}" type="pres">
      <dgm:prSet presAssocID="{C5DB5B51-CC01-4596-B752-30B1CD7B5F1C}" presName="rootComposite" presStyleCnt="0"/>
      <dgm:spPr/>
    </dgm:pt>
    <dgm:pt modelId="{753C58B4-1C63-4206-AD9B-7D7A15A66A53}" type="pres">
      <dgm:prSet presAssocID="{C5DB5B51-CC01-4596-B752-30B1CD7B5F1C}" presName="rootText" presStyleLbl="node1" presStyleIdx="1" presStyleCnt="5" custScaleX="155933" custLinFactNeighborY="2920"/>
      <dgm:spPr/>
      <dgm:t>
        <a:bodyPr/>
        <a:lstStyle/>
        <a:p>
          <a:endParaRPr lang="en-US"/>
        </a:p>
      </dgm:t>
    </dgm:pt>
    <dgm:pt modelId="{60EC8B97-80FD-45BC-8960-A6583239AC90}" type="pres">
      <dgm:prSet presAssocID="{C5DB5B51-CC01-4596-B752-30B1CD7B5F1C}" presName="rootConnector" presStyleLbl="node1" presStyleIdx="1" presStyleCnt="5"/>
      <dgm:spPr/>
      <dgm:t>
        <a:bodyPr/>
        <a:lstStyle/>
        <a:p>
          <a:endParaRPr lang="en-US"/>
        </a:p>
      </dgm:t>
    </dgm:pt>
    <dgm:pt modelId="{D379C3DB-A402-41D9-80EF-4E5A40B5A24B}" type="pres">
      <dgm:prSet presAssocID="{C5DB5B51-CC01-4596-B752-30B1CD7B5F1C}" presName="childShape" presStyleCnt="0"/>
      <dgm:spPr/>
    </dgm:pt>
    <dgm:pt modelId="{60B9EF63-4772-4E6B-AA2C-D48CFF14470C}" type="pres">
      <dgm:prSet presAssocID="{F86A8C17-D638-4784-9D21-9D3C0AB6ADE1}" presName="Name13" presStyleLbl="parChTrans1D2" presStyleIdx="1" presStyleCnt="7"/>
      <dgm:spPr/>
      <dgm:t>
        <a:bodyPr/>
        <a:lstStyle/>
        <a:p>
          <a:endParaRPr lang="en-US"/>
        </a:p>
      </dgm:t>
    </dgm:pt>
    <dgm:pt modelId="{BC2E9ECE-F7A4-49C6-ADEA-64938D49FAFE}" type="pres">
      <dgm:prSet presAssocID="{1B8C5147-4978-47AC-BDD9-320C87DD8C8D}" presName="childText" presStyleLbl="bgAcc1" presStyleIdx="1" presStyleCnt="7" custScaleX="187281" custScaleY="357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37EE1-C866-44DB-95B0-37EAD1182FCB}" type="pres">
      <dgm:prSet presAssocID="{397FACDA-CCC7-4C00-9623-CF74CBCCD839}" presName="root" presStyleCnt="0"/>
      <dgm:spPr/>
    </dgm:pt>
    <dgm:pt modelId="{C996385E-AADF-43D3-B54D-BBE8E6D5BDD4}" type="pres">
      <dgm:prSet presAssocID="{397FACDA-CCC7-4C00-9623-CF74CBCCD839}" presName="rootComposite" presStyleCnt="0"/>
      <dgm:spPr/>
    </dgm:pt>
    <dgm:pt modelId="{82F480FF-620F-4D6E-986C-AE6F39766636}" type="pres">
      <dgm:prSet presAssocID="{397FACDA-CCC7-4C00-9623-CF74CBCCD839}" presName="rootText" presStyleLbl="node1" presStyleIdx="2" presStyleCnt="5" custScaleX="155933" custLinFactNeighborY="2920"/>
      <dgm:spPr/>
      <dgm:t>
        <a:bodyPr/>
        <a:lstStyle/>
        <a:p>
          <a:endParaRPr lang="en-US"/>
        </a:p>
      </dgm:t>
    </dgm:pt>
    <dgm:pt modelId="{DE305BE3-BDEE-4134-A6C9-46560A6515A8}" type="pres">
      <dgm:prSet presAssocID="{397FACDA-CCC7-4C00-9623-CF74CBCCD839}" presName="rootConnector" presStyleLbl="node1" presStyleIdx="2" presStyleCnt="5"/>
      <dgm:spPr/>
      <dgm:t>
        <a:bodyPr/>
        <a:lstStyle/>
        <a:p>
          <a:endParaRPr lang="en-US"/>
        </a:p>
      </dgm:t>
    </dgm:pt>
    <dgm:pt modelId="{97C97443-D1E3-4E42-8114-A6BCED7D5B46}" type="pres">
      <dgm:prSet presAssocID="{397FACDA-CCC7-4C00-9623-CF74CBCCD839}" presName="childShape" presStyleCnt="0"/>
      <dgm:spPr/>
    </dgm:pt>
    <dgm:pt modelId="{D37BC267-2DDB-4C07-8321-8FA7E4B2237F}" type="pres">
      <dgm:prSet presAssocID="{9616C917-47BC-4B00-BE02-D986C3935927}" presName="Name13" presStyleLbl="parChTrans1D2" presStyleIdx="2" presStyleCnt="7"/>
      <dgm:spPr/>
      <dgm:t>
        <a:bodyPr/>
        <a:lstStyle/>
        <a:p>
          <a:endParaRPr lang="en-US"/>
        </a:p>
      </dgm:t>
    </dgm:pt>
    <dgm:pt modelId="{B463FD84-A6E0-476E-BA1E-BE9DA797AE6F}" type="pres">
      <dgm:prSet presAssocID="{05132790-66D9-4B48-9EE7-2857731DFAE2}" presName="childText" presStyleLbl="bgAcc1" presStyleIdx="2" presStyleCnt="7" custScaleX="187281" custScaleY="2764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85823-3813-4D29-B70E-379C15C16D29}" type="pres">
      <dgm:prSet presAssocID="{A1DA8F7A-253C-4C4F-8D04-A8E3067403A8}" presName="Name13" presStyleLbl="parChTrans1D2" presStyleIdx="3" presStyleCnt="7"/>
      <dgm:spPr/>
      <dgm:t>
        <a:bodyPr/>
        <a:lstStyle/>
        <a:p>
          <a:endParaRPr lang="en-US"/>
        </a:p>
      </dgm:t>
    </dgm:pt>
    <dgm:pt modelId="{74EDA9DD-71C4-41F9-800F-850A56B66EF4}" type="pres">
      <dgm:prSet presAssocID="{C722C18F-C674-43B7-B648-E99AC1E6BC5E}" presName="childText" presStyleLbl="bgAcc1" presStyleIdx="3" presStyleCnt="7" custScaleX="187281" custScaleY="365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83E5B-7A38-4133-83E5-6D6BEB9FF203}" type="pres">
      <dgm:prSet presAssocID="{F1346728-82BD-4283-BF24-1B08E7789093}" presName="root" presStyleCnt="0"/>
      <dgm:spPr/>
    </dgm:pt>
    <dgm:pt modelId="{335BC38D-080D-480F-8756-62B4157CA8F1}" type="pres">
      <dgm:prSet presAssocID="{F1346728-82BD-4283-BF24-1B08E7789093}" presName="rootComposite" presStyleCnt="0"/>
      <dgm:spPr/>
    </dgm:pt>
    <dgm:pt modelId="{A7ACA2FD-857C-475B-BFBF-6640544C02D0}" type="pres">
      <dgm:prSet presAssocID="{F1346728-82BD-4283-BF24-1B08E7789093}" presName="rootText" presStyleLbl="node1" presStyleIdx="3" presStyleCnt="5" custScaleX="155933" custLinFactNeighborY="2920"/>
      <dgm:spPr/>
      <dgm:t>
        <a:bodyPr/>
        <a:lstStyle/>
        <a:p>
          <a:endParaRPr lang="en-US"/>
        </a:p>
      </dgm:t>
    </dgm:pt>
    <dgm:pt modelId="{7AC473B4-79EB-48EC-AB48-722CC80DE98C}" type="pres">
      <dgm:prSet presAssocID="{F1346728-82BD-4283-BF24-1B08E7789093}" presName="rootConnector" presStyleLbl="node1" presStyleIdx="3" presStyleCnt="5"/>
      <dgm:spPr/>
      <dgm:t>
        <a:bodyPr/>
        <a:lstStyle/>
        <a:p>
          <a:endParaRPr lang="en-US"/>
        </a:p>
      </dgm:t>
    </dgm:pt>
    <dgm:pt modelId="{416350BB-09C6-490C-A4C5-3EF12F646131}" type="pres">
      <dgm:prSet presAssocID="{F1346728-82BD-4283-BF24-1B08E7789093}" presName="childShape" presStyleCnt="0"/>
      <dgm:spPr/>
    </dgm:pt>
    <dgm:pt modelId="{203778A2-A416-43F0-BF2A-07B37DE4EFA8}" type="pres">
      <dgm:prSet presAssocID="{384B6FC0-22FC-4A9A-9F16-742106F7E764}" presName="Name13" presStyleLbl="parChTrans1D2" presStyleIdx="4" presStyleCnt="7"/>
      <dgm:spPr/>
      <dgm:t>
        <a:bodyPr/>
        <a:lstStyle/>
        <a:p>
          <a:endParaRPr lang="en-US"/>
        </a:p>
      </dgm:t>
    </dgm:pt>
    <dgm:pt modelId="{57D38640-CB14-4366-BE61-BC22E6FA4067}" type="pres">
      <dgm:prSet presAssocID="{C7F168AA-F73A-4373-9AAE-72403631C202}" presName="childText" presStyleLbl="bgAcc1" presStyleIdx="4" presStyleCnt="7" custScaleX="187281" custScaleY="345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BE8D6-26A4-4132-BCF9-90C611CD59BE}" type="pres">
      <dgm:prSet presAssocID="{71071993-DD6B-4B63-BFB7-989E0EEE5C7A}" presName="Name13" presStyleLbl="parChTrans1D2" presStyleIdx="5" presStyleCnt="7"/>
      <dgm:spPr/>
      <dgm:t>
        <a:bodyPr/>
        <a:lstStyle/>
        <a:p>
          <a:endParaRPr lang="en-US"/>
        </a:p>
      </dgm:t>
    </dgm:pt>
    <dgm:pt modelId="{3AAFB38C-E0B3-4E8D-8216-E70F72FD1E83}" type="pres">
      <dgm:prSet presAssocID="{D3950AC3-5C2E-4703-AC9C-6AF1CABBD7E9}" presName="childText" presStyleLbl="bgAcc1" presStyleIdx="5" presStyleCnt="7" custScaleX="187281" custScaleY="264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202937-72A2-4947-9A16-AC9F4CC86ABF}" type="pres">
      <dgm:prSet presAssocID="{08D811C4-7698-4828-AE3C-AB790B97B1EB}" presName="root" presStyleCnt="0"/>
      <dgm:spPr/>
    </dgm:pt>
    <dgm:pt modelId="{F3887B99-2E72-42FA-BC04-0C60ED4801E5}" type="pres">
      <dgm:prSet presAssocID="{08D811C4-7698-4828-AE3C-AB790B97B1EB}" presName="rootComposite" presStyleCnt="0"/>
      <dgm:spPr/>
    </dgm:pt>
    <dgm:pt modelId="{9D422832-19BD-473F-8CC1-E2DEDE197F72}" type="pres">
      <dgm:prSet presAssocID="{08D811C4-7698-4828-AE3C-AB790B97B1EB}" presName="rootText" presStyleLbl="node1" presStyleIdx="4" presStyleCnt="5" custScaleX="155933"/>
      <dgm:spPr/>
      <dgm:t>
        <a:bodyPr/>
        <a:lstStyle/>
        <a:p>
          <a:endParaRPr lang="en-US"/>
        </a:p>
      </dgm:t>
    </dgm:pt>
    <dgm:pt modelId="{54BB2DBC-07FD-423B-B650-B96841ED05E7}" type="pres">
      <dgm:prSet presAssocID="{08D811C4-7698-4828-AE3C-AB790B97B1EB}" presName="rootConnector" presStyleLbl="node1" presStyleIdx="4" presStyleCnt="5"/>
      <dgm:spPr/>
      <dgm:t>
        <a:bodyPr/>
        <a:lstStyle/>
        <a:p>
          <a:endParaRPr lang="en-US"/>
        </a:p>
      </dgm:t>
    </dgm:pt>
    <dgm:pt modelId="{38155124-A672-4243-9D94-7E7E27EA7AF5}" type="pres">
      <dgm:prSet presAssocID="{08D811C4-7698-4828-AE3C-AB790B97B1EB}" presName="childShape" presStyleCnt="0"/>
      <dgm:spPr/>
    </dgm:pt>
    <dgm:pt modelId="{40D35A57-0C04-4420-B1A8-0E5FEBA64F6E}" type="pres">
      <dgm:prSet presAssocID="{7A16B932-A2CA-44C1-BA9D-13F29E0A073A}" presName="Name13" presStyleLbl="parChTrans1D2" presStyleIdx="6" presStyleCnt="7"/>
      <dgm:spPr/>
      <dgm:t>
        <a:bodyPr/>
        <a:lstStyle/>
        <a:p>
          <a:endParaRPr lang="en-US"/>
        </a:p>
      </dgm:t>
    </dgm:pt>
    <dgm:pt modelId="{0ACC4729-CA76-426C-AEDC-4638EB766E3B}" type="pres">
      <dgm:prSet presAssocID="{BFF15727-0C2B-4358-B5A8-EF9AE4E17C93}" presName="childText" presStyleLbl="bgAcc1" presStyleIdx="6" presStyleCnt="7" custScaleX="187281" custScaleY="610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20062A-8688-4BF1-8E21-CD3AB8401BA6}" srcId="{7604786A-5844-4918-8CD1-66D3F28C223A}" destId="{1A86CC8C-AC44-4A1A-A04F-96435D338B8D}" srcOrd="0" destOrd="0" parTransId="{E4991C97-A46F-466B-8507-73234AAD504A}" sibTransId="{D2821EC3-276E-45CB-BBAD-1C902A76DA1A}"/>
    <dgm:cxn modelId="{FE4A34F6-A521-4997-B3A2-1FE0AB1EF11E}" srcId="{C722C18F-C674-43B7-B648-E99AC1E6BC5E}" destId="{3E394710-6170-4C52-B536-1C60E642FEB6}" srcOrd="1" destOrd="0" parTransId="{F6B19F95-0C21-41C9-9109-CC75F43FA332}" sibTransId="{E84382D4-D130-4AD6-9835-F7598D77AE8E}"/>
    <dgm:cxn modelId="{CB320E2D-6310-406D-A2D7-2EB7FDDE7DFE}" srcId="{C7F168AA-F73A-4373-9AAE-72403631C202}" destId="{809B8FE7-B696-4184-97FD-1FEBB37A7CE1}" srcOrd="1" destOrd="0" parTransId="{77722475-3CA8-4A9E-8C29-2A0CD2F595D5}" sibTransId="{327328E6-20CE-4159-A3D5-48B8D07BB2E2}"/>
    <dgm:cxn modelId="{78E422E0-277F-451F-B444-2E3F4D6DB680}" type="presOf" srcId="{384B6FC0-22FC-4A9A-9F16-742106F7E764}" destId="{203778A2-A416-43F0-BF2A-07B37DE4EFA8}" srcOrd="0" destOrd="0" presId="urn:microsoft.com/office/officeart/2005/8/layout/hierarchy3"/>
    <dgm:cxn modelId="{EC92008A-6166-4D92-BF56-1A7B7AE64888}" srcId="{05132790-66D9-4B48-9EE7-2857731DFAE2}" destId="{A130FFB9-CEA3-4A2E-8F4A-8D44FF8D63AC}" srcOrd="0" destOrd="0" parTransId="{D4CA343E-A2DA-48F5-B570-DFEABDEF1A98}" sibTransId="{DBDB8375-536B-4266-BA22-C21C9D80EB2D}"/>
    <dgm:cxn modelId="{FE0716D8-1DF7-41A6-8566-EDCEDABF3E22}" srcId="{F1346728-82BD-4283-BF24-1B08E7789093}" destId="{D3950AC3-5C2E-4703-AC9C-6AF1CABBD7E9}" srcOrd="1" destOrd="0" parTransId="{71071993-DD6B-4B63-BFB7-989E0EEE5C7A}" sibTransId="{EC68CD2C-2182-4EAA-B134-02341F85D296}"/>
    <dgm:cxn modelId="{86B82EC6-CC21-4D66-B4A4-4AC43232E075}" type="presOf" srcId="{1B8C5147-4978-47AC-BDD9-320C87DD8C8D}" destId="{BC2E9ECE-F7A4-49C6-ADEA-64938D49FAFE}" srcOrd="0" destOrd="0" presId="urn:microsoft.com/office/officeart/2005/8/layout/hierarchy3"/>
    <dgm:cxn modelId="{F57B8CD1-564D-4DCB-B42F-44224BF7A3B9}" type="presOf" srcId="{F39034B2-853F-4CB6-99E7-A1C7E645CB3A}" destId="{BC2E9ECE-F7A4-49C6-ADEA-64938D49FAFE}" srcOrd="0" destOrd="2" presId="urn:microsoft.com/office/officeart/2005/8/layout/hierarchy3"/>
    <dgm:cxn modelId="{3B80F174-3371-4FD2-88CB-7753A408F154}" srcId="{C7F168AA-F73A-4373-9AAE-72403631C202}" destId="{64445C52-E5C4-47CF-BA44-3ECBA6BF9D4E}" srcOrd="2" destOrd="0" parTransId="{101B5037-1B31-4327-BF21-49CFFA1B9D68}" sibTransId="{3334C7BC-001A-47FA-A424-3236EE7C4489}"/>
    <dgm:cxn modelId="{34EDFBA7-750B-47A2-9462-7536DA85CEFA}" srcId="{D3950AC3-5C2E-4703-AC9C-6AF1CABBD7E9}" destId="{D491DB30-E4AD-464F-9A53-C56F74461D42}" srcOrd="3" destOrd="0" parTransId="{05A90593-8D7A-4612-AA5F-D58C0C718647}" sibTransId="{CD67BFA7-61E5-4EDA-B046-D5D85D830E90}"/>
    <dgm:cxn modelId="{E67D4E33-9E72-4481-9A42-7B72777F7FD4}" type="presOf" srcId="{C7F168AA-F73A-4373-9AAE-72403631C202}" destId="{57D38640-CB14-4366-BE61-BC22E6FA4067}" srcOrd="0" destOrd="0" presId="urn:microsoft.com/office/officeart/2005/8/layout/hierarchy3"/>
    <dgm:cxn modelId="{0AFF499F-A416-47A0-A450-F8ADE7E0B897}" type="presOf" srcId="{F86A8C17-D638-4784-9D21-9D3C0AB6ADE1}" destId="{60B9EF63-4772-4E6B-AA2C-D48CFF14470C}" srcOrd="0" destOrd="0" presId="urn:microsoft.com/office/officeart/2005/8/layout/hierarchy3"/>
    <dgm:cxn modelId="{944B2263-7E60-4790-BA76-EECB0EB8B606}" srcId="{B1962E79-8E5E-4781-931A-ED4BF1873691}" destId="{7604786A-5844-4918-8CD1-66D3F28C223A}" srcOrd="0" destOrd="0" parTransId="{9D4CF712-56C9-4CAD-B35A-DE51B4707F34}" sibTransId="{11D34F0F-9BF1-4540-A2E2-D63005AB0752}"/>
    <dgm:cxn modelId="{E1C9D1B7-864D-4AF0-B727-996CD2399887}" type="presOf" srcId="{1A86CC8C-AC44-4A1A-A04F-96435D338B8D}" destId="{FCAF625E-F4BA-4131-A9AE-BC5AEC28BCD7}" srcOrd="0" destOrd="1" presId="urn:microsoft.com/office/officeart/2005/8/layout/hierarchy3"/>
    <dgm:cxn modelId="{3506312A-BF5B-4D77-854A-CB4C3FE57111}" type="presOf" srcId="{05132790-66D9-4B48-9EE7-2857731DFAE2}" destId="{B463FD84-A6E0-476E-BA1E-BE9DA797AE6F}" srcOrd="0" destOrd="0" presId="urn:microsoft.com/office/officeart/2005/8/layout/hierarchy3"/>
    <dgm:cxn modelId="{73F8AC31-DE84-47FE-BAC7-D9C9AA092022}" type="presOf" srcId="{08D811C4-7698-4828-AE3C-AB790B97B1EB}" destId="{9D422832-19BD-473F-8CC1-E2DEDE197F72}" srcOrd="0" destOrd="0" presId="urn:microsoft.com/office/officeart/2005/8/layout/hierarchy3"/>
    <dgm:cxn modelId="{26B45A33-DA7D-4A46-84AF-42F91E173044}" type="presOf" srcId="{F25D21AC-F537-4F7B-90E8-CA362D9CDC76}" destId="{3AAFB38C-E0B3-4E8D-8216-E70F72FD1E83}" srcOrd="0" destOrd="5" presId="urn:microsoft.com/office/officeart/2005/8/layout/hierarchy3"/>
    <dgm:cxn modelId="{C0769E6C-6519-4CAC-862F-A94846076CCE}" srcId="{C722C18F-C674-43B7-B648-E99AC1E6BC5E}" destId="{D8193C22-BB6B-4E05-B996-5EAF2EF0F22C}" srcOrd="3" destOrd="0" parTransId="{21296C7C-63C4-48AE-999E-3AE2C3428054}" sibTransId="{878B8EB2-8D05-44F3-BFE8-D6E3B6CA715E}"/>
    <dgm:cxn modelId="{9905DCCB-1525-4A9B-904F-3A91B3A60F1F}" srcId="{BFF15727-0C2B-4358-B5A8-EF9AE4E17C93}" destId="{C1E2F2E2-55BF-43E9-9B74-3925E74E761D}" srcOrd="2" destOrd="0" parTransId="{A348F758-6A4D-47F3-9D61-139C8411E9FC}" sibTransId="{8C7DBDA5-F7D5-4C86-8087-03A0CB8F2337}"/>
    <dgm:cxn modelId="{D0651F9C-6519-4708-8D6D-881DD63F64A2}" type="presOf" srcId="{7A16B932-A2CA-44C1-BA9D-13F29E0A073A}" destId="{40D35A57-0C04-4420-B1A8-0E5FEBA64F6E}" srcOrd="0" destOrd="0" presId="urn:microsoft.com/office/officeart/2005/8/layout/hierarchy3"/>
    <dgm:cxn modelId="{37AFA5FA-10BE-4894-87A6-E74DDBF6F155}" type="presOf" srcId="{BD83CD83-5331-4095-82DB-270418A54DE7}" destId="{BC2E9ECE-F7A4-49C6-ADEA-64938D49FAFE}" srcOrd="0" destOrd="1" presId="urn:microsoft.com/office/officeart/2005/8/layout/hierarchy3"/>
    <dgm:cxn modelId="{AA7E3D6A-7356-4D0B-8FA3-7B5B7AC67B2D}" type="presOf" srcId="{08D811C4-7698-4828-AE3C-AB790B97B1EB}" destId="{54BB2DBC-07FD-423B-B650-B96841ED05E7}" srcOrd="1" destOrd="0" presId="urn:microsoft.com/office/officeart/2005/8/layout/hierarchy3"/>
    <dgm:cxn modelId="{192453BD-16E6-4F24-8B51-12F4288B1D51}" type="presOf" srcId="{7604786A-5844-4918-8CD1-66D3F28C223A}" destId="{FCAF625E-F4BA-4131-A9AE-BC5AEC28BCD7}" srcOrd="0" destOrd="0" presId="urn:microsoft.com/office/officeart/2005/8/layout/hierarchy3"/>
    <dgm:cxn modelId="{92BE1CB4-2EE2-4DDC-A9A6-468576294883}" srcId="{FDDCDF70-E112-4464-9394-2B0994CA2D35}" destId="{08D811C4-7698-4828-AE3C-AB790B97B1EB}" srcOrd="4" destOrd="0" parTransId="{4A7A9E5A-72BA-4FBD-B4D6-82F971A0F7FD}" sibTransId="{98C16F1F-84BA-4EFF-B349-C6B4D616919B}"/>
    <dgm:cxn modelId="{DF171942-7137-435D-9D7A-15EA2FFCA09F}" type="presOf" srcId="{2A9E10EC-C5A3-478A-AC56-81CA76295DB9}" destId="{3AAFB38C-E0B3-4E8D-8216-E70F72FD1E83}" srcOrd="0" destOrd="2" presId="urn:microsoft.com/office/officeart/2005/8/layout/hierarchy3"/>
    <dgm:cxn modelId="{CF7E67AA-D2F8-4461-BD2E-30F93F2A9B60}" srcId="{D3950AC3-5C2E-4703-AC9C-6AF1CABBD7E9}" destId="{B2484F2C-F5CF-4568-BFCE-797D20BB9DAB}" srcOrd="0" destOrd="0" parTransId="{FD1AB476-D515-4FD3-A938-69A28AE91AAC}" sibTransId="{A03373DB-B599-4C47-8694-C8C2267D3EB6}"/>
    <dgm:cxn modelId="{BDF39A16-6E8B-4D9E-8A53-4D4DF6B09658}" type="presOf" srcId="{79AF9981-127B-4284-BD2C-253AAEEC0A5B}" destId="{0ACC4729-CA76-426C-AEDC-4638EB766E3B}" srcOrd="0" destOrd="2" presId="urn:microsoft.com/office/officeart/2005/8/layout/hierarchy3"/>
    <dgm:cxn modelId="{139AFF51-88DA-478A-A086-19095442C418}" srcId="{BFF15727-0C2B-4358-B5A8-EF9AE4E17C93}" destId="{79AF9981-127B-4284-BD2C-253AAEEC0A5B}" srcOrd="1" destOrd="0" parTransId="{90BD2E5C-5F58-4C40-B2C2-13679415356D}" sibTransId="{AD082EC7-CAD0-41C8-BB7C-34D1D2F77614}"/>
    <dgm:cxn modelId="{2071E475-6DA1-4446-85E2-785C248BDD60}" type="presOf" srcId="{397FACDA-CCC7-4C00-9623-CF74CBCCD839}" destId="{82F480FF-620F-4D6E-986C-AE6F39766636}" srcOrd="0" destOrd="0" presId="urn:microsoft.com/office/officeart/2005/8/layout/hierarchy3"/>
    <dgm:cxn modelId="{DA07DB7A-0A1B-4C49-9D53-89A46193544B}" type="presOf" srcId="{F1346728-82BD-4283-BF24-1B08E7789093}" destId="{7AC473B4-79EB-48EC-AB48-722CC80DE98C}" srcOrd="1" destOrd="0" presId="urn:microsoft.com/office/officeart/2005/8/layout/hierarchy3"/>
    <dgm:cxn modelId="{09DFAB03-0DB7-4240-9874-CAEE8E62A864}" srcId="{D3950AC3-5C2E-4703-AC9C-6AF1CABBD7E9}" destId="{EAD2F1EE-E71D-493C-999A-16E38C460D95}" srcOrd="2" destOrd="0" parTransId="{CD20A9FB-38E4-4817-9A09-EFF70F4BE237}" sibTransId="{E41D3CB3-5B70-49AF-A357-C46F5642AE99}"/>
    <dgm:cxn modelId="{50226C59-47BD-443B-A046-C2380BA28D22}" type="presOf" srcId="{809B8FE7-B696-4184-97FD-1FEBB37A7CE1}" destId="{57D38640-CB14-4366-BE61-BC22E6FA4067}" srcOrd="0" destOrd="2" presId="urn:microsoft.com/office/officeart/2005/8/layout/hierarchy3"/>
    <dgm:cxn modelId="{9E53A4E7-0308-4547-BCDA-1CB6751485E2}" srcId="{BFF15727-0C2B-4358-B5A8-EF9AE4E17C93}" destId="{DC0ABA3A-8A61-4A77-A779-B77269B82CF6}" srcOrd="0" destOrd="0" parTransId="{5FD622A6-5F9D-4B1E-B220-71CFB5961130}" sibTransId="{202BDE3E-5364-43B8-BED9-0E72EDFC606F}"/>
    <dgm:cxn modelId="{CD9DB1B0-F428-49C8-81B9-07333321C5E0}" type="presOf" srcId="{B1962E79-8E5E-4781-931A-ED4BF1873691}" destId="{5E229E8B-7BB7-464F-BCD3-E089A3A0E3B7}" srcOrd="1" destOrd="0" presId="urn:microsoft.com/office/officeart/2005/8/layout/hierarchy3"/>
    <dgm:cxn modelId="{AAA20BBC-F425-4DAD-A39E-18FDF90D1040}" srcId="{D3950AC3-5C2E-4703-AC9C-6AF1CABBD7E9}" destId="{2A9E10EC-C5A3-478A-AC56-81CA76295DB9}" srcOrd="1" destOrd="0" parTransId="{7B939C34-C87A-474E-8206-C3FBBEA70762}" sibTransId="{844C4FC9-203D-44F7-B753-6B3C7143DF91}"/>
    <dgm:cxn modelId="{23DCA060-0BD7-41F2-9037-051C54A9B360}" srcId="{FDDCDF70-E112-4464-9394-2B0994CA2D35}" destId="{C5DB5B51-CC01-4596-B752-30B1CD7B5F1C}" srcOrd="1" destOrd="0" parTransId="{792F41F5-61A7-4837-B28E-0858A80ACA3B}" sibTransId="{FFC0FFEA-248A-40A1-BA7B-4EAEE4C89B9D}"/>
    <dgm:cxn modelId="{201F6CDF-0FF8-4727-81E3-B02F9B9931D8}" type="presOf" srcId="{D3950AC3-5C2E-4703-AC9C-6AF1CABBD7E9}" destId="{3AAFB38C-E0B3-4E8D-8216-E70F72FD1E83}" srcOrd="0" destOrd="0" presId="urn:microsoft.com/office/officeart/2005/8/layout/hierarchy3"/>
    <dgm:cxn modelId="{0DB2F730-0BAA-4825-A919-BD29FE476D7E}" srcId="{FDDCDF70-E112-4464-9394-2B0994CA2D35}" destId="{B1962E79-8E5E-4781-931A-ED4BF1873691}" srcOrd="0" destOrd="0" parTransId="{85FE08D1-FC28-4612-89BE-BA6D9AC0A5FD}" sibTransId="{7FB8BD49-3BD7-4068-9AB7-FEEE9F43AD2F}"/>
    <dgm:cxn modelId="{404B7773-331B-4E62-A4B3-107732F72EF1}" srcId="{D3950AC3-5C2E-4703-AC9C-6AF1CABBD7E9}" destId="{F25D21AC-F537-4F7B-90E8-CA362D9CDC76}" srcOrd="4" destOrd="0" parTransId="{979B6FE9-909A-4A6D-A179-D03A987E0851}" sibTransId="{30E7AFB8-7114-4D8E-95A4-9B2035A3B5D1}"/>
    <dgm:cxn modelId="{47F38345-293A-41F1-9A66-7BB4A54777BF}" type="presOf" srcId="{A1DA8F7A-253C-4C4F-8D04-A8E3067403A8}" destId="{44E85823-3813-4D29-B70E-379C15C16D29}" srcOrd="0" destOrd="0" presId="urn:microsoft.com/office/officeart/2005/8/layout/hierarchy3"/>
    <dgm:cxn modelId="{94362C39-F1C2-47D5-88B2-E01CE25EE079}" type="presOf" srcId="{C5DB5B51-CC01-4596-B752-30B1CD7B5F1C}" destId="{753C58B4-1C63-4206-AD9B-7D7A15A66A53}" srcOrd="0" destOrd="0" presId="urn:microsoft.com/office/officeart/2005/8/layout/hierarchy3"/>
    <dgm:cxn modelId="{6253F0BC-013C-48AF-A92B-AFFA0ED461DA}" type="presOf" srcId="{0332974D-24E7-4E4B-9B56-F642E5B800A7}" destId="{74EDA9DD-71C4-41F9-800F-850A56B66EF4}" srcOrd="0" destOrd="3" presId="urn:microsoft.com/office/officeart/2005/8/layout/hierarchy3"/>
    <dgm:cxn modelId="{BEBD36BA-2731-43FC-94B4-DE14D20FABDC}" type="presOf" srcId="{F1346728-82BD-4283-BF24-1B08E7789093}" destId="{A7ACA2FD-857C-475B-BFBF-6640544C02D0}" srcOrd="0" destOrd="0" presId="urn:microsoft.com/office/officeart/2005/8/layout/hierarchy3"/>
    <dgm:cxn modelId="{020BC00E-C751-4FFC-80A6-DF478244D0C4}" type="presOf" srcId="{B1962E79-8E5E-4781-931A-ED4BF1873691}" destId="{F1F5BE33-A8DF-4487-8268-B6792ED806BB}" srcOrd="0" destOrd="0" presId="urn:microsoft.com/office/officeart/2005/8/layout/hierarchy3"/>
    <dgm:cxn modelId="{AD227CBF-7204-4D4F-BA21-D4A014FDD071}" type="presOf" srcId="{BFF15727-0C2B-4358-B5A8-EF9AE4E17C93}" destId="{0ACC4729-CA76-426C-AEDC-4638EB766E3B}" srcOrd="0" destOrd="0" presId="urn:microsoft.com/office/officeart/2005/8/layout/hierarchy3"/>
    <dgm:cxn modelId="{1C7FC591-A3FE-45ED-B17F-3E9783B13184}" type="presOf" srcId="{64445C52-E5C4-47CF-BA44-3ECBA6BF9D4E}" destId="{57D38640-CB14-4366-BE61-BC22E6FA4067}" srcOrd="0" destOrd="3" presId="urn:microsoft.com/office/officeart/2005/8/layout/hierarchy3"/>
    <dgm:cxn modelId="{CF3D25AE-FB54-4F35-8494-48D474360A1F}" srcId="{C722C18F-C674-43B7-B648-E99AC1E6BC5E}" destId="{E064DC69-894A-4871-8FCF-95065C184052}" srcOrd="0" destOrd="0" parTransId="{A8751D39-2562-4B6B-B648-25D4FEA12AE5}" sibTransId="{14E34733-4FDF-428E-B5E1-BB688EE585E6}"/>
    <dgm:cxn modelId="{DD714443-D54E-4BB4-97D4-BBE682CF2253}" type="presOf" srcId="{71071993-DD6B-4B63-BFB7-989E0EEE5C7A}" destId="{053BE8D6-26A4-4132-BCF9-90C611CD59BE}" srcOrd="0" destOrd="0" presId="urn:microsoft.com/office/officeart/2005/8/layout/hierarchy3"/>
    <dgm:cxn modelId="{35BC6939-8820-477D-9E21-7041633EDF4A}" type="presOf" srcId="{C5DB5B51-CC01-4596-B752-30B1CD7B5F1C}" destId="{60EC8B97-80FD-45BC-8960-A6583239AC90}" srcOrd="1" destOrd="0" presId="urn:microsoft.com/office/officeart/2005/8/layout/hierarchy3"/>
    <dgm:cxn modelId="{B6A09153-25F9-46D6-BEC8-0FCD8C8DEB09}" type="presOf" srcId="{3E394710-6170-4C52-B536-1C60E642FEB6}" destId="{74EDA9DD-71C4-41F9-800F-850A56B66EF4}" srcOrd="0" destOrd="2" presId="urn:microsoft.com/office/officeart/2005/8/layout/hierarchy3"/>
    <dgm:cxn modelId="{2A86B685-B962-4873-9EE0-A01BAAF7DC72}" srcId="{397FACDA-CCC7-4C00-9623-CF74CBCCD839}" destId="{05132790-66D9-4B48-9EE7-2857731DFAE2}" srcOrd="0" destOrd="0" parTransId="{9616C917-47BC-4B00-BE02-D986C3935927}" sibTransId="{FC5C4B0B-66A9-40A9-B3BC-2D79B6A8B2DF}"/>
    <dgm:cxn modelId="{66AC1F8F-CE16-498E-932E-BCAC9EDBEF49}" type="presOf" srcId="{A130FFB9-CEA3-4A2E-8F4A-8D44FF8D63AC}" destId="{B463FD84-A6E0-476E-BA1E-BE9DA797AE6F}" srcOrd="0" destOrd="1" presId="urn:microsoft.com/office/officeart/2005/8/layout/hierarchy3"/>
    <dgm:cxn modelId="{96EBB7FB-B024-4051-B922-5DDE7110F976}" type="presOf" srcId="{D3210ADC-D2CA-4D91-A12A-87DA01DF746B}" destId="{FCAF625E-F4BA-4131-A9AE-BC5AEC28BCD7}" srcOrd="0" destOrd="3" presId="urn:microsoft.com/office/officeart/2005/8/layout/hierarchy3"/>
    <dgm:cxn modelId="{6C3DA03C-1F1B-49EE-99E8-27CD7BE6EEAD}" srcId="{FDDCDF70-E112-4464-9394-2B0994CA2D35}" destId="{F1346728-82BD-4283-BF24-1B08E7789093}" srcOrd="3" destOrd="0" parTransId="{113368B1-A5AA-4884-A99A-FD83127AD4E1}" sibTransId="{99354069-C12D-4205-845A-6F3AB5DEB4C1}"/>
    <dgm:cxn modelId="{66B5E5B1-4DED-4EB0-98D9-C900A7C01018}" type="presOf" srcId="{DC0ABA3A-8A61-4A77-A779-B77269B82CF6}" destId="{0ACC4729-CA76-426C-AEDC-4638EB766E3B}" srcOrd="0" destOrd="1" presId="urn:microsoft.com/office/officeart/2005/8/layout/hierarchy3"/>
    <dgm:cxn modelId="{3CB85601-0500-469B-B888-259054A2D145}" type="presOf" srcId="{E064DC69-894A-4871-8FCF-95065C184052}" destId="{74EDA9DD-71C4-41F9-800F-850A56B66EF4}" srcOrd="0" destOrd="1" presId="urn:microsoft.com/office/officeart/2005/8/layout/hierarchy3"/>
    <dgm:cxn modelId="{F53E8E3F-A3CE-4A80-9FDE-DA7305760433}" type="presOf" srcId="{397FACDA-CCC7-4C00-9623-CF74CBCCD839}" destId="{DE305BE3-BDEE-4134-A6C9-46560A6515A8}" srcOrd="1" destOrd="0" presId="urn:microsoft.com/office/officeart/2005/8/layout/hierarchy3"/>
    <dgm:cxn modelId="{473C4065-1495-4640-A095-FCD8B7440D93}" srcId="{1B8C5147-4978-47AC-BDD9-320C87DD8C8D}" destId="{F39034B2-853F-4CB6-99E7-A1C7E645CB3A}" srcOrd="1" destOrd="0" parTransId="{8CABE7F4-10EA-4330-BB47-E94131E5C84F}" sibTransId="{3DD9DEBA-2883-4EE3-BA5F-83D58EDD614D}"/>
    <dgm:cxn modelId="{11AEE421-8144-4CD6-8037-5A7832D287AC}" srcId="{7604786A-5844-4918-8CD1-66D3F28C223A}" destId="{D3210ADC-D2CA-4D91-A12A-87DA01DF746B}" srcOrd="2" destOrd="0" parTransId="{46AC525C-E8FC-4829-A017-4A18B21AF506}" sibTransId="{3FE8124E-B92E-4745-A233-2FA533673BE8}"/>
    <dgm:cxn modelId="{D8FDE8F9-629D-4B7C-88E4-ABE37BDE8134}" srcId="{FDDCDF70-E112-4464-9394-2B0994CA2D35}" destId="{397FACDA-CCC7-4C00-9623-CF74CBCCD839}" srcOrd="2" destOrd="0" parTransId="{4BAF77A2-D228-4F01-864D-2D420CE0484E}" sibTransId="{3159F08E-5198-4CF1-A939-65EB7A176301}"/>
    <dgm:cxn modelId="{7EFF0B46-8127-492C-83F4-9084145E70A4}" srcId="{08D811C4-7698-4828-AE3C-AB790B97B1EB}" destId="{BFF15727-0C2B-4358-B5A8-EF9AE4E17C93}" srcOrd="0" destOrd="0" parTransId="{7A16B932-A2CA-44C1-BA9D-13F29E0A073A}" sibTransId="{3D87EB91-10D4-4DFA-A6DA-7D82FF60F077}"/>
    <dgm:cxn modelId="{FFD9EA50-077A-46B5-87F6-56E221AD2612}" type="presOf" srcId="{C1E2F2E2-55BF-43E9-9B74-3925E74E761D}" destId="{0ACC4729-CA76-426C-AEDC-4638EB766E3B}" srcOrd="0" destOrd="3" presId="urn:microsoft.com/office/officeart/2005/8/layout/hierarchy3"/>
    <dgm:cxn modelId="{E6335B91-EA6A-4956-AB07-87C47E7162C6}" type="presOf" srcId="{EAD2F1EE-E71D-493C-999A-16E38C460D95}" destId="{3AAFB38C-E0B3-4E8D-8216-E70F72FD1E83}" srcOrd="0" destOrd="3" presId="urn:microsoft.com/office/officeart/2005/8/layout/hierarchy3"/>
    <dgm:cxn modelId="{A81DB16E-EE53-4D7F-83CF-3CE812B6FF78}" type="presOf" srcId="{FDDCDF70-E112-4464-9394-2B0994CA2D35}" destId="{3B4B65F8-48DF-44EE-9C82-A8F3A68E71FE}" srcOrd="0" destOrd="0" presId="urn:microsoft.com/office/officeart/2005/8/layout/hierarchy3"/>
    <dgm:cxn modelId="{53B1E6AC-8940-4314-A4C6-91C2C7C3E24B}" type="presOf" srcId="{B2484F2C-F5CF-4568-BFCE-797D20BB9DAB}" destId="{3AAFB38C-E0B3-4E8D-8216-E70F72FD1E83}" srcOrd="0" destOrd="1" presId="urn:microsoft.com/office/officeart/2005/8/layout/hierarchy3"/>
    <dgm:cxn modelId="{58EB5DFF-4D3C-4F68-BB42-D8A8848FB3CE}" srcId="{C722C18F-C674-43B7-B648-E99AC1E6BC5E}" destId="{0332974D-24E7-4E4B-9B56-F642E5B800A7}" srcOrd="2" destOrd="0" parTransId="{6E2CBA66-F520-49A1-95AC-8F89BD413EB2}" sibTransId="{1DC75B7F-CD14-443E-A9AB-2BF8507844C3}"/>
    <dgm:cxn modelId="{9889A7EA-B021-465E-838E-9838BB0B62AF}" type="presOf" srcId="{D491DB30-E4AD-464F-9A53-C56F74461D42}" destId="{3AAFB38C-E0B3-4E8D-8216-E70F72FD1E83}" srcOrd="0" destOrd="4" presId="urn:microsoft.com/office/officeart/2005/8/layout/hierarchy3"/>
    <dgm:cxn modelId="{B7F873AC-1F05-401B-8B16-A6290854BF21}" type="presOf" srcId="{9616C917-47BC-4B00-BE02-D986C3935927}" destId="{D37BC267-2DDB-4C07-8321-8FA7E4B2237F}" srcOrd="0" destOrd="0" presId="urn:microsoft.com/office/officeart/2005/8/layout/hierarchy3"/>
    <dgm:cxn modelId="{7E0FA861-92A5-45AB-9551-EE5E56C28F13}" srcId="{F1346728-82BD-4283-BF24-1B08E7789093}" destId="{C7F168AA-F73A-4373-9AAE-72403631C202}" srcOrd="0" destOrd="0" parTransId="{384B6FC0-22FC-4A9A-9F16-742106F7E764}" sibTransId="{F8614E3C-5DC0-4438-A8D1-9AE37FEEFC7E}"/>
    <dgm:cxn modelId="{0EE98EF3-6708-4271-A770-3B1EBDE70AA4}" srcId="{C7F168AA-F73A-4373-9AAE-72403631C202}" destId="{1B4B4CA1-44E8-4B98-9E5B-5FFE84E6CCE2}" srcOrd="0" destOrd="0" parTransId="{AF0CD644-2D51-42D2-81B7-A97FDFF4967C}" sibTransId="{39A6AF7C-6A0D-48BE-A077-FD811B5C00B9}"/>
    <dgm:cxn modelId="{4265D72A-C7C5-46CC-964D-E2B6052C5424}" srcId="{397FACDA-CCC7-4C00-9623-CF74CBCCD839}" destId="{C722C18F-C674-43B7-B648-E99AC1E6BC5E}" srcOrd="1" destOrd="0" parTransId="{A1DA8F7A-253C-4C4F-8D04-A8E3067403A8}" sibTransId="{2E69C9EC-3122-4693-8F54-32978C2D79AB}"/>
    <dgm:cxn modelId="{661D8FBB-9693-4E61-B162-ACE9AE8DA128}" type="presOf" srcId="{699F8DD6-DE70-4C17-A4DC-463DBFE616BC}" destId="{FCAF625E-F4BA-4131-A9AE-BC5AEC28BCD7}" srcOrd="0" destOrd="2" presId="urn:microsoft.com/office/officeart/2005/8/layout/hierarchy3"/>
    <dgm:cxn modelId="{8EF37E5D-0D96-4262-9921-7F5D5700A53A}" srcId="{7604786A-5844-4918-8CD1-66D3F28C223A}" destId="{699F8DD6-DE70-4C17-A4DC-463DBFE616BC}" srcOrd="1" destOrd="0" parTransId="{9B23AEAC-CB29-4BC4-8CDC-485718E550B4}" sibTransId="{518D3757-B0DD-4A5C-AD13-35BE5B49F85E}"/>
    <dgm:cxn modelId="{3B659D39-6D2C-41DF-AA03-E70E5F877909}" type="presOf" srcId="{9D4CF712-56C9-4CAD-B35A-DE51B4707F34}" destId="{D5D4A7EB-7278-495D-ABC3-497031498DC9}" srcOrd="0" destOrd="0" presId="urn:microsoft.com/office/officeart/2005/8/layout/hierarchy3"/>
    <dgm:cxn modelId="{01EC0041-D5BB-44BF-B1EA-86110B76C6DF}" type="presOf" srcId="{D8193C22-BB6B-4E05-B996-5EAF2EF0F22C}" destId="{74EDA9DD-71C4-41F9-800F-850A56B66EF4}" srcOrd="0" destOrd="4" presId="urn:microsoft.com/office/officeart/2005/8/layout/hierarchy3"/>
    <dgm:cxn modelId="{69502350-BDA3-40A0-8745-EC856D9963AB}" srcId="{1B8C5147-4978-47AC-BDD9-320C87DD8C8D}" destId="{BD83CD83-5331-4095-82DB-270418A54DE7}" srcOrd="0" destOrd="0" parTransId="{DA6F5DA5-6C87-43D6-A1D8-A42BE8FDC95D}" sibTransId="{0151FBA3-7D71-4CE0-A1CA-4808AF14D022}"/>
    <dgm:cxn modelId="{6764A015-B2DD-4060-88CD-5864215625C1}" srcId="{C5DB5B51-CC01-4596-B752-30B1CD7B5F1C}" destId="{1B8C5147-4978-47AC-BDD9-320C87DD8C8D}" srcOrd="0" destOrd="0" parTransId="{F86A8C17-D638-4784-9D21-9D3C0AB6ADE1}" sibTransId="{F3C7539C-498C-4612-8361-06706B7B84F0}"/>
    <dgm:cxn modelId="{4B37DB65-6A34-47F4-8939-D101BF1EEE94}" type="presOf" srcId="{1B4B4CA1-44E8-4B98-9E5B-5FFE84E6CCE2}" destId="{57D38640-CB14-4366-BE61-BC22E6FA4067}" srcOrd="0" destOrd="1" presId="urn:microsoft.com/office/officeart/2005/8/layout/hierarchy3"/>
    <dgm:cxn modelId="{E860108E-BF95-4402-9ECD-BC2A07FAACD9}" type="presOf" srcId="{C722C18F-C674-43B7-B648-E99AC1E6BC5E}" destId="{74EDA9DD-71C4-41F9-800F-850A56B66EF4}" srcOrd="0" destOrd="0" presId="urn:microsoft.com/office/officeart/2005/8/layout/hierarchy3"/>
    <dgm:cxn modelId="{B6800437-9AD9-45FB-9CE6-417AAB8E1009}" type="presParOf" srcId="{3B4B65F8-48DF-44EE-9C82-A8F3A68E71FE}" destId="{05BA29A0-3AFE-4F17-BD45-69AFC157EE69}" srcOrd="0" destOrd="0" presId="urn:microsoft.com/office/officeart/2005/8/layout/hierarchy3"/>
    <dgm:cxn modelId="{CC194498-A7F0-4869-9968-94FD6CAE8425}" type="presParOf" srcId="{05BA29A0-3AFE-4F17-BD45-69AFC157EE69}" destId="{6F494F24-8A1A-4EF8-818F-806440598FC0}" srcOrd="0" destOrd="0" presId="urn:microsoft.com/office/officeart/2005/8/layout/hierarchy3"/>
    <dgm:cxn modelId="{7CAAD8BC-CD55-4A2E-96DB-C377039DC944}" type="presParOf" srcId="{6F494F24-8A1A-4EF8-818F-806440598FC0}" destId="{F1F5BE33-A8DF-4487-8268-B6792ED806BB}" srcOrd="0" destOrd="0" presId="urn:microsoft.com/office/officeart/2005/8/layout/hierarchy3"/>
    <dgm:cxn modelId="{FA4740E9-711B-414F-8A9A-C8F15A66BB8E}" type="presParOf" srcId="{6F494F24-8A1A-4EF8-818F-806440598FC0}" destId="{5E229E8B-7BB7-464F-BCD3-E089A3A0E3B7}" srcOrd="1" destOrd="0" presId="urn:microsoft.com/office/officeart/2005/8/layout/hierarchy3"/>
    <dgm:cxn modelId="{55F4F6DC-68B1-4421-90BE-3A6EDEF8FAA0}" type="presParOf" srcId="{05BA29A0-3AFE-4F17-BD45-69AFC157EE69}" destId="{2E5AEA32-C083-462E-9926-E7EF4A71D0E7}" srcOrd="1" destOrd="0" presId="urn:microsoft.com/office/officeart/2005/8/layout/hierarchy3"/>
    <dgm:cxn modelId="{888272D3-E34E-44E0-850B-F5833939CD00}" type="presParOf" srcId="{2E5AEA32-C083-462E-9926-E7EF4A71D0E7}" destId="{D5D4A7EB-7278-495D-ABC3-497031498DC9}" srcOrd="0" destOrd="0" presId="urn:microsoft.com/office/officeart/2005/8/layout/hierarchy3"/>
    <dgm:cxn modelId="{71A5ACB6-EF2D-489D-A818-3452DAC3D7FB}" type="presParOf" srcId="{2E5AEA32-C083-462E-9926-E7EF4A71D0E7}" destId="{FCAF625E-F4BA-4131-A9AE-BC5AEC28BCD7}" srcOrd="1" destOrd="0" presId="urn:microsoft.com/office/officeart/2005/8/layout/hierarchy3"/>
    <dgm:cxn modelId="{0B5D4A0E-CB2C-40D0-8990-490657C5AB4B}" type="presParOf" srcId="{3B4B65F8-48DF-44EE-9C82-A8F3A68E71FE}" destId="{EE5A8E11-C3E9-48C1-B532-E1354CC84A63}" srcOrd="1" destOrd="0" presId="urn:microsoft.com/office/officeart/2005/8/layout/hierarchy3"/>
    <dgm:cxn modelId="{5042B15D-2F19-4F46-B9E6-8EDBF35B6894}" type="presParOf" srcId="{EE5A8E11-C3E9-48C1-B532-E1354CC84A63}" destId="{810ACA5A-B3A6-4B89-8D07-2DA2718572CC}" srcOrd="0" destOrd="0" presId="urn:microsoft.com/office/officeart/2005/8/layout/hierarchy3"/>
    <dgm:cxn modelId="{0B0A563F-C4F2-4DB3-85F5-C9EFEDEA28BB}" type="presParOf" srcId="{810ACA5A-B3A6-4B89-8D07-2DA2718572CC}" destId="{753C58B4-1C63-4206-AD9B-7D7A15A66A53}" srcOrd="0" destOrd="0" presId="urn:microsoft.com/office/officeart/2005/8/layout/hierarchy3"/>
    <dgm:cxn modelId="{E7706C43-34DB-4674-A74C-2E2B44A74A5A}" type="presParOf" srcId="{810ACA5A-B3A6-4B89-8D07-2DA2718572CC}" destId="{60EC8B97-80FD-45BC-8960-A6583239AC90}" srcOrd="1" destOrd="0" presId="urn:microsoft.com/office/officeart/2005/8/layout/hierarchy3"/>
    <dgm:cxn modelId="{FE8BAB5D-B2EA-400D-9614-FF808D85250D}" type="presParOf" srcId="{EE5A8E11-C3E9-48C1-B532-E1354CC84A63}" destId="{D379C3DB-A402-41D9-80EF-4E5A40B5A24B}" srcOrd="1" destOrd="0" presId="urn:microsoft.com/office/officeart/2005/8/layout/hierarchy3"/>
    <dgm:cxn modelId="{7A394E9A-29E2-4A44-96C4-75BB5CAD6843}" type="presParOf" srcId="{D379C3DB-A402-41D9-80EF-4E5A40B5A24B}" destId="{60B9EF63-4772-4E6B-AA2C-D48CFF14470C}" srcOrd="0" destOrd="0" presId="urn:microsoft.com/office/officeart/2005/8/layout/hierarchy3"/>
    <dgm:cxn modelId="{2F912F73-070D-403A-8D9C-3C60016C2229}" type="presParOf" srcId="{D379C3DB-A402-41D9-80EF-4E5A40B5A24B}" destId="{BC2E9ECE-F7A4-49C6-ADEA-64938D49FAFE}" srcOrd="1" destOrd="0" presId="urn:microsoft.com/office/officeart/2005/8/layout/hierarchy3"/>
    <dgm:cxn modelId="{A809BEE0-5C29-465C-8C98-945CA27BA90F}" type="presParOf" srcId="{3B4B65F8-48DF-44EE-9C82-A8F3A68E71FE}" destId="{E7237EE1-C866-44DB-95B0-37EAD1182FCB}" srcOrd="2" destOrd="0" presId="urn:microsoft.com/office/officeart/2005/8/layout/hierarchy3"/>
    <dgm:cxn modelId="{6C1EA751-67B3-49DE-AEBD-EB503D70DE98}" type="presParOf" srcId="{E7237EE1-C866-44DB-95B0-37EAD1182FCB}" destId="{C996385E-AADF-43D3-B54D-BBE8E6D5BDD4}" srcOrd="0" destOrd="0" presId="urn:microsoft.com/office/officeart/2005/8/layout/hierarchy3"/>
    <dgm:cxn modelId="{3735C621-44F7-4BD3-AAF9-F79850473269}" type="presParOf" srcId="{C996385E-AADF-43D3-B54D-BBE8E6D5BDD4}" destId="{82F480FF-620F-4D6E-986C-AE6F39766636}" srcOrd="0" destOrd="0" presId="urn:microsoft.com/office/officeart/2005/8/layout/hierarchy3"/>
    <dgm:cxn modelId="{3192EAC7-1576-4BB9-9EE3-F18AB8D5C203}" type="presParOf" srcId="{C996385E-AADF-43D3-B54D-BBE8E6D5BDD4}" destId="{DE305BE3-BDEE-4134-A6C9-46560A6515A8}" srcOrd="1" destOrd="0" presId="urn:microsoft.com/office/officeart/2005/8/layout/hierarchy3"/>
    <dgm:cxn modelId="{A3D7074C-32B6-436B-A899-13C05BE7C5AD}" type="presParOf" srcId="{E7237EE1-C866-44DB-95B0-37EAD1182FCB}" destId="{97C97443-D1E3-4E42-8114-A6BCED7D5B46}" srcOrd="1" destOrd="0" presId="urn:microsoft.com/office/officeart/2005/8/layout/hierarchy3"/>
    <dgm:cxn modelId="{96A9708D-D554-4F7C-A779-6EE519191996}" type="presParOf" srcId="{97C97443-D1E3-4E42-8114-A6BCED7D5B46}" destId="{D37BC267-2DDB-4C07-8321-8FA7E4B2237F}" srcOrd="0" destOrd="0" presId="urn:microsoft.com/office/officeart/2005/8/layout/hierarchy3"/>
    <dgm:cxn modelId="{59FEC3E7-2391-49E6-A2AC-01487F53663C}" type="presParOf" srcId="{97C97443-D1E3-4E42-8114-A6BCED7D5B46}" destId="{B463FD84-A6E0-476E-BA1E-BE9DA797AE6F}" srcOrd="1" destOrd="0" presId="urn:microsoft.com/office/officeart/2005/8/layout/hierarchy3"/>
    <dgm:cxn modelId="{D00EFF11-5418-4688-9AC7-4BCD3F4CAC4E}" type="presParOf" srcId="{97C97443-D1E3-4E42-8114-A6BCED7D5B46}" destId="{44E85823-3813-4D29-B70E-379C15C16D29}" srcOrd="2" destOrd="0" presId="urn:microsoft.com/office/officeart/2005/8/layout/hierarchy3"/>
    <dgm:cxn modelId="{F67AB184-C1B8-4111-920A-1CBCEA466623}" type="presParOf" srcId="{97C97443-D1E3-4E42-8114-A6BCED7D5B46}" destId="{74EDA9DD-71C4-41F9-800F-850A56B66EF4}" srcOrd="3" destOrd="0" presId="urn:microsoft.com/office/officeart/2005/8/layout/hierarchy3"/>
    <dgm:cxn modelId="{A0437F69-73B9-471A-A284-E93D3F2382BF}" type="presParOf" srcId="{3B4B65F8-48DF-44EE-9C82-A8F3A68E71FE}" destId="{37E83E5B-7A38-4133-83E5-6D6BEB9FF203}" srcOrd="3" destOrd="0" presId="urn:microsoft.com/office/officeart/2005/8/layout/hierarchy3"/>
    <dgm:cxn modelId="{0F5BC256-9236-43C5-ADD0-34C2FFDF0D83}" type="presParOf" srcId="{37E83E5B-7A38-4133-83E5-6D6BEB9FF203}" destId="{335BC38D-080D-480F-8756-62B4157CA8F1}" srcOrd="0" destOrd="0" presId="urn:microsoft.com/office/officeart/2005/8/layout/hierarchy3"/>
    <dgm:cxn modelId="{FB52EA2B-7ECE-4CE0-9FFC-C59C8BD07445}" type="presParOf" srcId="{335BC38D-080D-480F-8756-62B4157CA8F1}" destId="{A7ACA2FD-857C-475B-BFBF-6640544C02D0}" srcOrd="0" destOrd="0" presId="urn:microsoft.com/office/officeart/2005/8/layout/hierarchy3"/>
    <dgm:cxn modelId="{861E6660-CA48-4E53-95CA-9A51D109CCB4}" type="presParOf" srcId="{335BC38D-080D-480F-8756-62B4157CA8F1}" destId="{7AC473B4-79EB-48EC-AB48-722CC80DE98C}" srcOrd="1" destOrd="0" presId="urn:microsoft.com/office/officeart/2005/8/layout/hierarchy3"/>
    <dgm:cxn modelId="{AB3552C5-56BA-4CEA-B67E-A3773DC6F290}" type="presParOf" srcId="{37E83E5B-7A38-4133-83E5-6D6BEB9FF203}" destId="{416350BB-09C6-490C-A4C5-3EF12F646131}" srcOrd="1" destOrd="0" presId="urn:microsoft.com/office/officeart/2005/8/layout/hierarchy3"/>
    <dgm:cxn modelId="{4E8E8155-2855-497E-B73E-5FC5C8F31ED1}" type="presParOf" srcId="{416350BB-09C6-490C-A4C5-3EF12F646131}" destId="{203778A2-A416-43F0-BF2A-07B37DE4EFA8}" srcOrd="0" destOrd="0" presId="urn:microsoft.com/office/officeart/2005/8/layout/hierarchy3"/>
    <dgm:cxn modelId="{946D4C31-0C42-48E1-808E-6477A70BD8B2}" type="presParOf" srcId="{416350BB-09C6-490C-A4C5-3EF12F646131}" destId="{57D38640-CB14-4366-BE61-BC22E6FA4067}" srcOrd="1" destOrd="0" presId="urn:microsoft.com/office/officeart/2005/8/layout/hierarchy3"/>
    <dgm:cxn modelId="{41AEF24D-2D54-4910-A15B-AB93C38CFE6F}" type="presParOf" srcId="{416350BB-09C6-490C-A4C5-3EF12F646131}" destId="{053BE8D6-26A4-4132-BCF9-90C611CD59BE}" srcOrd="2" destOrd="0" presId="urn:microsoft.com/office/officeart/2005/8/layout/hierarchy3"/>
    <dgm:cxn modelId="{55022644-9651-43F9-9E2E-75C95B4BCF3E}" type="presParOf" srcId="{416350BB-09C6-490C-A4C5-3EF12F646131}" destId="{3AAFB38C-E0B3-4E8D-8216-E70F72FD1E83}" srcOrd="3" destOrd="0" presId="urn:microsoft.com/office/officeart/2005/8/layout/hierarchy3"/>
    <dgm:cxn modelId="{36E7B1A7-4855-4401-8F01-6D70BA73FACA}" type="presParOf" srcId="{3B4B65F8-48DF-44EE-9C82-A8F3A68E71FE}" destId="{1D202937-72A2-4947-9A16-AC9F4CC86ABF}" srcOrd="4" destOrd="0" presId="urn:microsoft.com/office/officeart/2005/8/layout/hierarchy3"/>
    <dgm:cxn modelId="{BEE93B3B-13D2-456E-8FB5-4875108BFE7A}" type="presParOf" srcId="{1D202937-72A2-4947-9A16-AC9F4CC86ABF}" destId="{F3887B99-2E72-42FA-BC04-0C60ED4801E5}" srcOrd="0" destOrd="0" presId="urn:microsoft.com/office/officeart/2005/8/layout/hierarchy3"/>
    <dgm:cxn modelId="{15AFD381-9C18-4743-9F78-84EAA6EDF51E}" type="presParOf" srcId="{F3887B99-2E72-42FA-BC04-0C60ED4801E5}" destId="{9D422832-19BD-473F-8CC1-E2DEDE197F72}" srcOrd="0" destOrd="0" presId="urn:microsoft.com/office/officeart/2005/8/layout/hierarchy3"/>
    <dgm:cxn modelId="{98E243FA-61AA-4458-8516-5AC095BCC35A}" type="presParOf" srcId="{F3887B99-2E72-42FA-BC04-0C60ED4801E5}" destId="{54BB2DBC-07FD-423B-B650-B96841ED05E7}" srcOrd="1" destOrd="0" presId="urn:microsoft.com/office/officeart/2005/8/layout/hierarchy3"/>
    <dgm:cxn modelId="{63A93961-9ED0-4813-AD2D-7BA6666744A0}" type="presParOf" srcId="{1D202937-72A2-4947-9A16-AC9F4CC86ABF}" destId="{38155124-A672-4243-9D94-7E7E27EA7AF5}" srcOrd="1" destOrd="0" presId="urn:microsoft.com/office/officeart/2005/8/layout/hierarchy3"/>
    <dgm:cxn modelId="{A3067CC3-3A9B-4BAC-B844-326EFBC28A47}" type="presParOf" srcId="{38155124-A672-4243-9D94-7E7E27EA7AF5}" destId="{40D35A57-0C04-4420-B1A8-0E5FEBA64F6E}" srcOrd="0" destOrd="0" presId="urn:microsoft.com/office/officeart/2005/8/layout/hierarchy3"/>
    <dgm:cxn modelId="{0C0E5B57-DFE4-4128-B7B4-09EA1D38BD6C}" type="presParOf" srcId="{38155124-A672-4243-9D94-7E7E27EA7AF5}" destId="{0ACC4729-CA76-426C-AEDC-4638EB766E3B}" srcOrd="1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7/19/2022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7462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726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6382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1457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291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8208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7738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191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137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9073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8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818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492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2498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3075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2098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398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5064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6175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6345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348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146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6247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8275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452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5676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142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501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592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55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501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xmlns="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tx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9FEC1A-545F-4D58-B291-028B7D695567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8" y="4962525"/>
            <a:ext cx="35717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7B6BB1-24C3-48A6-913C-94F7EA8127A1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C9CBFF-5639-480A-82C7-50DAD54E2E48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5259518B-A0A2-4B2A-AD3D-14926A7BC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3471" y="452053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9" y="1593152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3" y="1767889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3" y="2207063"/>
            <a:ext cx="3120239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693" lvl="0" indent="-266693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7" y="2205688"/>
            <a:ext cx="2811619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xmlns="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693" lvl="0" indent="-266693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AF56BB9-4EEF-4479-BF99-6289A105690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0C899D6-7DD8-4F1B-B8CB-B47547DA4DF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486D527-9222-4404-AECA-5DA2A4C561B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700890"/>
            <a:ext cx="5472000" cy="4378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1700890"/>
            <a:ext cx="5472000" cy="4378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xmlns="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32000" y="1663604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xmlns="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00000" y="1663604"/>
            <a:ext cx="42141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71197"/>
            <a:ext cx="54720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0000" y="1171197"/>
            <a:ext cx="5459300" cy="45512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611375E-801D-4A9D-BDDF-EC3E9AC388B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tx1">
              <a:alpha val="8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693" indent="-266693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accent2"/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D56BEC4-64F4-401A-B325-0547C256E57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7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7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7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xmlns="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xmlns="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354DD93-71CC-4133-BF33-4AD2E23555E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786563"/>
          </a:xfrm>
          <a:solidFill>
            <a:schemeClr val="bg1"/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DD3616-4E40-4CE5-88C8-2AF6E47D2086}"/>
              </a:ext>
            </a:extLst>
          </p:cNvPr>
          <p:cNvSpPr/>
          <p:nvPr userDrawn="1"/>
        </p:nvSpPr>
        <p:spPr>
          <a:xfrm>
            <a:off x="6336003" y="4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A3B184-0AF0-4DF5-B2BD-E6D1806BE1BF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FC9062-5711-4550-8470-F1324E804FFF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6336003" y="0"/>
            <a:ext cx="3979575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8" y="2377000"/>
            <a:ext cx="3571783" cy="2387600"/>
          </a:xfrm>
        </p:spPr>
        <p:txBody>
          <a:bodyPr anchor="b"/>
          <a:lstStyle>
            <a:lvl1pPr algn="l">
              <a:defRPr sz="54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7" y="5400675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693" lvl="0" indent="-266693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7" y="5751513"/>
            <a:ext cx="3206751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693" lvl="0" indent="-266693"/>
            <a:r>
              <a:rPr lang="en-US" noProof="0"/>
              <a:t>Email or Social Media Handle</a:t>
            </a: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06EAA29-02F9-4D3B-990E-E9813E076D6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5" y="360156"/>
            <a:ext cx="2299575" cy="80617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F83D9CF8-D4CC-4E1B-AE40-C94F51AC7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0000" y="5455498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000" y="4960254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6184" y="5478339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247" y="4954917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584497" y="5478339"/>
            <a:ext cx="3175505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6493" y="4964889"/>
            <a:ext cx="3175507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0372" y="1408333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BA7D2249-A542-49B4-88F8-796AF21495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86187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FAACC446-B7B1-4806-A2D6-66DBD7093C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000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824F94C-DCD9-4E00-AA2F-4A2F8C57764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3" y="457204"/>
            <a:ext cx="5501127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D1D25F4-9715-405E-8DA1-2F44EAF1B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1" y="1"/>
            <a:ext cx="6406951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0BF2237-5F4C-486D-AABF-0D06B0EF3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91" y="5925003"/>
            <a:ext cx="1809151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xmlns="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12192000" cy="6365363"/>
          </a:xfrm>
          <a:solidFill>
            <a:schemeClr val="tx2"/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9" y="2377000"/>
            <a:ext cx="7033483" cy="2387600"/>
          </a:xfrm>
        </p:spPr>
        <p:txBody>
          <a:bodyPr anchor="b"/>
          <a:lstStyle>
            <a:lvl1pPr algn="l">
              <a:defRPr sz="42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9" y="4962525"/>
            <a:ext cx="70334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FFCA15C-DA63-46CA-A03F-D6C9483E7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544" y="795454"/>
            <a:ext cx="2907662" cy="9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xmlns="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2"/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980160" cy="2387600"/>
          </a:xfrm>
        </p:spPr>
        <p:txBody>
          <a:bodyPr anchor="b"/>
          <a:lstStyle>
            <a:lvl1pPr algn="l">
              <a:defRPr sz="4200" spc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7" y="4962525"/>
            <a:ext cx="6980159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0BF2237-5F4C-486D-AABF-0D06B0EF3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65889" y="5925003"/>
            <a:ext cx="1809150" cy="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999" y="5455494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000" y="4960254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6184" y="5478335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247" y="4954917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584494" y="5478335"/>
            <a:ext cx="3175505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6493" y="4964889"/>
            <a:ext cx="3175506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0370" y="1408333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BA7D2249-A542-49B4-88F8-796AF21495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86185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FAACC446-B7B1-4806-A2D6-66DBD7093C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000" y="1410261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824F94C-DCD9-4E00-AA2F-4A2F8C57764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97599" y="5475986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599" y="4855685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74770" y="5472101"/>
            <a:ext cx="3219629" cy="54894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4771" y="4855685"/>
            <a:ext cx="3219629" cy="360000"/>
          </a:xfrm>
          <a:solidFill>
            <a:schemeClr val="accent2"/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BA7D2249-A542-49B4-88F8-796AF21495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74771" y="1420724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FAACC446-B7B1-4806-A2D6-66DBD7093C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97599" y="1420724"/>
            <a:ext cx="3219629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824F94C-DCD9-4E00-AA2F-4A2F8C57764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5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E7718B6-E7A3-45E7-959A-CA6960B3A48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01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C9C39F-0028-47DB-BCB9-F10D3DCA3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FE9303-B732-4309-8AFE-1B5C561D0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CA9A3D-9F97-4A0D-B853-26AD5D50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0A89-5AEA-4F62-A49C-65753EA48AF1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803059-7A35-4FE6-B12B-B3EE93A0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8B9C65-0FC7-41B3-9D07-B96077E0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DDC-D3E8-499D-873A-884106DDE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4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1" y="3714753"/>
            <a:ext cx="6406951" cy="31432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1" y="3714750"/>
            <a:ext cx="4416225" cy="2364591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5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1" y="1"/>
            <a:ext cx="6406951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2" y="6365367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3" y="5657854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D5B49AE-B866-450E-9322-EC072DE0E04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" y="220653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2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1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8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7D86403-5024-42AA-AAF6-0178CED43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11413" y="408881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F369D12-1CDC-485F-BD17-E73ED8705D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2861851" y="408881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789176-AF7C-40E0-8317-9587E076E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201900" y="408881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E53D6FE-9F85-4EB2-B1AE-F6072660A4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541951" y="408881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4912F7E-85FB-44D7-AF61-A00BD643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9882000" y="408881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85348A95-1C77-4ED7-BD5B-13A0AD837E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413" y="446129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A9F9867D-176E-4186-95D8-4DEA8EF79A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82742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="" id="{6BDC02D3-7E63-4EA0-A91E-8A4AC0F13B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85283" y="4457200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="" id="{A1B8463C-4BD5-420A-BACA-2D48D15EB64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853348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D9F77E3C-3520-4D32-9095-BAE8B02F94A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780201" y="44303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7D86403-5024-42AA-AAF6-0178CED43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80981" y="4652485"/>
            <a:ext cx="194407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F369D12-1CDC-485F-BD17-E73ED8705D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706039" y="4652485"/>
            <a:ext cx="194767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789176-AF7C-40E0-8317-9587E076E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534692" y="4652485"/>
            <a:ext cx="194767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E53D6FE-9F85-4EB2-B1AE-F6072660A4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9363345" y="4652485"/>
            <a:ext cx="194767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85348A95-1C77-4ED7-BD5B-13A0AD837E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00" y="494385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A9F9867D-176E-4186-95D8-4DEA8EF79AE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57600" y="4935276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="" id="{6BDC02D3-7E63-4EA0-A91E-8A4AC0F13B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23200" y="4935276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="" id="{A1B8463C-4BD5-420A-BACA-2D48D15EB64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88800" y="494385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xmlns="" id="{2F2CBF57-02D3-2B90-BF0B-F331A1A9954A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54710" y="1707669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xmlns="" id="{04E040B2-6BAA-0E88-B6F2-972EA56B02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689033" y="1707669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xmlns="" id="{F9EA1F75-3FF9-2A11-640D-195CA6531CA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523356" y="1707669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19A5BEEF-EFC5-EA79-EEB1-0F1CB9D4813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357679" y="1707669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693" lvl="0" indent="-266693" algn="ctr"/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3C808A17-B301-1462-C62C-AE8A321CC231}"/>
              </a:ext>
            </a:extLst>
          </p:cNvPr>
          <p:cNvSpPr txBox="1">
            <a:spLocks/>
          </p:cNvSpPr>
          <p:nvPr userDrawn="1"/>
        </p:nvSpPr>
        <p:spPr>
          <a:xfrm>
            <a:off x="854400" y="4083782"/>
            <a:ext cx="198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rgbClr val="686986"/>
              </a:solidFill>
            </a:endParaRP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xmlns="" id="{C4846368-059E-2542-24BE-2EF68205A83D}"/>
              </a:ext>
            </a:extLst>
          </p:cNvPr>
          <p:cNvSpPr txBox="1">
            <a:spLocks/>
          </p:cNvSpPr>
          <p:nvPr userDrawn="1"/>
        </p:nvSpPr>
        <p:spPr>
          <a:xfrm>
            <a:off x="6523200" y="4079851"/>
            <a:ext cx="198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rgbClr val="686986"/>
              </a:solidFill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xmlns="" id="{C2BFEA43-2E37-205A-14F4-93B625B4CDE4}"/>
              </a:ext>
            </a:extLst>
          </p:cNvPr>
          <p:cNvSpPr txBox="1">
            <a:spLocks/>
          </p:cNvSpPr>
          <p:nvPr userDrawn="1"/>
        </p:nvSpPr>
        <p:spPr>
          <a:xfrm>
            <a:off x="3688800" y="4079851"/>
            <a:ext cx="198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rgbClr val="686986"/>
              </a:solidFill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xmlns="" id="{E4153FAB-1CA0-92FA-AF55-091397BA4336}"/>
              </a:ext>
            </a:extLst>
          </p:cNvPr>
          <p:cNvSpPr txBox="1">
            <a:spLocks/>
          </p:cNvSpPr>
          <p:nvPr userDrawn="1"/>
        </p:nvSpPr>
        <p:spPr>
          <a:xfrm>
            <a:off x="9357600" y="4087534"/>
            <a:ext cx="198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rgbClr val="686986"/>
              </a:solidFill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BE1AA349-3E17-E70B-CB16-6804C9840418}"/>
              </a:ext>
            </a:extLst>
          </p:cNvPr>
          <p:cNvSpPr txBox="1">
            <a:spLocks/>
          </p:cNvSpPr>
          <p:nvPr userDrawn="1"/>
        </p:nvSpPr>
        <p:spPr>
          <a:xfrm>
            <a:off x="854323" y="4042451"/>
            <a:ext cx="1980000" cy="360000"/>
          </a:xfrm>
          <a:prstGeom prst="rect">
            <a:avLst/>
          </a:prstGeom>
        </p:spPr>
        <p:txBody>
          <a:bodyPr/>
          <a:lstStyle>
            <a:lvl1pPr marL="266693" indent="-266693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12" indent="-27621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05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29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2992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rgbClr val="68698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0D78311-E679-6463-3D72-E2DCD06D98C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80262" y="4056425"/>
            <a:ext cx="1947672" cy="4222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xmlns="" id="{A40F638F-9979-B702-1CBC-CAC2B8A5FEE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708196" y="4058526"/>
            <a:ext cx="1947672" cy="4222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xmlns="" id="{AC5CC550-116C-F4A2-9E97-639950D8E65B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536130" y="4054238"/>
            <a:ext cx="1947672" cy="4222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xmlns="" id="{4CB9587C-4B5A-9124-CB74-7DB45C24BB4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364064" y="4079851"/>
            <a:ext cx="1947672" cy="4222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875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7"/>
            <a:ext cx="5472000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3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3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xmlns="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CFC6BAE-AFCC-4618-808E-D1747DB396D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30" y="5657854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0" y="3981454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E7718B6-E7A3-45E7-959A-CA6960B3A48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9" y="332165"/>
            <a:ext cx="2299575" cy="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E74F517-D8DB-4F4A-9636-839954D91DB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2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2" y="2701131"/>
            <a:ext cx="4113900" cy="28281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4" y="1722439"/>
            <a:ext cx="4104437" cy="735749"/>
          </a:xfrm>
        </p:spPr>
        <p:txBody>
          <a:bodyPr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="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2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693" indent="0">
              <a:buNone/>
              <a:defRPr/>
            </a:lvl2pPr>
            <a:lvl3pPr marL="542912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D6B80DB-8F64-49E1-AD43-6B35DAF75A5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7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ED0A63-77FF-4992-99DD-A09E96E22ACC}"/>
              </a:ext>
            </a:extLst>
          </p:cNvPr>
          <p:cNvSpPr/>
          <p:nvPr userDrawn="1"/>
        </p:nvSpPr>
        <p:spPr>
          <a:xfrm>
            <a:off x="2" y="6786567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6335A3F-070E-4B0E-A4FA-9B3279A2897C}"/>
              </a:ext>
            </a:extLst>
          </p:cNvPr>
          <p:cNvSpPr/>
          <p:nvPr userDrawn="1"/>
        </p:nvSpPr>
        <p:spPr>
          <a:xfrm>
            <a:off x="11771999" y="6786567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7EB16B-9FE5-4954-8D9A-47381E739BF5}"/>
              </a:ext>
            </a:extLst>
          </p:cNvPr>
          <p:cNvSpPr txBox="1"/>
          <p:nvPr userDrawn="1"/>
        </p:nvSpPr>
        <p:spPr>
          <a:xfrm>
            <a:off x="7822279" y="6365367"/>
            <a:ext cx="3754911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00" b="0" noProof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NATIONAL CONFERENCE OF STATE LEGISLATURES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58" r:id="rId4"/>
    <p:sldLayoutId id="2147483681" r:id="rId5"/>
    <p:sldLayoutId id="2147483659" r:id="rId6"/>
    <p:sldLayoutId id="2147483660" r:id="rId7"/>
    <p:sldLayoutId id="2147483664" r:id="rId8"/>
    <p:sldLayoutId id="2147483665" r:id="rId9"/>
    <p:sldLayoutId id="2147483666" r:id="rId10"/>
    <p:sldLayoutId id="2147483650" r:id="rId11"/>
    <p:sldLayoutId id="2147483652" r:id="rId12"/>
    <p:sldLayoutId id="2147483653" r:id="rId13"/>
    <p:sldLayoutId id="2147483668" r:id="rId14"/>
    <p:sldLayoutId id="2147483672" r:id="rId15"/>
    <p:sldLayoutId id="2147483673" r:id="rId16"/>
    <p:sldLayoutId id="2147483674" r:id="rId17"/>
    <p:sldLayoutId id="2147483679" r:id="rId18"/>
    <p:sldLayoutId id="2147483680" r:id="rId19"/>
  </p:sldLayoutIdLst>
  <p:transition spd="slow">
    <p:wipe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 spc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693" indent="-266693" algn="l" defTabSz="914377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12" indent="-276218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05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298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2992" indent="-266693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7EB16B-9FE5-4954-8D9A-47381E739BF5}"/>
              </a:ext>
            </a:extLst>
          </p:cNvPr>
          <p:cNvSpPr txBox="1"/>
          <p:nvPr userDrawn="1"/>
        </p:nvSpPr>
        <p:spPr>
          <a:xfrm>
            <a:off x="7822277" y="6365363"/>
            <a:ext cx="3754910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00" b="0" noProof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NATIONAL CONFERENCE OF STATE LEGISLATURES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8" r:id="rId2"/>
    <p:sldLayoutId id="2147483726" r:id="rId3"/>
    <p:sldLayoutId id="2147483733" r:id="rId4"/>
    <p:sldLayoutId id="2147483682" r:id="rId5"/>
    <p:sldLayoutId id="2147483730" r:id="rId6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087953-E1C1-49C1-BD05-625798A1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BFDFCD-3D1F-44BD-8DA2-4CD95FD09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F49A91-21EB-48DD-BB35-C694D411D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60A89-5AEA-4F62-A49C-65753EA48AF1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49C9CA-015D-4B6B-BEED-8963D41BC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11B103-26B7-4F80-B062-ADC374064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68DDC-D3E8-499D-873A-884106DDE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0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l.org/Portals/1/Documents/cyf/Benefits-Cliffs_v03_web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nefits.gov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g.mt.gov/content/Committees/Interim/2021-2022/Economic%20Affairs/Meetings/September%202021/benefits-cliffs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hyperlink" Target="https://www.ncsl.org/Portals/1/Documents/cyf/Benefits-Cliffs_v03_web.pdf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sl.org/research/human-services/supplemental-nutrition-assistance-program.aspx" TargetMode="External"/><Relationship Id="rId3" Type="http://schemas.openxmlformats.org/officeDocument/2006/relationships/hyperlink" Target="https://www.ncsl.org/research/human-services/economic-security.aspx" TargetMode="External"/><Relationship Id="rId7" Type="http://schemas.openxmlformats.org/officeDocument/2006/relationships/hyperlink" Target="https://www.ncsl.org/research/human-services/addressing-benefits-cliffs.asp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ncsl.org/research/labor-and-employment/earned-income-tax-credits-for-working-families.aspx" TargetMode="External"/><Relationship Id="rId5" Type="http://schemas.openxmlformats.org/officeDocument/2006/relationships/hyperlink" Target="https://www.ncsl.org/research/human-services/child-tax-credit-overview.aspx" TargetMode="External"/><Relationship Id="rId4" Type="http://schemas.openxmlformats.org/officeDocument/2006/relationships/hyperlink" Target="https://www.ncsl.org/research/human-services/economic-mobility-database.aspx" TargetMode="External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munitysolutions.com/wp-content/uploads/2022/02/Issue-Brief_Benefit-Cliff_02212022.pdf" TargetMode="External"/><Relationship Id="rId3" Type="http://schemas.openxmlformats.org/officeDocument/2006/relationships/hyperlink" Target="https://leg.mt.gov/content/Committees/Interim/2021-2022/Economic%20Affairs/Meetings/September%202021/benefits-cliffs.pdf" TargetMode="External"/><Relationship Id="rId7" Type="http://schemas.openxmlformats.org/officeDocument/2006/relationships/hyperlink" Target="https://www.census.gov/content/dam/Census/library/publications/2021/demo/p60-273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nccp.org/frs/" TargetMode="External"/><Relationship Id="rId5" Type="http://schemas.openxmlformats.org/officeDocument/2006/relationships/hyperlink" Target="https://www.dhhs.nh.gov/sites/g/files/ehbemt476/files/documents2/cliff-effects-final-report.pdf" TargetMode="External"/><Relationship Id="rId10" Type="http://schemas.openxmlformats.org/officeDocument/2006/relationships/image" Target="../media/image46.jpeg"/><Relationship Id="rId4" Type="http://schemas.openxmlformats.org/officeDocument/2006/relationships/hyperlink" Target="https://www.atlantafed.org/economic-mobility-and-resilience/advancing-careers-for-low-income-families/cliff-tool.aspx" TargetMode="External"/><Relationship Id="rId9" Type="http://schemas.openxmlformats.org/officeDocument/2006/relationships/hyperlink" Target="https://www.urban.org/policy-centers/health-policy-center/projects/well-being-and-basic-needs-surve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l.org/Portals/1/Documents/cyf/Benefits-Cliffs_v03_web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5"/>
            </a:gs>
            <a:gs pos="100000">
              <a:schemeClr val="accent3"/>
            </a:gs>
            <a:gs pos="82279">
              <a:srgbClr val="C9BD70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column&#10;&#10;Description automatically generated">
            <a:extLst>
              <a:ext uri="{FF2B5EF4-FFF2-40B4-BE49-F238E27FC236}">
                <a16:creationId xmlns:a16="http://schemas.microsoft.com/office/drawing/2014/main" xmlns="" id="{41B292F8-93B3-46A2-8B67-694960C44E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7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AFED906-603E-4575-A8EB-18849F620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6807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131885" y="1643108"/>
            <a:ext cx="8799515" cy="1307284"/>
          </a:xfrm>
        </p:spPr>
        <p:txBody>
          <a:bodyPr/>
          <a:lstStyle/>
          <a:p>
            <a:r>
              <a:rPr lang="en-US" dirty="0"/>
              <a:t>Introduction to Benefits Cliffs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131885" y="2953640"/>
            <a:ext cx="7352896" cy="3574751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Kentucky Benefits Cliff Task Force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July 20, 2022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cs typeface="Calibri"/>
              </a:rPr>
              <a:t>Cameron Rifkin, Policy Associate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cs typeface="Calibri"/>
              </a:rPr>
              <a:t>Heather Wilson, Senior Policy Specialist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F2275C5-A25D-4328-8A52-97C6BF291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86" y="775936"/>
            <a:ext cx="3834399" cy="12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44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AB28B36F-D89B-5E04-D3D9-96B16C3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Benefit Plateau from Maine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BE666A4-E5EB-8FD5-9EBE-1F60D09BF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4BB84E-EED8-3962-E37A-D0DC920AD94B}"/>
              </a:ext>
            </a:extLst>
          </p:cNvPr>
          <p:cNvSpPr txBox="1"/>
          <p:nvPr/>
        </p:nvSpPr>
        <p:spPr>
          <a:xfrm>
            <a:off x="0" y="6437463"/>
            <a:ext cx="8506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Moving on Up: Helping Families Climb the Economic Ladder by Addressing Benefits Cliffs</a:t>
            </a:r>
            <a:r>
              <a:rPr lang="en-US" sz="1400" dirty="0"/>
              <a:t>, NCSL</a:t>
            </a:r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xmlns="" id="{F8648EB0-AB4E-295B-7AA5-0DCDE9B3D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" t="40839" r="1" b="-1"/>
          <a:stretch/>
        </p:blipFill>
        <p:spPr>
          <a:xfrm>
            <a:off x="1390650" y="1034508"/>
            <a:ext cx="9410700" cy="50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909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2BEA3C-3379-4B65-79CC-E3632BAE7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EF3132CD-7EC8-02A4-3343-3EC7E30F31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0163" b="10163"/>
          <a:stretch/>
        </p:blipFill>
        <p:spPr>
          <a:solidFill>
            <a:schemeClr val="tx2">
              <a:alpha val="70000"/>
            </a:schemeClr>
          </a:solid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D9E22C25-17DD-6599-8E92-902FC43F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63" y="3714748"/>
            <a:ext cx="5102824" cy="1628777"/>
          </a:xfrm>
        </p:spPr>
        <p:txBody>
          <a:bodyPr/>
          <a:lstStyle/>
          <a:p>
            <a:r>
              <a:rPr lang="en-US" dirty="0"/>
              <a:t>Economic Consequences of Benefits Cliffs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E1C758A-5500-32D9-49D9-1F98B4B45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6727" y="5129301"/>
            <a:ext cx="2269819" cy="720000"/>
          </a:xfrm>
        </p:spPr>
        <p:txBody>
          <a:bodyPr/>
          <a:lstStyle/>
          <a:p>
            <a:r>
              <a:rPr lang="en-US" sz="2400" dirty="0"/>
              <a:t>Reduced economic mobility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4544E5F-891C-D3CF-FF10-0C72B9073A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3005" y="5129301"/>
            <a:ext cx="2194560" cy="720000"/>
          </a:xfrm>
        </p:spPr>
        <p:txBody>
          <a:bodyPr/>
          <a:lstStyle/>
          <a:p>
            <a:r>
              <a:rPr lang="en-US" sz="2400" dirty="0"/>
              <a:t>Disincentive to work or advance within a job</a:t>
            </a:r>
          </a:p>
          <a:p>
            <a:endParaRPr lang="en-US" sz="24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CA84561-B255-258C-4EEC-0FCC4A257F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11986" y="2436743"/>
            <a:ext cx="2194560" cy="720000"/>
          </a:xfrm>
        </p:spPr>
        <p:txBody>
          <a:bodyPr/>
          <a:lstStyle/>
          <a:p>
            <a:r>
              <a:rPr lang="en-US" sz="2400" dirty="0"/>
              <a:t>Businesses unable to meet workforce needs	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8CA6C902-46E0-BE29-CE2C-D4A5C95D53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13005" y="2436743"/>
            <a:ext cx="2194560" cy="720000"/>
          </a:xfrm>
        </p:spPr>
        <p:txBody>
          <a:bodyPr/>
          <a:lstStyle/>
          <a:p>
            <a:r>
              <a:rPr lang="en-US" sz="2400" dirty="0"/>
              <a:t>Individual or family economic instability</a:t>
            </a:r>
          </a:p>
        </p:txBody>
      </p:sp>
      <p:pic>
        <p:nvPicPr>
          <p:cNvPr id="6" name="Graphic 5" descr="Escalator Down with solid fill">
            <a:extLst>
              <a:ext uri="{FF2B5EF4-FFF2-40B4-BE49-F238E27FC236}">
                <a16:creationId xmlns:a16="http://schemas.microsoft.com/office/drawing/2014/main" xmlns="" id="{425D9466-66E0-18F6-FC4A-FC183D140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3506" y="4050843"/>
            <a:ext cx="914400" cy="914400"/>
          </a:xfrm>
          <a:prstGeom prst="rect">
            <a:avLst/>
          </a:prstGeom>
        </p:spPr>
      </p:pic>
      <p:pic>
        <p:nvPicPr>
          <p:cNvPr id="19" name="Graphic 18" descr="Remote work with solid fill">
            <a:extLst>
              <a:ext uri="{FF2B5EF4-FFF2-40B4-BE49-F238E27FC236}">
                <a16:creationId xmlns:a16="http://schemas.microsoft.com/office/drawing/2014/main" xmlns="" id="{B77A9B76-B1A9-2353-22BD-E2A775E04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43506" y="1588596"/>
            <a:ext cx="914400" cy="914400"/>
          </a:xfrm>
          <a:prstGeom prst="rect">
            <a:avLst/>
          </a:prstGeom>
        </p:spPr>
      </p:pic>
      <p:pic>
        <p:nvPicPr>
          <p:cNvPr id="21" name="Graphic 20" descr="Piggy Bank with solid fill">
            <a:extLst>
              <a:ext uri="{FF2B5EF4-FFF2-40B4-BE49-F238E27FC236}">
                <a16:creationId xmlns:a16="http://schemas.microsoft.com/office/drawing/2014/main" xmlns="" id="{D5E99653-50B0-5816-5069-28733A8A81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845477" y="1539119"/>
            <a:ext cx="914400" cy="914400"/>
          </a:xfrm>
          <a:prstGeom prst="rect">
            <a:avLst/>
          </a:prstGeom>
        </p:spPr>
      </p:pic>
      <p:pic>
        <p:nvPicPr>
          <p:cNvPr id="23" name="Graphic 22" descr="Briefcase with solid fill">
            <a:extLst>
              <a:ext uri="{FF2B5EF4-FFF2-40B4-BE49-F238E27FC236}">
                <a16:creationId xmlns:a16="http://schemas.microsoft.com/office/drawing/2014/main" xmlns="" id="{54FF61AA-0B5C-CD4D-FF5A-9795041E2B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44525" y="40508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018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3FE6E2E-C855-5D8F-79CC-2A5739813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Benefits Cliffs and Public Assistance Programs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59BE69D1-7CF4-9804-D1AE-6F9FABDCC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this look like across public assistance programs and what are some opportunities for states?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4CD4EF-F7B4-ADFC-9809-AECD0B8C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161603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93C53-4668-73B1-E1F4-F244509A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Eligibility Guidelines for Public Benefits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DDFDF77E-EAF8-1A3C-8652-58B2D6382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902683"/>
              </p:ext>
            </p:extLst>
          </p:nvPr>
        </p:nvGraphicFramePr>
        <p:xfrm>
          <a:off x="432487" y="987405"/>
          <a:ext cx="11339513" cy="55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E14335-1254-E931-61FC-8F1C0B99C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DDAA53-6985-A4F8-31DA-B5D5F2C127A6}"/>
              </a:ext>
            </a:extLst>
          </p:cNvPr>
          <p:cNvSpPr txBox="1"/>
          <p:nvPr/>
        </p:nvSpPr>
        <p:spPr>
          <a:xfrm>
            <a:off x="12487" y="6426000"/>
            <a:ext cx="2158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www.benefits.gov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487785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xmlns="" id="{5A85A219-3417-D6F4-30E1-C7A4B331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Cliffs Across Programs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FE69F41E-E2FD-A7E1-3E32-449A19539D1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Child Care Assistance Program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E16048D6-F433-03B9-DDD8-789D4B36F10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Supplemental Nutrition Assistance Program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9E02EE5E-0A60-486F-17D6-44B1DB7F9DB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Women, Infants, and Children</a:t>
            </a:r>
          </a:p>
          <a:p>
            <a:endParaRPr lang="en-US" dirty="0"/>
          </a:p>
        </p:txBody>
      </p:sp>
      <p:pic>
        <p:nvPicPr>
          <p:cNvPr id="30" name="Picture Placeholder 29" descr="A black umbrella over a piggybank">
            <a:extLst>
              <a:ext uri="{FF2B5EF4-FFF2-40B4-BE49-F238E27FC236}">
                <a16:creationId xmlns:a16="http://schemas.microsoft.com/office/drawing/2014/main" xmlns="" id="{53CB76F0-72A5-4C15-85C7-10CAC42553A0}"/>
              </a:ext>
            </a:extLst>
          </p:cNvPr>
          <p:cNvPicPr preferRelativeResize="0">
            <a:picLocks noGrp="1"/>
          </p:cNvPicPr>
          <p:nvPr>
            <p:ph type="pic" sz="quarter" idx="4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r="9759"/>
          <a:stretch/>
        </p:blipFill>
        <p:spPr>
          <a:prstGeom prst="rect">
            <a:avLst/>
          </a:prstGeo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xmlns="" id="{C65AC442-9266-1893-D7FA-E485619A077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 sz="3200" dirty="0"/>
              <a:t>SNAP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xmlns="" id="{EB4AB066-6283-C47C-851F-C5BD40325A23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 sz="3200" dirty="0"/>
              <a:t>WIC</a:t>
            </a:r>
          </a:p>
        </p:txBody>
      </p:sp>
      <p:pic>
        <p:nvPicPr>
          <p:cNvPr id="31" name="Picture Placeholder 26" descr="Top view of cut oranges, kiwi, mango, strawberry, and blueberry">
            <a:extLst>
              <a:ext uri="{FF2B5EF4-FFF2-40B4-BE49-F238E27FC236}">
                <a16:creationId xmlns:a16="http://schemas.microsoft.com/office/drawing/2014/main" xmlns="" id="{269B7CF5-6FC0-D926-AE9A-3A3151050B36}"/>
              </a:ext>
            </a:extLst>
          </p:cNvPr>
          <p:cNvPicPr preferRelativeResize="0">
            <a:picLocks noGrp="1" noChangeAspect="1"/>
          </p:cNvPicPr>
          <p:nvPr>
            <p:ph type="pic" sz="quarter" idx="5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823"/>
          <a:stretch/>
        </p:blipFill>
        <p:spPr/>
      </p:pic>
      <p:pic>
        <p:nvPicPr>
          <p:cNvPr id="32" name="Picture Placeholder 31" descr="Mother and son at home">
            <a:extLst>
              <a:ext uri="{FF2B5EF4-FFF2-40B4-BE49-F238E27FC236}">
                <a16:creationId xmlns:a16="http://schemas.microsoft.com/office/drawing/2014/main" xmlns="" id="{8E9430B4-79B4-7CAE-BA38-E31F3F37149B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prstGeom prst="rect">
            <a:avLst/>
          </a:prstGeom>
        </p:spPr>
      </p:pic>
      <p:pic>
        <p:nvPicPr>
          <p:cNvPr id="33" name="Picture Placeholder 32" descr="Person and child holding hands">
            <a:extLst>
              <a:ext uri="{FF2B5EF4-FFF2-40B4-BE49-F238E27FC236}">
                <a16:creationId xmlns:a16="http://schemas.microsoft.com/office/drawing/2014/main" xmlns="" id="{FA20BE3A-A869-2A02-33BC-43E832FD152F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ED356C56-91A4-1A15-FBB3-5178655A8E0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 sz="3200" dirty="0"/>
              <a:t>TANF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xmlns="" id="{915E062C-E792-3027-FC12-7B35C22D938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US" sz="3200" dirty="0"/>
              <a:t>CCAP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C9D81ED-AA36-FB6C-C5CA-2A4CC244D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464890D3-B0DD-0869-519C-3E139F4FA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686986"/>
                </a:solidFill>
              </a:rPr>
              <a:t>Temporary Assistance for Needy Families</a:t>
            </a:r>
          </a:p>
        </p:txBody>
      </p:sp>
    </p:spTree>
    <p:extLst>
      <p:ext uri="{BB962C8B-B14F-4D97-AF65-F5344CB8AC3E}">
        <p14:creationId xmlns:p14="http://schemas.microsoft.com/office/powerpoint/2010/main" val="253151674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66700E-2D49-45E0-85C7-750AF51D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5" y="1359359"/>
            <a:ext cx="4453903" cy="4850367"/>
          </a:xfrm>
        </p:spPr>
        <p:txBody>
          <a:bodyPr anchor="b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Cassie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mom raising a 3-year-old son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Earning $11 per hour and works full time—$22,880 per year; $1,906 per month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She does not receive health insurance through her employer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Cassie is offered a promotion that will require her to work some weekends, but her new pay will be $16 per hour with no overtime—her new annual salary would be $33,280; an increase of $867 per month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the promotion affect Cassie’s benefits?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9E384DC-DAEE-4E7F-9DD5-4E5066C0652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677156" y="4114801"/>
            <a:ext cx="4006890" cy="1343026"/>
          </a:xfrm>
        </p:spPr>
        <p:txBody>
          <a:bodyPr/>
          <a:lstStyle/>
          <a:p>
            <a:r>
              <a:rPr lang="en-US" dirty="0"/>
              <a:t>Montana Case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CFACDF-9E04-4412-89F5-EA362056D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20" descr="Woman and a child">
            <a:extLst>
              <a:ext uri="{FF2B5EF4-FFF2-40B4-BE49-F238E27FC236}">
                <a16:creationId xmlns:a16="http://schemas.microsoft.com/office/drawing/2014/main" xmlns="" id="{8E310B04-F2FF-A981-DB09-AD0D26F27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2" y="0"/>
            <a:ext cx="6404104" cy="4285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A90AB6-CCDF-26C8-0009-04D9A86D862D}"/>
              </a:ext>
            </a:extLst>
          </p:cNvPr>
          <p:cNvSpPr txBox="1"/>
          <p:nvPr/>
        </p:nvSpPr>
        <p:spPr>
          <a:xfrm>
            <a:off x="0" y="6365363"/>
            <a:ext cx="5331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/>
              <a:t>Source: </a:t>
            </a:r>
            <a:r>
              <a:rPr lang="en-US" sz="1300" dirty="0">
                <a:hlinkClick r:id="rId4"/>
              </a:rPr>
              <a:t>Benefits Cliffs</a:t>
            </a:r>
            <a:r>
              <a:rPr lang="en-US" sz="1300" dirty="0"/>
              <a:t>, Economic Affairs Interim Committee, Montana State Legislature</a:t>
            </a:r>
          </a:p>
        </p:txBody>
      </p:sp>
    </p:spTree>
    <p:extLst>
      <p:ext uri="{BB962C8B-B14F-4D97-AF65-F5344CB8AC3E}">
        <p14:creationId xmlns:p14="http://schemas.microsoft.com/office/powerpoint/2010/main" val="75477761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66700E-2D49-45E0-85C7-750AF51D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81" y="1410623"/>
            <a:ext cx="4854913" cy="4867230"/>
          </a:xfrm>
        </p:spPr>
        <p:txBody>
          <a:bodyPr wrap="square" anchor="b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Federal poverty level for a 2-person household in 2021 was $17,420.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Cassie is currently at 131% of the FPL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If she accepts the promotion, she will be at 191% of the FPL—making her and her son ineligible for Medicaid and WIC.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Sliding-scale child care costs result in a $418 monthly increase—they are also closed on weekends.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Cassie’s SNAP benefits might be terminated, and any additional income would result in the loss of LIHEAP.</a:t>
            </a: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Cassie’s promotion could ultimately result in a net loss of income, resulting in a benefits cliff.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CFACDF-9E04-4412-89F5-EA362056D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B80ED9EA-FC28-4BCD-A05B-144B767A1413}"/>
              </a:ext>
            </a:extLst>
          </p:cNvPr>
          <p:cNvSpPr txBox="1">
            <a:spLocks/>
          </p:cNvSpPr>
          <p:nvPr/>
        </p:nvSpPr>
        <p:spPr bwMode="gray">
          <a:xfrm>
            <a:off x="5677156" y="4114801"/>
            <a:ext cx="4006890" cy="134302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Montana Case Study</a:t>
            </a:r>
          </a:p>
        </p:txBody>
      </p:sp>
      <p:pic>
        <p:nvPicPr>
          <p:cNvPr id="15" name="Content Placeholder 20" descr="Woman and a child">
            <a:extLst>
              <a:ext uri="{FF2B5EF4-FFF2-40B4-BE49-F238E27FC236}">
                <a16:creationId xmlns:a16="http://schemas.microsoft.com/office/drawing/2014/main" xmlns="" id="{55BF07E5-0B46-738E-F634-852EBF750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2" y="0"/>
            <a:ext cx="6404104" cy="42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9491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66700E-2D49-45E0-85C7-750AF51D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52" y="1591341"/>
            <a:ext cx="4974545" cy="5142049"/>
          </a:xfrm>
        </p:spPr>
        <p:txBody>
          <a:bodyPr wrap="square" anchor="b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or voluntary depending on state.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 that recipients of governmental assistance work a certain number of hours in order to receive benefits.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Exemptions exist—caring for a young child, having a disability, enrolled in school or a training program.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suggests mixed results in terms of efficacy of work requirements.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9E384DC-DAEE-4E7F-9DD5-4E5066C0652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24781" y="4162365"/>
            <a:ext cx="4006890" cy="1343026"/>
          </a:xfrm>
        </p:spPr>
        <p:txBody>
          <a:bodyPr/>
          <a:lstStyle/>
          <a:p>
            <a:r>
              <a:rPr lang="en-US" dirty="0"/>
              <a:t>Work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CFACDF-9E04-4412-89F5-EA362056D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5" descr="Person repairing engine">
            <a:extLst>
              <a:ext uri="{FF2B5EF4-FFF2-40B4-BE49-F238E27FC236}">
                <a16:creationId xmlns:a16="http://schemas.microsoft.com/office/drawing/2014/main" xmlns="" id="{743AA90F-80A4-0ACD-5DF6-E5603DC48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418950" cy="42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892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3FE6E2E-C855-5D8F-79CC-2A5739813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 Options and Examples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59BE69D1-7CF4-9804-D1AE-6F9FABDCC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7325587" cy="1219200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Legislation and strategies to assist individuals in transitioning off public assistance into gainful employment and self-sufficiency.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4CD4EF-F7B4-ADFC-9809-AECD0B8C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460824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>
            <a:extLst>
              <a:ext uri="{FF2B5EF4-FFF2-40B4-BE49-F238E27FC236}">
                <a16:creationId xmlns:a16="http://schemas.microsoft.com/office/drawing/2014/main" xmlns="" id="{CA75EE30-8B02-5907-F3F8-67906DC9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Options for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257FA4-B5AD-B780-156C-7C21E140A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62" name="Picture Placeholder 61" descr="Map with pin with solid fill">
            <a:extLst>
              <a:ext uri="{FF2B5EF4-FFF2-40B4-BE49-F238E27FC236}">
                <a16:creationId xmlns:a16="http://schemas.microsoft.com/office/drawing/2014/main" xmlns="" id="{8514F071-9A21-255D-CA05-3A256C76FBE8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0" r="40"/>
          <a:stretch>
            <a:fillRect/>
          </a:stretch>
        </p:blipFill>
        <p:spPr/>
      </p:pic>
      <p:pic>
        <p:nvPicPr>
          <p:cNvPr id="64" name="Picture Placeholder 63" descr="Settings with solid fill">
            <a:extLst>
              <a:ext uri="{FF2B5EF4-FFF2-40B4-BE49-F238E27FC236}">
                <a16:creationId xmlns:a16="http://schemas.microsoft.com/office/drawing/2014/main" xmlns="" id="{5187DE90-4F8B-CD51-C891-0FE97CF9534B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0" r="40"/>
          <a:stretch>
            <a:fillRect/>
          </a:stretch>
        </p:blipFill>
        <p:spPr/>
      </p:pic>
      <p:pic>
        <p:nvPicPr>
          <p:cNvPr id="73" name="Picture Placeholder 72" descr="Handshake with solid fill">
            <a:extLst>
              <a:ext uri="{FF2B5EF4-FFF2-40B4-BE49-F238E27FC236}">
                <a16:creationId xmlns:a16="http://schemas.microsoft.com/office/drawing/2014/main" xmlns="" id="{24F1298E-6B9B-AB4C-A9CD-4C29CB816F78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0" r="40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15332774-E200-1755-9A46-A20ED5184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860" y="4461291"/>
            <a:ext cx="1980000" cy="720000"/>
          </a:xfrm>
        </p:spPr>
        <p:txBody>
          <a:bodyPr/>
          <a:lstStyle/>
          <a:p>
            <a:r>
              <a:rPr lang="en-US" sz="2000" dirty="0"/>
              <a:t>Mapping benefits cliffs</a:t>
            </a:r>
          </a:p>
          <a:p>
            <a:endParaRPr lang="en-US" sz="2000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xmlns="" id="{EE64A12B-307E-5147-A61C-6BEE3492B2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51951" y="4430331"/>
            <a:ext cx="1980000" cy="720000"/>
          </a:xfrm>
        </p:spPr>
        <p:txBody>
          <a:bodyPr/>
          <a:lstStyle/>
          <a:p>
            <a:r>
              <a:rPr lang="en-US" sz="2000" dirty="0"/>
              <a:t>Increasing family economic security through asset development</a:t>
            </a:r>
          </a:p>
          <a:p>
            <a:endParaRPr lang="en-US" sz="2000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xmlns="" id="{428FC40F-0BFE-6588-461C-CBACEF6C999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154492" y="4457200"/>
            <a:ext cx="1980000" cy="720000"/>
          </a:xfrm>
        </p:spPr>
        <p:txBody>
          <a:bodyPr/>
          <a:lstStyle/>
          <a:p>
            <a:r>
              <a:rPr lang="en-US" sz="2000" dirty="0"/>
              <a:t>Making work pay</a:t>
            </a:r>
          </a:p>
          <a:p>
            <a:endParaRPr lang="en-US" sz="2000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xmlns="" id="{98DF995E-6675-B692-B32B-C659F294F4D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39795" y="4430331"/>
            <a:ext cx="1980000" cy="720000"/>
          </a:xfrm>
        </p:spPr>
        <p:txBody>
          <a:bodyPr/>
          <a:lstStyle/>
          <a:p>
            <a:r>
              <a:rPr lang="en-US" sz="2000" dirty="0"/>
              <a:t>Aligning eligibility levels</a:t>
            </a:r>
          </a:p>
          <a:p>
            <a:endParaRPr lang="en-US" sz="2000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xmlns="" id="{207A1E68-9B8E-40B0-C375-35EC41D033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 sz="2000" dirty="0"/>
              <a:t>Fostering system changes in the public and private sectors</a:t>
            </a:r>
          </a:p>
          <a:p>
            <a:endParaRPr lang="en-US" sz="2000" dirty="0"/>
          </a:p>
        </p:txBody>
      </p:sp>
      <p:pic>
        <p:nvPicPr>
          <p:cNvPr id="71" name="Picture Placeholder 70" descr="Briefcase with solid fill">
            <a:extLst>
              <a:ext uri="{FF2B5EF4-FFF2-40B4-BE49-F238E27FC236}">
                <a16:creationId xmlns:a16="http://schemas.microsoft.com/office/drawing/2014/main" xmlns="" id="{0FA7B2A5-2347-EC1E-0195-842C0BD447D0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0" r="40"/>
          <a:stretch>
            <a:fillRect/>
          </a:stretch>
        </p:blipFill>
        <p:spPr/>
      </p:pic>
      <p:pic>
        <p:nvPicPr>
          <p:cNvPr id="69" name="Picture Placeholder 65" descr="Piggy Bank with solid fill">
            <a:extLst>
              <a:ext uri="{FF2B5EF4-FFF2-40B4-BE49-F238E27FC236}">
                <a16:creationId xmlns:a16="http://schemas.microsoft.com/office/drawing/2014/main" xmlns="" id="{8D925D3D-0498-88FD-E3AD-16D71E98E3E5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0" r="40"/>
          <a:stretch>
            <a:fillRect/>
          </a:stretch>
        </p:blipFill>
        <p:spPr>
          <a:xfrm>
            <a:off x="7451725" y="1735138"/>
            <a:ext cx="1979613" cy="19812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5CCBC6-9914-875F-605F-EEA933B09BF9}"/>
              </a:ext>
            </a:extLst>
          </p:cNvPr>
          <p:cNvSpPr txBox="1"/>
          <p:nvPr/>
        </p:nvSpPr>
        <p:spPr>
          <a:xfrm>
            <a:off x="0" y="6437463"/>
            <a:ext cx="8506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3"/>
              </a:rPr>
              <a:t>Moving on Up: Helping Families Climb the Economic Ladder by Addressing Benefits Cliffs</a:t>
            </a:r>
            <a:r>
              <a:rPr lang="en-US" sz="1400" dirty="0"/>
              <a:t>, NCSL</a:t>
            </a:r>
          </a:p>
        </p:txBody>
      </p:sp>
    </p:spTree>
    <p:extLst>
      <p:ext uri="{BB962C8B-B14F-4D97-AF65-F5344CB8AC3E}">
        <p14:creationId xmlns:p14="http://schemas.microsoft.com/office/powerpoint/2010/main" val="120529638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C5F66695-B48B-4165-8D12-6ACCCCD085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3592"/>
          <a:stretch/>
        </p:blipFill>
        <p:spPr>
          <a:xfrm>
            <a:off x="0" y="-2"/>
            <a:ext cx="12192000" cy="6365363"/>
          </a:xfrm>
          <a:solidFill>
            <a:schemeClr val="tx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64F46A-9B99-468E-B19C-738402A5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F1E221-70DD-465E-A60F-472BE02B5C4E}"/>
              </a:ext>
            </a:extLst>
          </p:cNvPr>
          <p:cNvSpPr/>
          <p:nvPr/>
        </p:nvSpPr>
        <p:spPr>
          <a:xfrm>
            <a:off x="8007176" y="-1"/>
            <a:ext cx="3764824" cy="636536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8CAA86-B89A-4081-B9CD-1046C2ED0DB9}"/>
              </a:ext>
            </a:extLst>
          </p:cNvPr>
          <p:cNvSpPr txBox="1"/>
          <p:nvPr/>
        </p:nvSpPr>
        <p:spPr>
          <a:xfrm>
            <a:off x="8172384" y="1731753"/>
            <a:ext cx="3505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600"/>
              </a:spcBef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Strengthening the legislative institution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14F1247-5D2D-43A4-B6AC-62383C38D2BD}"/>
              </a:ext>
            </a:extLst>
          </p:cNvPr>
          <p:cNvCxnSpPr/>
          <p:nvPr/>
        </p:nvCxnSpPr>
        <p:spPr>
          <a:xfrm>
            <a:off x="8007176" y="-111211"/>
            <a:ext cx="0" cy="6476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F56A8A-94BE-405D-80D5-F97B91DC0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192" y="445995"/>
            <a:ext cx="2672792" cy="8397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8C2188-B385-40BC-A2E2-52351ACBBDC8}"/>
              </a:ext>
            </a:extLst>
          </p:cNvPr>
          <p:cNvSpPr/>
          <p:nvPr/>
        </p:nvSpPr>
        <p:spPr>
          <a:xfrm>
            <a:off x="11772000" y="-1"/>
            <a:ext cx="420000" cy="636536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219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xmlns="" id="{5FC2358B-B7FF-4B7B-8D46-20B0F8B71654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50172" y="4738417"/>
            <a:ext cx="5329673" cy="666752"/>
          </a:xfrm>
        </p:spPr>
        <p:txBody>
          <a:bodyPr/>
          <a:lstStyle/>
          <a:p>
            <a:r>
              <a:rPr lang="en-US" dirty="0"/>
              <a:t>Enacted State Legislation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E7AF6FE0-C7AA-4254-DB26-CEC3DFC9BF2E}"/>
              </a:ext>
            </a:extLst>
          </p:cNvPr>
          <p:cNvSpPr txBox="1">
            <a:spLocks/>
          </p:cNvSpPr>
          <p:nvPr/>
        </p:nvSpPr>
        <p:spPr>
          <a:xfrm>
            <a:off x="6546003" y="1574646"/>
            <a:ext cx="5329672" cy="3708708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686986"/>
                </a:solidFill>
              </a:rPr>
              <a:t>Colorado</a:t>
            </a:r>
            <a:r>
              <a:rPr lang="en-US" sz="2000" dirty="0">
                <a:solidFill>
                  <a:srgbClr val="686986"/>
                </a:solidFill>
              </a:rPr>
              <a:t> (H 1380, 2022) implemented a work management system across all counties to interface with the state’s benefits management system used to process and approve applications for public assistance programs.</a:t>
            </a:r>
          </a:p>
          <a:p>
            <a:r>
              <a:rPr lang="en-US" sz="1900" b="1" dirty="0">
                <a:solidFill>
                  <a:schemeClr val="tx2"/>
                </a:solidFill>
              </a:rPr>
              <a:t>Louisiana </a:t>
            </a:r>
            <a:r>
              <a:rPr lang="en-US" sz="1900" dirty="0">
                <a:solidFill>
                  <a:schemeClr val="tx2"/>
                </a:solidFill>
              </a:rPr>
              <a:t>(HCR 35, 2022) requests a study and recommendations to the legislature concerning means by which to eliminate benefits cliffs in public assistance programs.</a:t>
            </a:r>
          </a:p>
          <a:p>
            <a:r>
              <a:rPr lang="en-US" sz="2000" b="1" dirty="0">
                <a:solidFill>
                  <a:srgbClr val="686986"/>
                </a:solidFill>
              </a:rPr>
              <a:t>Maine</a:t>
            </a:r>
            <a:r>
              <a:rPr lang="en-US" sz="2000" dirty="0">
                <a:solidFill>
                  <a:srgbClr val="686986"/>
                </a:solidFill>
              </a:rPr>
              <a:t> (H 538, 2021) eliminated the asset test requirement for SNAP recipients.</a:t>
            </a:r>
            <a:endParaRPr lang="en-US" sz="1900" dirty="0">
              <a:solidFill>
                <a:schemeClr val="tx2"/>
              </a:solidFill>
            </a:endParaRPr>
          </a:p>
        </p:txBody>
      </p:sp>
      <p:pic>
        <p:nvPicPr>
          <p:cNvPr id="10" name="Picture 9" descr="Man and woman smiling holding hands">
            <a:extLst>
              <a:ext uri="{FF2B5EF4-FFF2-40B4-BE49-F238E27FC236}">
                <a16:creationId xmlns:a16="http://schemas.microsoft.com/office/drawing/2014/main" xmlns="" id="{3620ABF5-7A66-B14F-C8E6-30340ED35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82773"/>
            <a:ext cx="54754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321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E7AF6FE0-C7AA-4254-DB26-CEC3DFC9BF2E}"/>
              </a:ext>
            </a:extLst>
          </p:cNvPr>
          <p:cNvSpPr txBox="1">
            <a:spLocks/>
          </p:cNvSpPr>
          <p:nvPr/>
        </p:nvSpPr>
        <p:spPr>
          <a:xfrm>
            <a:off x="6410325" y="1456832"/>
            <a:ext cx="5131503" cy="447814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tx2"/>
                </a:solidFill>
              </a:rPr>
              <a:t>Maine </a:t>
            </a:r>
            <a:r>
              <a:rPr lang="en-US" sz="1900" dirty="0">
                <a:solidFill>
                  <a:schemeClr val="tx2"/>
                </a:solidFill>
              </a:rPr>
              <a:t>(H 654, 2022) created the Essential Support Workforce Advisory Committee to examine the effects of benefits cliffs on essential support workers.</a:t>
            </a:r>
          </a:p>
          <a:p>
            <a:r>
              <a:rPr lang="en-US" sz="1900" b="1" dirty="0">
                <a:solidFill>
                  <a:schemeClr val="tx2"/>
                </a:solidFill>
              </a:rPr>
              <a:t>Nebraska </a:t>
            </a:r>
            <a:r>
              <a:rPr lang="en-US" sz="1900" dirty="0">
                <a:solidFill>
                  <a:schemeClr val="tx2"/>
                </a:solidFill>
              </a:rPr>
              <a:t>(L 108, 2021) increased the gross income eligibility limit and the asset cap requirement for SNAP. This allows more people to increase their earnings without fear of losing their benefits. </a:t>
            </a:r>
            <a:endParaRPr lang="en-US" sz="1900" dirty="0">
              <a:solidFill>
                <a:schemeClr val="tx2"/>
              </a:solidFill>
              <a:cs typeface="Calibri"/>
            </a:endParaRPr>
          </a:p>
          <a:p>
            <a:r>
              <a:rPr lang="en-US" sz="1900" b="1" dirty="0">
                <a:solidFill>
                  <a:srgbClr val="686986"/>
                </a:solidFill>
              </a:rPr>
              <a:t>Texas</a:t>
            </a:r>
            <a:r>
              <a:rPr lang="en-US" sz="1900" dirty="0">
                <a:solidFill>
                  <a:srgbClr val="686986"/>
                </a:solidFill>
              </a:rPr>
              <a:t> (S 770, 2021) created a self-sufficiency fund for use by public community and technical colleges, community-based organizations and state extension agencies to provide job training programs to individuals identified as at risk of becoming dependent on public assistance benefits.</a:t>
            </a:r>
            <a:endParaRPr lang="en-US" sz="1900" dirty="0">
              <a:noFill/>
            </a:endParaRPr>
          </a:p>
        </p:txBody>
      </p:sp>
      <p:pic>
        <p:nvPicPr>
          <p:cNvPr id="7" name="Picture 6" descr="Happy family standing in front of a house">
            <a:extLst>
              <a:ext uri="{FF2B5EF4-FFF2-40B4-BE49-F238E27FC236}">
                <a16:creationId xmlns:a16="http://schemas.microsoft.com/office/drawing/2014/main" xmlns="" id="{913E3753-5569-A8F2-01ED-12BFF3771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80999"/>
            <a:ext cx="5480668" cy="37420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C2C50891-9349-53B3-7882-50299C7DE934}"/>
              </a:ext>
            </a:extLst>
          </p:cNvPr>
          <p:cNvSpPr txBox="1">
            <a:spLocks/>
          </p:cNvSpPr>
          <p:nvPr/>
        </p:nvSpPr>
        <p:spPr bwMode="ltGray">
          <a:xfrm>
            <a:off x="650172" y="4738417"/>
            <a:ext cx="5329673" cy="6667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Enacted State Legislation</a:t>
            </a:r>
          </a:p>
        </p:txBody>
      </p:sp>
    </p:spTree>
    <p:extLst>
      <p:ext uri="{BB962C8B-B14F-4D97-AF65-F5344CB8AC3E}">
        <p14:creationId xmlns:p14="http://schemas.microsoft.com/office/powerpoint/2010/main" val="175845571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66700E-2D49-45E0-85C7-750AF51D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6" y="1486489"/>
            <a:ext cx="4444804" cy="4395383"/>
          </a:xfrm>
        </p:spPr>
        <p:txBody>
          <a:bodyPr anchor="b"/>
          <a:lstStyle/>
          <a:p>
            <a:r>
              <a:rPr lang="en-US" sz="1900" b="1" dirty="0"/>
              <a:t>Iowa </a:t>
            </a:r>
            <a:r>
              <a:rPr lang="en-US" sz="1900" dirty="0"/>
              <a:t>introduced legislation (H 610, 2021) to create an economic opportunity work group to develop policy and system solutions to address benefits cliffs. The bill failed to pass.</a:t>
            </a:r>
          </a:p>
          <a:p>
            <a:r>
              <a:rPr lang="en-US" sz="1900" b="1" dirty="0"/>
              <a:t>Massachusetts</a:t>
            </a:r>
            <a:r>
              <a:rPr lang="en-US" sz="1900" dirty="0"/>
              <a:t> introduced a pair of bills (H 208 / S 119) to create a pilot program that addresses the reduction in public supports when recipient earnings increase. Both bills are currently pending.</a:t>
            </a:r>
          </a:p>
          <a:p>
            <a:r>
              <a:rPr lang="en-US" sz="1900" b="1" dirty="0"/>
              <a:t>Ohio</a:t>
            </a:r>
            <a:r>
              <a:rPr lang="en-US" sz="1900" dirty="0"/>
              <a:t> introduced legislation (S 227, 2021) to establish a Public Assistance Benefits Cliff Study Committee. The bill is currently pending.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9E384DC-DAEE-4E7F-9DD5-4E5066C0652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658106" y="3981451"/>
            <a:ext cx="4006890" cy="1343026"/>
          </a:xfrm>
        </p:spPr>
        <p:txBody>
          <a:bodyPr/>
          <a:lstStyle/>
          <a:p>
            <a:r>
              <a:rPr lang="en-US" dirty="0"/>
              <a:t>Pending or Failed State Legislation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CFACDF-9E04-4412-89F5-EA362056D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Content Placeholder 6" descr="Red jigsaw house on blue background">
            <a:extLst>
              <a:ext uri="{FF2B5EF4-FFF2-40B4-BE49-F238E27FC236}">
                <a16:creationId xmlns:a16="http://schemas.microsoft.com/office/drawing/2014/main" xmlns="" id="{AB8A5BA2-0508-2BD4-00D3-BA46066A8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0"/>
            <a:ext cx="6411827" cy="38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650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56A1CE6-D51A-6C11-9AC0-BD361547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7302" cy="432000"/>
          </a:xfrm>
        </p:spPr>
        <p:txBody>
          <a:bodyPr/>
          <a:lstStyle/>
          <a:p>
            <a:r>
              <a:rPr lang="en-US" dirty="0"/>
              <a:t>State Tax Credits for Working Families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90B952EE-F09B-5F85-A993-F544D897F9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788302"/>
            <a:ext cx="5554245" cy="4355793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B1444B43-40AD-1CE2-6FE5-57A9DF6DD7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554245" y="1788302"/>
            <a:ext cx="6228610" cy="365275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2B0F048-4D64-FBAA-E8B1-0FD90574A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792759-DB88-B0F2-9739-D3BC4B943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Earned Income Tax Credits (EITCs)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E93B9F1-272C-188B-3599-1C0310EE0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Child Tax Credits (CTCs)</a:t>
            </a:r>
          </a:p>
        </p:txBody>
      </p:sp>
    </p:spTree>
    <p:extLst>
      <p:ext uri="{BB962C8B-B14F-4D97-AF65-F5344CB8AC3E}">
        <p14:creationId xmlns:p14="http://schemas.microsoft.com/office/powerpoint/2010/main" val="113987645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4698498-222F-A8F4-10FF-0E1889E2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476376"/>
            <a:ext cx="4416225" cy="4602966"/>
          </a:xfrm>
        </p:spPr>
        <p:txBody>
          <a:bodyPr/>
          <a:lstStyle/>
          <a:p>
            <a:r>
              <a:rPr lang="en-US" sz="1900" dirty="0"/>
              <a:t>Public assistance benefits impact employees and employers and  sometimes creates a disincentive to work or advance in a job. </a:t>
            </a:r>
          </a:p>
          <a:p>
            <a:r>
              <a:rPr lang="en-US" sz="1900" dirty="0"/>
              <a:t>Small increases in wages may reduce overall family financial resources due to a loss of benefits. </a:t>
            </a:r>
          </a:p>
          <a:p>
            <a:r>
              <a:rPr lang="en-US" sz="1900" dirty="0"/>
              <a:t>Benefits cliffs can negatively impact a family’s economic security and mobility and extend their reliance on public benefits.</a:t>
            </a:r>
          </a:p>
          <a:p>
            <a:r>
              <a:rPr lang="en-US" sz="1900" dirty="0"/>
              <a:t>States have options with public assistance programs to streamline or reduce cliff effects.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F1B54C-68E8-37F4-46BF-E2FE5ECF8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8CF152A-511D-6521-701D-318EBBEB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81" y="3714747"/>
            <a:ext cx="5749483" cy="1343026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pic>
        <p:nvPicPr>
          <p:cNvPr id="8" name="Picture Placeholder 7" descr="Adhesive notes on glass wall">
            <a:extLst>
              <a:ext uri="{FF2B5EF4-FFF2-40B4-BE49-F238E27FC236}">
                <a16:creationId xmlns:a16="http://schemas.microsoft.com/office/drawing/2014/main" xmlns="" id="{A12F5FEC-1582-9FCC-873B-763FCCF186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6504"/>
          <a:stretch/>
        </p:blipFill>
        <p:spPr>
          <a:xfrm>
            <a:off x="5353048" y="0"/>
            <a:ext cx="6406951" cy="3714747"/>
          </a:xfrm>
        </p:spPr>
      </p:pic>
    </p:spTree>
    <p:extLst>
      <p:ext uri="{BB962C8B-B14F-4D97-AF65-F5344CB8AC3E}">
        <p14:creationId xmlns:p14="http://schemas.microsoft.com/office/powerpoint/2010/main" val="320510837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3FE6E2E-C855-5D8F-79CC-2A5739813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59BE69D1-7CF4-9804-D1AE-6F9FABDCC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to learn more about benefits cliffs and related topics.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4CD4EF-F7B4-ADFC-9809-AECD0B8C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976934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97FB15-EBAA-46DD-BB88-2981DE43E008}"/>
              </a:ext>
            </a:extLst>
          </p:cNvPr>
          <p:cNvSpPr/>
          <p:nvPr/>
        </p:nvSpPr>
        <p:spPr>
          <a:xfrm>
            <a:off x="-12357" y="0"/>
            <a:ext cx="5368764" cy="10008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46556C-8CBE-4893-B933-A4F075424C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13EA3C2-0976-4CD9-B0C5-1DBAA221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615"/>
            <a:ext cx="5290457" cy="9144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NCSL Resources</a:t>
            </a:r>
            <a:endParaRPr lang="en-US" spc="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68B1C2B-9453-4BF3-9718-FB2328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750" y="1197439"/>
            <a:ext cx="4816549" cy="4825024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3"/>
              </a:rPr>
              <a:t>Economic Mobility Landing Page</a:t>
            </a:r>
            <a:endParaRPr lang="en-US" sz="2400" dirty="0">
              <a:hlinkClick r:id="rId4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4"/>
              </a:rPr>
              <a:t>Economic Mobility Legislation Database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5"/>
              </a:rPr>
              <a:t>Child Tax Credit Overview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6"/>
              </a:rPr>
              <a:t>Earned Income Tax Credit Overview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7"/>
              </a:rPr>
              <a:t>Addressing Benefits Cliffs Brief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hlinkClick r:id="rId8"/>
              </a:rPr>
              <a:t>Supplemental Nutrition Assistance Program Overview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Placeholder 8" descr="Close-up of a person using a mobile phone">
            <a:extLst>
              <a:ext uri="{FF2B5EF4-FFF2-40B4-BE49-F238E27FC236}">
                <a16:creationId xmlns:a16="http://schemas.microsoft.com/office/drawing/2014/main" xmlns="" id="{7E393AD6-1495-476C-A763-670D816807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r="16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339170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97FB15-EBAA-46DD-BB88-2981DE43E008}"/>
              </a:ext>
            </a:extLst>
          </p:cNvPr>
          <p:cNvSpPr/>
          <p:nvPr/>
        </p:nvSpPr>
        <p:spPr>
          <a:xfrm>
            <a:off x="-12357" y="0"/>
            <a:ext cx="5368764" cy="10008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46556C-8CBE-4893-B933-A4F075424C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13EA3C2-0976-4CD9-B0C5-1DBAA221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615"/>
            <a:ext cx="5290457" cy="9144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External Resources</a:t>
            </a:r>
            <a:endParaRPr lang="en-US" spc="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68B1C2B-9453-4BF3-9718-FB2328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750" y="1197439"/>
            <a:ext cx="4938445" cy="5167924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3"/>
              </a:rPr>
              <a:t>Benefits Cliffs</a:t>
            </a:r>
            <a:r>
              <a:rPr lang="en-US" sz="1650" dirty="0"/>
              <a:t>, Montana State Legislature, Economics Interim Committee (2021)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4"/>
              </a:rPr>
              <a:t>Career Ladder Identifier and Financial Forecaster (CLIFF)</a:t>
            </a:r>
            <a:r>
              <a:rPr lang="en-US" sz="1650" dirty="0"/>
              <a:t>, The Federal Reserve Bank of Atlanta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Tools to provide information about how benefits change with income gains.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5"/>
              </a:rPr>
              <a:t>Cliff Effects</a:t>
            </a:r>
            <a:r>
              <a:rPr lang="en-US" sz="1650" dirty="0"/>
              <a:t>, Benefits Cliff Working Group, NH DHHS (2021)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6"/>
              </a:rPr>
              <a:t>Family Resource Simulator</a:t>
            </a:r>
            <a:r>
              <a:rPr lang="en-US" sz="1650" dirty="0"/>
              <a:t>, National Center for Children in Poverty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7"/>
              </a:rPr>
              <a:t>Income and Poverty in the United States: 2020</a:t>
            </a:r>
            <a:r>
              <a:rPr lang="en-US" sz="1650" dirty="0"/>
              <a:t>, U.S. Department of Commerce, U.S. Census Bureau (2021)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8"/>
              </a:rPr>
              <a:t>Policy Change Can Reduce Benefit Cliffs and Incentivize Work</a:t>
            </a:r>
            <a:r>
              <a:rPr lang="en-US" sz="1650" dirty="0"/>
              <a:t>, The Center for Community Solutions Ohio (2022)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hlinkClick r:id="rId9"/>
              </a:rPr>
              <a:t>The Well-Being and Basic Needs Survey</a:t>
            </a:r>
            <a:r>
              <a:rPr lang="en-US" sz="1650" dirty="0"/>
              <a:t>, Urban Institute and Robert Wood Johnson Foundation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 national survey of adults (ages 18 to 64) that covers wellness, basic needs and interaction with safety net programs.</a:t>
            </a:r>
          </a:p>
        </p:txBody>
      </p:sp>
      <p:pic>
        <p:nvPicPr>
          <p:cNvPr id="9" name="Picture Placeholder 8" descr="Person writing on notebook">
            <a:extLst>
              <a:ext uri="{FF2B5EF4-FFF2-40B4-BE49-F238E27FC236}">
                <a16:creationId xmlns:a16="http://schemas.microsoft.com/office/drawing/2014/main" xmlns="" id="{7E393AD6-1495-476C-A763-670D816807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r="22392"/>
          <a:stretch/>
        </p:blipFill>
        <p:spPr>
          <a:xfrm>
            <a:off x="5804181" y="457201"/>
            <a:ext cx="5504688" cy="5403850"/>
          </a:xfrm>
        </p:spPr>
      </p:pic>
    </p:spTree>
    <p:extLst>
      <p:ext uri="{BB962C8B-B14F-4D97-AF65-F5344CB8AC3E}">
        <p14:creationId xmlns:p14="http://schemas.microsoft.com/office/powerpoint/2010/main" val="146688503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74BDB3B-A207-4F20-BFEC-12B8FEF4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000" spc="0" dirty="0"/>
              <a:t>Connect With 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45A235-75A3-4050-BAE5-C61D1F6F1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28</a:t>
            </a:fld>
            <a:endParaRPr lang="en-US" noProof="0" dirty="0"/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xmlns="" id="{2CEF4E65-17ED-463D-8CF6-F4913EABBC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Policy Associate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cameron.rifkin@ncsl.org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xmlns="" id="{63B1B4AF-C195-4945-91DE-30058F94C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Cameron Rifkin</a:t>
            </a: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xmlns="" id="{EE9EC378-250B-4D8C-8263-890C67BF8D67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Senior Policy Specialist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heather.wilson@ncsl.org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xmlns="" id="{955A4065-8FC5-4730-8AD0-4A5FB1093A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Heather Wilson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CA042A97-C76B-5A1B-EDA9-C33F6950B8D5}"/>
              </a:ext>
            </a:extLst>
          </p:cNvPr>
          <p:cNvPicPr preferRelativeResize="0"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b="6092"/>
          <a:stretch/>
        </p:blipFill>
        <p:spPr/>
      </p:pic>
      <p:pic>
        <p:nvPicPr>
          <p:cNvPr id="8" name="Picture 7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xmlns="" id="{3D0827CC-7CBF-BC85-E563-0A70E15A9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92" y="995680"/>
            <a:ext cx="2886841" cy="36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217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C19A8B-5DDA-4D22-B38C-1543AEF0D3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xmlns="" id="{53A3F069-4000-4D00-878B-C9CBA35CE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95" y="143649"/>
            <a:ext cx="8241809" cy="4980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66CE05-CCEC-42C5-8C9D-060636FDAB3A}"/>
              </a:ext>
            </a:extLst>
          </p:cNvPr>
          <p:cNvSpPr txBox="1"/>
          <p:nvPr/>
        </p:nvSpPr>
        <p:spPr>
          <a:xfrm>
            <a:off x="0" y="53989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200" normalizeH="0" baseline="0" noProof="0" dirty="0">
                <a:ln>
                  <a:noFill/>
                </a:ln>
                <a:solidFill>
                  <a:srgbClr val="828D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Aug. 1-3 </a:t>
            </a:r>
            <a:r>
              <a:rPr kumimoji="0" lang="en-US" sz="5400" b="0" i="0" u="none" strike="noStrike" kern="1200" cap="none" spc="-200" normalizeH="0" baseline="0" noProof="0" dirty="0">
                <a:ln>
                  <a:noFill/>
                </a:ln>
                <a:solidFill>
                  <a:srgbClr val="828D7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| </a:t>
            </a:r>
            <a:r>
              <a:rPr kumimoji="0" lang="en-US" sz="5400" b="1" i="0" u="none" strike="noStrike" kern="1200" cap="none" spc="-200" normalizeH="0" baseline="0" noProof="0" dirty="0">
                <a:ln>
                  <a:noFill/>
                </a:ln>
                <a:solidFill>
                  <a:srgbClr val="828D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NCSL.org/Summit2022</a:t>
            </a:r>
          </a:p>
        </p:txBody>
      </p:sp>
    </p:spTree>
    <p:extLst>
      <p:ext uri="{BB962C8B-B14F-4D97-AF65-F5344CB8AC3E}">
        <p14:creationId xmlns:p14="http://schemas.microsoft.com/office/powerpoint/2010/main" val="1604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A428ED-E8E6-4EBE-8C7C-8E6E2E50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How NCSL Strengthens Legislatures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000" dirty="0"/>
              <a:t>Policy Research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674B9A6-D55C-478C-8D92-D0BFBCD7B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11413" y="448423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600" dirty="0"/>
              <a:t>NCSL provides trusted,</a:t>
            </a:r>
            <a:br>
              <a:rPr lang="en-US" sz="1600" dirty="0"/>
            </a:br>
            <a:r>
              <a:rPr lang="en-US" sz="1600" dirty="0"/>
              <a:t> nonpartisan policy research and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2000" dirty="0"/>
              <a:t>Connections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A0322F4-E79A-4E4D-98CA-2DC1692F9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861850" y="448423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605832"/>
            <a:ext cx="1980000" cy="720000"/>
          </a:xfrm>
        </p:spPr>
        <p:txBody>
          <a:bodyPr/>
          <a:lstStyle/>
          <a:p>
            <a:r>
              <a:rPr lang="en-US" sz="1600" dirty="0"/>
              <a:t>NCSL links legislators and staff with each other and with experts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3219" y="3971432"/>
            <a:ext cx="1980000" cy="360000"/>
          </a:xfrm>
        </p:spPr>
        <p:txBody>
          <a:bodyPr/>
          <a:lstStyle/>
          <a:p>
            <a:r>
              <a:rPr lang="en-US" sz="2000" dirty="0"/>
              <a:t>Training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DC27E82-D5C7-4AE4-BAF3-5DBB12CA0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201900" y="448423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83219" y="4605831"/>
            <a:ext cx="1980000" cy="837015"/>
          </a:xfrm>
        </p:spPr>
        <p:txBody>
          <a:bodyPr/>
          <a:lstStyle/>
          <a:p>
            <a:r>
              <a:rPr lang="en-US" sz="1600" dirty="0"/>
              <a:t>NCSL delivers training tailored specifically for legislators and staff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523269" y="3971432"/>
            <a:ext cx="1980000" cy="360000"/>
          </a:xfrm>
        </p:spPr>
        <p:txBody>
          <a:bodyPr/>
          <a:lstStyle/>
          <a:p>
            <a:r>
              <a:rPr lang="en-US" sz="2000" dirty="0"/>
              <a:t>State Voice in D.C.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C3BE7D2-4C35-4BA9-9A98-1A6E17A84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541950" y="448423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523269" y="4605832"/>
            <a:ext cx="1980000" cy="720000"/>
          </a:xfrm>
        </p:spPr>
        <p:txBody>
          <a:bodyPr/>
          <a:lstStyle/>
          <a:p>
            <a:r>
              <a:rPr lang="en-US" sz="1600" dirty="0"/>
              <a:t>NCSL represents and advocates on behalf of states on Capitol Hill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863319" y="3971432"/>
            <a:ext cx="1980000" cy="360000"/>
          </a:xfrm>
        </p:spPr>
        <p:txBody>
          <a:bodyPr/>
          <a:lstStyle/>
          <a:p>
            <a:r>
              <a:rPr lang="en-US" sz="2000" dirty="0"/>
              <a:t>Meetings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5979D46-D664-4267-B673-E6B048C084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882000" y="448423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605832"/>
            <a:ext cx="1980000" cy="720000"/>
          </a:xfrm>
        </p:spPr>
        <p:txBody>
          <a:bodyPr/>
          <a:lstStyle/>
          <a:p>
            <a:r>
              <a:rPr lang="en-US" sz="1600" dirty="0"/>
              <a:t>NCSL meetings facilitate information exchange and policy discussions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51C6B37-7F33-4DF8-B04D-93B1BE1D10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00" y="281970"/>
            <a:ext cx="1865600" cy="654030"/>
          </a:xfrm>
          <a:prstGeom prst="rect">
            <a:avLst/>
          </a:prstGeom>
        </p:spPr>
      </p:pic>
      <p:pic>
        <p:nvPicPr>
          <p:cNvPr id="26" name="Picture Placeholder 25" descr="Woman using a computer">
            <a:extLst>
              <a:ext uri="{FF2B5EF4-FFF2-40B4-BE49-F238E27FC236}">
                <a16:creationId xmlns:a16="http://schemas.microsoft.com/office/drawing/2014/main" xmlns="" id="{2C58245C-A0CC-40DE-B098-E414A0B2A22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/>
        </p:blipFill>
        <p:spPr>
          <a:xfrm>
            <a:off x="431800" y="1744663"/>
            <a:ext cx="1979613" cy="1981200"/>
          </a:xfrm>
        </p:spPr>
      </p:pic>
      <p:pic>
        <p:nvPicPr>
          <p:cNvPr id="33" name="Picture Placeholder 25" descr="Business handshake">
            <a:extLst>
              <a:ext uri="{FF2B5EF4-FFF2-40B4-BE49-F238E27FC236}">
                <a16:creationId xmlns:a16="http://schemas.microsoft.com/office/drawing/2014/main" xmlns="" id="{82F07E77-0528-4F22-867A-393B14956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/>
        </p:blipFill>
        <p:spPr>
          <a:xfrm>
            <a:off x="2824779" y="1744663"/>
            <a:ext cx="1979613" cy="19812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  <p:pic>
        <p:nvPicPr>
          <p:cNvPr id="34" name="Picture Placeholder 25" descr="Woman wearing headphones">
            <a:extLst>
              <a:ext uri="{FF2B5EF4-FFF2-40B4-BE49-F238E27FC236}">
                <a16:creationId xmlns:a16="http://schemas.microsoft.com/office/drawing/2014/main" xmlns="" id="{0A8F64FC-A8A2-4BCB-A1B4-8460C0718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5152472" y="1715832"/>
            <a:ext cx="1979613" cy="19812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  <p:pic>
        <p:nvPicPr>
          <p:cNvPr id="35" name="Picture Placeholder 25">
            <a:extLst>
              <a:ext uri="{FF2B5EF4-FFF2-40B4-BE49-F238E27FC236}">
                <a16:creationId xmlns:a16="http://schemas.microsoft.com/office/drawing/2014/main" xmlns="" id="{05382676-D311-4DA4-8062-0E43E4F6010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8677"/>
          <a:stretch/>
        </p:blipFill>
        <p:spPr>
          <a:xfrm>
            <a:off x="7496023" y="1715832"/>
            <a:ext cx="1979613" cy="19812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  <p:pic>
        <p:nvPicPr>
          <p:cNvPr id="36" name="Picture Placeholder 25" descr="Business meeting in modern office">
            <a:extLst>
              <a:ext uri="{FF2B5EF4-FFF2-40B4-BE49-F238E27FC236}">
                <a16:creationId xmlns:a16="http://schemas.microsoft.com/office/drawing/2014/main" xmlns="" id="{E2E74F6D-8BF8-4124-A80B-2285B367AB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/>
        </p:blipFill>
        <p:spPr>
          <a:xfrm>
            <a:off x="9832615" y="1715832"/>
            <a:ext cx="1979613" cy="19812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74517039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6A45D1E-11B3-6570-2CB7-7B9210F5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1: Measures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0D45212-0C8F-EBE4-A39A-9974BBBC2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Official poverty measure</a:t>
            </a:r>
            <a:r>
              <a:rPr lang="en-US" sz="2400" dirty="0"/>
              <a:t>: Compares an individual’s or family’s pre-tax cash income to a set of thresholds (3x cost of food in 1963 adjusted using CPI-U) that vary by the size of the family and the ages of family members.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Supplemental poverty measure</a:t>
            </a:r>
            <a:r>
              <a:rPr lang="en-US" sz="2400" dirty="0"/>
              <a:t>: Includes both cash and non-cash benefits and subtracts necessary expenses (such as taxes and medical expenses).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Self-sufficiency standard</a:t>
            </a:r>
            <a:r>
              <a:rPr lang="en-US" sz="2400" dirty="0"/>
              <a:t>: A financial self-sufficiency standard is defined as the income necessary for a family to meet its basic needs without public or private assistance.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Forty-one states and the District of Columbia have self-sufficiency standards specific to their circumstances.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FED1E6-2BF3-E6C4-9709-48A69AF5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210426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6A45D1E-11B3-6570-2CB7-7B9210F5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2: Key Terms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F8751ACC-78D8-8089-DAF5-F3A2D9D51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Means test</a:t>
            </a:r>
            <a:r>
              <a:rPr lang="en-US" sz="2400" dirty="0"/>
              <a:t>: Determines if a person or household is eligible to receive </a:t>
            </a:r>
            <a:r>
              <a:rPr lang="en-US" dirty="0"/>
              <a:t>a</a:t>
            </a:r>
            <a:r>
              <a:rPr lang="en-US" sz="2400" dirty="0"/>
              <a:t> benefit or payment.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Asset limits</a:t>
            </a:r>
            <a:r>
              <a:rPr lang="en-US" sz="2400" dirty="0"/>
              <a:t>: The maximum amount of financial resources an individual/household may have to qualify for a public benefit (may include property, vehicles, savings, etc.).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I</a:t>
            </a:r>
            <a:r>
              <a:rPr lang="en-US" sz="2400" b="1" dirty="0"/>
              <a:t>ncome disregards</a:t>
            </a:r>
            <a:r>
              <a:rPr lang="en-US" sz="2400" dirty="0"/>
              <a:t>: Allow certain types and amounts of income to be excluded for purposes of determining eligibility and benefit levels for support programs.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Broad-based categorical eligibility</a:t>
            </a:r>
            <a:r>
              <a:rPr lang="en-US" sz="2400" dirty="0"/>
              <a:t>:</a:t>
            </a:r>
            <a:r>
              <a:rPr lang="en-US" sz="2400" b="1" dirty="0"/>
              <a:t> </a:t>
            </a:r>
            <a:r>
              <a:rPr lang="en-US" sz="2400" dirty="0"/>
              <a:t>A policy in which households may become categorically eligible for SNAP because they qualify for a non-cash Temporary Assistance for Needy Families (TANF).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Marginal tax rate</a:t>
            </a:r>
            <a:r>
              <a:rPr lang="en-US" dirty="0"/>
              <a:t>: The amount of additional tax paid for every additional dollar earned as income.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FED1E6-2BF3-E6C4-9709-48A69AF5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97845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22">
            <a:extLst>
              <a:ext uri="{FF2B5EF4-FFF2-40B4-BE49-F238E27FC236}">
                <a16:creationId xmlns:a16="http://schemas.microsoft.com/office/drawing/2014/main" xmlns="" id="{BC68AABC-99F0-51B2-94A1-3B54D6F87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099030"/>
              </p:ext>
            </p:extLst>
          </p:nvPr>
        </p:nvGraphicFramePr>
        <p:xfrm>
          <a:off x="431800" y="1828800"/>
          <a:ext cx="4416425" cy="425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08F7CBA-0060-EF88-AC77-D50CD6862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067FF494-2F59-850D-204F-D6019E5B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184" y="3714748"/>
            <a:ext cx="5749483" cy="1343026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Overview</a:t>
            </a:r>
          </a:p>
        </p:txBody>
      </p:sp>
      <p:pic>
        <p:nvPicPr>
          <p:cNvPr id="27" name="Picture Placeholder 26" descr="Network with pins">
            <a:extLst>
              <a:ext uri="{FF2B5EF4-FFF2-40B4-BE49-F238E27FC236}">
                <a16:creationId xmlns:a16="http://schemas.microsoft.com/office/drawing/2014/main" xmlns="" id="{C7BD1CAF-1824-281F-D6E5-712D6F9D44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6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784624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3FE6E2E-C855-5D8F-79CC-2A5739813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Benefits Cliffs?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59BE69D1-7CF4-9804-D1AE-6F9FABDCC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dirty="0">
                <a:latin typeface="Calibri"/>
                <a:ea typeface="Calibri" panose="020F0502020204030204" pitchFamily="34" charset="0"/>
                <a:cs typeface="Times New Roman"/>
              </a:rPr>
              <a:t>The impact of benefits cliffs on households, employment and workforce, and the economy.</a:t>
            </a:r>
            <a:endParaRPr lang="en-US" dirty="0">
              <a:latin typeface="Calibri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4CD4EF-F7B4-ADFC-9809-AECD0B8C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864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141B61A9-2853-7B1B-A754-2EEB34C1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National Look at Poverty and Benefits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C840F5ED-24CE-1CDA-4C13-C8FB838F80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66065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37.2 million people (11.4% of the nation’s population),  living below 100% federal poverty level.</a:t>
            </a:r>
          </a:p>
          <a:p>
            <a:pPr marL="266065" indent="-266065"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 marL="266065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7.3 million primary families, representing 25 million people, live below 100% FPL, of these families:</a:t>
            </a:r>
          </a:p>
          <a:p>
            <a:pPr marL="542284" lvl="1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3.4 million are in primary families with no workers </a:t>
            </a:r>
          </a:p>
          <a:p>
            <a:pPr marL="542284" lvl="1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3.9 million are in primary families with at least 1 worker</a:t>
            </a:r>
          </a:p>
          <a:p>
            <a:pPr marL="542284" lvl="1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3.6 million are female-headed households no spouse present</a:t>
            </a:r>
          </a:p>
          <a:p>
            <a:pPr marL="542284" lvl="1" indent="-266065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796,000 are male-headed households no spouse present</a:t>
            </a:r>
          </a:p>
          <a:p>
            <a:pPr marL="2666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24.7% of people aged 25 and older without a high school diploma were in poverty.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People employed in service occupations are more likely to live below FPL than other occupational groups.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76C7C0-8784-1CCD-2863-BA7BA3B34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FE2E3FA-6DE7-BFB8-9207-EDEAF2B65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U.S. Poverty (2020)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8BE0F7CC-E4D2-33E8-63CF-D1D17204A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U.S. Public Benefit Participation (2020)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Below 100% FPL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CD7A43-B20E-914F-69F1-8FA189E92A1A}"/>
              </a:ext>
            </a:extLst>
          </p:cNvPr>
          <p:cNvSpPr txBox="1"/>
          <p:nvPr/>
        </p:nvSpPr>
        <p:spPr>
          <a:xfrm>
            <a:off x="0" y="6422074"/>
            <a:ext cx="8442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U.S. Census Bureau, Current Population Survey, 2021 Annual Social and Economic Supplement (CPS ASEC)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5E2C52-B077-1929-1A82-8E1FAC84909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27.9 million people were in a household that received means-tested assistance (including school lunch).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5.5 million people were in a household that received means-tested cash assistance.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16.2 million people were in a household that received SNAP benefits.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23 million people were in a household in which 1 or more persons were covered by Medicaid.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3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6 million people lived in public or authorized housing.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350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16DD93C-3668-3909-5010-C6A104697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D7A62ED2-7331-BFB5-34DE-DBF6570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78" y="3724274"/>
            <a:ext cx="5749483" cy="1343026"/>
          </a:xfrm>
        </p:spPr>
        <p:txBody>
          <a:bodyPr/>
          <a:lstStyle/>
          <a:p>
            <a:r>
              <a:rPr lang="en-US" dirty="0"/>
              <a:t>The Value of Work</a:t>
            </a:r>
          </a:p>
        </p:txBody>
      </p:sp>
      <p:pic>
        <p:nvPicPr>
          <p:cNvPr id="21" name="Picture Placeholder 20" descr="Dirty hands">
            <a:extLst>
              <a:ext uri="{FF2B5EF4-FFF2-40B4-BE49-F238E27FC236}">
                <a16:creationId xmlns:a16="http://schemas.microsoft.com/office/drawing/2014/main" xmlns="" id="{8BE182CC-0544-B66F-58A8-F5EC7690AD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" b="6506"/>
          <a:stretch>
            <a:fillRect/>
          </a:stretch>
        </p:blipFill>
        <p:spPr>
          <a:xfrm>
            <a:off x="5349326" y="-1"/>
            <a:ext cx="6421988" cy="3724275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xmlns="" id="{80C80158-9D39-037A-F2AE-3C459988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446664"/>
            <a:ext cx="4416225" cy="4632678"/>
          </a:xfrm>
        </p:spPr>
        <p:txBody>
          <a:bodyPr/>
          <a:lstStyle/>
          <a:p>
            <a:r>
              <a:rPr lang="en-US" sz="2400" dirty="0"/>
              <a:t>Financial security and independence</a:t>
            </a:r>
          </a:p>
          <a:p>
            <a:r>
              <a:rPr lang="en-US" sz="2400" dirty="0"/>
              <a:t>Increased happiness, confidence and self-esteem</a:t>
            </a:r>
          </a:p>
          <a:p>
            <a:r>
              <a:rPr lang="en-US" sz="2400" dirty="0"/>
              <a:t>Faster recovery from sickness</a:t>
            </a:r>
          </a:p>
          <a:p>
            <a:r>
              <a:rPr lang="en-US" sz="2400" dirty="0"/>
              <a:t>Reduced risk of long-term illness</a:t>
            </a:r>
          </a:p>
          <a:p>
            <a:r>
              <a:rPr lang="en-US" sz="2400" dirty="0"/>
              <a:t>Provides a social outlet and builds network of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20297939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1" y="1637414"/>
            <a:ext cx="4416225" cy="4441926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0" dirty="0">
                <a:effectLst/>
                <a:latin typeface="Open Sans" panose="020B0606030504020204" pitchFamily="34" charset="0"/>
              </a:rPr>
              <a:t>Benefits cliffs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</a:rPr>
              <a:t>or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400" b="1" i="0" dirty="0">
                <a:effectLst/>
                <a:latin typeface="Open Sans" panose="020B0606030504020204" pitchFamily="34" charset="0"/>
              </a:rPr>
              <a:t>the cliff effect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 refers to the sudden and often unexpected decrease in public benefits that can occur with a small increase in earnings. 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Open Sans" panose="020B0606030504020204" pitchFamily="34" charset="0"/>
              </a:rPr>
              <a:t>When income increases, families sometimes lose some or all economic supports. 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5679347" y="4408904"/>
            <a:ext cx="5749483" cy="1343026"/>
          </a:xfrm>
        </p:spPr>
        <p:txBody>
          <a:bodyPr/>
          <a:lstStyle/>
          <a:p>
            <a:r>
              <a:rPr lang="en-US" dirty="0"/>
              <a:t>Benefits Cliffs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71557E0-C52F-4463-880E-08EC89057B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1" y="257520"/>
            <a:ext cx="2299575" cy="806171"/>
          </a:xfrm>
          <a:prstGeom prst="rect">
            <a:avLst/>
          </a:prstGeom>
        </p:spPr>
      </p:pic>
      <p:pic>
        <p:nvPicPr>
          <p:cNvPr id="5" name="Picture 4" descr="Close-up of a calculator keypad">
            <a:extLst>
              <a:ext uri="{FF2B5EF4-FFF2-40B4-BE49-F238E27FC236}">
                <a16:creationId xmlns:a16="http://schemas.microsoft.com/office/drawing/2014/main" xmlns="" id="{696329CF-99D6-B0C2-341E-C5399BAA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406950" cy="44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50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AB28B36F-D89B-5E04-D3D9-96B16C3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Benefit Cliff from Marion County, 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BE666A4-E5EB-8FD5-9EBE-1F60D09BF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4BB84E-EED8-3962-E37A-D0DC920AD94B}"/>
              </a:ext>
            </a:extLst>
          </p:cNvPr>
          <p:cNvSpPr txBox="1"/>
          <p:nvPr/>
        </p:nvSpPr>
        <p:spPr>
          <a:xfrm>
            <a:off x="0" y="6437463"/>
            <a:ext cx="8506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Moving on Up: Helping Families Climb the Economic Ladder by Addressing Benefits Cliffs</a:t>
            </a:r>
            <a:r>
              <a:rPr lang="en-US" sz="1400" dirty="0"/>
              <a:t>, NCSL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D2FA55-415B-8E76-8A9E-3CD3B5A28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54" y="1255864"/>
            <a:ext cx="8623091" cy="48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88069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NCSL_2">
      <a:dk1>
        <a:srgbClr val="404153"/>
      </a:dk1>
      <a:lt1>
        <a:srgbClr val="FFFFFF"/>
      </a:lt1>
      <a:dk2>
        <a:srgbClr val="5C6D8B"/>
      </a:dk2>
      <a:lt2>
        <a:srgbClr val="F6F0E9"/>
      </a:lt2>
      <a:accent1>
        <a:srgbClr val="558589"/>
      </a:accent1>
      <a:accent2>
        <a:srgbClr val="B5C064"/>
      </a:accent2>
      <a:accent3>
        <a:srgbClr val="C3CB7C"/>
      </a:accent3>
      <a:accent4>
        <a:srgbClr val="F3BC6A"/>
      </a:accent4>
      <a:accent5>
        <a:srgbClr val="E37B39"/>
      </a:accent5>
      <a:accent6>
        <a:srgbClr val="595A6F"/>
      </a:accent6>
      <a:hlink>
        <a:srgbClr val="5C6D8B"/>
      </a:hlink>
      <a:folHlink>
        <a:srgbClr val="558589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1NCSLTEMPLATE_03112021" id="{993863FA-18C7-42FB-9872-8E757BF11B1B}" vid="{61A874DA-2C9C-4EC9-BF48-FFC26853AA9B}"/>
    </a:ext>
  </a:extLst>
</a:theme>
</file>

<file path=ppt/theme/theme2.xml><?xml version="1.0" encoding="utf-8"?>
<a:theme xmlns:a="http://schemas.openxmlformats.org/drawingml/2006/main" name="Office Theme">
  <a:themeElements>
    <a:clrScheme name="NCSL_2">
      <a:dk1>
        <a:srgbClr val="404153"/>
      </a:dk1>
      <a:lt1>
        <a:srgbClr val="FFFFFF"/>
      </a:lt1>
      <a:dk2>
        <a:srgbClr val="5C6D8B"/>
      </a:dk2>
      <a:lt2>
        <a:srgbClr val="F6F0E9"/>
      </a:lt2>
      <a:accent1>
        <a:srgbClr val="558589"/>
      </a:accent1>
      <a:accent2>
        <a:srgbClr val="B5C064"/>
      </a:accent2>
      <a:accent3>
        <a:srgbClr val="C3CB7C"/>
      </a:accent3>
      <a:accent4>
        <a:srgbClr val="F3BC6A"/>
      </a:accent4>
      <a:accent5>
        <a:srgbClr val="E37B39"/>
      </a:accent5>
      <a:accent6>
        <a:srgbClr val="595A6F"/>
      </a:accent6>
      <a:hlink>
        <a:srgbClr val="5C6D8B"/>
      </a:hlink>
      <a:folHlink>
        <a:srgbClr val="558589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1NCSLTEMPLATE_03112021" id="{993863FA-18C7-42FB-9872-8E757BF11B1B}" vid="{8B6B0099-3EF2-4AD6-9736-29040B87F74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NCSLTEMPLATE_04192022.pptx  -  Read-Only" id="{DB98A5AF-56F7-4239-B374-037D8FFDFC1A}" vid="{C7A2C32B-6BDD-4C8F-9134-523AAA767AB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04D23B3665B14EBA1A2EA3FC9B6F6A" ma:contentTypeVersion="4" ma:contentTypeDescription="Create a new document." ma:contentTypeScope="" ma:versionID="ac983b7a639957b604655f3d6d870adb">
  <xsd:schema xmlns:xsd="http://www.w3.org/2001/XMLSchema" xmlns:xs="http://www.w3.org/2001/XMLSchema" xmlns:p="http://schemas.microsoft.com/office/2006/metadata/properties" xmlns:ns2="d81a7925-c8b4-48f1-a58d-866083cb1641" targetNamespace="http://schemas.microsoft.com/office/2006/metadata/properties" ma:root="true" ma:fieldsID="e5c760b347b0e8a98225039fe8feaae3" ns2:_="">
    <xsd:import namespace="d81a7925-c8b4-48f1-a58d-866083cb1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a7925-c8b4-48f1-a58d-866083cb16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0BFDF-D948-4F4A-854E-477525F5779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d81a7925-c8b4-48f1-a58d-866083cb164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BA3596F-A98B-470B-8841-08A6F0C4D209}">
  <ds:schemaRefs>
    <ds:schemaRef ds:uri="d81a7925-c8b4-48f1-a58d-866083cb16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2021NCSLTEMPLATE_03112021</Template>
  <TotalTime>3</TotalTime>
  <Words>2083</Words>
  <Application>Microsoft Office PowerPoint</Application>
  <PresentationFormat>Widescreen</PresentationFormat>
  <Paragraphs>265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Courier New</vt:lpstr>
      <vt:lpstr>Helvetica</vt:lpstr>
      <vt:lpstr>Open Sans</vt:lpstr>
      <vt:lpstr>Times New Roman</vt:lpstr>
      <vt:lpstr>Office Theme</vt:lpstr>
      <vt:lpstr>Office Theme</vt:lpstr>
      <vt:lpstr>1_Office Theme</vt:lpstr>
      <vt:lpstr>Introduction to Benefits Cliffs</vt:lpstr>
      <vt:lpstr>PowerPoint Presentation</vt:lpstr>
      <vt:lpstr>How NCSL Strengthens Legislatures</vt:lpstr>
      <vt:lpstr>  Overview</vt:lpstr>
      <vt:lpstr>What Are Benefits Cliffs?</vt:lpstr>
      <vt:lpstr>A National Look at Poverty and Benefits</vt:lpstr>
      <vt:lpstr>The Value of Work</vt:lpstr>
      <vt:lpstr>Benefits Cliffs</vt:lpstr>
      <vt:lpstr>Example of a Benefit Cliff from Marion County, IN</vt:lpstr>
      <vt:lpstr>Example of Benefit Plateau from Maine</vt:lpstr>
      <vt:lpstr>Economic Consequences of Benefits Cliffs</vt:lpstr>
      <vt:lpstr>Benefits Cliffs and Public Assistance Programs</vt:lpstr>
      <vt:lpstr>Federal Eligibility Guidelines for Public Benefits</vt:lpstr>
      <vt:lpstr>Benefits Cliffs Across Programs</vt:lpstr>
      <vt:lpstr>Montana Case Study</vt:lpstr>
      <vt:lpstr>PowerPoint Presentation</vt:lpstr>
      <vt:lpstr>Work Requirements</vt:lpstr>
      <vt:lpstr>State Options and Examples</vt:lpstr>
      <vt:lpstr>Policy Options for States</vt:lpstr>
      <vt:lpstr>Enacted State Legislation</vt:lpstr>
      <vt:lpstr>PowerPoint Presentation</vt:lpstr>
      <vt:lpstr>Pending or Failed State Legislation</vt:lpstr>
      <vt:lpstr>State Tax Credits for Working Families</vt:lpstr>
      <vt:lpstr>Key Takeaways</vt:lpstr>
      <vt:lpstr>Resources</vt:lpstr>
      <vt:lpstr>NCSL Resources</vt:lpstr>
      <vt:lpstr>External Resources</vt:lpstr>
      <vt:lpstr>Connect With Us</vt:lpstr>
      <vt:lpstr>PowerPoint Presentation</vt:lpstr>
      <vt:lpstr>Appendix 1: Measures</vt:lpstr>
      <vt:lpstr>Appendix 2: Key Terms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</dc:title>
  <dc:creator>Amy Skinner</dc:creator>
  <cp:lastModifiedBy>Allen, Sasche (LRC)</cp:lastModifiedBy>
  <cp:revision>1</cp:revision>
  <dcterms:created xsi:type="dcterms:W3CDTF">2021-03-17T16:35:22Z</dcterms:created>
  <dcterms:modified xsi:type="dcterms:W3CDTF">2022-07-19T17:23:09Z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0x010100CC04D23B3665B14EBA1A2EA3FC9B6F6A</vt:lpwstr>
  </property>
</Properties>
</file>