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73" r:id="rId4"/>
    <p:sldId id="274" r:id="rId5"/>
    <p:sldId id="267" r:id="rId6"/>
    <p:sldId id="272" r:id="rId7"/>
    <p:sldId id="269" r:id="rId8"/>
    <p:sldId id="270" r:id="rId9"/>
    <p:sldId id="271" r:id="rId10"/>
    <p:sldId id="257" r:id="rId11"/>
    <p:sldId id="258" r:id="rId12"/>
    <p:sldId id="265" r:id="rId13"/>
    <p:sldId id="261" r:id="rId14"/>
    <p:sldId id="259" r:id="rId15"/>
    <p:sldId id="260" r:id="rId16"/>
    <p:sldId id="262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33"/>
  </p:normalViewPr>
  <p:slideViewPr>
    <p:cSldViewPr snapToGrid="0">
      <p:cViewPr>
        <p:scale>
          <a:sx n="91" d="100"/>
          <a:sy n="91" d="100"/>
        </p:scale>
        <p:origin x="17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Infant/Toddlers</c:v>
                </c:pt>
                <c:pt idx="1">
                  <c:v>Preschool</c:v>
                </c:pt>
                <c:pt idx="2">
                  <c:v>School Age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200</c:v>
                </c:pt>
                <c:pt idx="1">
                  <c:v>175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A-47D0-A46B-A2152D85D7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Infant/Toddlers</c:v>
                </c:pt>
                <c:pt idx="1">
                  <c:v>Preschool</c:v>
                </c:pt>
                <c:pt idx="2">
                  <c:v>School Age</c:v>
                </c:pt>
              </c:strCache>
            </c:strRef>
          </c:cat>
          <c:val>
            <c:numRef>
              <c:f>Sheet1!$C$2:$C$4</c:f>
              <c:numCache>
                <c:formatCode>"$"#,##0_);[Red]\("$"#,##0\)</c:formatCode>
                <c:ptCount val="3"/>
                <c:pt idx="0">
                  <c:v>140</c:v>
                </c:pt>
                <c:pt idx="1">
                  <c:v>130</c:v>
                </c:pt>
                <c:pt idx="2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4A-47D0-A46B-A2152D85D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9762008"/>
        <c:axId val="559752168"/>
      </c:barChart>
      <c:catAx>
        <c:axId val="55976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en-US"/>
          </a:p>
        </c:txPr>
        <c:crossAx val="559752168"/>
        <c:crosses val="autoZero"/>
        <c:auto val="1"/>
        <c:lblAlgn val="ctr"/>
        <c:lblOffset val="100"/>
        <c:noMultiLvlLbl val="0"/>
      </c:catAx>
      <c:valAx>
        <c:axId val="55975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en-US"/>
          </a:p>
        </c:txPr>
        <c:crossAx val="55976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AFDCF-DD01-408C-8F98-4D078AD5B48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94E62B-C817-4655-B317-7E3212A20376}">
      <dgm:prSet/>
      <dgm:spPr/>
      <dgm:t>
        <a:bodyPr/>
        <a:lstStyle/>
        <a:p>
          <a:pPr algn="ctr"/>
          <a:r>
            <a:rPr lang="en-US" dirty="0">
              <a:latin typeface="Roboto" pitchFamily="2" charset="0"/>
              <a:ea typeface="Roboto" pitchFamily="2" charset="0"/>
            </a:rPr>
            <a:t>Number of Child Care Centers – 1,698</a:t>
          </a:r>
        </a:p>
      </dgm:t>
    </dgm:pt>
    <dgm:pt modelId="{01A43B97-5B28-4E9E-B9CA-9F20472E1F25}" type="parTrans" cxnId="{26D6728D-A3E6-4CF7-B2FE-E0287DAA77F2}">
      <dgm:prSet/>
      <dgm:spPr/>
      <dgm:t>
        <a:bodyPr/>
        <a:lstStyle/>
        <a:p>
          <a:endParaRPr lang="en-US"/>
        </a:p>
      </dgm:t>
    </dgm:pt>
    <dgm:pt modelId="{A965E8DE-7F9C-4D45-A01B-DCB61E320D33}" type="sibTrans" cxnId="{26D6728D-A3E6-4CF7-B2FE-E0287DAA77F2}">
      <dgm:prSet/>
      <dgm:spPr/>
      <dgm:t>
        <a:bodyPr/>
        <a:lstStyle/>
        <a:p>
          <a:endParaRPr lang="en-US"/>
        </a:p>
      </dgm:t>
    </dgm:pt>
    <dgm:pt modelId="{353D414F-C4FD-4CC2-AF41-8BE90F6871EF}">
      <dgm:prSet/>
      <dgm:spPr/>
      <dgm:t>
        <a:bodyPr/>
        <a:lstStyle/>
        <a:p>
          <a:pPr algn="ctr"/>
          <a:r>
            <a:rPr lang="en-US" dirty="0">
              <a:latin typeface="Roboto" pitchFamily="2" charset="0"/>
              <a:ea typeface="Roboto" pitchFamily="2" charset="0"/>
            </a:rPr>
            <a:t>Number of Licensed or Certified Family Child Care Homes – 243</a:t>
          </a:r>
        </a:p>
      </dgm:t>
    </dgm:pt>
    <dgm:pt modelId="{7309D627-4B25-40FD-8EE5-3E5919125615}" type="parTrans" cxnId="{EB052B96-ECFF-41F0-A248-627D7F6696D0}">
      <dgm:prSet/>
      <dgm:spPr/>
      <dgm:t>
        <a:bodyPr/>
        <a:lstStyle/>
        <a:p>
          <a:endParaRPr lang="en-US"/>
        </a:p>
      </dgm:t>
    </dgm:pt>
    <dgm:pt modelId="{4B45E4DA-3B9A-44AA-B1E0-4CC48D1ED716}" type="sibTrans" cxnId="{EB052B96-ECFF-41F0-A248-627D7F6696D0}">
      <dgm:prSet/>
      <dgm:spPr/>
      <dgm:t>
        <a:bodyPr/>
        <a:lstStyle/>
        <a:p>
          <a:endParaRPr lang="en-US"/>
        </a:p>
      </dgm:t>
    </dgm:pt>
    <dgm:pt modelId="{FFD5BAAD-65BA-4B85-AF6E-EEB1DFD43C42}">
      <dgm:prSet/>
      <dgm:spPr/>
      <dgm:t>
        <a:bodyPr/>
        <a:lstStyle/>
        <a:p>
          <a:pPr algn="ctr"/>
          <a:r>
            <a:rPr lang="en-US" dirty="0">
              <a:latin typeface="Roboto" pitchFamily="2" charset="0"/>
              <a:ea typeface="Roboto" pitchFamily="2" charset="0"/>
            </a:rPr>
            <a:t>Number of Registered Child Care Providers (Family, Friends, or Neighbors) – 38</a:t>
          </a:r>
        </a:p>
      </dgm:t>
    </dgm:pt>
    <dgm:pt modelId="{138C0995-3E14-448B-88C8-BDC9B41851C0}" type="parTrans" cxnId="{F3FB7E56-46F3-4DAB-B3BF-A82D4C7006C0}">
      <dgm:prSet/>
      <dgm:spPr/>
      <dgm:t>
        <a:bodyPr/>
        <a:lstStyle/>
        <a:p>
          <a:endParaRPr lang="en-US"/>
        </a:p>
      </dgm:t>
    </dgm:pt>
    <dgm:pt modelId="{C73D4FAC-143E-4888-8CF5-BDC783A50BE8}" type="sibTrans" cxnId="{F3FB7E56-46F3-4DAB-B3BF-A82D4C7006C0}">
      <dgm:prSet/>
      <dgm:spPr/>
      <dgm:t>
        <a:bodyPr/>
        <a:lstStyle/>
        <a:p>
          <a:endParaRPr lang="en-US"/>
        </a:p>
      </dgm:t>
    </dgm:pt>
    <dgm:pt modelId="{273B9D55-2F80-4C97-BEBD-3EAF5A8099F3}">
      <dgm:prSet/>
      <dgm:spPr/>
      <dgm:t>
        <a:bodyPr/>
        <a:lstStyle/>
        <a:p>
          <a:pPr algn="ctr"/>
          <a:r>
            <a:rPr lang="en-US" dirty="0">
              <a:latin typeface="Roboto" pitchFamily="2" charset="0"/>
              <a:ea typeface="Roboto" pitchFamily="2" charset="0"/>
            </a:rPr>
            <a:t>Maximum Capacity of Child Care Slots in the State – 158,264</a:t>
          </a:r>
        </a:p>
      </dgm:t>
    </dgm:pt>
    <dgm:pt modelId="{140019EE-0319-497F-9BB3-472E85427AAA}" type="parTrans" cxnId="{95FFA8F5-D2E6-4152-9E7E-E1131B531A13}">
      <dgm:prSet/>
      <dgm:spPr/>
      <dgm:t>
        <a:bodyPr/>
        <a:lstStyle/>
        <a:p>
          <a:endParaRPr lang="en-US"/>
        </a:p>
      </dgm:t>
    </dgm:pt>
    <dgm:pt modelId="{74A9720D-8A32-46E2-BE7E-C38B832FFA72}" type="sibTrans" cxnId="{95FFA8F5-D2E6-4152-9E7E-E1131B531A13}">
      <dgm:prSet/>
      <dgm:spPr/>
      <dgm:t>
        <a:bodyPr/>
        <a:lstStyle/>
        <a:p>
          <a:endParaRPr lang="en-US"/>
        </a:p>
      </dgm:t>
    </dgm:pt>
    <dgm:pt modelId="{0F81107D-7AE3-4081-8C1D-9388789ACEE1}">
      <dgm:prSet/>
      <dgm:spPr/>
      <dgm:t>
        <a:bodyPr/>
        <a:lstStyle/>
        <a:p>
          <a:pPr algn="ctr"/>
          <a:r>
            <a:rPr lang="en-US" b="1" dirty="0">
              <a:latin typeface="Roboto" pitchFamily="2" charset="0"/>
              <a:ea typeface="Roboto" pitchFamily="2" charset="0"/>
            </a:rPr>
            <a:t>Remember, Capacity Does Not Equal Enrollment!</a:t>
          </a:r>
        </a:p>
      </dgm:t>
    </dgm:pt>
    <dgm:pt modelId="{5503421C-8046-478F-9AAF-22B5863D5107}" type="parTrans" cxnId="{959075CA-47A0-444D-9341-47E8F71DF0B1}">
      <dgm:prSet/>
      <dgm:spPr/>
      <dgm:t>
        <a:bodyPr/>
        <a:lstStyle/>
        <a:p>
          <a:endParaRPr lang="en-US"/>
        </a:p>
      </dgm:t>
    </dgm:pt>
    <dgm:pt modelId="{EDD4B990-F29F-45E6-A633-EA3D08F069D5}" type="sibTrans" cxnId="{959075CA-47A0-444D-9341-47E8F71DF0B1}">
      <dgm:prSet/>
      <dgm:spPr/>
      <dgm:t>
        <a:bodyPr/>
        <a:lstStyle/>
        <a:p>
          <a:endParaRPr lang="en-US"/>
        </a:p>
      </dgm:t>
    </dgm:pt>
    <dgm:pt modelId="{B08ADC25-A807-8E49-B322-09FDEDE9C1DB}" type="pres">
      <dgm:prSet presAssocID="{7CAAFDCF-DD01-408C-8F98-4D078AD5B483}" presName="linear" presStyleCnt="0">
        <dgm:presLayoutVars>
          <dgm:animLvl val="lvl"/>
          <dgm:resizeHandles val="exact"/>
        </dgm:presLayoutVars>
      </dgm:prSet>
      <dgm:spPr/>
    </dgm:pt>
    <dgm:pt modelId="{E8168730-52EE-354D-895D-AB17C085918E}" type="pres">
      <dgm:prSet presAssocID="{4794E62B-C817-4655-B317-7E3212A2037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792A8BD-3811-DF45-B997-B45F1DC185DD}" type="pres">
      <dgm:prSet presAssocID="{A965E8DE-7F9C-4D45-A01B-DCB61E320D33}" presName="spacer" presStyleCnt="0"/>
      <dgm:spPr/>
    </dgm:pt>
    <dgm:pt modelId="{55A699A8-A042-214E-896E-164342AA4E83}" type="pres">
      <dgm:prSet presAssocID="{353D414F-C4FD-4CC2-AF41-8BE90F6871E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498B6ED-6DC1-1046-9FDB-F93F4B9D9F3C}" type="pres">
      <dgm:prSet presAssocID="{4B45E4DA-3B9A-44AA-B1E0-4CC48D1ED716}" presName="spacer" presStyleCnt="0"/>
      <dgm:spPr/>
    </dgm:pt>
    <dgm:pt modelId="{6A32350E-4A39-CB43-93EF-834814BB6E8C}" type="pres">
      <dgm:prSet presAssocID="{FFD5BAAD-65BA-4B85-AF6E-EEB1DFD43C4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7BDC6EF-3212-0547-B0FB-76338581A5F7}" type="pres">
      <dgm:prSet presAssocID="{C73D4FAC-143E-4888-8CF5-BDC783A50BE8}" presName="spacer" presStyleCnt="0"/>
      <dgm:spPr/>
    </dgm:pt>
    <dgm:pt modelId="{D339C73D-D644-8645-8900-4E5BAE2078B4}" type="pres">
      <dgm:prSet presAssocID="{273B9D55-2F80-4C97-BEBD-3EAF5A8099F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C0CB78-210B-0146-B273-21B9C9F66CC5}" type="pres">
      <dgm:prSet presAssocID="{74A9720D-8A32-46E2-BE7E-C38B832FFA72}" presName="spacer" presStyleCnt="0"/>
      <dgm:spPr/>
    </dgm:pt>
    <dgm:pt modelId="{D227E4CD-A800-2741-B15A-B61142E4419F}" type="pres">
      <dgm:prSet presAssocID="{0F81107D-7AE3-4081-8C1D-9388789ACEE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6C1DF11-D357-8342-939F-714C617B77B7}" type="presOf" srcId="{0F81107D-7AE3-4081-8C1D-9388789ACEE1}" destId="{D227E4CD-A800-2741-B15A-B61142E4419F}" srcOrd="0" destOrd="0" presId="urn:microsoft.com/office/officeart/2005/8/layout/vList2"/>
    <dgm:cxn modelId="{BDA00931-47D3-354F-877D-1E34A8F31CE5}" type="presOf" srcId="{353D414F-C4FD-4CC2-AF41-8BE90F6871EF}" destId="{55A699A8-A042-214E-896E-164342AA4E83}" srcOrd="0" destOrd="0" presId="urn:microsoft.com/office/officeart/2005/8/layout/vList2"/>
    <dgm:cxn modelId="{E3DCBD4B-8988-0748-834F-8476FFBA3300}" type="presOf" srcId="{7CAAFDCF-DD01-408C-8F98-4D078AD5B483}" destId="{B08ADC25-A807-8E49-B322-09FDEDE9C1DB}" srcOrd="0" destOrd="0" presId="urn:microsoft.com/office/officeart/2005/8/layout/vList2"/>
    <dgm:cxn modelId="{F3FB7E56-46F3-4DAB-B3BF-A82D4C7006C0}" srcId="{7CAAFDCF-DD01-408C-8F98-4D078AD5B483}" destId="{FFD5BAAD-65BA-4B85-AF6E-EEB1DFD43C42}" srcOrd="2" destOrd="0" parTransId="{138C0995-3E14-448B-88C8-BDC9B41851C0}" sibTransId="{C73D4FAC-143E-4888-8CF5-BDC783A50BE8}"/>
    <dgm:cxn modelId="{B8681381-867A-BB4F-A1EA-0DB4F5DD3167}" type="presOf" srcId="{4794E62B-C817-4655-B317-7E3212A20376}" destId="{E8168730-52EE-354D-895D-AB17C085918E}" srcOrd="0" destOrd="0" presId="urn:microsoft.com/office/officeart/2005/8/layout/vList2"/>
    <dgm:cxn modelId="{26D6728D-A3E6-4CF7-B2FE-E0287DAA77F2}" srcId="{7CAAFDCF-DD01-408C-8F98-4D078AD5B483}" destId="{4794E62B-C817-4655-B317-7E3212A20376}" srcOrd="0" destOrd="0" parTransId="{01A43B97-5B28-4E9E-B9CA-9F20472E1F25}" sibTransId="{A965E8DE-7F9C-4D45-A01B-DCB61E320D33}"/>
    <dgm:cxn modelId="{EB052B96-ECFF-41F0-A248-627D7F6696D0}" srcId="{7CAAFDCF-DD01-408C-8F98-4D078AD5B483}" destId="{353D414F-C4FD-4CC2-AF41-8BE90F6871EF}" srcOrd="1" destOrd="0" parTransId="{7309D627-4B25-40FD-8EE5-3E5919125615}" sibTransId="{4B45E4DA-3B9A-44AA-B1E0-4CC48D1ED716}"/>
    <dgm:cxn modelId="{976FDEC6-C8A0-EE43-8496-8F906BB2F375}" type="presOf" srcId="{FFD5BAAD-65BA-4B85-AF6E-EEB1DFD43C42}" destId="{6A32350E-4A39-CB43-93EF-834814BB6E8C}" srcOrd="0" destOrd="0" presId="urn:microsoft.com/office/officeart/2005/8/layout/vList2"/>
    <dgm:cxn modelId="{959075CA-47A0-444D-9341-47E8F71DF0B1}" srcId="{7CAAFDCF-DD01-408C-8F98-4D078AD5B483}" destId="{0F81107D-7AE3-4081-8C1D-9388789ACEE1}" srcOrd="4" destOrd="0" parTransId="{5503421C-8046-478F-9AAF-22B5863D5107}" sibTransId="{EDD4B990-F29F-45E6-A633-EA3D08F069D5}"/>
    <dgm:cxn modelId="{95FFA8F5-D2E6-4152-9E7E-E1131B531A13}" srcId="{7CAAFDCF-DD01-408C-8F98-4D078AD5B483}" destId="{273B9D55-2F80-4C97-BEBD-3EAF5A8099F3}" srcOrd="3" destOrd="0" parTransId="{140019EE-0319-497F-9BB3-472E85427AAA}" sibTransId="{74A9720D-8A32-46E2-BE7E-C38B832FFA72}"/>
    <dgm:cxn modelId="{F67FE4FC-E469-5E44-92EC-882F7124F9E8}" type="presOf" srcId="{273B9D55-2F80-4C97-BEBD-3EAF5A8099F3}" destId="{D339C73D-D644-8645-8900-4E5BAE2078B4}" srcOrd="0" destOrd="0" presId="urn:microsoft.com/office/officeart/2005/8/layout/vList2"/>
    <dgm:cxn modelId="{132FC594-4B88-0C4E-9386-A5D3E3281631}" type="presParOf" srcId="{B08ADC25-A807-8E49-B322-09FDEDE9C1DB}" destId="{E8168730-52EE-354D-895D-AB17C085918E}" srcOrd="0" destOrd="0" presId="urn:microsoft.com/office/officeart/2005/8/layout/vList2"/>
    <dgm:cxn modelId="{C108ADCD-1618-2846-B35C-728842E31055}" type="presParOf" srcId="{B08ADC25-A807-8E49-B322-09FDEDE9C1DB}" destId="{5792A8BD-3811-DF45-B997-B45F1DC185DD}" srcOrd="1" destOrd="0" presId="urn:microsoft.com/office/officeart/2005/8/layout/vList2"/>
    <dgm:cxn modelId="{7E6E6F03-9266-4444-9920-BF6AB39506CE}" type="presParOf" srcId="{B08ADC25-A807-8E49-B322-09FDEDE9C1DB}" destId="{55A699A8-A042-214E-896E-164342AA4E83}" srcOrd="2" destOrd="0" presId="urn:microsoft.com/office/officeart/2005/8/layout/vList2"/>
    <dgm:cxn modelId="{4F9C945B-BE28-3F48-AA0C-0DB960F1C339}" type="presParOf" srcId="{B08ADC25-A807-8E49-B322-09FDEDE9C1DB}" destId="{0498B6ED-6DC1-1046-9FDB-F93F4B9D9F3C}" srcOrd="3" destOrd="0" presId="urn:microsoft.com/office/officeart/2005/8/layout/vList2"/>
    <dgm:cxn modelId="{B973F79B-CD1B-6948-96C6-D02D4AF36D80}" type="presParOf" srcId="{B08ADC25-A807-8E49-B322-09FDEDE9C1DB}" destId="{6A32350E-4A39-CB43-93EF-834814BB6E8C}" srcOrd="4" destOrd="0" presId="urn:microsoft.com/office/officeart/2005/8/layout/vList2"/>
    <dgm:cxn modelId="{B0BFA7BE-F0F9-2A4E-A608-4FF2B1B7976C}" type="presParOf" srcId="{B08ADC25-A807-8E49-B322-09FDEDE9C1DB}" destId="{87BDC6EF-3212-0547-B0FB-76338581A5F7}" srcOrd="5" destOrd="0" presId="urn:microsoft.com/office/officeart/2005/8/layout/vList2"/>
    <dgm:cxn modelId="{60A7388E-DE1F-9042-B40D-6E26A4D3EDAF}" type="presParOf" srcId="{B08ADC25-A807-8E49-B322-09FDEDE9C1DB}" destId="{D339C73D-D644-8645-8900-4E5BAE2078B4}" srcOrd="6" destOrd="0" presId="urn:microsoft.com/office/officeart/2005/8/layout/vList2"/>
    <dgm:cxn modelId="{BF0D64F5-D797-E146-A97A-9DA0576B77BA}" type="presParOf" srcId="{B08ADC25-A807-8E49-B322-09FDEDE9C1DB}" destId="{89C0CB78-210B-0146-B273-21B9C9F66CC5}" srcOrd="7" destOrd="0" presId="urn:microsoft.com/office/officeart/2005/8/layout/vList2"/>
    <dgm:cxn modelId="{05C13378-371D-5540-868C-3E93B7040A09}" type="presParOf" srcId="{B08ADC25-A807-8E49-B322-09FDEDE9C1DB}" destId="{D227E4CD-A800-2741-B15A-B61142E4419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0FFBE-C082-4493-A9EF-F31572335F68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D018540-38EE-41B5-939D-6EF6472C3F7D}">
      <dgm:prSet/>
      <dgm:spPr/>
      <dgm:t>
        <a:bodyPr/>
        <a:lstStyle/>
        <a:p>
          <a:r>
            <a:rPr lang="en-US" dirty="0">
              <a:latin typeface="Roboto" pitchFamily="2" charset="0"/>
              <a:ea typeface="Roboto" pitchFamily="2" charset="0"/>
            </a:rPr>
            <a:t>At a 12-month reauthorization visit, the family is notified that they no longer qualify for CCAP.</a:t>
          </a:r>
        </a:p>
      </dgm:t>
    </dgm:pt>
    <dgm:pt modelId="{A5FB97F5-3030-487F-826E-AFAE6D03A093}" type="parTrans" cxnId="{B07E55FD-054B-4955-89BC-83334619FBE0}">
      <dgm:prSet/>
      <dgm:spPr/>
      <dgm:t>
        <a:bodyPr/>
        <a:lstStyle/>
        <a:p>
          <a:endParaRPr lang="en-US"/>
        </a:p>
      </dgm:t>
    </dgm:pt>
    <dgm:pt modelId="{1E420939-5BF8-4C82-9665-BE9465ADF5FC}" type="sibTrans" cxnId="{B07E55FD-054B-4955-89BC-83334619FBE0}">
      <dgm:prSet/>
      <dgm:spPr/>
      <dgm:t>
        <a:bodyPr/>
        <a:lstStyle/>
        <a:p>
          <a:endParaRPr lang="en-US"/>
        </a:p>
      </dgm:t>
    </dgm:pt>
    <dgm:pt modelId="{73A3FCB0-0A49-4FC5-B043-2DB0FCCFC554}">
      <dgm:prSet/>
      <dgm:spPr/>
      <dgm:t>
        <a:bodyPr/>
        <a:lstStyle/>
        <a:p>
          <a:r>
            <a:rPr lang="en-US" dirty="0">
              <a:latin typeface="Roboto" pitchFamily="2" charset="0"/>
              <a:ea typeface="Roboto" pitchFamily="2" charset="0"/>
            </a:rPr>
            <a:t>For 6-months, the family will receive 50% of the subsidy amount as they transition out of the program.</a:t>
          </a:r>
        </a:p>
      </dgm:t>
    </dgm:pt>
    <dgm:pt modelId="{C761F772-757A-4145-AE9C-AC10A614D45C}" type="parTrans" cxnId="{237BF286-C3C4-4B9C-8577-FBC2A357AE65}">
      <dgm:prSet/>
      <dgm:spPr/>
      <dgm:t>
        <a:bodyPr/>
        <a:lstStyle/>
        <a:p>
          <a:endParaRPr lang="en-US"/>
        </a:p>
      </dgm:t>
    </dgm:pt>
    <dgm:pt modelId="{7C389098-2ADA-4E71-AB68-D97604704151}" type="sibTrans" cxnId="{237BF286-C3C4-4B9C-8577-FBC2A357AE65}">
      <dgm:prSet/>
      <dgm:spPr/>
      <dgm:t>
        <a:bodyPr/>
        <a:lstStyle/>
        <a:p>
          <a:endParaRPr lang="en-US"/>
        </a:p>
      </dgm:t>
    </dgm:pt>
    <dgm:pt modelId="{1E844051-28C9-4587-92A9-34E0901FBF44}">
      <dgm:prSet/>
      <dgm:spPr/>
      <dgm:t>
        <a:bodyPr/>
        <a:lstStyle/>
        <a:p>
          <a:r>
            <a:rPr lang="en-US" dirty="0">
              <a:latin typeface="Roboto" pitchFamily="2" charset="0"/>
              <a:ea typeface="Roboto" pitchFamily="2" charset="0"/>
            </a:rPr>
            <a:t>EX: The family transitions from paying $140 per month to $400 per month (for 6 months) to $800 per month. This is an increase of $660 per month over a 7-month time period.</a:t>
          </a:r>
        </a:p>
      </dgm:t>
    </dgm:pt>
    <dgm:pt modelId="{17C874B4-28D2-4A0D-BAAB-3F7FF0B42FCB}" type="parTrans" cxnId="{D7357A08-6C43-434E-9F90-E31AE207A72A}">
      <dgm:prSet/>
      <dgm:spPr/>
      <dgm:t>
        <a:bodyPr/>
        <a:lstStyle/>
        <a:p>
          <a:endParaRPr lang="en-US"/>
        </a:p>
      </dgm:t>
    </dgm:pt>
    <dgm:pt modelId="{9B5C71D9-B670-4D36-9EAB-DB78CB4DA0B2}" type="sibTrans" cxnId="{D7357A08-6C43-434E-9F90-E31AE207A72A}">
      <dgm:prSet/>
      <dgm:spPr/>
      <dgm:t>
        <a:bodyPr/>
        <a:lstStyle/>
        <a:p>
          <a:endParaRPr lang="en-US"/>
        </a:p>
      </dgm:t>
    </dgm:pt>
    <dgm:pt modelId="{195302A9-3E7D-7049-BC83-3AD6E49F78C5}" type="pres">
      <dgm:prSet presAssocID="{2000FFBE-C082-4493-A9EF-F31572335F68}" presName="vert0" presStyleCnt="0">
        <dgm:presLayoutVars>
          <dgm:dir/>
          <dgm:animOne val="branch"/>
          <dgm:animLvl val="lvl"/>
        </dgm:presLayoutVars>
      </dgm:prSet>
      <dgm:spPr/>
    </dgm:pt>
    <dgm:pt modelId="{654B6BA6-79DF-4B42-909C-6C000497FD0A}" type="pres">
      <dgm:prSet presAssocID="{0D018540-38EE-41B5-939D-6EF6472C3F7D}" presName="thickLine" presStyleLbl="alignNode1" presStyleIdx="0" presStyleCnt="3"/>
      <dgm:spPr/>
    </dgm:pt>
    <dgm:pt modelId="{1147B13E-CC5E-C148-BEA4-324C370E2F7A}" type="pres">
      <dgm:prSet presAssocID="{0D018540-38EE-41B5-939D-6EF6472C3F7D}" presName="horz1" presStyleCnt="0"/>
      <dgm:spPr/>
    </dgm:pt>
    <dgm:pt modelId="{37A2337D-F925-9C47-9488-D4C784395F93}" type="pres">
      <dgm:prSet presAssocID="{0D018540-38EE-41B5-939D-6EF6472C3F7D}" presName="tx1" presStyleLbl="revTx" presStyleIdx="0" presStyleCnt="3"/>
      <dgm:spPr/>
    </dgm:pt>
    <dgm:pt modelId="{32BCFBE9-FEBE-EA44-9D29-2C5EE2DC8029}" type="pres">
      <dgm:prSet presAssocID="{0D018540-38EE-41B5-939D-6EF6472C3F7D}" presName="vert1" presStyleCnt="0"/>
      <dgm:spPr/>
    </dgm:pt>
    <dgm:pt modelId="{F5AB113E-EE5F-A146-9F64-1ACB8AF6D041}" type="pres">
      <dgm:prSet presAssocID="{73A3FCB0-0A49-4FC5-B043-2DB0FCCFC554}" presName="thickLine" presStyleLbl="alignNode1" presStyleIdx="1" presStyleCnt="3"/>
      <dgm:spPr/>
    </dgm:pt>
    <dgm:pt modelId="{04002758-B97A-354C-93D3-854BAC3434BC}" type="pres">
      <dgm:prSet presAssocID="{73A3FCB0-0A49-4FC5-B043-2DB0FCCFC554}" presName="horz1" presStyleCnt="0"/>
      <dgm:spPr/>
    </dgm:pt>
    <dgm:pt modelId="{F115541E-7BED-7A48-AF95-A8BF1F2A7B54}" type="pres">
      <dgm:prSet presAssocID="{73A3FCB0-0A49-4FC5-B043-2DB0FCCFC554}" presName="tx1" presStyleLbl="revTx" presStyleIdx="1" presStyleCnt="3"/>
      <dgm:spPr/>
    </dgm:pt>
    <dgm:pt modelId="{DA5085D1-9B22-F841-9EF6-334EC0130D79}" type="pres">
      <dgm:prSet presAssocID="{73A3FCB0-0A49-4FC5-B043-2DB0FCCFC554}" presName="vert1" presStyleCnt="0"/>
      <dgm:spPr/>
    </dgm:pt>
    <dgm:pt modelId="{6978FD47-8254-EA4B-B04A-4C271009FADA}" type="pres">
      <dgm:prSet presAssocID="{1E844051-28C9-4587-92A9-34E0901FBF44}" presName="thickLine" presStyleLbl="alignNode1" presStyleIdx="2" presStyleCnt="3"/>
      <dgm:spPr/>
    </dgm:pt>
    <dgm:pt modelId="{35D39307-C889-544C-B2DE-F524BCA7FF13}" type="pres">
      <dgm:prSet presAssocID="{1E844051-28C9-4587-92A9-34E0901FBF44}" presName="horz1" presStyleCnt="0"/>
      <dgm:spPr/>
    </dgm:pt>
    <dgm:pt modelId="{C232F33E-679E-AF42-B4AB-995F94994D94}" type="pres">
      <dgm:prSet presAssocID="{1E844051-28C9-4587-92A9-34E0901FBF44}" presName="tx1" presStyleLbl="revTx" presStyleIdx="2" presStyleCnt="3"/>
      <dgm:spPr/>
    </dgm:pt>
    <dgm:pt modelId="{81145388-A5C6-B949-B703-5163E6BABBE7}" type="pres">
      <dgm:prSet presAssocID="{1E844051-28C9-4587-92A9-34E0901FBF44}" presName="vert1" presStyleCnt="0"/>
      <dgm:spPr/>
    </dgm:pt>
  </dgm:ptLst>
  <dgm:cxnLst>
    <dgm:cxn modelId="{D7357A08-6C43-434E-9F90-E31AE207A72A}" srcId="{2000FFBE-C082-4493-A9EF-F31572335F68}" destId="{1E844051-28C9-4587-92A9-34E0901FBF44}" srcOrd="2" destOrd="0" parTransId="{17C874B4-28D2-4A0D-BAAB-3F7FF0B42FCB}" sibTransId="{9B5C71D9-B670-4D36-9EAB-DB78CB4DA0B2}"/>
    <dgm:cxn modelId="{987B8B0F-CD1B-EC47-BAF6-85AACBE3C295}" type="presOf" srcId="{2000FFBE-C082-4493-A9EF-F31572335F68}" destId="{195302A9-3E7D-7049-BC83-3AD6E49F78C5}" srcOrd="0" destOrd="0" presId="urn:microsoft.com/office/officeart/2008/layout/LinedList"/>
    <dgm:cxn modelId="{237BF286-C3C4-4B9C-8577-FBC2A357AE65}" srcId="{2000FFBE-C082-4493-A9EF-F31572335F68}" destId="{73A3FCB0-0A49-4FC5-B043-2DB0FCCFC554}" srcOrd="1" destOrd="0" parTransId="{C761F772-757A-4145-AE9C-AC10A614D45C}" sibTransId="{7C389098-2ADA-4E71-AB68-D97604704151}"/>
    <dgm:cxn modelId="{A49A1FB4-B0EB-614A-88F0-BD1AD841A568}" type="presOf" srcId="{1E844051-28C9-4587-92A9-34E0901FBF44}" destId="{C232F33E-679E-AF42-B4AB-995F94994D94}" srcOrd="0" destOrd="0" presId="urn:microsoft.com/office/officeart/2008/layout/LinedList"/>
    <dgm:cxn modelId="{095C11F7-AE3D-994E-A05F-7B525E442872}" type="presOf" srcId="{0D018540-38EE-41B5-939D-6EF6472C3F7D}" destId="{37A2337D-F925-9C47-9488-D4C784395F93}" srcOrd="0" destOrd="0" presId="urn:microsoft.com/office/officeart/2008/layout/LinedList"/>
    <dgm:cxn modelId="{A4653AFA-3303-B747-9957-9A78C8930905}" type="presOf" srcId="{73A3FCB0-0A49-4FC5-B043-2DB0FCCFC554}" destId="{F115541E-7BED-7A48-AF95-A8BF1F2A7B54}" srcOrd="0" destOrd="0" presId="urn:microsoft.com/office/officeart/2008/layout/LinedList"/>
    <dgm:cxn modelId="{B07E55FD-054B-4955-89BC-83334619FBE0}" srcId="{2000FFBE-C082-4493-A9EF-F31572335F68}" destId="{0D018540-38EE-41B5-939D-6EF6472C3F7D}" srcOrd="0" destOrd="0" parTransId="{A5FB97F5-3030-487F-826E-AFAE6D03A093}" sibTransId="{1E420939-5BF8-4C82-9665-BE9465ADF5FC}"/>
    <dgm:cxn modelId="{7AC98A6B-D350-B04B-B469-9C1BF221CF37}" type="presParOf" srcId="{195302A9-3E7D-7049-BC83-3AD6E49F78C5}" destId="{654B6BA6-79DF-4B42-909C-6C000497FD0A}" srcOrd="0" destOrd="0" presId="urn:microsoft.com/office/officeart/2008/layout/LinedList"/>
    <dgm:cxn modelId="{2B5811E9-CF3C-3348-A3D9-8762250ADE0C}" type="presParOf" srcId="{195302A9-3E7D-7049-BC83-3AD6E49F78C5}" destId="{1147B13E-CC5E-C148-BEA4-324C370E2F7A}" srcOrd="1" destOrd="0" presId="urn:microsoft.com/office/officeart/2008/layout/LinedList"/>
    <dgm:cxn modelId="{8EAC70DC-9966-624D-BBF3-DCDEEB6A7FE8}" type="presParOf" srcId="{1147B13E-CC5E-C148-BEA4-324C370E2F7A}" destId="{37A2337D-F925-9C47-9488-D4C784395F93}" srcOrd="0" destOrd="0" presId="urn:microsoft.com/office/officeart/2008/layout/LinedList"/>
    <dgm:cxn modelId="{B205A5CD-908A-084A-898B-67118FA06436}" type="presParOf" srcId="{1147B13E-CC5E-C148-BEA4-324C370E2F7A}" destId="{32BCFBE9-FEBE-EA44-9D29-2C5EE2DC8029}" srcOrd="1" destOrd="0" presId="urn:microsoft.com/office/officeart/2008/layout/LinedList"/>
    <dgm:cxn modelId="{0F36390E-588E-8741-99EC-D3B85CBA4194}" type="presParOf" srcId="{195302A9-3E7D-7049-BC83-3AD6E49F78C5}" destId="{F5AB113E-EE5F-A146-9F64-1ACB8AF6D041}" srcOrd="2" destOrd="0" presId="urn:microsoft.com/office/officeart/2008/layout/LinedList"/>
    <dgm:cxn modelId="{73EE72FB-62BA-DE4A-ADEA-6DD5766CFF40}" type="presParOf" srcId="{195302A9-3E7D-7049-BC83-3AD6E49F78C5}" destId="{04002758-B97A-354C-93D3-854BAC3434BC}" srcOrd="3" destOrd="0" presId="urn:microsoft.com/office/officeart/2008/layout/LinedList"/>
    <dgm:cxn modelId="{D966159D-36C6-E84F-AEE6-9278465EAE64}" type="presParOf" srcId="{04002758-B97A-354C-93D3-854BAC3434BC}" destId="{F115541E-7BED-7A48-AF95-A8BF1F2A7B54}" srcOrd="0" destOrd="0" presId="urn:microsoft.com/office/officeart/2008/layout/LinedList"/>
    <dgm:cxn modelId="{CEA7D6E8-5FB2-B44F-9C1F-CCCEC89454D9}" type="presParOf" srcId="{04002758-B97A-354C-93D3-854BAC3434BC}" destId="{DA5085D1-9B22-F841-9EF6-334EC0130D79}" srcOrd="1" destOrd="0" presId="urn:microsoft.com/office/officeart/2008/layout/LinedList"/>
    <dgm:cxn modelId="{0D9D0A9B-DECB-2948-A9FE-1CDB266836F4}" type="presParOf" srcId="{195302A9-3E7D-7049-BC83-3AD6E49F78C5}" destId="{6978FD47-8254-EA4B-B04A-4C271009FADA}" srcOrd="4" destOrd="0" presId="urn:microsoft.com/office/officeart/2008/layout/LinedList"/>
    <dgm:cxn modelId="{7BD340E6-129B-9E46-9DBA-FB6926E57B24}" type="presParOf" srcId="{195302A9-3E7D-7049-BC83-3AD6E49F78C5}" destId="{35D39307-C889-544C-B2DE-F524BCA7FF13}" srcOrd="5" destOrd="0" presId="urn:microsoft.com/office/officeart/2008/layout/LinedList"/>
    <dgm:cxn modelId="{58ABFDAD-C715-7640-8B88-EF70868CE2B6}" type="presParOf" srcId="{35D39307-C889-544C-B2DE-F524BCA7FF13}" destId="{C232F33E-679E-AF42-B4AB-995F94994D94}" srcOrd="0" destOrd="0" presId="urn:microsoft.com/office/officeart/2008/layout/LinedList"/>
    <dgm:cxn modelId="{CDB420C4-B946-3F44-BA85-15F31F0C9C41}" type="presParOf" srcId="{35D39307-C889-544C-B2DE-F524BCA7FF13}" destId="{81145388-A5C6-B949-B703-5163E6BABB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364A9B-5C6C-4FB0-93FD-1FBCEDD7606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5E5F14-9E6B-4D3D-907D-82A5BB465F3E}">
      <dgm:prSet/>
      <dgm:spPr/>
      <dgm:t>
        <a:bodyPr/>
        <a:lstStyle/>
        <a:p>
          <a:r>
            <a:rPr lang="en-US">
              <a:latin typeface="Roboto" pitchFamily="2" charset="0"/>
              <a:ea typeface="Roboto" pitchFamily="2" charset="0"/>
            </a:rPr>
            <a:t>American Rescue Plan granted Kentucky $763 Million for Child Care</a:t>
          </a:r>
        </a:p>
      </dgm:t>
    </dgm:pt>
    <dgm:pt modelId="{993F5278-198E-426F-8DC9-5338165B35D1}" type="parTrans" cxnId="{EB479F02-4CE0-49C3-84D2-666335355CA8}">
      <dgm:prSet/>
      <dgm:spPr/>
      <dgm:t>
        <a:bodyPr/>
        <a:lstStyle/>
        <a:p>
          <a:endParaRPr lang="en-US">
            <a:latin typeface="Roboto" pitchFamily="2" charset="0"/>
            <a:ea typeface="Roboto" pitchFamily="2" charset="0"/>
          </a:endParaRPr>
        </a:p>
      </dgm:t>
    </dgm:pt>
    <dgm:pt modelId="{013C641C-B9B0-47DE-B216-68EC7610CA6C}" type="sibTrans" cxnId="{EB479F02-4CE0-49C3-84D2-666335355CA8}">
      <dgm:prSet/>
      <dgm:spPr/>
      <dgm:t>
        <a:bodyPr/>
        <a:lstStyle/>
        <a:p>
          <a:endParaRPr lang="en-US">
            <a:latin typeface="Roboto" pitchFamily="2" charset="0"/>
            <a:ea typeface="Roboto" pitchFamily="2" charset="0"/>
          </a:endParaRPr>
        </a:p>
      </dgm:t>
    </dgm:pt>
    <dgm:pt modelId="{B9894388-506F-4727-8A3F-B5C8D4AD6893}">
      <dgm:prSet/>
      <dgm:spPr/>
      <dgm:t>
        <a:bodyPr/>
        <a:lstStyle/>
        <a:p>
          <a:r>
            <a:rPr lang="en-US">
              <a:latin typeface="Roboto" pitchFamily="2" charset="0"/>
              <a:ea typeface="Roboto" pitchFamily="2" charset="0"/>
            </a:rPr>
            <a:t>$470 Million dedicated to Sustainability Payments for Programs</a:t>
          </a:r>
        </a:p>
      </dgm:t>
    </dgm:pt>
    <dgm:pt modelId="{6841CD6A-E2FB-4243-8094-B5CD351C8B05}" type="parTrans" cxnId="{749C1C59-19D0-4C71-8ACF-502551DE4FAC}">
      <dgm:prSet/>
      <dgm:spPr/>
      <dgm:t>
        <a:bodyPr/>
        <a:lstStyle/>
        <a:p>
          <a:endParaRPr lang="en-US">
            <a:latin typeface="Roboto" pitchFamily="2" charset="0"/>
            <a:ea typeface="Roboto" pitchFamily="2" charset="0"/>
          </a:endParaRPr>
        </a:p>
      </dgm:t>
    </dgm:pt>
    <dgm:pt modelId="{1B7ECFDA-BB28-4F43-A543-02361EBFC25D}" type="sibTrans" cxnId="{749C1C59-19D0-4C71-8ACF-502551DE4FAC}">
      <dgm:prSet/>
      <dgm:spPr/>
      <dgm:t>
        <a:bodyPr/>
        <a:lstStyle/>
        <a:p>
          <a:endParaRPr lang="en-US">
            <a:latin typeface="Roboto" pitchFamily="2" charset="0"/>
            <a:ea typeface="Roboto" pitchFamily="2" charset="0"/>
          </a:endParaRPr>
        </a:p>
      </dgm:t>
    </dgm:pt>
    <dgm:pt modelId="{CA4E9F47-0307-4CAE-95BC-180A3714F973}">
      <dgm:prSet/>
      <dgm:spPr/>
      <dgm:t>
        <a:bodyPr/>
        <a:lstStyle/>
        <a:p>
          <a:r>
            <a:rPr lang="en-US" dirty="0">
              <a:latin typeface="Roboto" pitchFamily="2" charset="0"/>
              <a:ea typeface="Roboto" pitchFamily="2" charset="0"/>
            </a:rPr>
            <a:t>Sustainability Payments End in September 2023</a:t>
          </a:r>
        </a:p>
      </dgm:t>
    </dgm:pt>
    <dgm:pt modelId="{433EB0F5-A318-4077-B4C2-E564EA66DACF}" type="parTrans" cxnId="{4C07E777-F86A-480B-9AC6-FFE283E243AC}">
      <dgm:prSet/>
      <dgm:spPr/>
      <dgm:t>
        <a:bodyPr/>
        <a:lstStyle/>
        <a:p>
          <a:endParaRPr lang="en-US">
            <a:latin typeface="Roboto" pitchFamily="2" charset="0"/>
            <a:ea typeface="Roboto" pitchFamily="2" charset="0"/>
          </a:endParaRPr>
        </a:p>
      </dgm:t>
    </dgm:pt>
    <dgm:pt modelId="{7197A37B-F49D-4DDA-82A8-A7DAD4EC8A6A}" type="sibTrans" cxnId="{4C07E777-F86A-480B-9AC6-FFE283E243AC}">
      <dgm:prSet/>
      <dgm:spPr/>
      <dgm:t>
        <a:bodyPr/>
        <a:lstStyle/>
        <a:p>
          <a:endParaRPr lang="en-US">
            <a:latin typeface="Roboto" pitchFamily="2" charset="0"/>
            <a:ea typeface="Roboto" pitchFamily="2" charset="0"/>
          </a:endParaRPr>
        </a:p>
      </dgm:t>
    </dgm:pt>
    <dgm:pt modelId="{1A07481C-1781-4C2E-BA0A-02CFDE037254}">
      <dgm:prSet/>
      <dgm:spPr/>
      <dgm:t>
        <a:bodyPr/>
        <a:lstStyle/>
        <a:p>
          <a:r>
            <a:rPr lang="en-US" dirty="0">
              <a:latin typeface="Roboto" pitchFamily="2" charset="0"/>
              <a:ea typeface="Roboto" pitchFamily="2" charset="0"/>
            </a:rPr>
            <a:t>$293 Million Dedicated to Flexible Funding, including CCAP</a:t>
          </a:r>
        </a:p>
      </dgm:t>
    </dgm:pt>
    <dgm:pt modelId="{3A47BE45-8C63-459F-A1B7-B1A97EEAD9E2}" type="parTrans" cxnId="{7C4F9B9C-F14F-4E0E-B33B-DC58E5EB55C1}">
      <dgm:prSet/>
      <dgm:spPr/>
      <dgm:t>
        <a:bodyPr/>
        <a:lstStyle/>
        <a:p>
          <a:endParaRPr lang="en-US">
            <a:latin typeface="Roboto" pitchFamily="2" charset="0"/>
            <a:ea typeface="Roboto" pitchFamily="2" charset="0"/>
          </a:endParaRPr>
        </a:p>
      </dgm:t>
    </dgm:pt>
    <dgm:pt modelId="{D2311CBC-0382-4DB8-AA50-EBB3882E9632}" type="sibTrans" cxnId="{7C4F9B9C-F14F-4E0E-B33B-DC58E5EB55C1}">
      <dgm:prSet/>
      <dgm:spPr/>
      <dgm:t>
        <a:bodyPr/>
        <a:lstStyle/>
        <a:p>
          <a:endParaRPr lang="en-US">
            <a:latin typeface="Roboto" pitchFamily="2" charset="0"/>
            <a:ea typeface="Roboto" pitchFamily="2" charset="0"/>
          </a:endParaRPr>
        </a:p>
      </dgm:t>
    </dgm:pt>
    <dgm:pt modelId="{CDFDB69E-2D46-445E-8416-75AFF93B8016}">
      <dgm:prSet/>
      <dgm:spPr/>
      <dgm:t>
        <a:bodyPr/>
        <a:lstStyle/>
        <a:p>
          <a:r>
            <a:rPr lang="en-US" dirty="0">
              <a:latin typeface="Roboto" pitchFamily="2" charset="0"/>
              <a:ea typeface="Roboto" pitchFamily="2" charset="0"/>
            </a:rPr>
            <a:t>Flexible Funding Ends in September 2024</a:t>
          </a:r>
        </a:p>
      </dgm:t>
    </dgm:pt>
    <dgm:pt modelId="{2CEA805C-7FC1-4411-B366-94A6C759EF61}" type="parTrans" cxnId="{21F347FF-1914-4B6A-A3A1-FF71AEC07CE9}">
      <dgm:prSet/>
      <dgm:spPr/>
      <dgm:t>
        <a:bodyPr/>
        <a:lstStyle/>
        <a:p>
          <a:endParaRPr lang="en-US">
            <a:latin typeface="Roboto" pitchFamily="2" charset="0"/>
            <a:ea typeface="Roboto" pitchFamily="2" charset="0"/>
          </a:endParaRPr>
        </a:p>
      </dgm:t>
    </dgm:pt>
    <dgm:pt modelId="{5A81A8CB-81C0-456F-AEC0-8FD6EBAAE0B6}" type="sibTrans" cxnId="{21F347FF-1914-4B6A-A3A1-FF71AEC07CE9}">
      <dgm:prSet/>
      <dgm:spPr/>
      <dgm:t>
        <a:bodyPr/>
        <a:lstStyle/>
        <a:p>
          <a:endParaRPr lang="en-US">
            <a:latin typeface="Roboto" pitchFamily="2" charset="0"/>
            <a:ea typeface="Roboto" pitchFamily="2" charset="0"/>
          </a:endParaRPr>
        </a:p>
      </dgm:t>
    </dgm:pt>
    <dgm:pt modelId="{C1DDE8E6-5AE2-5348-A4B6-E6A9F906EF20}" type="pres">
      <dgm:prSet presAssocID="{C2364A9B-5C6C-4FB0-93FD-1FBCEDD7606E}" presName="vert0" presStyleCnt="0">
        <dgm:presLayoutVars>
          <dgm:dir/>
          <dgm:animOne val="branch"/>
          <dgm:animLvl val="lvl"/>
        </dgm:presLayoutVars>
      </dgm:prSet>
      <dgm:spPr/>
    </dgm:pt>
    <dgm:pt modelId="{7A9F7947-9A94-AF4B-88D4-62F97FB26DCA}" type="pres">
      <dgm:prSet presAssocID="{1D5E5F14-9E6B-4D3D-907D-82A5BB465F3E}" presName="thickLine" presStyleLbl="alignNode1" presStyleIdx="0" presStyleCnt="5"/>
      <dgm:spPr/>
    </dgm:pt>
    <dgm:pt modelId="{45B271A9-25DF-354E-BE46-3DA274A24E7D}" type="pres">
      <dgm:prSet presAssocID="{1D5E5F14-9E6B-4D3D-907D-82A5BB465F3E}" presName="horz1" presStyleCnt="0"/>
      <dgm:spPr/>
    </dgm:pt>
    <dgm:pt modelId="{9AF69BA4-76F9-B34B-B33A-1B691976A4D7}" type="pres">
      <dgm:prSet presAssocID="{1D5E5F14-9E6B-4D3D-907D-82A5BB465F3E}" presName="tx1" presStyleLbl="revTx" presStyleIdx="0" presStyleCnt="5"/>
      <dgm:spPr/>
    </dgm:pt>
    <dgm:pt modelId="{4C5C8473-6C1D-BA44-9392-7395BFB3C591}" type="pres">
      <dgm:prSet presAssocID="{1D5E5F14-9E6B-4D3D-907D-82A5BB465F3E}" presName="vert1" presStyleCnt="0"/>
      <dgm:spPr/>
    </dgm:pt>
    <dgm:pt modelId="{EFB3B917-4F08-2D42-BA16-7D7E31643891}" type="pres">
      <dgm:prSet presAssocID="{B9894388-506F-4727-8A3F-B5C8D4AD6893}" presName="thickLine" presStyleLbl="alignNode1" presStyleIdx="1" presStyleCnt="5"/>
      <dgm:spPr/>
    </dgm:pt>
    <dgm:pt modelId="{F7227A7E-6282-9943-AC4F-11FE22E18A4C}" type="pres">
      <dgm:prSet presAssocID="{B9894388-506F-4727-8A3F-B5C8D4AD6893}" presName="horz1" presStyleCnt="0"/>
      <dgm:spPr/>
    </dgm:pt>
    <dgm:pt modelId="{0D4A0949-DA31-3B48-814F-7D575EAAC358}" type="pres">
      <dgm:prSet presAssocID="{B9894388-506F-4727-8A3F-B5C8D4AD6893}" presName="tx1" presStyleLbl="revTx" presStyleIdx="1" presStyleCnt="5"/>
      <dgm:spPr/>
    </dgm:pt>
    <dgm:pt modelId="{E8020568-FFE7-264C-A0F5-08B6FD79F1E9}" type="pres">
      <dgm:prSet presAssocID="{B9894388-506F-4727-8A3F-B5C8D4AD6893}" presName="vert1" presStyleCnt="0"/>
      <dgm:spPr/>
    </dgm:pt>
    <dgm:pt modelId="{381BBB2C-C846-894B-B435-D0735C641F17}" type="pres">
      <dgm:prSet presAssocID="{CA4E9F47-0307-4CAE-95BC-180A3714F973}" presName="thickLine" presStyleLbl="alignNode1" presStyleIdx="2" presStyleCnt="5"/>
      <dgm:spPr/>
    </dgm:pt>
    <dgm:pt modelId="{D8486CF4-C2B1-9542-9689-3DBC0F7EB9F3}" type="pres">
      <dgm:prSet presAssocID="{CA4E9F47-0307-4CAE-95BC-180A3714F973}" presName="horz1" presStyleCnt="0"/>
      <dgm:spPr/>
    </dgm:pt>
    <dgm:pt modelId="{E57D9AC3-46DA-AB4A-A5E2-204A6F47DFA3}" type="pres">
      <dgm:prSet presAssocID="{CA4E9F47-0307-4CAE-95BC-180A3714F973}" presName="tx1" presStyleLbl="revTx" presStyleIdx="2" presStyleCnt="5"/>
      <dgm:spPr/>
    </dgm:pt>
    <dgm:pt modelId="{D332A9CE-BF5F-704D-A112-C47134D5C09B}" type="pres">
      <dgm:prSet presAssocID="{CA4E9F47-0307-4CAE-95BC-180A3714F973}" presName="vert1" presStyleCnt="0"/>
      <dgm:spPr/>
    </dgm:pt>
    <dgm:pt modelId="{3EA825FF-A518-9C45-9A14-7B701C99F07F}" type="pres">
      <dgm:prSet presAssocID="{1A07481C-1781-4C2E-BA0A-02CFDE037254}" presName="thickLine" presStyleLbl="alignNode1" presStyleIdx="3" presStyleCnt="5"/>
      <dgm:spPr/>
    </dgm:pt>
    <dgm:pt modelId="{58A5B6E6-F4FA-874B-BFE1-8FD19FC0B4B5}" type="pres">
      <dgm:prSet presAssocID="{1A07481C-1781-4C2E-BA0A-02CFDE037254}" presName="horz1" presStyleCnt="0"/>
      <dgm:spPr/>
    </dgm:pt>
    <dgm:pt modelId="{757DA349-1B82-C04D-ADA2-5DA457CFA030}" type="pres">
      <dgm:prSet presAssocID="{1A07481C-1781-4C2E-BA0A-02CFDE037254}" presName="tx1" presStyleLbl="revTx" presStyleIdx="3" presStyleCnt="5"/>
      <dgm:spPr/>
    </dgm:pt>
    <dgm:pt modelId="{E5A01B4F-24C2-BC46-9389-C87CAC214020}" type="pres">
      <dgm:prSet presAssocID="{1A07481C-1781-4C2E-BA0A-02CFDE037254}" presName="vert1" presStyleCnt="0"/>
      <dgm:spPr/>
    </dgm:pt>
    <dgm:pt modelId="{6B8C5474-AE62-A941-8346-1449D745E9AD}" type="pres">
      <dgm:prSet presAssocID="{CDFDB69E-2D46-445E-8416-75AFF93B8016}" presName="thickLine" presStyleLbl="alignNode1" presStyleIdx="4" presStyleCnt="5"/>
      <dgm:spPr/>
    </dgm:pt>
    <dgm:pt modelId="{2917E41A-8E8E-4A46-8874-C6F02969FC5F}" type="pres">
      <dgm:prSet presAssocID="{CDFDB69E-2D46-445E-8416-75AFF93B8016}" presName="horz1" presStyleCnt="0"/>
      <dgm:spPr/>
    </dgm:pt>
    <dgm:pt modelId="{5CD88150-8269-6249-959D-F41A41A1EB9E}" type="pres">
      <dgm:prSet presAssocID="{CDFDB69E-2D46-445E-8416-75AFF93B8016}" presName="tx1" presStyleLbl="revTx" presStyleIdx="4" presStyleCnt="5"/>
      <dgm:spPr/>
    </dgm:pt>
    <dgm:pt modelId="{7A525C01-B657-EA44-B681-63983F4AFA54}" type="pres">
      <dgm:prSet presAssocID="{CDFDB69E-2D46-445E-8416-75AFF93B8016}" presName="vert1" presStyleCnt="0"/>
      <dgm:spPr/>
    </dgm:pt>
  </dgm:ptLst>
  <dgm:cxnLst>
    <dgm:cxn modelId="{EB479F02-4CE0-49C3-84D2-666335355CA8}" srcId="{C2364A9B-5C6C-4FB0-93FD-1FBCEDD7606E}" destId="{1D5E5F14-9E6B-4D3D-907D-82A5BB465F3E}" srcOrd="0" destOrd="0" parTransId="{993F5278-198E-426F-8DC9-5338165B35D1}" sibTransId="{013C641C-B9B0-47DE-B216-68EC7610CA6C}"/>
    <dgm:cxn modelId="{F883CE12-0F5B-F94F-AD65-598715D8A440}" type="presOf" srcId="{B9894388-506F-4727-8A3F-B5C8D4AD6893}" destId="{0D4A0949-DA31-3B48-814F-7D575EAAC358}" srcOrd="0" destOrd="0" presId="urn:microsoft.com/office/officeart/2008/layout/LinedList"/>
    <dgm:cxn modelId="{749C1C59-19D0-4C71-8ACF-502551DE4FAC}" srcId="{C2364A9B-5C6C-4FB0-93FD-1FBCEDD7606E}" destId="{B9894388-506F-4727-8A3F-B5C8D4AD6893}" srcOrd="1" destOrd="0" parTransId="{6841CD6A-E2FB-4243-8094-B5CD351C8B05}" sibTransId="{1B7ECFDA-BB28-4F43-A543-02361EBFC25D}"/>
    <dgm:cxn modelId="{F98E385C-9BC0-2B43-B72C-CE3660E30AED}" type="presOf" srcId="{1D5E5F14-9E6B-4D3D-907D-82A5BB465F3E}" destId="{9AF69BA4-76F9-B34B-B33A-1B691976A4D7}" srcOrd="0" destOrd="0" presId="urn:microsoft.com/office/officeart/2008/layout/LinedList"/>
    <dgm:cxn modelId="{42F18777-1B71-1C41-BBBB-C781C7924802}" type="presOf" srcId="{CA4E9F47-0307-4CAE-95BC-180A3714F973}" destId="{E57D9AC3-46DA-AB4A-A5E2-204A6F47DFA3}" srcOrd="0" destOrd="0" presId="urn:microsoft.com/office/officeart/2008/layout/LinedList"/>
    <dgm:cxn modelId="{4C07E777-F86A-480B-9AC6-FFE283E243AC}" srcId="{C2364A9B-5C6C-4FB0-93FD-1FBCEDD7606E}" destId="{CA4E9F47-0307-4CAE-95BC-180A3714F973}" srcOrd="2" destOrd="0" parTransId="{433EB0F5-A318-4077-B4C2-E564EA66DACF}" sibTransId="{7197A37B-F49D-4DDA-82A8-A7DAD4EC8A6A}"/>
    <dgm:cxn modelId="{406FCB7F-9515-254B-BCFF-7C4BDA1BFD39}" type="presOf" srcId="{C2364A9B-5C6C-4FB0-93FD-1FBCEDD7606E}" destId="{C1DDE8E6-5AE2-5348-A4B6-E6A9F906EF20}" srcOrd="0" destOrd="0" presId="urn:microsoft.com/office/officeart/2008/layout/LinedList"/>
    <dgm:cxn modelId="{5620DA82-27E8-9240-A48F-20F54B6F72CA}" type="presOf" srcId="{CDFDB69E-2D46-445E-8416-75AFF93B8016}" destId="{5CD88150-8269-6249-959D-F41A41A1EB9E}" srcOrd="0" destOrd="0" presId="urn:microsoft.com/office/officeart/2008/layout/LinedList"/>
    <dgm:cxn modelId="{7C4F9B9C-F14F-4E0E-B33B-DC58E5EB55C1}" srcId="{C2364A9B-5C6C-4FB0-93FD-1FBCEDD7606E}" destId="{1A07481C-1781-4C2E-BA0A-02CFDE037254}" srcOrd="3" destOrd="0" parTransId="{3A47BE45-8C63-459F-A1B7-B1A97EEAD9E2}" sibTransId="{D2311CBC-0382-4DB8-AA50-EBB3882E9632}"/>
    <dgm:cxn modelId="{3656FFD4-888F-284F-94F6-F4783BFF4FDB}" type="presOf" srcId="{1A07481C-1781-4C2E-BA0A-02CFDE037254}" destId="{757DA349-1B82-C04D-ADA2-5DA457CFA030}" srcOrd="0" destOrd="0" presId="urn:microsoft.com/office/officeart/2008/layout/LinedList"/>
    <dgm:cxn modelId="{21F347FF-1914-4B6A-A3A1-FF71AEC07CE9}" srcId="{C2364A9B-5C6C-4FB0-93FD-1FBCEDD7606E}" destId="{CDFDB69E-2D46-445E-8416-75AFF93B8016}" srcOrd="4" destOrd="0" parTransId="{2CEA805C-7FC1-4411-B366-94A6C759EF61}" sibTransId="{5A81A8CB-81C0-456F-AEC0-8FD6EBAAE0B6}"/>
    <dgm:cxn modelId="{1C206CFE-F908-F14C-A8C6-690412214002}" type="presParOf" srcId="{C1DDE8E6-5AE2-5348-A4B6-E6A9F906EF20}" destId="{7A9F7947-9A94-AF4B-88D4-62F97FB26DCA}" srcOrd="0" destOrd="0" presId="urn:microsoft.com/office/officeart/2008/layout/LinedList"/>
    <dgm:cxn modelId="{2A0FC97B-D208-3144-896C-801AFC117641}" type="presParOf" srcId="{C1DDE8E6-5AE2-5348-A4B6-E6A9F906EF20}" destId="{45B271A9-25DF-354E-BE46-3DA274A24E7D}" srcOrd="1" destOrd="0" presId="urn:microsoft.com/office/officeart/2008/layout/LinedList"/>
    <dgm:cxn modelId="{265BCC3C-0DB3-ED4C-9913-0BED920E7522}" type="presParOf" srcId="{45B271A9-25DF-354E-BE46-3DA274A24E7D}" destId="{9AF69BA4-76F9-B34B-B33A-1B691976A4D7}" srcOrd="0" destOrd="0" presId="urn:microsoft.com/office/officeart/2008/layout/LinedList"/>
    <dgm:cxn modelId="{D9206A1E-A7D3-9A48-B40F-7623F70F97C5}" type="presParOf" srcId="{45B271A9-25DF-354E-BE46-3DA274A24E7D}" destId="{4C5C8473-6C1D-BA44-9392-7395BFB3C591}" srcOrd="1" destOrd="0" presId="urn:microsoft.com/office/officeart/2008/layout/LinedList"/>
    <dgm:cxn modelId="{F832C92D-A30F-4F4F-814A-FBC52BBE3461}" type="presParOf" srcId="{C1DDE8E6-5AE2-5348-A4B6-E6A9F906EF20}" destId="{EFB3B917-4F08-2D42-BA16-7D7E31643891}" srcOrd="2" destOrd="0" presId="urn:microsoft.com/office/officeart/2008/layout/LinedList"/>
    <dgm:cxn modelId="{400CD534-8291-B64D-9C4C-7BF4E1607AA4}" type="presParOf" srcId="{C1DDE8E6-5AE2-5348-A4B6-E6A9F906EF20}" destId="{F7227A7E-6282-9943-AC4F-11FE22E18A4C}" srcOrd="3" destOrd="0" presId="urn:microsoft.com/office/officeart/2008/layout/LinedList"/>
    <dgm:cxn modelId="{29DCAA08-AAB8-2746-9EB4-ABABB6D52383}" type="presParOf" srcId="{F7227A7E-6282-9943-AC4F-11FE22E18A4C}" destId="{0D4A0949-DA31-3B48-814F-7D575EAAC358}" srcOrd="0" destOrd="0" presId="urn:microsoft.com/office/officeart/2008/layout/LinedList"/>
    <dgm:cxn modelId="{E17E7E60-899F-BB44-9B24-53FDBC1B5190}" type="presParOf" srcId="{F7227A7E-6282-9943-AC4F-11FE22E18A4C}" destId="{E8020568-FFE7-264C-A0F5-08B6FD79F1E9}" srcOrd="1" destOrd="0" presId="urn:microsoft.com/office/officeart/2008/layout/LinedList"/>
    <dgm:cxn modelId="{0A6BE782-851C-144F-9E69-5436408EA2C7}" type="presParOf" srcId="{C1DDE8E6-5AE2-5348-A4B6-E6A9F906EF20}" destId="{381BBB2C-C846-894B-B435-D0735C641F17}" srcOrd="4" destOrd="0" presId="urn:microsoft.com/office/officeart/2008/layout/LinedList"/>
    <dgm:cxn modelId="{21A8722C-32E0-1546-8B0B-D5DEA6A6F517}" type="presParOf" srcId="{C1DDE8E6-5AE2-5348-A4B6-E6A9F906EF20}" destId="{D8486CF4-C2B1-9542-9689-3DBC0F7EB9F3}" srcOrd="5" destOrd="0" presId="urn:microsoft.com/office/officeart/2008/layout/LinedList"/>
    <dgm:cxn modelId="{681FE273-FE8C-6947-902D-BE20618081E0}" type="presParOf" srcId="{D8486CF4-C2B1-9542-9689-3DBC0F7EB9F3}" destId="{E57D9AC3-46DA-AB4A-A5E2-204A6F47DFA3}" srcOrd="0" destOrd="0" presId="urn:microsoft.com/office/officeart/2008/layout/LinedList"/>
    <dgm:cxn modelId="{E8F996F1-0017-9E42-B802-CCC621A16D22}" type="presParOf" srcId="{D8486CF4-C2B1-9542-9689-3DBC0F7EB9F3}" destId="{D332A9CE-BF5F-704D-A112-C47134D5C09B}" srcOrd="1" destOrd="0" presId="urn:microsoft.com/office/officeart/2008/layout/LinedList"/>
    <dgm:cxn modelId="{9A1D98BB-38DB-3642-8567-865C608C0E55}" type="presParOf" srcId="{C1DDE8E6-5AE2-5348-A4B6-E6A9F906EF20}" destId="{3EA825FF-A518-9C45-9A14-7B701C99F07F}" srcOrd="6" destOrd="0" presId="urn:microsoft.com/office/officeart/2008/layout/LinedList"/>
    <dgm:cxn modelId="{E69F8BC1-89EE-0C4F-9725-94426557DEF2}" type="presParOf" srcId="{C1DDE8E6-5AE2-5348-A4B6-E6A9F906EF20}" destId="{58A5B6E6-F4FA-874B-BFE1-8FD19FC0B4B5}" srcOrd="7" destOrd="0" presId="urn:microsoft.com/office/officeart/2008/layout/LinedList"/>
    <dgm:cxn modelId="{E432BD96-B7D1-7040-857D-500258FF9162}" type="presParOf" srcId="{58A5B6E6-F4FA-874B-BFE1-8FD19FC0B4B5}" destId="{757DA349-1B82-C04D-ADA2-5DA457CFA030}" srcOrd="0" destOrd="0" presId="urn:microsoft.com/office/officeart/2008/layout/LinedList"/>
    <dgm:cxn modelId="{8DBC4AB8-03B9-9E42-A484-153572B3DB6A}" type="presParOf" srcId="{58A5B6E6-F4FA-874B-BFE1-8FD19FC0B4B5}" destId="{E5A01B4F-24C2-BC46-9389-C87CAC214020}" srcOrd="1" destOrd="0" presId="urn:microsoft.com/office/officeart/2008/layout/LinedList"/>
    <dgm:cxn modelId="{BFF18AF8-0441-CB43-A400-24C179118A04}" type="presParOf" srcId="{C1DDE8E6-5AE2-5348-A4B6-E6A9F906EF20}" destId="{6B8C5474-AE62-A941-8346-1449D745E9AD}" srcOrd="8" destOrd="0" presId="urn:microsoft.com/office/officeart/2008/layout/LinedList"/>
    <dgm:cxn modelId="{EF2DEF3B-B66C-C541-B59E-401973C016AC}" type="presParOf" srcId="{C1DDE8E6-5AE2-5348-A4B6-E6A9F906EF20}" destId="{2917E41A-8E8E-4A46-8874-C6F02969FC5F}" srcOrd="9" destOrd="0" presId="urn:microsoft.com/office/officeart/2008/layout/LinedList"/>
    <dgm:cxn modelId="{D3C9E3DA-AC2A-1C4B-AB59-6596D7908CD6}" type="presParOf" srcId="{2917E41A-8E8E-4A46-8874-C6F02969FC5F}" destId="{5CD88150-8269-6249-959D-F41A41A1EB9E}" srcOrd="0" destOrd="0" presId="urn:microsoft.com/office/officeart/2008/layout/LinedList"/>
    <dgm:cxn modelId="{833D474F-7CD8-9949-811F-30480CC9DEC2}" type="presParOf" srcId="{2917E41A-8E8E-4A46-8874-C6F02969FC5F}" destId="{7A525C01-B657-EA44-B681-63983F4AFA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931CFA-8812-4A03-84B3-1FA0A2ACBF0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DE10F88-A7ED-4775-A69E-FF368405496C}">
      <dgm:prSet/>
      <dgm:spPr/>
      <dgm:t>
        <a:bodyPr/>
        <a:lstStyle/>
        <a:p>
          <a:r>
            <a:rPr lang="en-US">
              <a:latin typeface="Roboto" pitchFamily="2" charset="0"/>
              <a:ea typeface="Roboto" pitchFamily="2" charset="0"/>
            </a:rPr>
            <a:t>Programs will not be able to sustain current employee wages.</a:t>
          </a:r>
        </a:p>
      </dgm:t>
    </dgm:pt>
    <dgm:pt modelId="{9F41CC48-DD2C-46EA-897A-D45AB3536815}" type="parTrans" cxnId="{7A13384B-1338-456B-8EDE-55D9545AF0FE}">
      <dgm:prSet/>
      <dgm:spPr/>
      <dgm:t>
        <a:bodyPr/>
        <a:lstStyle/>
        <a:p>
          <a:endParaRPr lang="en-US"/>
        </a:p>
      </dgm:t>
    </dgm:pt>
    <dgm:pt modelId="{5CFFDF84-910B-4CAD-B0A8-822101BB90B8}" type="sibTrans" cxnId="{7A13384B-1338-456B-8EDE-55D9545AF0FE}">
      <dgm:prSet/>
      <dgm:spPr/>
      <dgm:t>
        <a:bodyPr/>
        <a:lstStyle/>
        <a:p>
          <a:endParaRPr lang="en-US"/>
        </a:p>
      </dgm:t>
    </dgm:pt>
    <dgm:pt modelId="{2C488909-B13B-4259-88CE-9707DCDC3CFF}">
      <dgm:prSet/>
      <dgm:spPr/>
      <dgm:t>
        <a:bodyPr/>
        <a:lstStyle/>
        <a:p>
          <a:r>
            <a:rPr lang="en-US" dirty="0">
              <a:latin typeface="Roboto" pitchFamily="2" charset="0"/>
              <a:ea typeface="Roboto" pitchFamily="2" charset="0"/>
            </a:rPr>
            <a:t>Programs will have to make the choice to reduce staff wages, increase tuition drastically, or close.</a:t>
          </a:r>
        </a:p>
      </dgm:t>
    </dgm:pt>
    <dgm:pt modelId="{0858A0AE-2032-423C-A01A-7C343A8785BA}" type="parTrans" cxnId="{A6D53FF9-67B3-4701-B41B-F82E0D7EBF66}">
      <dgm:prSet/>
      <dgm:spPr/>
      <dgm:t>
        <a:bodyPr/>
        <a:lstStyle/>
        <a:p>
          <a:endParaRPr lang="en-US"/>
        </a:p>
      </dgm:t>
    </dgm:pt>
    <dgm:pt modelId="{29DD4821-26AE-44C1-BD4B-228BB2084888}" type="sibTrans" cxnId="{A6D53FF9-67B3-4701-B41B-F82E0D7EBF66}">
      <dgm:prSet/>
      <dgm:spPr/>
      <dgm:t>
        <a:bodyPr/>
        <a:lstStyle/>
        <a:p>
          <a:endParaRPr lang="en-US"/>
        </a:p>
      </dgm:t>
    </dgm:pt>
    <dgm:pt modelId="{EA4D224F-CC78-4E6C-912D-405C8FDF402E}">
      <dgm:prSet/>
      <dgm:spPr/>
      <dgm:t>
        <a:bodyPr/>
        <a:lstStyle/>
        <a:p>
          <a:r>
            <a:rPr lang="en-US" dirty="0">
              <a:latin typeface="Roboto" pitchFamily="2" charset="0"/>
              <a:ea typeface="Roboto" pitchFamily="2" charset="0"/>
            </a:rPr>
            <a:t>KY child care capacity will drastically decrease.</a:t>
          </a:r>
        </a:p>
      </dgm:t>
    </dgm:pt>
    <dgm:pt modelId="{AA6B1708-E735-417B-9446-F9F5872A835F}" type="parTrans" cxnId="{DD37F0DA-2085-4A07-9E30-6724D3675363}">
      <dgm:prSet/>
      <dgm:spPr/>
      <dgm:t>
        <a:bodyPr/>
        <a:lstStyle/>
        <a:p>
          <a:endParaRPr lang="en-US"/>
        </a:p>
      </dgm:t>
    </dgm:pt>
    <dgm:pt modelId="{78522324-FC67-4653-95E4-18E44CBFC584}" type="sibTrans" cxnId="{DD37F0DA-2085-4A07-9E30-6724D3675363}">
      <dgm:prSet/>
      <dgm:spPr/>
      <dgm:t>
        <a:bodyPr/>
        <a:lstStyle/>
        <a:p>
          <a:endParaRPr lang="en-US"/>
        </a:p>
      </dgm:t>
    </dgm:pt>
    <dgm:pt modelId="{01869252-0975-4212-B384-6FE0DC65EBC9}">
      <dgm:prSet/>
      <dgm:spPr/>
      <dgm:t>
        <a:bodyPr/>
        <a:lstStyle/>
        <a:p>
          <a:r>
            <a:rPr lang="en-US" dirty="0">
              <a:latin typeface="Roboto" pitchFamily="2" charset="0"/>
              <a:ea typeface="Roboto" pitchFamily="2" charset="0"/>
            </a:rPr>
            <a:t>Parents will make the choice to remain in the workforce or leave employment.</a:t>
          </a:r>
        </a:p>
      </dgm:t>
    </dgm:pt>
    <dgm:pt modelId="{7C150A38-B6BB-453A-816A-8F1AFD66FA88}" type="parTrans" cxnId="{1C3F6500-F353-4817-AC9E-A73181E614A9}">
      <dgm:prSet/>
      <dgm:spPr/>
      <dgm:t>
        <a:bodyPr/>
        <a:lstStyle/>
        <a:p>
          <a:endParaRPr lang="en-US"/>
        </a:p>
      </dgm:t>
    </dgm:pt>
    <dgm:pt modelId="{E4DC6036-61FA-4CF3-818A-0972C6D96D94}" type="sibTrans" cxnId="{1C3F6500-F353-4817-AC9E-A73181E614A9}">
      <dgm:prSet/>
      <dgm:spPr/>
      <dgm:t>
        <a:bodyPr/>
        <a:lstStyle/>
        <a:p>
          <a:endParaRPr lang="en-US"/>
        </a:p>
      </dgm:t>
    </dgm:pt>
    <dgm:pt modelId="{8131352B-E0F1-4289-B7F7-2399201C4830}">
      <dgm:prSet/>
      <dgm:spPr/>
      <dgm:t>
        <a:bodyPr/>
        <a:lstStyle/>
        <a:p>
          <a:r>
            <a:rPr lang="en-US" dirty="0">
              <a:latin typeface="Roboto" pitchFamily="2" charset="0"/>
              <a:ea typeface="Roboto" pitchFamily="2" charset="0"/>
            </a:rPr>
            <a:t>Parents may have to leave young children at home alone if they must go to work.</a:t>
          </a:r>
        </a:p>
      </dgm:t>
    </dgm:pt>
    <dgm:pt modelId="{A407CF44-BE82-4596-A246-8A49CFB93681}" type="parTrans" cxnId="{6D12A98D-3525-48AF-B56B-6023826B88B5}">
      <dgm:prSet/>
      <dgm:spPr/>
      <dgm:t>
        <a:bodyPr/>
        <a:lstStyle/>
        <a:p>
          <a:endParaRPr lang="en-US"/>
        </a:p>
      </dgm:t>
    </dgm:pt>
    <dgm:pt modelId="{78AE23CB-C5A2-4DA0-B29D-7E50E35F5E7C}" type="sibTrans" cxnId="{6D12A98D-3525-48AF-B56B-6023826B88B5}">
      <dgm:prSet/>
      <dgm:spPr/>
      <dgm:t>
        <a:bodyPr/>
        <a:lstStyle/>
        <a:p>
          <a:endParaRPr lang="en-US"/>
        </a:p>
      </dgm:t>
    </dgm:pt>
    <dgm:pt modelId="{D9CE87D9-D01A-4D47-A1FC-C55BDBF6950C}" type="pres">
      <dgm:prSet presAssocID="{47931CFA-8812-4A03-84B3-1FA0A2ACBF07}" presName="outerComposite" presStyleCnt="0">
        <dgm:presLayoutVars>
          <dgm:chMax val="5"/>
          <dgm:dir/>
          <dgm:resizeHandles val="exact"/>
        </dgm:presLayoutVars>
      </dgm:prSet>
      <dgm:spPr/>
    </dgm:pt>
    <dgm:pt modelId="{3E9654A2-CFA6-8342-9EEB-9B9B2661097E}" type="pres">
      <dgm:prSet presAssocID="{47931CFA-8812-4A03-84B3-1FA0A2ACBF07}" presName="dummyMaxCanvas" presStyleCnt="0">
        <dgm:presLayoutVars/>
      </dgm:prSet>
      <dgm:spPr/>
    </dgm:pt>
    <dgm:pt modelId="{16E3D165-E1FE-AD4B-8399-08FE6D045AFB}" type="pres">
      <dgm:prSet presAssocID="{47931CFA-8812-4A03-84B3-1FA0A2ACBF07}" presName="FiveNodes_1" presStyleLbl="node1" presStyleIdx="0" presStyleCnt="5">
        <dgm:presLayoutVars>
          <dgm:bulletEnabled val="1"/>
        </dgm:presLayoutVars>
      </dgm:prSet>
      <dgm:spPr/>
    </dgm:pt>
    <dgm:pt modelId="{A09BBB0C-8B72-D241-B8B0-41D185719246}" type="pres">
      <dgm:prSet presAssocID="{47931CFA-8812-4A03-84B3-1FA0A2ACBF07}" presName="FiveNodes_2" presStyleLbl="node1" presStyleIdx="1" presStyleCnt="5">
        <dgm:presLayoutVars>
          <dgm:bulletEnabled val="1"/>
        </dgm:presLayoutVars>
      </dgm:prSet>
      <dgm:spPr/>
    </dgm:pt>
    <dgm:pt modelId="{D5544702-A734-0840-A5DF-93F732FAD8C1}" type="pres">
      <dgm:prSet presAssocID="{47931CFA-8812-4A03-84B3-1FA0A2ACBF07}" presName="FiveNodes_3" presStyleLbl="node1" presStyleIdx="2" presStyleCnt="5">
        <dgm:presLayoutVars>
          <dgm:bulletEnabled val="1"/>
        </dgm:presLayoutVars>
      </dgm:prSet>
      <dgm:spPr/>
    </dgm:pt>
    <dgm:pt modelId="{4FEDDF29-F7A4-154F-9BFA-9B86A932D2D5}" type="pres">
      <dgm:prSet presAssocID="{47931CFA-8812-4A03-84B3-1FA0A2ACBF07}" presName="FiveNodes_4" presStyleLbl="node1" presStyleIdx="3" presStyleCnt="5">
        <dgm:presLayoutVars>
          <dgm:bulletEnabled val="1"/>
        </dgm:presLayoutVars>
      </dgm:prSet>
      <dgm:spPr/>
    </dgm:pt>
    <dgm:pt modelId="{199F2BF5-2938-154A-8923-29079BEFE228}" type="pres">
      <dgm:prSet presAssocID="{47931CFA-8812-4A03-84B3-1FA0A2ACBF07}" presName="FiveNodes_5" presStyleLbl="node1" presStyleIdx="4" presStyleCnt="5">
        <dgm:presLayoutVars>
          <dgm:bulletEnabled val="1"/>
        </dgm:presLayoutVars>
      </dgm:prSet>
      <dgm:spPr/>
    </dgm:pt>
    <dgm:pt modelId="{0DF0D241-AA03-794C-BC28-3D651500C528}" type="pres">
      <dgm:prSet presAssocID="{47931CFA-8812-4A03-84B3-1FA0A2ACBF07}" presName="FiveConn_1-2" presStyleLbl="fgAccFollowNode1" presStyleIdx="0" presStyleCnt="4">
        <dgm:presLayoutVars>
          <dgm:bulletEnabled val="1"/>
        </dgm:presLayoutVars>
      </dgm:prSet>
      <dgm:spPr/>
    </dgm:pt>
    <dgm:pt modelId="{D82B35B5-A70B-E44D-8D04-2F20273BD29D}" type="pres">
      <dgm:prSet presAssocID="{47931CFA-8812-4A03-84B3-1FA0A2ACBF07}" presName="FiveConn_2-3" presStyleLbl="fgAccFollowNode1" presStyleIdx="1" presStyleCnt="4">
        <dgm:presLayoutVars>
          <dgm:bulletEnabled val="1"/>
        </dgm:presLayoutVars>
      </dgm:prSet>
      <dgm:spPr/>
    </dgm:pt>
    <dgm:pt modelId="{5A768A25-C9B9-1646-9BEF-7E74038AB151}" type="pres">
      <dgm:prSet presAssocID="{47931CFA-8812-4A03-84B3-1FA0A2ACBF07}" presName="FiveConn_3-4" presStyleLbl="fgAccFollowNode1" presStyleIdx="2" presStyleCnt="4">
        <dgm:presLayoutVars>
          <dgm:bulletEnabled val="1"/>
        </dgm:presLayoutVars>
      </dgm:prSet>
      <dgm:spPr/>
    </dgm:pt>
    <dgm:pt modelId="{3495BE3A-735E-9146-9B1C-80BFD4C7DD0F}" type="pres">
      <dgm:prSet presAssocID="{47931CFA-8812-4A03-84B3-1FA0A2ACBF07}" presName="FiveConn_4-5" presStyleLbl="fgAccFollowNode1" presStyleIdx="3" presStyleCnt="4">
        <dgm:presLayoutVars>
          <dgm:bulletEnabled val="1"/>
        </dgm:presLayoutVars>
      </dgm:prSet>
      <dgm:spPr/>
    </dgm:pt>
    <dgm:pt modelId="{FE3689EA-4AC2-6349-A0C3-F18289FAD64D}" type="pres">
      <dgm:prSet presAssocID="{47931CFA-8812-4A03-84B3-1FA0A2ACBF07}" presName="FiveNodes_1_text" presStyleLbl="node1" presStyleIdx="4" presStyleCnt="5">
        <dgm:presLayoutVars>
          <dgm:bulletEnabled val="1"/>
        </dgm:presLayoutVars>
      </dgm:prSet>
      <dgm:spPr/>
    </dgm:pt>
    <dgm:pt modelId="{F2E20143-FE46-664F-BEB5-FDD69EBA9277}" type="pres">
      <dgm:prSet presAssocID="{47931CFA-8812-4A03-84B3-1FA0A2ACBF07}" presName="FiveNodes_2_text" presStyleLbl="node1" presStyleIdx="4" presStyleCnt="5">
        <dgm:presLayoutVars>
          <dgm:bulletEnabled val="1"/>
        </dgm:presLayoutVars>
      </dgm:prSet>
      <dgm:spPr/>
    </dgm:pt>
    <dgm:pt modelId="{B3060024-4AED-F64C-8818-F5E941D9E3F7}" type="pres">
      <dgm:prSet presAssocID="{47931CFA-8812-4A03-84B3-1FA0A2ACBF07}" presName="FiveNodes_3_text" presStyleLbl="node1" presStyleIdx="4" presStyleCnt="5">
        <dgm:presLayoutVars>
          <dgm:bulletEnabled val="1"/>
        </dgm:presLayoutVars>
      </dgm:prSet>
      <dgm:spPr/>
    </dgm:pt>
    <dgm:pt modelId="{6E5AE361-49C8-7741-8776-64E3C8181A2C}" type="pres">
      <dgm:prSet presAssocID="{47931CFA-8812-4A03-84B3-1FA0A2ACBF07}" presName="FiveNodes_4_text" presStyleLbl="node1" presStyleIdx="4" presStyleCnt="5">
        <dgm:presLayoutVars>
          <dgm:bulletEnabled val="1"/>
        </dgm:presLayoutVars>
      </dgm:prSet>
      <dgm:spPr/>
    </dgm:pt>
    <dgm:pt modelId="{CEBE019F-4935-0F49-8BA4-C160AA792B36}" type="pres">
      <dgm:prSet presAssocID="{47931CFA-8812-4A03-84B3-1FA0A2ACBF0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C3F6500-F353-4817-AC9E-A73181E614A9}" srcId="{47931CFA-8812-4A03-84B3-1FA0A2ACBF07}" destId="{01869252-0975-4212-B384-6FE0DC65EBC9}" srcOrd="3" destOrd="0" parTransId="{7C150A38-B6BB-453A-816A-8F1AFD66FA88}" sibTransId="{E4DC6036-61FA-4CF3-818A-0972C6D96D94}"/>
    <dgm:cxn modelId="{88B2E72D-64B8-F34E-B171-9F4F5640A154}" type="presOf" srcId="{01869252-0975-4212-B384-6FE0DC65EBC9}" destId="{4FEDDF29-F7A4-154F-9BFA-9B86A932D2D5}" srcOrd="0" destOrd="0" presId="urn:microsoft.com/office/officeart/2005/8/layout/vProcess5"/>
    <dgm:cxn modelId="{0D85233F-D20F-B640-8C0F-D3FC7ED42D12}" type="presOf" srcId="{DDE10F88-A7ED-4775-A69E-FF368405496C}" destId="{16E3D165-E1FE-AD4B-8399-08FE6D045AFB}" srcOrd="0" destOrd="0" presId="urn:microsoft.com/office/officeart/2005/8/layout/vProcess5"/>
    <dgm:cxn modelId="{D9BA2544-A379-0141-9AD9-F670EFA9E52F}" type="presOf" srcId="{2C488909-B13B-4259-88CE-9707DCDC3CFF}" destId="{A09BBB0C-8B72-D241-B8B0-41D185719246}" srcOrd="0" destOrd="0" presId="urn:microsoft.com/office/officeart/2005/8/layout/vProcess5"/>
    <dgm:cxn modelId="{0D098847-17CC-B647-9D31-88B8DE1C47B0}" type="presOf" srcId="{78522324-FC67-4653-95E4-18E44CBFC584}" destId="{5A768A25-C9B9-1646-9BEF-7E74038AB151}" srcOrd="0" destOrd="0" presId="urn:microsoft.com/office/officeart/2005/8/layout/vProcess5"/>
    <dgm:cxn modelId="{7A13384B-1338-456B-8EDE-55D9545AF0FE}" srcId="{47931CFA-8812-4A03-84B3-1FA0A2ACBF07}" destId="{DDE10F88-A7ED-4775-A69E-FF368405496C}" srcOrd="0" destOrd="0" parTransId="{9F41CC48-DD2C-46EA-897A-D45AB3536815}" sibTransId="{5CFFDF84-910B-4CAD-B0A8-822101BB90B8}"/>
    <dgm:cxn modelId="{D57EF751-B607-8849-AEB6-6B278BD6B2C0}" type="presOf" srcId="{47931CFA-8812-4A03-84B3-1FA0A2ACBF07}" destId="{D9CE87D9-D01A-4D47-A1FC-C55BDBF6950C}" srcOrd="0" destOrd="0" presId="urn:microsoft.com/office/officeart/2005/8/layout/vProcess5"/>
    <dgm:cxn modelId="{98EEAD58-7AA6-924A-A672-D98CDE41F4AF}" type="presOf" srcId="{EA4D224F-CC78-4E6C-912D-405C8FDF402E}" destId="{D5544702-A734-0840-A5DF-93F732FAD8C1}" srcOrd="0" destOrd="0" presId="urn:microsoft.com/office/officeart/2005/8/layout/vProcess5"/>
    <dgm:cxn modelId="{500BFA59-120F-1349-B569-BDBA04A9C054}" type="presOf" srcId="{8131352B-E0F1-4289-B7F7-2399201C4830}" destId="{199F2BF5-2938-154A-8923-29079BEFE228}" srcOrd="0" destOrd="0" presId="urn:microsoft.com/office/officeart/2005/8/layout/vProcess5"/>
    <dgm:cxn modelId="{C5AC518A-3C1C-1D4F-A615-271726F9C6F6}" type="presOf" srcId="{8131352B-E0F1-4289-B7F7-2399201C4830}" destId="{CEBE019F-4935-0F49-8BA4-C160AA792B36}" srcOrd="1" destOrd="0" presId="urn:microsoft.com/office/officeart/2005/8/layout/vProcess5"/>
    <dgm:cxn modelId="{6D12A98D-3525-48AF-B56B-6023826B88B5}" srcId="{47931CFA-8812-4A03-84B3-1FA0A2ACBF07}" destId="{8131352B-E0F1-4289-B7F7-2399201C4830}" srcOrd="4" destOrd="0" parTransId="{A407CF44-BE82-4596-A246-8A49CFB93681}" sibTransId="{78AE23CB-C5A2-4DA0-B29D-7E50E35F5E7C}"/>
    <dgm:cxn modelId="{EABE4192-499F-554B-BA6C-00D543E33290}" type="presOf" srcId="{EA4D224F-CC78-4E6C-912D-405C8FDF402E}" destId="{B3060024-4AED-F64C-8818-F5E941D9E3F7}" srcOrd="1" destOrd="0" presId="urn:microsoft.com/office/officeart/2005/8/layout/vProcess5"/>
    <dgm:cxn modelId="{4E6E4A95-3C38-D640-97E7-7B293CD72776}" type="presOf" srcId="{01869252-0975-4212-B384-6FE0DC65EBC9}" destId="{6E5AE361-49C8-7741-8776-64E3C8181A2C}" srcOrd="1" destOrd="0" presId="urn:microsoft.com/office/officeart/2005/8/layout/vProcess5"/>
    <dgm:cxn modelId="{A0CF6FB0-3587-E841-95C0-9DDD9B65032B}" type="presOf" srcId="{5CFFDF84-910B-4CAD-B0A8-822101BB90B8}" destId="{0DF0D241-AA03-794C-BC28-3D651500C528}" srcOrd="0" destOrd="0" presId="urn:microsoft.com/office/officeart/2005/8/layout/vProcess5"/>
    <dgm:cxn modelId="{96DC07B1-2618-CF4F-8B98-ACBFAE89BB8D}" type="presOf" srcId="{29DD4821-26AE-44C1-BD4B-228BB2084888}" destId="{D82B35B5-A70B-E44D-8D04-2F20273BD29D}" srcOrd="0" destOrd="0" presId="urn:microsoft.com/office/officeart/2005/8/layout/vProcess5"/>
    <dgm:cxn modelId="{CB0F56CE-DCD5-4B4B-868E-B7738B786CF6}" type="presOf" srcId="{E4DC6036-61FA-4CF3-818A-0972C6D96D94}" destId="{3495BE3A-735E-9146-9B1C-80BFD4C7DD0F}" srcOrd="0" destOrd="0" presId="urn:microsoft.com/office/officeart/2005/8/layout/vProcess5"/>
    <dgm:cxn modelId="{DD37F0DA-2085-4A07-9E30-6724D3675363}" srcId="{47931CFA-8812-4A03-84B3-1FA0A2ACBF07}" destId="{EA4D224F-CC78-4E6C-912D-405C8FDF402E}" srcOrd="2" destOrd="0" parTransId="{AA6B1708-E735-417B-9446-F9F5872A835F}" sibTransId="{78522324-FC67-4653-95E4-18E44CBFC584}"/>
    <dgm:cxn modelId="{F7133BDE-40A7-E047-AC0E-D6B3247616EC}" type="presOf" srcId="{2C488909-B13B-4259-88CE-9707DCDC3CFF}" destId="{F2E20143-FE46-664F-BEB5-FDD69EBA9277}" srcOrd="1" destOrd="0" presId="urn:microsoft.com/office/officeart/2005/8/layout/vProcess5"/>
    <dgm:cxn modelId="{E5FBB1E9-383A-7D43-92B5-3349331497D7}" type="presOf" srcId="{DDE10F88-A7ED-4775-A69E-FF368405496C}" destId="{FE3689EA-4AC2-6349-A0C3-F18289FAD64D}" srcOrd="1" destOrd="0" presId="urn:microsoft.com/office/officeart/2005/8/layout/vProcess5"/>
    <dgm:cxn modelId="{A6D53FF9-67B3-4701-B41B-F82E0D7EBF66}" srcId="{47931CFA-8812-4A03-84B3-1FA0A2ACBF07}" destId="{2C488909-B13B-4259-88CE-9707DCDC3CFF}" srcOrd="1" destOrd="0" parTransId="{0858A0AE-2032-423C-A01A-7C343A8785BA}" sibTransId="{29DD4821-26AE-44C1-BD4B-228BB2084888}"/>
    <dgm:cxn modelId="{D535624B-FD9A-D042-8217-52208EC90B14}" type="presParOf" srcId="{D9CE87D9-D01A-4D47-A1FC-C55BDBF6950C}" destId="{3E9654A2-CFA6-8342-9EEB-9B9B2661097E}" srcOrd="0" destOrd="0" presId="urn:microsoft.com/office/officeart/2005/8/layout/vProcess5"/>
    <dgm:cxn modelId="{8D1075FF-0596-3542-826C-B1F1E472B8DE}" type="presParOf" srcId="{D9CE87D9-D01A-4D47-A1FC-C55BDBF6950C}" destId="{16E3D165-E1FE-AD4B-8399-08FE6D045AFB}" srcOrd="1" destOrd="0" presId="urn:microsoft.com/office/officeart/2005/8/layout/vProcess5"/>
    <dgm:cxn modelId="{A8EFE82E-A6A1-674A-AD73-12107370840F}" type="presParOf" srcId="{D9CE87D9-D01A-4D47-A1FC-C55BDBF6950C}" destId="{A09BBB0C-8B72-D241-B8B0-41D185719246}" srcOrd="2" destOrd="0" presId="urn:microsoft.com/office/officeart/2005/8/layout/vProcess5"/>
    <dgm:cxn modelId="{BFABAE57-E4CA-CF44-82CF-7E36E0DD50CF}" type="presParOf" srcId="{D9CE87D9-D01A-4D47-A1FC-C55BDBF6950C}" destId="{D5544702-A734-0840-A5DF-93F732FAD8C1}" srcOrd="3" destOrd="0" presId="urn:microsoft.com/office/officeart/2005/8/layout/vProcess5"/>
    <dgm:cxn modelId="{AF235140-8E54-B64C-BBD8-00720624F392}" type="presParOf" srcId="{D9CE87D9-D01A-4D47-A1FC-C55BDBF6950C}" destId="{4FEDDF29-F7A4-154F-9BFA-9B86A932D2D5}" srcOrd="4" destOrd="0" presId="urn:microsoft.com/office/officeart/2005/8/layout/vProcess5"/>
    <dgm:cxn modelId="{0AB29C7A-BD9C-614B-8FD1-DCAD609D50BE}" type="presParOf" srcId="{D9CE87D9-D01A-4D47-A1FC-C55BDBF6950C}" destId="{199F2BF5-2938-154A-8923-29079BEFE228}" srcOrd="5" destOrd="0" presId="urn:microsoft.com/office/officeart/2005/8/layout/vProcess5"/>
    <dgm:cxn modelId="{0951970B-C059-E749-8896-95A614A0FC6F}" type="presParOf" srcId="{D9CE87D9-D01A-4D47-A1FC-C55BDBF6950C}" destId="{0DF0D241-AA03-794C-BC28-3D651500C528}" srcOrd="6" destOrd="0" presId="urn:microsoft.com/office/officeart/2005/8/layout/vProcess5"/>
    <dgm:cxn modelId="{C5983A4F-DB4A-6C48-8458-48FF1F89951B}" type="presParOf" srcId="{D9CE87D9-D01A-4D47-A1FC-C55BDBF6950C}" destId="{D82B35B5-A70B-E44D-8D04-2F20273BD29D}" srcOrd="7" destOrd="0" presId="urn:microsoft.com/office/officeart/2005/8/layout/vProcess5"/>
    <dgm:cxn modelId="{D560F4E3-9E6E-8F4B-A635-F864A44D60FA}" type="presParOf" srcId="{D9CE87D9-D01A-4D47-A1FC-C55BDBF6950C}" destId="{5A768A25-C9B9-1646-9BEF-7E74038AB151}" srcOrd="8" destOrd="0" presId="urn:microsoft.com/office/officeart/2005/8/layout/vProcess5"/>
    <dgm:cxn modelId="{EE161A27-6604-0F4E-8F65-E65ADD3452F4}" type="presParOf" srcId="{D9CE87D9-D01A-4D47-A1FC-C55BDBF6950C}" destId="{3495BE3A-735E-9146-9B1C-80BFD4C7DD0F}" srcOrd="9" destOrd="0" presId="urn:microsoft.com/office/officeart/2005/8/layout/vProcess5"/>
    <dgm:cxn modelId="{D3C42331-F5DB-394A-BC3B-CBDBF02A5478}" type="presParOf" srcId="{D9CE87D9-D01A-4D47-A1FC-C55BDBF6950C}" destId="{FE3689EA-4AC2-6349-A0C3-F18289FAD64D}" srcOrd="10" destOrd="0" presId="urn:microsoft.com/office/officeart/2005/8/layout/vProcess5"/>
    <dgm:cxn modelId="{86F6A540-6C7D-754F-95CD-8B4CF6A591C1}" type="presParOf" srcId="{D9CE87D9-D01A-4D47-A1FC-C55BDBF6950C}" destId="{F2E20143-FE46-664F-BEB5-FDD69EBA9277}" srcOrd="11" destOrd="0" presId="urn:microsoft.com/office/officeart/2005/8/layout/vProcess5"/>
    <dgm:cxn modelId="{826F9AB8-8D05-C74E-81F5-F6DB04323EB5}" type="presParOf" srcId="{D9CE87D9-D01A-4D47-A1FC-C55BDBF6950C}" destId="{B3060024-4AED-F64C-8818-F5E941D9E3F7}" srcOrd="12" destOrd="0" presId="urn:microsoft.com/office/officeart/2005/8/layout/vProcess5"/>
    <dgm:cxn modelId="{07569435-C9EF-E944-83F3-7201DE3EC654}" type="presParOf" srcId="{D9CE87D9-D01A-4D47-A1FC-C55BDBF6950C}" destId="{6E5AE361-49C8-7741-8776-64E3C8181A2C}" srcOrd="13" destOrd="0" presId="urn:microsoft.com/office/officeart/2005/8/layout/vProcess5"/>
    <dgm:cxn modelId="{28CF4E4B-EB23-8B41-8C43-CA5221DA76EE}" type="presParOf" srcId="{D9CE87D9-D01A-4D47-A1FC-C55BDBF6950C}" destId="{CEBE019F-4935-0F49-8BA4-C160AA792B3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FC7541-5F16-444C-9D5A-486D88AB259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ACC0F7-1531-46F2-9D8E-69198BBD84AF}">
      <dgm:prSet custT="1"/>
      <dgm:spPr/>
      <dgm:t>
        <a:bodyPr/>
        <a:lstStyle/>
        <a:p>
          <a:r>
            <a:rPr lang="en-US" sz="1800" dirty="0">
              <a:latin typeface="Roboto" pitchFamily="2" charset="0"/>
              <a:ea typeface="Roboto" pitchFamily="2" charset="0"/>
            </a:rPr>
            <a:t>Sustain investment in CCAP reimbursement rates, eligibility, and transition periods </a:t>
          </a:r>
        </a:p>
      </dgm:t>
    </dgm:pt>
    <dgm:pt modelId="{D341CDE7-8240-4525-9C0B-2DE9BE69CC0D}" type="parTrans" cxnId="{BD7A7F7E-AA8D-471B-8BF0-D1B2CC8BB2FC}">
      <dgm:prSet/>
      <dgm:spPr/>
      <dgm:t>
        <a:bodyPr/>
        <a:lstStyle/>
        <a:p>
          <a:endParaRPr lang="en-US">
            <a:latin typeface="Roboto" pitchFamily="2" charset="0"/>
            <a:ea typeface="Roboto" pitchFamily="2" charset="0"/>
          </a:endParaRPr>
        </a:p>
      </dgm:t>
    </dgm:pt>
    <dgm:pt modelId="{32C6FA2D-763C-44FB-AF8A-96E9D444BEDE}" type="sibTrans" cxnId="{BD7A7F7E-AA8D-471B-8BF0-D1B2CC8BB2FC}">
      <dgm:prSet phldrT="1" phldr="0"/>
      <dgm:spPr/>
      <dgm:t>
        <a:bodyPr/>
        <a:lstStyle/>
        <a:p>
          <a:r>
            <a:rPr lang="en-US">
              <a:latin typeface="Roboto" pitchFamily="2" charset="0"/>
              <a:ea typeface="Roboto" pitchFamily="2" charset="0"/>
            </a:rPr>
            <a:t>1</a:t>
          </a:r>
        </a:p>
      </dgm:t>
    </dgm:pt>
    <dgm:pt modelId="{28B30F26-26F4-4D26-B95E-AC11ADD98A59}">
      <dgm:prSet custT="1"/>
      <dgm:spPr/>
      <dgm:t>
        <a:bodyPr/>
        <a:lstStyle/>
        <a:p>
          <a:r>
            <a:rPr lang="en-US" sz="1800" dirty="0">
              <a:latin typeface="Roboto" pitchFamily="2" charset="0"/>
              <a:ea typeface="Roboto" pitchFamily="2" charset="0"/>
            </a:rPr>
            <a:t>Support competitive wages, benefits, and educational opportunities for child care educators </a:t>
          </a:r>
        </a:p>
      </dgm:t>
    </dgm:pt>
    <dgm:pt modelId="{9F2A32C9-DB52-49FB-9232-8C7419978E2C}" type="parTrans" cxnId="{8697F463-9175-4657-A079-5E3A40CD7E1E}">
      <dgm:prSet/>
      <dgm:spPr/>
      <dgm:t>
        <a:bodyPr/>
        <a:lstStyle/>
        <a:p>
          <a:endParaRPr lang="en-US">
            <a:latin typeface="Roboto" pitchFamily="2" charset="0"/>
            <a:ea typeface="Roboto" pitchFamily="2" charset="0"/>
          </a:endParaRPr>
        </a:p>
      </dgm:t>
    </dgm:pt>
    <dgm:pt modelId="{BB697360-7CA8-4369-930D-A4AD4B66D2EA}" type="sibTrans" cxnId="{8697F463-9175-4657-A079-5E3A40CD7E1E}">
      <dgm:prSet phldrT="2" phldr="0"/>
      <dgm:spPr/>
      <dgm:t>
        <a:bodyPr/>
        <a:lstStyle/>
        <a:p>
          <a:r>
            <a:rPr lang="en-US">
              <a:latin typeface="Roboto" pitchFamily="2" charset="0"/>
              <a:ea typeface="Roboto" pitchFamily="2" charset="0"/>
            </a:rPr>
            <a:t>2</a:t>
          </a:r>
        </a:p>
      </dgm:t>
    </dgm:pt>
    <dgm:pt modelId="{86778311-0A4A-4EB2-84D6-00BD8D03617A}">
      <dgm:prSet custT="1"/>
      <dgm:spPr/>
      <dgm:t>
        <a:bodyPr/>
        <a:lstStyle/>
        <a:p>
          <a:r>
            <a:rPr lang="en-US" sz="1800" dirty="0">
              <a:latin typeface="Roboto" pitchFamily="2" charset="0"/>
              <a:ea typeface="Roboto" pitchFamily="2" charset="0"/>
            </a:rPr>
            <a:t>Ensure the success of the Employee Child Care Assistance Partnership </a:t>
          </a:r>
        </a:p>
        <a:p>
          <a:r>
            <a:rPr lang="en-US" sz="1800" i="1" dirty="0">
              <a:latin typeface="Roboto" pitchFamily="2" charset="0"/>
              <a:ea typeface="Roboto" pitchFamily="2" charset="0"/>
            </a:rPr>
            <a:t>(House Bill 499)</a:t>
          </a:r>
        </a:p>
      </dgm:t>
    </dgm:pt>
    <dgm:pt modelId="{4DA689F7-E478-4DE3-99E9-1A19045F25C5}" type="parTrans" cxnId="{89BA8DA3-24EF-45EE-B5C4-5D5781C9C630}">
      <dgm:prSet/>
      <dgm:spPr/>
      <dgm:t>
        <a:bodyPr/>
        <a:lstStyle/>
        <a:p>
          <a:endParaRPr lang="en-US">
            <a:latin typeface="Roboto" pitchFamily="2" charset="0"/>
            <a:ea typeface="Roboto" pitchFamily="2" charset="0"/>
          </a:endParaRPr>
        </a:p>
      </dgm:t>
    </dgm:pt>
    <dgm:pt modelId="{40DF14C1-18F9-425D-B50C-BA32A70FA694}" type="sibTrans" cxnId="{89BA8DA3-24EF-45EE-B5C4-5D5781C9C630}">
      <dgm:prSet phldrT="3" phldr="0"/>
      <dgm:spPr/>
      <dgm:t>
        <a:bodyPr/>
        <a:lstStyle/>
        <a:p>
          <a:r>
            <a:rPr lang="en-US">
              <a:latin typeface="Roboto" pitchFamily="2" charset="0"/>
              <a:ea typeface="Roboto" pitchFamily="2" charset="0"/>
            </a:rPr>
            <a:t>3</a:t>
          </a:r>
        </a:p>
      </dgm:t>
    </dgm:pt>
    <dgm:pt modelId="{4F3671C1-F63B-4F64-8CEE-E0F7E86F215C}">
      <dgm:prSet custT="1"/>
      <dgm:spPr/>
      <dgm:t>
        <a:bodyPr/>
        <a:lstStyle/>
        <a:p>
          <a:r>
            <a:rPr lang="en-US" sz="1800" dirty="0">
              <a:latin typeface="Roboto" pitchFamily="2" charset="0"/>
              <a:ea typeface="Roboto" pitchFamily="2" charset="0"/>
            </a:rPr>
            <a:t>Consider the recommendations of the Early Childhood Task Force</a:t>
          </a:r>
        </a:p>
      </dgm:t>
    </dgm:pt>
    <dgm:pt modelId="{A1E3EFFF-1669-418E-ABC8-A6357479A9DC}" type="parTrans" cxnId="{52BB12DB-A6AA-4464-BC81-4F4A80974E91}">
      <dgm:prSet/>
      <dgm:spPr/>
      <dgm:t>
        <a:bodyPr/>
        <a:lstStyle/>
        <a:p>
          <a:endParaRPr lang="en-US">
            <a:latin typeface="Roboto" pitchFamily="2" charset="0"/>
            <a:ea typeface="Roboto" pitchFamily="2" charset="0"/>
          </a:endParaRPr>
        </a:p>
      </dgm:t>
    </dgm:pt>
    <dgm:pt modelId="{865944A7-E898-4CFB-B73D-E227C77BC674}" type="sibTrans" cxnId="{52BB12DB-A6AA-4464-BC81-4F4A80974E91}">
      <dgm:prSet phldrT="4" phldr="0"/>
      <dgm:spPr/>
      <dgm:t>
        <a:bodyPr/>
        <a:lstStyle/>
        <a:p>
          <a:r>
            <a:rPr lang="en-US">
              <a:latin typeface="Roboto" pitchFamily="2" charset="0"/>
              <a:ea typeface="Roboto" pitchFamily="2" charset="0"/>
            </a:rPr>
            <a:t>4</a:t>
          </a:r>
        </a:p>
      </dgm:t>
    </dgm:pt>
    <dgm:pt modelId="{FB13E0B6-0E2D-6944-AD03-9E6427EE8CAE}" type="pres">
      <dgm:prSet presAssocID="{F5FC7541-5F16-444C-9D5A-486D88AB2591}" presName="Name0" presStyleCnt="0">
        <dgm:presLayoutVars>
          <dgm:animLvl val="lvl"/>
          <dgm:resizeHandles val="exact"/>
        </dgm:presLayoutVars>
      </dgm:prSet>
      <dgm:spPr/>
    </dgm:pt>
    <dgm:pt modelId="{FEEB1A34-DD58-ED47-AD77-3C953D88B4B9}" type="pres">
      <dgm:prSet presAssocID="{1DACC0F7-1531-46F2-9D8E-69198BBD84AF}" presName="compositeNode" presStyleCnt="0">
        <dgm:presLayoutVars>
          <dgm:bulletEnabled val="1"/>
        </dgm:presLayoutVars>
      </dgm:prSet>
      <dgm:spPr/>
    </dgm:pt>
    <dgm:pt modelId="{E72B4742-5FFA-654C-8B76-31FEAE958B57}" type="pres">
      <dgm:prSet presAssocID="{1DACC0F7-1531-46F2-9D8E-69198BBD84AF}" presName="bgRect" presStyleLbl="bgAccFollowNode1" presStyleIdx="0" presStyleCnt="4"/>
      <dgm:spPr/>
    </dgm:pt>
    <dgm:pt modelId="{86D2BB7C-C299-3E4E-91E0-1BAEDBF0B297}" type="pres">
      <dgm:prSet presAssocID="{32C6FA2D-763C-44FB-AF8A-96E9D444BEDE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68DFE445-8AA7-0A47-948F-9D6CAA47E93D}" type="pres">
      <dgm:prSet presAssocID="{1DACC0F7-1531-46F2-9D8E-69198BBD84AF}" presName="bottomLine" presStyleLbl="alignNode1" presStyleIdx="1" presStyleCnt="8">
        <dgm:presLayoutVars/>
      </dgm:prSet>
      <dgm:spPr/>
    </dgm:pt>
    <dgm:pt modelId="{1D57ECA9-A85D-7640-B825-CC44B7651B49}" type="pres">
      <dgm:prSet presAssocID="{1DACC0F7-1531-46F2-9D8E-69198BBD84AF}" presName="nodeText" presStyleLbl="bgAccFollowNode1" presStyleIdx="0" presStyleCnt="4">
        <dgm:presLayoutVars>
          <dgm:bulletEnabled val="1"/>
        </dgm:presLayoutVars>
      </dgm:prSet>
      <dgm:spPr/>
    </dgm:pt>
    <dgm:pt modelId="{AA82B16E-7E93-2F4D-97E8-B6E747A4F870}" type="pres">
      <dgm:prSet presAssocID="{32C6FA2D-763C-44FB-AF8A-96E9D444BEDE}" presName="sibTrans" presStyleCnt="0"/>
      <dgm:spPr/>
    </dgm:pt>
    <dgm:pt modelId="{20217FCA-C6DC-1D45-A4C3-1A61BEC8EC17}" type="pres">
      <dgm:prSet presAssocID="{28B30F26-26F4-4D26-B95E-AC11ADD98A59}" presName="compositeNode" presStyleCnt="0">
        <dgm:presLayoutVars>
          <dgm:bulletEnabled val="1"/>
        </dgm:presLayoutVars>
      </dgm:prSet>
      <dgm:spPr/>
    </dgm:pt>
    <dgm:pt modelId="{67C067B2-E76F-FC4B-B867-720478C9F30E}" type="pres">
      <dgm:prSet presAssocID="{28B30F26-26F4-4D26-B95E-AC11ADD98A59}" presName="bgRect" presStyleLbl="bgAccFollowNode1" presStyleIdx="1" presStyleCnt="4"/>
      <dgm:spPr/>
    </dgm:pt>
    <dgm:pt modelId="{559F270A-315B-224D-87D2-3DF683CF7488}" type="pres">
      <dgm:prSet presAssocID="{BB697360-7CA8-4369-930D-A4AD4B66D2EA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98A641F9-CBCA-A343-8E6D-6E6DED5A731A}" type="pres">
      <dgm:prSet presAssocID="{28B30F26-26F4-4D26-B95E-AC11ADD98A59}" presName="bottomLine" presStyleLbl="alignNode1" presStyleIdx="3" presStyleCnt="8">
        <dgm:presLayoutVars/>
      </dgm:prSet>
      <dgm:spPr/>
    </dgm:pt>
    <dgm:pt modelId="{BD4B4159-8CCE-AB49-80E8-4B31276081AF}" type="pres">
      <dgm:prSet presAssocID="{28B30F26-26F4-4D26-B95E-AC11ADD98A59}" presName="nodeText" presStyleLbl="bgAccFollowNode1" presStyleIdx="1" presStyleCnt="4">
        <dgm:presLayoutVars>
          <dgm:bulletEnabled val="1"/>
        </dgm:presLayoutVars>
      </dgm:prSet>
      <dgm:spPr/>
    </dgm:pt>
    <dgm:pt modelId="{D0839445-08CC-584C-BB4A-900FBFD7AA46}" type="pres">
      <dgm:prSet presAssocID="{BB697360-7CA8-4369-930D-A4AD4B66D2EA}" presName="sibTrans" presStyleCnt="0"/>
      <dgm:spPr/>
    </dgm:pt>
    <dgm:pt modelId="{E0CB26B5-C6EC-FB46-B143-E87F391CD6BE}" type="pres">
      <dgm:prSet presAssocID="{86778311-0A4A-4EB2-84D6-00BD8D03617A}" presName="compositeNode" presStyleCnt="0">
        <dgm:presLayoutVars>
          <dgm:bulletEnabled val="1"/>
        </dgm:presLayoutVars>
      </dgm:prSet>
      <dgm:spPr/>
    </dgm:pt>
    <dgm:pt modelId="{89941ABC-695B-9842-B6F3-7CDC8839BB42}" type="pres">
      <dgm:prSet presAssocID="{86778311-0A4A-4EB2-84D6-00BD8D03617A}" presName="bgRect" presStyleLbl="bgAccFollowNode1" presStyleIdx="2" presStyleCnt="4"/>
      <dgm:spPr/>
    </dgm:pt>
    <dgm:pt modelId="{E2F0C160-9178-924A-84C8-FAB5B6165825}" type="pres">
      <dgm:prSet presAssocID="{40DF14C1-18F9-425D-B50C-BA32A70FA694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67EE6A21-47D0-FD47-9DDD-3C5AC39A0437}" type="pres">
      <dgm:prSet presAssocID="{86778311-0A4A-4EB2-84D6-00BD8D03617A}" presName="bottomLine" presStyleLbl="alignNode1" presStyleIdx="5" presStyleCnt="8">
        <dgm:presLayoutVars/>
      </dgm:prSet>
      <dgm:spPr/>
    </dgm:pt>
    <dgm:pt modelId="{D1B35FF0-00F0-4343-9479-6EEB9D885632}" type="pres">
      <dgm:prSet presAssocID="{86778311-0A4A-4EB2-84D6-00BD8D03617A}" presName="nodeText" presStyleLbl="bgAccFollowNode1" presStyleIdx="2" presStyleCnt="4">
        <dgm:presLayoutVars>
          <dgm:bulletEnabled val="1"/>
        </dgm:presLayoutVars>
      </dgm:prSet>
      <dgm:spPr/>
    </dgm:pt>
    <dgm:pt modelId="{7E3A4FF6-4913-B949-A517-17CCB9B7D8A0}" type="pres">
      <dgm:prSet presAssocID="{40DF14C1-18F9-425D-B50C-BA32A70FA694}" presName="sibTrans" presStyleCnt="0"/>
      <dgm:spPr/>
    </dgm:pt>
    <dgm:pt modelId="{8B487AB5-6F41-B14E-AD30-4CF7FC6D7FAF}" type="pres">
      <dgm:prSet presAssocID="{4F3671C1-F63B-4F64-8CEE-E0F7E86F215C}" presName="compositeNode" presStyleCnt="0">
        <dgm:presLayoutVars>
          <dgm:bulletEnabled val="1"/>
        </dgm:presLayoutVars>
      </dgm:prSet>
      <dgm:spPr/>
    </dgm:pt>
    <dgm:pt modelId="{962DB0AF-3DBD-9E42-A8C4-7D1165E9CC1B}" type="pres">
      <dgm:prSet presAssocID="{4F3671C1-F63B-4F64-8CEE-E0F7E86F215C}" presName="bgRect" presStyleLbl="bgAccFollowNode1" presStyleIdx="3" presStyleCnt="4"/>
      <dgm:spPr/>
    </dgm:pt>
    <dgm:pt modelId="{31C374DD-B145-3440-AF0B-8483E2B06BC0}" type="pres">
      <dgm:prSet presAssocID="{865944A7-E898-4CFB-B73D-E227C77BC674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F8635250-42F0-D443-9037-A8FBEE4C9FD1}" type="pres">
      <dgm:prSet presAssocID="{4F3671C1-F63B-4F64-8CEE-E0F7E86F215C}" presName="bottomLine" presStyleLbl="alignNode1" presStyleIdx="7" presStyleCnt="8">
        <dgm:presLayoutVars/>
      </dgm:prSet>
      <dgm:spPr/>
    </dgm:pt>
    <dgm:pt modelId="{F9970547-4AEC-BE42-871E-6319BE27CD9E}" type="pres">
      <dgm:prSet presAssocID="{4F3671C1-F63B-4F64-8CEE-E0F7E86F215C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16C5F000-CFCB-CB4A-9292-C2F8F8A3CAA8}" type="presOf" srcId="{28B30F26-26F4-4D26-B95E-AC11ADD98A59}" destId="{BD4B4159-8CCE-AB49-80E8-4B31276081AF}" srcOrd="1" destOrd="0" presId="urn:microsoft.com/office/officeart/2016/7/layout/BasicLinearProcessNumbered"/>
    <dgm:cxn modelId="{39875A06-F981-E243-B156-E81E6F7C9AD2}" type="presOf" srcId="{4F3671C1-F63B-4F64-8CEE-E0F7E86F215C}" destId="{962DB0AF-3DBD-9E42-A8C4-7D1165E9CC1B}" srcOrd="0" destOrd="0" presId="urn:microsoft.com/office/officeart/2016/7/layout/BasicLinearProcessNumbered"/>
    <dgm:cxn modelId="{2D819308-626C-A940-8FEF-D27EC9CD065A}" type="presOf" srcId="{F5FC7541-5F16-444C-9D5A-486D88AB2591}" destId="{FB13E0B6-0E2D-6944-AD03-9E6427EE8CAE}" srcOrd="0" destOrd="0" presId="urn:microsoft.com/office/officeart/2016/7/layout/BasicLinearProcessNumbered"/>
    <dgm:cxn modelId="{8187910C-8AEF-8A43-9E85-3673594EE2F9}" type="presOf" srcId="{86778311-0A4A-4EB2-84D6-00BD8D03617A}" destId="{D1B35FF0-00F0-4343-9479-6EEB9D885632}" srcOrd="1" destOrd="0" presId="urn:microsoft.com/office/officeart/2016/7/layout/BasicLinearProcessNumbered"/>
    <dgm:cxn modelId="{29247314-0763-B441-B85A-688951BCE130}" type="presOf" srcId="{1DACC0F7-1531-46F2-9D8E-69198BBD84AF}" destId="{E72B4742-5FFA-654C-8B76-31FEAE958B57}" srcOrd="0" destOrd="0" presId="urn:microsoft.com/office/officeart/2016/7/layout/BasicLinearProcessNumbered"/>
    <dgm:cxn modelId="{5CA13D3D-1333-6145-966E-233ADC6EEE64}" type="presOf" srcId="{28B30F26-26F4-4D26-B95E-AC11ADD98A59}" destId="{67C067B2-E76F-FC4B-B867-720478C9F30E}" srcOrd="0" destOrd="0" presId="urn:microsoft.com/office/officeart/2016/7/layout/BasicLinearProcessNumbered"/>
    <dgm:cxn modelId="{8CDFA23F-7C8D-8A4E-8977-B80168233626}" type="presOf" srcId="{865944A7-E898-4CFB-B73D-E227C77BC674}" destId="{31C374DD-B145-3440-AF0B-8483E2B06BC0}" srcOrd="0" destOrd="0" presId="urn:microsoft.com/office/officeart/2016/7/layout/BasicLinearProcessNumbered"/>
    <dgm:cxn modelId="{66D29762-4BAE-5E46-AE24-39779EAB68E7}" type="presOf" srcId="{86778311-0A4A-4EB2-84D6-00BD8D03617A}" destId="{89941ABC-695B-9842-B6F3-7CDC8839BB42}" srcOrd="0" destOrd="0" presId="urn:microsoft.com/office/officeart/2016/7/layout/BasicLinearProcessNumbered"/>
    <dgm:cxn modelId="{8697F463-9175-4657-A079-5E3A40CD7E1E}" srcId="{F5FC7541-5F16-444C-9D5A-486D88AB2591}" destId="{28B30F26-26F4-4D26-B95E-AC11ADD98A59}" srcOrd="1" destOrd="0" parTransId="{9F2A32C9-DB52-49FB-9232-8C7419978E2C}" sibTransId="{BB697360-7CA8-4369-930D-A4AD4B66D2EA}"/>
    <dgm:cxn modelId="{CD0CC47A-F00E-F340-A1FC-2CBEBD2CBA4C}" type="presOf" srcId="{BB697360-7CA8-4369-930D-A4AD4B66D2EA}" destId="{559F270A-315B-224D-87D2-3DF683CF7488}" srcOrd="0" destOrd="0" presId="urn:microsoft.com/office/officeart/2016/7/layout/BasicLinearProcessNumbered"/>
    <dgm:cxn modelId="{BD7A7F7E-AA8D-471B-8BF0-D1B2CC8BB2FC}" srcId="{F5FC7541-5F16-444C-9D5A-486D88AB2591}" destId="{1DACC0F7-1531-46F2-9D8E-69198BBD84AF}" srcOrd="0" destOrd="0" parTransId="{D341CDE7-8240-4525-9C0B-2DE9BE69CC0D}" sibTransId="{32C6FA2D-763C-44FB-AF8A-96E9D444BEDE}"/>
    <dgm:cxn modelId="{89BA8DA3-24EF-45EE-B5C4-5D5781C9C630}" srcId="{F5FC7541-5F16-444C-9D5A-486D88AB2591}" destId="{86778311-0A4A-4EB2-84D6-00BD8D03617A}" srcOrd="2" destOrd="0" parTransId="{4DA689F7-E478-4DE3-99E9-1A19045F25C5}" sibTransId="{40DF14C1-18F9-425D-B50C-BA32A70FA694}"/>
    <dgm:cxn modelId="{DDCC86AF-34F4-BA49-8D82-37F41BF0EEE5}" type="presOf" srcId="{4F3671C1-F63B-4F64-8CEE-E0F7E86F215C}" destId="{F9970547-4AEC-BE42-871E-6319BE27CD9E}" srcOrd="1" destOrd="0" presId="urn:microsoft.com/office/officeart/2016/7/layout/BasicLinearProcessNumbered"/>
    <dgm:cxn modelId="{52BB12DB-A6AA-4464-BC81-4F4A80974E91}" srcId="{F5FC7541-5F16-444C-9D5A-486D88AB2591}" destId="{4F3671C1-F63B-4F64-8CEE-E0F7E86F215C}" srcOrd="3" destOrd="0" parTransId="{A1E3EFFF-1669-418E-ABC8-A6357479A9DC}" sibTransId="{865944A7-E898-4CFB-B73D-E227C77BC674}"/>
    <dgm:cxn modelId="{11D562E4-45B0-8F44-B2BA-440ECD0080D3}" type="presOf" srcId="{1DACC0F7-1531-46F2-9D8E-69198BBD84AF}" destId="{1D57ECA9-A85D-7640-B825-CC44B7651B49}" srcOrd="1" destOrd="0" presId="urn:microsoft.com/office/officeart/2016/7/layout/BasicLinearProcessNumbered"/>
    <dgm:cxn modelId="{94D71AFA-8A7D-3B48-ACA2-2C5685E4B03A}" type="presOf" srcId="{40DF14C1-18F9-425D-B50C-BA32A70FA694}" destId="{E2F0C160-9178-924A-84C8-FAB5B6165825}" srcOrd="0" destOrd="0" presId="urn:microsoft.com/office/officeart/2016/7/layout/BasicLinearProcessNumbered"/>
    <dgm:cxn modelId="{A2EC28FB-0686-364E-9294-C917BAEF6379}" type="presOf" srcId="{32C6FA2D-763C-44FB-AF8A-96E9D444BEDE}" destId="{86D2BB7C-C299-3E4E-91E0-1BAEDBF0B297}" srcOrd="0" destOrd="0" presId="urn:microsoft.com/office/officeart/2016/7/layout/BasicLinearProcessNumbered"/>
    <dgm:cxn modelId="{D74748B4-C49D-9E4F-B7FB-E19A60C901BD}" type="presParOf" srcId="{FB13E0B6-0E2D-6944-AD03-9E6427EE8CAE}" destId="{FEEB1A34-DD58-ED47-AD77-3C953D88B4B9}" srcOrd="0" destOrd="0" presId="urn:microsoft.com/office/officeart/2016/7/layout/BasicLinearProcessNumbered"/>
    <dgm:cxn modelId="{301DA483-C9A3-884F-BD64-38C3D21DBB42}" type="presParOf" srcId="{FEEB1A34-DD58-ED47-AD77-3C953D88B4B9}" destId="{E72B4742-5FFA-654C-8B76-31FEAE958B57}" srcOrd="0" destOrd="0" presId="urn:microsoft.com/office/officeart/2016/7/layout/BasicLinearProcessNumbered"/>
    <dgm:cxn modelId="{6B2962FE-852D-5D41-BCC7-CAC71E10D9DB}" type="presParOf" srcId="{FEEB1A34-DD58-ED47-AD77-3C953D88B4B9}" destId="{86D2BB7C-C299-3E4E-91E0-1BAEDBF0B297}" srcOrd="1" destOrd="0" presId="urn:microsoft.com/office/officeart/2016/7/layout/BasicLinearProcessNumbered"/>
    <dgm:cxn modelId="{4A64FC16-3C40-EE4A-B4BA-29CA452BFE5B}" type="presParOf" srcId="{FEEB1A34-DD58-ED47-AD77-3C953D88B4B9}" destId="{68DFE445-8AA7-0A47-948F-9D6CAA47E93D}" srcOrd="2" destOrd="0" presId="urn:microsoft.com/office/officeart/2016/7/layout/BasicLinearProcessNumbered"/>
    <dgm:cxn modelId="{1C2BFF12-6316-7A47-975F-58C19DD3E5EA}" type="presParOf" srcId="{FEEB1A34-DD58-ED47-AD77-3C953D88B4B9}" destId="{1D57ECA9-A85D-7640-B825-CC44B7651B49}" srcOrd="3" destOrd="0" presId="urn:microsoft.com/office/officeart/2016/7/layout/BasicLinearProcessNumbered"/>
    <dgm:cxn modelId="{BB8A61A0-0535-3144-9DFC-4D378D5043E5}" type="presParOf" srcId="{FB13E0B6-0E2D-6944-AD03-9E6427EE8CAE}" destId="{AA82B16E-7E93-2F4D-97E8-B6E747A4F870}" srcOrd="1" destOrd="0" presId="urn:microsoft.com/office/officeart/2016/7/layout/BasicLinearProcessNumbered"/>
    <dgm:cxn modelId="{83A27548-9FAB-7A48-994C-290F67730F8A}" type="presParOf" srcId="{FB13E0B6-0E2D-6944-AD03-9E6427EE8CAE}" destId="{20217FCA-C6DC-1D45-A4C3-1A61BEC8EC17}" srcOrd="2" destOrd="0" presId="urn:microsoft.com/office/officeart/2016/7/layout/BasicLinearProcessNumbered"/>
    <dgm:cxn modelId="{8DC0C405-353C-9845-99C2-16D1ECAF6F3E}" type="presParOf" srcId="{20217FCA-C6DC-1D45-A4C3-1A61BEC8EC17}" destId="{67C067B2-E76F-FC4B-B867-720478C9F30E}" srcOrd="0" destOrd="0" presId="urn:microsoft.com/office/officeart/2016/7/layout/BasicLinearProcessNumbered"/>
    <dgm:cxn modelId="{28FDF634-DA4E-9743-B3D2-A89565915AC7}" type="presParOf" srcId="{20217FCA-C6DC-1D45-A4C3-1A61BEC8EC17}" destId="{559F270A-315B-224D-87D2-3DF683CF7488}" srcOrd="1" destOrd="0" presId="urn:microsoft.com/office/officeart/2016/7/layout/BasicLinearProcessNumbered"/>
    <dgm:cxn modelId="{513E5776-5683-D34B-8191-65FB9B7E7809}" type="presParOf" srcId="{20217FCA-C6DC-1D45-A4C3-1A61BEC8EC17}" destId="{98A641F9-CBCA-A343-8E6D-6E6DED5A731A}" srcOrd="2" destOrd="0" presId="urn:microsoft.com/office/officeart/2016/7/layout/BasicLinearProcessNumbered"/>
    <dgm:cxn modelId="{1A0B97F6-EEA5-B140-8DB8-407DEC47CC56}" type="presParOf" srcId="{20217FCA-C6DC-1D45-A4C3-1A61BEC8EC17}" destId="{BD4B4159-8CCE-AB49-80E8-4B31276081AF}" srcOrd="3" destOrd="0" presId="urn:microsoft.com/office/officeart/2016/7/layout/BasicLinearProcessNumbered"/>
    <dgm:cxn modelId="{06BDC68C-7FAC-6044-8A06-AD00D996A52A}" type="presParOf" srcId="{FB13E0B6-0E2D-6944-AD03-9E6427EE8CAE}" destId="{D0839445-08CC-584C-BB4A-900FBFD7AA46}" srcOrd="3" destOrd="0" presId="urn:microsoft.com/office/officeart/2016/7/layout/BasicLinearProcessNumbered"/>
    <dgm:cxn modelId="{B970D616-5259-F94F-9F8F-65F121FC7FDB}" type="presParOf" srcId="{FB13E0B6-0E2D-6944-AD03-9E6427EE8CAE}" destId="{E0CB26B5-C6EC-FB46-B143-E87F391CD6BE}" srcOrd="4" destOrd="0" presId="urn:microsoft.com/office/officeart/2016/7/layout/BasicLinearProcessNumbered"/>
    <dgm:cxn modelId="{71D9C46A-5A59-DD43-B47A-15B83C57751E}" type="presParOf" srcId="{E0CB26B5-C6EC-FB46-B143-E87F391CD6BE}" destId="{89941ABC-695B-9842-B6F3-7CDC8839BB42}" srcOrd="0" destOrd="0" presId="urn:microsoft.com/office/officeart/2016/7/layout/BasicLinearProcessNumbered"/>
    <dgm:cxn modelId="{CE831818-90AD-0940-97E5-F6F4446A7A65}" type="presParOf" srcId="{E0CB26B5-C6EC-FB46-B143-E87F391CD6BE}" destId="{E2F0C160-9178-924A-84C8-FAB5B6165825}" srcOrd="1" destOrd="0" presId="urn:microsoft.com/office/officeart/2016/7/layout/BasicLinearProcessNumbered"/>
    <dgm:cxn modelId="{008A8F5A-FA5E-AD4A-9A28-E2AF18A6035C}" type="presParOf" srcId="{E0CB26B5-C6EC-FB46-B143-E87F391CD6BE}" destId="{67EE6A21-47D0-FD47-9DDD-3C5AC39A0437}" srcOrd="2" destOrd="0" presId="urn:microsoft.com/office/officeart/2016/7/layout/BasicLinearProcessNumbered"/>
    <dgm:cxn modelId="{4C5D0722-D000-DD44-8C28-CEF51CE5A759}" type="presParOf" srcId="{E0CB26B5-C6EC-FB46-B143-E87F391CD6BE}" destId="{D1B35FF0-00F0-4343-9479-6EEB9D885632}" srcOrd="3" destOrd="0" presId="urn:microsoft.com/office/officeart/2016/7/layout/BasicLinearProcessNumbered"/>
    <dgm:cxn modelId="{D8291792-9B8B-1247-BFAE-DD68E5202E32}" type="presParOf" srcId="{FB13E0B6-0E2D-6944-AD03-9E6427EE8CAE}" destId="{7E3A4FF6-4913-B949-A517-17CCB9B7D8A0}" srcOrd="5" destOrd="0" presId="urn:microsoft.com/office/officeart/2016/7/layout/BasicLinearProcessNumbered"/>
    <dgm:cxn modelId="{D0106034-84D6-0B43-9579-FC0E26B1C42B}" type="presParOf" srcId="{FB13E0B6-0E2D-6944-AD03-9E6427EE8CAE}" destId="{8B487AB5-6F41-B14E-AD30-4CF7FC6D7FAF}" srcOrd="6" destOrd="0" presId="urn:microsoft.com/office/officeart/2016/7/layout/BasicLinearProcessNumbered"/>
    <dgm:cxn modelId="{0FA8D4F8-D937-9749-BC7D-C75303418E9D}" type="presParOf" srcId="{8B487AB5-6F41-B14E-AD30-4CF7FC6D7FAF}" destId="{962DB0AF-3DBD-9E42-A8C4-7D1165E9CC1B}" srcOrd="0" destOrd="0" presId="urn:microsoft.com/office/officeart/2016/7/layout/BasicLinearProcessNumbered"/>
    <dgm:cxn modelId="{2EC46819-46A6-7448-B5D9-97AE4B8733EB}" type="presParOf" srcId="{8B487AB5-6F41-B14E-AD30-4CF7FC6D7FAF}" destId="{31C374DD-B145-3440-AF0B-8483E2B06BC0}" srcOrd="1" destOrd="0" presId="urn:microsoft.com/office/officeart/2016/7/layout/BasicLinearProcessNumbered"/>
    <dgm:cxn modelId="{D2D213F1-67C3-3249-8502-5CC083CF9410}" type="presParOf" srcId="{8B487AB5-6F41-B14E-AD30-4CF7FC6D7FAF}" destId="{F8635250-42F0-D443-9037-A8FBEE4C9FD1}" srcOrd="2" destOrd="0" presId="urn:microsoft.com/office/officeart/2016/7/layout/BasicLinearProcessNumbered"/>
    <dgm:cxn modelId="{C1F5CBDD-6E51-214A-9434-D140E9F72586}" type="presParOf" srcId="{8B487AB5-6F41-B14E-AD30-4CF7FC6D7FAF}" destId="{F9970547-4AEC-BE42-871E-6319BE27CD9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68730-52EE-354D-895D-AB17C085918E}">
      <dsp:nvSpPr>
        <dsp:cNvPr id="0" name=""/>
        <dsp:cNvSpPr/>
      </dsp:nvSpPr>
      <dsp:spPr>
        <a:xfrm>
          <a:off x="0" y="317896"/>
          <a:ext cx="6245265" cy="9354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Roboto" pitchFamily="2" charset="0"/>
              <a:ea typeface="Roboto" pitchFamily="2" charset="0"/>
            </a:rPr>
            <a:t>Number of Child Care Centers – 1,698</a:t>
          </a:r>
        </a:p>
      </dsp:txBody>
      <dsp:txXfrm>
        <a:off x="45663" y="363559"/>
        <a:ext cx="6153939" cy="844088"/>
      </dsp:txXfrm>
    </dsp:sp>
    <dsp:sp modelId="{55A699A8-A042-214E-896E-164342AA4E83}">
      <dsp:nvSpPr>
        <dsp:cNvPr id="0" name=""/>
        <dsp:cNvSpPr/>
      </dsp:nvSpPr>
      <dsp:spPr>
        <a:xfrm>
          <a:off x="0" y="1322431"/>
          <a:ext cx="6245265" cy="935414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Roboto" pitchFamily="2" charset="0"/>
              <a:ea typeface="Roboto" pitchFamily="2" charset="0"/>
            </a:rPr>
            <a:t>Number of Licensed or Certified Family Child Care Homes – 243</a:t>
          </a:r>
        </a:p>
      </dsp:txBody>
      <dsp:txXfrm>
        <a:off x="45663" y="1368094"/>
        <a:ext cx="6153939" cy="844088"/>
      </dsp:txXfrm>
    </dsp:sp>
    <dsp:sp modelId="{6A32350E-4A39-CB43-93EF-834814BB6E8C}">
      <dsp:nvSpPr>
        <dsp:cNvPr id="0" name=""/>
        <dsp:cNvSpPr/>
      </dsp:nvSpPr>
      <dsp:spPr>
        <a:xfrm>
          <a:off x="0" y="2326966"/>
          <a:ext cx="6245265" cy="93541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Roboto" pitchFamily="2" charset="0"/>
              <a:ea typeface="Roboto" pitchFamily="2" charset="0"/>
            </a:rPr>
            <a:t>Number of Registered Child Care Providers (Family, Friends, or Neighbors) – 38</a:t>
          </a:r>
        </a:p>
      </dsp:txBody>
      <dsp:txXfrm>
        <a:off x="45663" y="2372629"/>
        <a:ext cx="6153939" cy="844088"/>
      </dsp:txXfrm>
    </dsp:sp>
    <dsp:sp modelId="{D339C73D-D644-8645-8900-4E5BAE2078B4}">
      <dsp:nvSpPr>
        <dsp:cNvPr id="0" name=""/>
        <dsp:cNvSpPr/>
      </dsp:nvSpPr>
      <dsp:spPr>
        <a:xfrm>
          <a:off x="0" y="3331501"/>
          <a:ext cx="6245265" cy="935414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Roboto" pitchFamily="2" charset="0"/>
              <a:ea typeface="Roboto" pitchFamily="2" charset="0"/>
            </a:rPr>
            <a:t>Maximum Capacity of Child Care Slots in the State – 158,264</a:t>
          </a:r>
        </a:p>
      </dsp:txBody>
      <dsp:txXfrm>
        <a:off x="45663" y="3377164"/>
        <a:ext cx="6153939" cy="844088"/>
      </dsp:txXfrm>
    </dsp:sp>
    <dsp:sp modelId="{D227E4CD-A800-2741-B15A-B61142E4419F}">
      <dsp:nvSpPr>
        <dsp:cNvPr id="0" name=""/>
        <dsp:cNvSpPr/>
      </dsp:nvSpPr>
      <dsp:spPr>
        <a:xfrm>
          <a:off x="0" y="4336036"/>
          <a:ext cx="6245265" cy="93541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Roboto" pitchFamily="2" charset="0"/>
              <a:ea typeface="Roboto" pitchFamily="2" charset="0"/>
            </a:rPr>
            <a:t>Remember, Capacity Does Not Equal Enrollment!</a:t>
          </a:r>
        </a:p>
      </dsp:txBody>
      <dsp:txXfrm>
        <a:off x="45663" y="4381699"/>
        <a:ext cx="6153939" cy="844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B6BA6-79DF-4B42-909C-6C000497FD0A}">
      <dsp:nvSpPr>
        <dsp:cNvPr id="0" name=""/>
        <dsp:cNvSpPr/>
      </dsp:nvSpPr>
      <dsp:spPr>
        <a:xfrm>
          <a:off x="0" y="2717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2337D-F925-9C47-9488-D4C784395F93}">
      <dsp:nvSpPr>
        <dsp:cNvPr id="0" name=""/>
        <dsp:cNvSpPr/>
      </dsp:nvSpPr>
      <dsp:spPr>
        <a:xfrm>
          <a:off x="0" y="2717"/>
          <a:ext cx="6735443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Roboto" pitchFamily="2" charset="0"/>
              <a:ea typeface="Roboto" pitchFamily="2" charset="0"/>
            </a:rPr>
            <a:t>At a 12-month reauthorization visit, the family is notified that they no longer qualify for CCAP.</a:t>
          </a:r>
        </a:p>
      </dsp:txBody>
      <dsp:txXfrm>
        <a:off x="0" y="2717"/>
        <a:ext cx="6735443" cy="1853055"/>
      </dsp:txXfrm>
    </dsp:sp>
    <dsp:sp modelId="{F5AB113E-EE5F-A146-9F64-1ACB8AF6D041}">
      <dsp:nvSpPr>
        <dsp:cNvPr id="0" name=""/>
        <dsp:cNvSpPr/>
      </dsp:nvSpPr>
      <dsp:spPr>
        <a:xfrm>
          <a:off x="0" y="1855773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5541E-7BED-7A48-AF95-A8BF1F2A7B54}">
      <dsp:nvSpPr>
        <dsp:cNvPr id="0" name=""/>
        <dsp:cNvSpPr/>
      </dsp:nvSpPr>
      <dsp:spPr>
        <a:xfrm>
          <a:off x="0" y="1855773"/>
          <a:ext cx="6735443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Roboto" pitchFamily="2" charset="0"/>
              <a:ea typeface="Roboto" pitchFamily="2" charset="0"/>
            </a:rPr>
            <a:t>For 6-months, the family will receive 50% of the subsidy amount as they transition out of the program.</a:t>
          </a:r>
        </a:p>
      </dsp:txBody>
      <dsp:txXfrm>
        <a:off x="0" y="1855773"/>
        <a:ext cx="6735443" cy="1853055"/>
      </dsp:txXfrm>
    </dsp:sp>
    <dsp:sp modelId="{6978FD47-8254-EA4B-B04A-4C271009FADA}">
      <dsp:nvSpPr>
        <dsp:cNvPr id="0" name=""/>
        <dsp:cNvSpPr/>
      </dsp:nvSpPr>
      <dsp:spPr>
        <a:xfrm>
          <a:off x="0" y="3708828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2F33E-679E-AF42-B4AB-995F94994D94}">
      <dsp:nvSpPr>
        <dsp:cNvPr id="0" name=""/>
        <dsp:cNvSpPr/>
      </dsp:nvSpPr>
      <dsp:spPr>
        <a:xfrm>
          <a:off x="0" y="3708828"/>
          <a:ext cx="6735443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Roboto" pitchFamily="2" charset="0"/>
              <a:ea typeface="Roboto" pitchFamily="2" charset="0"/>
            </a:rPr>
            <a:t>EX: The family transitions from paying $140 per month to $400 per month (for 6 months) to $800 per month. This is an increase of $660 per month over a 7-month time period.</a:t>
          </a:r>
        </a:p>
      </dsp:txBody>
      <dsp:txXfrm>
        <a:off x="0" y="3708828"/>
        <a:ext cx="6735443" cy="1853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F7947-9A94-AF4B-88D4-62F97FB26DCA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69BA4-76F9-B34B-B33A-1B691976A4D7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Roboto" pitchFamily="2" charset="0"/>
              <a:ea typeface="Roboto" pitchFamily="2" charset="0"/>
            </a:rPr>
            <a:t>American Rescue Plan granted Kentucky $763 Million for Child Care</a:t>
          </a:r>
        </a:p>
      </dsp:txBody>
      <dsp:txXfrm>
        <a:off x="0" y="675"/>
        <a:ext cx="6900512" cy="1106957"/>
      </dsp:txXfrm>
    </dsp:sp>
    <dsp:sp modelId="{EFB3B917-4F08-2D42-BA16-7D7E31643891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A0949-DA31-3B48-814F-7D575EAAC358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Roboto" pitchFamily="2" charset="0"/>
              <a:ea typeface="Roboto" pitchFamily="2" charset="0"/>
            </a:rPr>
            <a:t>$470 Million dedicated to Sustainability Payments for Programs</a:t>
          </a:r>
        </a:p>
      </dsp:txBody>
      <dsp:txXfrm>
        <a:off x="0" y="1107633"/>
        <a:ext cx="6900512" cy="1106957"/>
      </dsp:txXfrm>
    </dsp:sp>
    <dsp:sp modelId="{381BBB2C-C846-894B-B435-D0735C641F17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D9AC3-46DA-AB4A-A5E2-204A6F47DFA3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Roboto" pitchFamily="2" charset="0"/>
              <a:ea typeface="Roboto" pitchFamily="2" charset="0"/>
            </a:rPr>
            <a:t>Sustainability Payments End in September 2023</a:t>
          </a:r>
        </a:p>
      </dsp:txBody>
      <dsp:txXfrm>
        <a:off x="0" y="2214591"/>
        <a:ext cx="6900512" cy="1106957"/>
      </dsp:txXfrm>
    </dsp:sp>
    <dsp:sp modelId="{3EA825FF-A518-9C45-9A14-7B701C99F07F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DA349-1B82-C04D-ADA2-5DA457CFA030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Roboto" pitchFamily="2" charset="0"/>
              <a:ea typeface="Roboto" pitchFamily="2" charset="0"/>
            </a:rPr>
            <a:t>$293 Million Dedicated to Flexible Funding, including CCAP</a:t>
          </a:r>
        </a:p>
      </dsp:txBody>
      <dsp:txXfrm>
        <a:off x="0" y="3321549"/>
        <a:ext cx="6900512" cy="1106957"/>
      </dsp:txXfrm>
    </dsp:sp>
    <dsp:sp modelId="{6B8C5474-AE62-A941-8346-1449D745E9AD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88150-8269-6249-959D-F41A41A1EB9E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Roboto" pitchFamily="2" charset="0"/>
              <a:ea typeface="Roboto" pitchFamily="2" charset="0"/>
            </a:rPr>
            <a:t>Flexible Funding Ends in September 2024</a:t>
          </a:r>
        </a:p>
      </dsp:txBody>
      <dsp:txXfrm>
        <a:off x="0" y="4428507"/>
        <a:ext cx="6900512" cy="1106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3D165-E1FE-AD4B-8399-08FE6D045AFB}">
      <dsp:nvSpPr>
        <dsp:cNvPr id="0" name=""/>
        <dsp:cNvSpPr/>
      </dsp:nvSpPr>
      <dsp:spPr>
        <a:xfrm>
          <a:off x="0" y="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Roboto" pitchFamily="2" charset="0"/>
              <a:ea typeface="Roboto" pitchFamily="2" charset="0"/>
            </a:rPr>
            <a:t>Programs will not be able to sustain current employee wages.</a:t>
          </a:r>
        </a:p>
      </dsp:txBody>
      <dsp:txXfrm>
        <a:off x="22105" y="22105"/>
        <a:ext cx="7511741" cy="710494"/>
      </dsp:txXfrm>
    </dsp:sp>
    <dsp:sp modelId="{A09BBB0C-8B72-D241-B8B0-41D185719246}">
      <dsp:nvSpPr>
        <dsp:cNvPr id="0" name=""/>
        <dsp:cNvSpPr/>
      </dsp:nvSpPr>
      <dsp:spPr>
        <a:xfrm>
          <a:off x="628350" y="859525"/>
          <a:ext cx="8414428" cy="7547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" pitchFamily="2" charset="0"/>
              <a:ea typeface="Roboto" pitchFamily="2" charset="0"/>
            </a:rPr>
            <a:t>Programs will have to make the choice to reduce staff wages, increase tuition drastically, or close.</a:t>
          </a:r>
        </a:p>
      </dsp:txBody>
      <dsp:txXfrm>
        <a:off x="650455" y="881630"/>
        <a:ext cx="7251309" cy="710494"/>
      </dsp:txXfrm>
    </dsp:sp>
    <dsp:sp modelId="{D5544702-A734-0840-A5DF-93F732FAD8C1}">
      <dsp:nvSpPr>
        <dsp:cNvPr id="0" name=""/>
        <dsp:cNvSpPr/>
      </dsp:nvSpPr>
      <dsp:spPr>
        <a:xfrm>
          <a:off x="1256700" y="1719050"/>
          <a:ext cx="8414428" cy="7547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" pitchFamily="2" charset="0"/>
              <a:ea typeface="Roboto" pitchFamily="2" charset="0"/>
            </a:rPr>
            <a:t>KY child care capacity will drastically decrease.</a:t>
          </a:r>
        </a:p>
      </dsp:txBody>
      <dsp:txXfrm>
        <a:off x="1278805" y="1741155"/>
        <a:ext cx="7251309" cy="710494"/>
      </dsp:txXfrm>
    </dsp:sp>
    <dsp:sp modelId="{4FEDDF29-F7A4-154F-9BFA-9B86A932D2D5}">
      <dsp:nvSpPr>
        <dsp:cNvPr id="0" name=""/>
        <dsp:cNvSpPr/>
      </dsp:nvSpPr>
      <dsp:spPr>
        <a:xfrm>
          <a:off x="1885050" y="2578575"/>
          <a:ext cx="8414428" cy="754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" pitchFamily="2" charset="0"/>
              <a:ea typeface="Roboto" pitchFamily="2" charset="0"/>
            </a:rPr>
            <a:t>Parents will make the choice to remain in the workforce or leave employment.</a:t>
          </a:r>
        </a:p>
      </dsp:txBody>
      <dsp:txXfrm>
        <a:off x="1907155" y="2600680"/>
        <a:ext cx="7251309" cy="710494"/>
      </dsp:txXfrm>
    </dsp:sp>
    <dsp:sp modelId="{199F2BF5-2938-154A-8923-29079BEFE228}">
      <dsp:nvSpPr>
        <dsp:cNvPr id="0" name=""/>
        <dsp:cNvSpPr/>
      </dsp:nvSpPr>
      <dsp:spPr>
        <a:xfrm>
          <a:off x="2513400" y="3438100"/>
          <a:ext cx="8414428" cy="7547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" pitchFamily="2" charset="0"/>
              <a:ea typeface="Roboto" pitchFamily="2" charset="0"/>
            </a:rPr>
            <a:t>Parents may have to leave young children at home alone if they must go to work.</a:t>
          </a:r>
        </a:p>
      </dsp:txBody>
      <dsp:txXfrm>
        <a:off x="2535505" y="3460205"/>
        <a:ext cx="7251309" cy="710494"/>
      </dsp:txXfrm>
    </dsp:sp>
    <dsp:sp modelId="{0DF0D241-AA03-794C-BC28-3D651500C528}">
      <dsp:nvSpPr>
        <dsp:cNvPr id="0" name=""/>
        <dsp:cNvSpPr/>
      </dsp:nvSpPr>
      <dsp:spPr>
        <a:xfrm>
          <a:off x="7923870" y="551353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034246" y="551353"/>
        <a:ext cx="269806" cy="369145"/>
      </dsp:txXfrm>
    </dsp:sp>
    <dsp:sp modelId="{D82B35B5-A70B-E44D-8D04-2F20273BD29D}">
      <dsp:nvSpPr>
        <dsp:cNvPr id="0" name=""/>
        <dsp:cNvSpPr/>
      </dsp:nvSpPr>
      <dsp:spPr>
        <a:xfrm>
          <a:off x="8552220" y="1410878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62596" y="1410878"/>
        <a:ext cx="269806" cy="369145"/>
      </dsp:txXfrm>
    </dsp:sp>
    <dsp:sp modelId="{5A768A25-C9B9-1646-9BEF-7E74038AB151}">
      <dsp:nvSpPr>
        <dsp:cNvPr id="0" name=""/>
        <dsp:cNvSpPr/>
      </dsp:nvSpPr>
      <dsp:spPr>
        <a:xfrm>
          <a:off x="9180570" y="2257825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290946" y="2257825"/>
        <a:ext cx="269806" cy="369145"/>
      </dsp:txXfrm>
    </dsp:sp>
    <dsp:sp modelId="{3495BE3A-735E-9146-9B1C-80BFD4C7DD0F}">
      <dsp:nvSpPr>
        <dsp:cNvPr id="0" name=""/>
        <dsp:cNvSpPr/>
      </dsp:nvSpPr>
      <dsp:spPr>
        <a:xfrm>
          <a:off x="9808920" y="3125736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919296" y="3125736"/>
        <a:ext cx="269806" cy="369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B4742-5FFA-654C-8B76-31FEAE958B57}">
      <dsp:nvSpPr>
        <dsp:cNvPr id="0" name=""/>
        <dsp:cNvSpPr/>
      </dsp:nvSpPr>
      <dsp:spPr>
        <a:xfrm>
          <a:off x="3080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itchFamily="2" charset="0"/>
              <a:ea typeface="Roboto" pitchFamily="2" charset="0"/>
            </a:rPr>
            <a:t>Sustain investment in CCAP reimbursement rates, eligibility, and transition periods </a:t>
          </a:r>
        </a:p>
      </dsp:txBody>
      <dsp:txXfrm>
        <a:off x="3080" y="1765067"/>
        <a:ext cx="2444055" cy="2053006"/>
      </dsp:txXfrm>
    </dsp:sp>
    <dsp:sp modelId="{86D2BB7C-C299-3E4E-91E0-1BAEDBF0B297}">
      <dsp:nvSpPr>
        <dsp:cNvPr id="0" name=""/>
        <dsp:cNvSpPr/>
      </dsp:nvSpPr>
      <dsp:spPr>
        <a:xfrm>
          <a:off x="711856" y="806997"/>
          <a:ext cx="1026503" cy="1026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latin typeface="Roboto" pitchFamily="2" charset="0"/>
              <a:ea typeface="Roboto" pitchFamily="2" charset="0"/>
            </a:rPr>
            <a:t>1</a:t>
          </a:r>
        </a:p>
      </dsp:txBody>
      <dsp:txXfrm>
        <a:off x="862184" y="957325"/>
        <a:ext cx="725847" cy="725847"/>
      </dsp:txXfrm>
    </dsp:sp>
    <dsp:sp modelId="{68DFE445-8AA7-0A47-948F-9D6CAA47E93D}">
      <dsp:nvSpPr>
        <dsp:cNvPr id="0" name=""/>
        <dsp:cNvSpPr/>
      </dsp:nvSpPr>
      <dsp:spPr>
        <a:xfrm>
          <a:off x="3080" y="3886435"/>
          <a:ext cx="2444055" cy="72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067B2-E76F-FC4B-B867-720478C9F30E}">
      <dsp:nvSpPr>
        <dsp:cNvPr id="0" name=""/>
        <dsp:cNvSpPr/>
      </dsp:nvSpPr>
      <dsp:spPr>
        <a:xfrm>
          <a:off x="2691541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itchFamily="2" charset="0"/>
              <a:ea typeface="Roboto" pitchFamily="2" charset="0"/>
            </a:rPr>
            <a:t>Support competitive wages, benefits, and educational opportunities for child care educators </a:t>
          </a:r>
        </a:p>
      </dsp:txBody>
      <dsp:txXfrm>
        <a:off x="2691541" y="1765067"/>
        <a:ext cx="2444055" cy="2053006"/>
      </dsp:txXfrm>
    </dsp:sp>
    <dsp:sp modelId="{559F270A-315B-224D-87D2-3DF683CF7488}">
      <dsp:nvSpPr>
        <dsp:cNvPr id="0" name=""/>
        <dsp:cNvSpPr/>
      </dsp:nvSpPr>
      <dsp:spPr>
        <a:xfrm>
          <a:off x="3400317" y="806997"/>
          <a:ext cx="1026503" cy="1026503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latin typeface="Roboto" pitchFamily="2" charset="0"/>
              <a:ea typeface="Roboto" pitchFamily="2" charset="0"/>
            </a:rPr>
            <a:t>2</a:t>
          </a:r>
        </a:p>
      </dsp:txBody>
      <dsp:txXfrm>
        <a:off x="3550645" y="957325"/>
        <a:ext cx="725847" cy="725847"/>
      </dsp:txXfrm>
    </dsp:sp>
    <dsp:sp modelId="{98A641F9-CBCA-A343-8E6D-6E6DED5A731A}">
      <dsp:nvSpPr>
        <dsp:cNvPr id="0" name=""/>
        <dsp:cNvSpPr/>
      </dsp:nvSpPr>
      <dsp:spPr>
        <a:xfrm>
          <a:off x="2691541" y="3886435"/>
          <a:ext cx="2444055" cy="72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41ABC-695B-9842-B6F3-7CDC8839BB42}">
      <dsp:nvSpPr>
        <dsp:cNvPr id="0" name=""/>
        <dsp:cNvSpPr/>
      </dsp:nvSpPr>
      <dsp:spPr>
        <a:xfrm>
          <a:off x="5380002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itchFamily="2" charset="0"/>
              <a:ea typeface="Roboto" pitchFamily="2" charset="0"/>
            </a:rPr>
            <a:t>Ensure the success of the Employee Child Care Assistance Partnership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latin typeface="Roboto" pitchFamily="2" charset="0"/>
              <a:ea typeface="Roboto" pitchFamily="2" charset="0"/>
            </a:rPr>
            <a:t>(House Bill 499)</a:t>
          </a:r>
        </a:p>
      </dsp:txBody>
      <dsp:txXfrm>
        <a:off x="5380002" y="1765067"/>
        <a:ext cx="2444055" cy="2053006"/>
      </dsp:txXfrm>
    </dsp:sp>
    <dsp:sp modelId="{E2F0C160-9178-924A-84C8-FAB5B6165825}">
      <dsp:nvSpPr>
        <dsp:cNvPr id="0" name=""/>
        <dsp:cNvSpPr/>
      </dsp:nvSpPr>
      <dsp:spPr>
        <a:xfrm>
          <a:off x="6088778" y="806997"/>
          <a:ext cx="1026503" cy="1026503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latin typeface="Roboto" pitchFamily="2" charset="0"/>
              <a:ea typeface="Roboto" pitchFamily="2" charset="0"/>
            </a:rPr>
            <a:t>3</a:t>
          </a:r>
        </a:p>
      </dsp:txBody>
      <dsp:txXfrm>
        <a:off x="6239106" y="957325"/>
        <a:ext cx="725847" cy="725847"/>
      </dsp:txXfrm>
    </dsp:sp>
    <dsp:sp modelId="{67EE6A21-47D0-FD47-9DDD-3C5AC39A0437}">
      <dsp:nvSpPr>
        <dsp:cNvPr id="0" name=""/>
        <dsp:cNvSpPr/>
      </dsp:nvSpPr>
      <dsp:spPr>
        <a:xfrm>
          <a:off x="5380002" y="3886435"/>
          <a:ext cx="2444055" cy="72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DB0AF-3DBD-9E42-A8C4-7D1165E9CC1B}">
      <dsp:nvSpPr>
        <dsp:cNvPr id="0" name=""/>
        <dsp:cNvSpPr/>
      </dsp:nvSpPr>
      <dsp:spPr>
        <a:xfrm>
          <a:off x="8068463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itchFamily="2" charset="0"/>
              <a:ea typeface="Roboto" pitchFamily="2" charset="0"/>
            </a:rPr>
            <a:t>Consider the recommendations of the Early Childhood Task Force</a:t>
          </a:r>
        </a:p>
      </dsp:txBody>
      <dsp:txXfrm>
        <a:off x="8068463" y="1765067"/>
        <a:ext cx="2444055" cy="2053006"/>
      </dsp:txXfrm>
    </dsp:sp>
    <dsp:sp modelId="{31C374DD-B145-3440-AF0B-8483E2B06BC0}">
      <dsp:nvSpPr>
        <dsp:cNvPr id="0" name=""/>
        <dsp:cNvSpPr/>
      </dsp:nvSpPr>
      <dsp:spPr>
        <a:xfrm>
          <a:off x="8777239" y="806997"/>
          <a:ext cx="1026503" cy="1026503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latin typeface="Roboto" pitchFamily="2" charset="0"/>
              <a:ea typeface="Roboto" pitchFamily="2" charset="0"/>
            </a:rPr>
            <a:t>4</a:t>
          </a:r>
        </a:p>
      </dsp:txBody>
      <dsp:txXfrm>
        <a:off x="8927567" y="957325"/>
        <a:ext cx="725847" cy="725847"/>
      </dsp:txXfrm>
    </dsp:sp>
    <dsp:sp modelId="{F8635250-42F0-D443-9037-A8FBEE4C9FD1}">
      <dsp:nvSpPr>
        <dsp:cNvPr id="0" name=""/>
        <dsp:cNvSpPr/>
      </dsp:nvSpPr>
      <dsp:spPr>
        <a:xfrm>
          <a:off x="8068463" y="3886435"/>
          <a:ext cx="2444055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0365-2614-6BE9-914F-9660C0D7E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39EAA-8B4F-A865-67C9-BFA0C336E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49281-2D4F-4866-EE39-98215D2A9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4D3-D1EA-884D-96FB-57E81BCDD57A}" type="datetimeFigureOut">
              <a:rPr lang="en-US" smtClean="0"/>
              <a:t>8/22/22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EFFE5-E3DA-0E68-0E3B-7AA105F0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6B728-6305-80DF-84D2-6B5A0B0B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E27A-EA53-1B4B-A69A-DD176F21E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5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89D7-CE64-AE1D-A3AA-574F0AD7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C878F-0D2E-DFBD-4AB5-9DF27E5E9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686E4-3E2F-BB01-BE61-4A41B390D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4D3-D1EA-884D-96FB-57E81BCDD57A}" type="datetimeFigureOut">
              <a:rPr lang="en-US" smtClean="0"/>
              <a:t>8/22/22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41835-1EB1-772E-44CC-F60E4C8F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EB947-624F-6254-B757-9D8D7EF1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E27A-EA53-1B4B-A69A-DD176F21E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4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495A0-D28E-3E49-ECF7-C92148442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CBF3-63B4-C89D-B0C9-89992D979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A51CB-2433-7D70-1C45-6D67D137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4D3-D1EA-884D-96FB-57E81BCDD57A}" type="datetimeFigureOut">
              <a:rPr lang="en-US" smtClean="0"/>
              <a:t>8/22/22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FD6FB-35F5-7125-C7AF-FD5BEE1F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B0E99-17BF-7278-38F2-76183D50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E27A-EA53-1B4B-A69A-DD176F21E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9B75D-08CC-A339-CE1A-9244B701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D34D7-5192-9B40-AF1A-2977D12F8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928E0-45F4-6BC5-7D44-32E71FDB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4D3-D1EA-884D-96FB-57E81BCDD57A}" type="datetimeFigureOut">
              <a:rPr lang="en-US" smtClean="0"/>
              <a:t>8/22/22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212A-8B2A-C6DD-330A-4F618B82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FD954-34A9-9852-2992-06D8DB93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E27A-EA53-1B4B-A69A-DD176F21E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4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FE6C-277C-A156-BC40-B4381298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E38E2-A8B9-743C-BEC7-11C6960C7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3C66-33BE-7A4D-36EB-5C2BEAC8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4D3-D1EA-884D-96FB-57E81BCDD57A}" type="datetimeFigureOut">
              <a:rPr lang="en-US" smtClean="0"/>
              <a:t>8/22/22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EEE8F-F8AB-B691-03C4-DE8C149D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7391-8E05-390E-856C-6B5A2E19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E27A-EA53-1B4B-A69A-DD176F21E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2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4F93-BC39-2C4B-EF41-0B247B22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B2F13-AD5D-6A69-E0C3-1989D937E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C732C-4A85-4880-77F8-6EAA306B1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46268-3B00-A60A-2006-2A7D9DC2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4D3-D1EA-884D-96FB-57E81BCDD57A}" type="datetimeFigureOut">
              <a:rPr lang="en-US" smtClean="0"/>
              <a:t>8/22/22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869C1-863A-D4E8-9874-C5BDBE83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F1EB5-71DF-3462-A114-258CBF3F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E27A-EA53-1B4B-A69A-DD176F21E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1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A6D2-5BEA-F24D-3B41-B0DA2606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072D7-D5E5-BA51-19A7-E189BE225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B1326-874E-E8B0-0E1C-6920FCACA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85A46-3693-E1F6-1982-DC7DE32BB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A77276-3A8D-DC8F-012E-F173C10E8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E3D861-4D4D-99DD-7177-37B603CC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4D3-D1EA-884D-96FB-57E81BCDD57A}" type="datetimeFigureOut">
              <a:rPr lang="en-US" smtClean="0"/>
              <a:t>8/22/22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E855E8-E5F3-833E-5EEE-D3C617C7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DA64F-6B6F-20A4-8BEC-32B14D70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E27A-EA53-1B4B-A69A-DD176F21E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8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D2EA-B569-486B-8A1D-2CE4269A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F30B5-8185-923C-236C-76539205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4D3-D1EA-884D-96FB-57E81BCDD57A}" type="datetimeFigureOut">
              <a:rPr lang="en-US" smtClean="0"/>
              <a:t>8/22/22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1ECFB-2F9B-9847-8CC3-48308C6AD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67574-D21F-ABCB-C221-0A647FDB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E27A-EA53-1B4B-A69A-DD176F21E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8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18C23-18D7-6031-8C71-7D3745E1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4D3-D1EA-884D-96FB-57E81BCDD57A}" type="datetimeFigureOut">
              <a:rPr lang="en-US" smtClean="0"/>
              <a:t>8/22/22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25474-5395-38EE-E1AC-21389AF3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ABF39-6027-D4CD-91D9-CD8CF883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E27A-EA53-1B4B-A69A-DD176F21E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0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E606-9FCD-9FDD-458D-62DA5EFD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4A91C-6F69-4EC1-DFF0-3180D6CF0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EF83D-FA73-B24E-B657-23A8B8DF9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8293B-0CDE-D30E-A233-1C50470C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4D3-D1EA-884D-96FB-57E81BCDD57A}" type="datetimeFigureOut">
              <a:rPr lang="en-US" smtClean="0"/>
              <a:t>8/22/22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7EF09-00B9-5825-FFED-60BFA575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7672E-25BC-584C-CA38-041B6D78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E27A-EA53-1B4B-A69A-DD176F21E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1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6893-47B1-B695-5F90-5EDF52D3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17F1E9-0064-48B6-9DF3-A99A3205B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C3593-460F-6895-77D5-5F50F0265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1C360-02EA-5969-270B-35FEBA300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4D3-D1EA-884D-96FB-57E81BCDD57A}" type="datetimeFigureOut">
              <a:rPr lang="en-US" smtClean="0"/>
              <a:t>8/22/22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6711F-0948-49BC-8119-6BEB3708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10D29-EE67-9D7C-5DA3-2F28FF6A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E27A-EA53-1B4B-A69A-DD176F21E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D9BE1-BFCB-7902-5A93-593E83A0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33C5F-C33A-9237-16F3-43E5B0895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B7AE6-2EFE-3084-1C7D-DE3365F10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054D3-D1EA-884D-96FB-57E81BCDD57A}" type="datetimeFigureOut">
              <a:rPr lang="en-US" smtClean="0"/>
              <a:t>8/22/22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E5B55-CCFC-FEAD-A5D7-1643C8FE5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A0EBB-ED84-43BF-630C-4E89CB266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3E27A-EA53-1B4B-A69A-DD176F21E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1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uropedistrict/567929432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FA1E6-8A2B-8CC0-A01D-6A5AE50FB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2914" y="2744662"/>
            <a:ext cx="7260314" cy="2387600"/>
          </a:xfrm>
        </p:spPr>
        <p:txBody>
          <a:bodyPr>
            <a:normAutofit/>
          </a:bodyPr>
          <a:lstStyle/>
          <a:p>
            <a:pPr algn="r"/>
            <a:r>
              <a:rPr lang="en-US" sz="5600" b="1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The Child Care Cliff</a:t>
            </a:r>
            <a:r>
              <a:rPr lang="en-US" sz="5600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: </a:t>
            </a:r>
            <a:br>
              <a:rPr lang="en-US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</a:br>
            <a:r>
              <a:rPr lang="en-US" sz="5200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For Families and Kentucky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CDA1E-AE9C-032F-F079-6A9860E74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520" y="5353544"/>
            <a:ext cx="6589707" cy="1329443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KY Benefit Cliff Task Force</a:t>
            </a:r>
          </a:p>
          <a:p>
            <a:pPr algn="r"/>
            <a:r>
              <a:rPr lang="en-US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Wednesday, August 24</a:t>
            </a:r>
            <a:r>
              <a:rPr lang="en-US" baseline="30000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th</a:t>
            </a:r>
            <a:r>
              <a:rPr lang="en-US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, 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44C5C-E023-5EA8-F584-F14C6270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15" y="2155794"/>
            <a:ext cx="3975913" cy="2546411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Average Weekly Cost of Child Care in Kentucky</a:t>
            </a:r>
            <a:br>
              <a:rPr lang="en-US" sz="3200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</a:br>
            <a:br>
              <a:rPr lang="en-US"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</a:br>
            <a:r>
              <a:rPr lang="en-US" sz="1600" i="1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2019 Market Rate Study by </a:t>
            </a:r>
            <a:br>
              <a:rPr lang="en-US" sz="1600" i="1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</a:br>
            <a:r>
              <a:rPr lang="en-US" sz="1600" i="1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University of Kentucky</a:t>
            </a:r>
            <a:endParaRPr lang="en-US" sz="1200" i="1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93D1B-B2D0-4406-37EA-7A5F2E2B2E19}"/>
              </a:ext>
            </a:extLst>
          </p:cNvPr>
          <p:cNvSpPr txBox="1"/>
          <p:nvPr/>
        </p:nvSpPr>
        <p:spPr>
          <a:xfrm>
            <a:off x="6436739" y="6269550"/>
            <a:ext cx="5093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oboto" pitchFamily="2" charset="0"/>
                <a:ea typeface="Roboto" pitchFamily="2" charset="0"/>
              </a:rPr>
              <a:t>*Significant inflation has occurred statewide in the past year.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F6480B-3963-1B83-0611-202AC66A4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943643"/>
              </p:ext>
            </p:extLst>
          </p:nvPr>
        </p:nvGraphicFramePr>
        <p:xfrm>
          <a:off x="6311348" y="1236041"/>
          <a:ext cx="5911319" cy="402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492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A8839D-722D-DD30-3A09-B5CF2745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23" y="1560412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Cost of Care </a:t>
            </a:r>
            <a:br>
              <a:rPr lang="en-US" sz="40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</a:br>
            <a:r>
              <a:rPr lang="en-US" sz="40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With and Without CCAP</a:t>
            </a:r>
            <a:br>
              <a:rPr lang="en-US" sz="32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</a:br>
            <a:br>
              <a:rPr lang="en-US" sz="32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</a:br>
            <a:r>
              <a:rPr lang="en-US" sz="2000" i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An example based on the average cost of child care in KY:</a:t>
            </a:r>
            <a:endParaRPr lang="en-US" sz="3200" i="1" kern="12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etter&#10;&#10;Description automatically generated with medium confidence">
            <a:extLst>
              <a:ext uri="{FF2B5EF4-FFF2-40B4-BE49-F238E27FC236}">
                <a16:creationId xmlns:a16="http://schemas.microsoft.com/office/drawing/2014/main" id="{78C3E831-935D-BEC6-D770-6D8FCAC5E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3" r="6131" b="2987"/>
          <a:stretch/>
        </p:blipFill>
        <p:spPr>
          <a:xfrm>
            <a:off x="5465984" y="1410685"/>
            <a:ext cx="5958006" cy="39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12F7B-7008-C4B2-9715-49F9793F9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Kentucky’s Current Transition Plan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938BAAB-975E-C225-C614-ACBDEDF0F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427057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02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A3F29-EB05-D93B-9495-CE7278AB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>
                <a:latin typeface="Roboto" pitchFamily="2" charset="0"/>
                <a:ea typeface="Roboto" pitchFamily="2" charset="0"/>
              </a:rPr>
              <a:t>Upcoming Child Care Funding Cliff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F697496-0638-2F82-C264-E64C2C00C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31679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00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chart&#10;&#10;Description automatically generated">
            <a:extLst>
              <a:ext uri="{FF2B5EF4-FFF2-40B4-BE49-F238E27FC236}">
                <a16:creationId xmlns:a16="http://schemas.microsoft.com/office/drawing/2014/main" id="{A2715B73-EEE8-4A97-3C7A-19882FC7E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2346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13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Top Corners Rounded 42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: Top Corners Rounded 44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BCB872F9-2A5F-860C-472A-6D599DE8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Prior to the COVID 19 Pandemic, Kentucky received just over $100 Million in federal funding per year for child care.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During the pandemic, that number increased to just over $1 Billion in funding.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50E53BC8-7699-F816-A834-48FF3AF0F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327" y="467256"/>
            <a:ext cx="6460997" cy="57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56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723C1-1887-CE01-9181-6DC5E3A43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742" y="349112"/>
            <a:ext cx="10376455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Consequences of the KY Child Care Funding Cliff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85583B1-B4E5-2873-5270-6A147181F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50882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441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678B4-7A6C-BE1D-7199-64B231AE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boto" pitchFamily="2" charset="0"/>
                <a:ea typeface="Roboto" pitchFamily="2" charset="0"/>
              </a:rPr>
              <a:t>Policy Considerations for Child Care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02F55B-DECE-1604-E0CD-A8B07459A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1170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40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DCD85-4D0E-56B1-693A-419B340E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Thank You for Your Time!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7DA2F7-1DFC-A552-65BC-59B9B86BA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99" y="1411519"/>
            <a:ext cx="2668587" cy="184991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99ECA06-0B8D-E844-7697-0095300C8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308" y="3998706"/>
            <a:ext cx="5540542" cy="84010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22C30D8-0A12-5B44-02E8-D051DBD30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816" y="1411519"/>
            <a:ext cx="2603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2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4ECE7-3FF3-4213-A012-EB84881F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36" y="1153571"/>
            <a:ext cx="3581668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Introductions</a:t>
            </a:r>
          </a:p>
        </p:txBody>
      </p:sp>
      <p:sp>
        <p:nvSpPr>
          <p:cNvPr id="46" name="Arc 2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7F74-5E78-3D7E-1604-6C599C0EF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Roboto" pitchFamily="2" charset="0"/>
                <a:ea typeface="Roboto" pitchFamily="2" charset="0"/>
              </a:rPr>
              <a:t>Benjamin </a:t>
            </a:r>
            <a:r>
              <a:rPr lang="en-US" b="1" dirty="0" err="1">
                <a:latin typeface="Roboto" pitchFamily="2" charset="0"/>
                <a:ea typeface="Roboto" pitchFamily="2" charset="0"/>
              </a:rPr>
              <a:t>Gies</a:t>
            </a:r>
            <a:r>
              <a:rPr lang="en-US" dirty="0">
                <a:latin typeface="Roboto" pitchFamily="2" charset="0"/>
                <a:ea typeface="Roboto" pitchFamily="2" charset="0"/>
              </a:rPr>
              <a:t>, Director of Early Childhood Policy and Practice</a:t>
            </a:r>
          </a:p>
          <a:p>
            <a:pPr marL="0" indent="0">
              <a:buNone/>
            </a:pPr>
            <a:r>
              <a:rPr lang="en-US" dirty="0">
                <a:latin typeface="Roboto" pitchFamily="2" charset="0"/>
                <a:ea typeface="Roboto" pitchFamily="2" charset="0"/>
              </a:rPr>
              <a:t>   The Prichard Committee for Academic </a:t>
            </a:r>
            <a:br>
              <a:rPr lang="en-US" dirty="0">
                <a:latin typeface="Roboto" pitchFamily="2" charset="0"/>
                <a:ea typeface="Roboto" pitchFamily="2" charset="0"/>
              </a:rPr>
            </a:br>
            <a:r>
              <a:rPr lang="en-US" dirty="0">
                <a:latin typeface="Roboto" pitchFamily="2" charset="0"/>
                <a:ea typeface="Roboto" pitchFamily="2" charset="0"/>
              </a:rPr>
              <a:t>   Excellence</a:t>
            </a:r>
          </a:p>
          <a:p>
            <a:pPr marL="0" indent="0">
              <a:buNone/>
            </a:pPr>
            <a:endParaRPr lang="en-US" dirty="0">
              <a:latin typeface="Roboto" pitchFamily="2" charset="0"/>
              <a:ea typeface="Roboto" pitchFamily="2" charset="0"/>
            </a:endParaRPr>
          </a:p>
          <a:p>
            <a:r>
              <a:rPr lang="en-US" b="1" dirty="0">
                <a:latin typeface="Roboto" pitchFamily="2" charset="0"/>
                <a:ea typeface="Roboto" pitchFamily="2" charset="0"/>
              </a:rPr>
              <a:t>Dr. Sarah Vanover</a:t>
            </a:r>
            <a:r>
              <a:rPr lang="en-US" dirty="0">
                <a:latin typeface="Roboto" pitchFamily="2" charset="0"/>
                <a:ea typeface="Roboto" pitchFamily="2" charset="0"/>
              </a:rPr>
              <a:t>, Policy and Research Director</a:t>
            </a:r>
          </a:p>
          <a:p>
            <a:pPr marL="0" indent="0">
              <a:buNone/>
            </a:pPr>
            <a:r>
              <a:rPr lang="en-US" dirty="0">
                <a:latin typeface="Roboto" pitchFamily="2" charset="0"/>
                <a:ea typeface="Roboto" pitchFamily="2" charset="0"/>
              </a:rPr>
              <a:t>   Kentucky Youth Advocates</a:t>
            </a:r>
          </a:p>
          <a:p>
            <a:pPr marL="0" indent="0">
              <a:buNone/>
            </a:pPr>
            <a:endParaRPr lang="en-US" dirty="0">
              <a:latin typeface="Roboto" pitchFamily="2" charset="0"/>
              <a:ea typeface="Roboto" pitchFamily="2" charset="0"/>
            </a:endParaRPr>
          </a:p>
          <a:p>
            <a:r>
              <a:rPr lang="en-US" b="1" dirty="0">
                <a:latin typeface="Roboto" pitchFamily="2" charset="0"/>
                <a:ea typeface="Roboto" pitchFamily="2" charset="0"/>
              </a:rPr>
              <a:t>Mandy Simpson</a:t>
            </a:r>
            <a:r>
              <a:rPr lang="en-US" dirty="0">
                <a:latin typeface="Roboto" pitchFamily="2" charset="0"/>
                <a:ea typeface="Roboto" pitchFamily="2" charset="0"/>
              </a:rPr>
              <a:t>, Chief Policy Officer</a:t>
            </a:r>
          </a:p>
          <a:p>
            <a:pPr marL="0" indent="0">
              <a:buNone/>
            </a:pPr>
            <a:r>
              <a:rPr lang="en-US" dirty="0">
                <a:latin typeface="Roboto" pitchFamily="2" charset="0"/>
                <a:ea typeface="Roboto" pitchFamily="2" charset="0"/>
              </a:rPr>
              <a:t>   Metro United Way</a:t>
            </a:r>
          </a:p>
        </p:txBody>
      </p:sp>
    </p:spTree>
    <p:extLst>
      <p:ext uri="{BB962C8B-B14F-4D97-AF65-F5344CB8AC3E}">
        <p14:creationId xmlns:p14="http://schemas.microsoft.com/office/powerpoint/2010/main" val="254921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C531B-833C-F8B2-46BE-6F2FCA4E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Roboto" pitchFamily="2" charset="0"/>
                <a:ea typeface="Roboto" pitchFamily="2" charset="0"/>
              </a:rPr>
              <a:t>Child Care in Kentucky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C8A3F97-5086-1D12-0A05-23C717CCD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Roboto" pitchFamily="2" charset="0"/>
                <a:ea typeface="Roboto" pitchFamily="2" charset="0"/>
              </a:rPr>
              <a:t>Child Care Centers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Roboto" pitchFamily="2" charset="0"/>
                <a:ea typeface="Roboto" pitchFamily="2" charset="0"/>
              </a:rPr>
              <a:t>Family Child Care Homes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Roboto" pitchFamily="2" charset="0"/>
                <a:ea typeface="Roboto" pitchFamily="2" charset="0"/>
              </a:rPr>
              <a:t>Regulated Family, Friend, and Neighbor Care (possibly in the child’s home)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8A9236-5355-622C-6907-F9CC26BE8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035" r="1473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8A9121-451D-A499-8EE0-61953826D214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europedistrict/56792943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26" name="Picture 2" descr="page1image900588928">
            <a:extLst>
              <a:ext uri="{FF2B5EF4-FFF2-40B4-BE49-F238E27FC236}">
                <a16:creationId xmlns:a16="http://schemas.microsoft.com/office/drawing/2014/main" id="{35B73C23-98DC-6ACC-3464-67645AF6F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230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6D5ABA-9EB9-4FB6-886A-B9EBFC04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7200" dirty="0">
                <a:latin typeface="Roboto" pitchFamily="2" charset="0"/>
                <a:ea typeface="Roboto" pitchFamily="2" charset="0"/>
              </a:rPr>
              <a:t>Available </a:t>
            </a:r>
            <a:br>
              <a:rPr lang="en-US" sz="7200" dirty="0">
                <a:latin typeface="Roboto" pitchFamily="2" charset="0"/>
                <a:ea typeface="Roboto" pitchFamily="2" charset="0"/>
              </a:rPr>
            </a:br>
            <a:r>
              <a:rPr lang="en-US" sz="7200" dirty="0">
                <a:latin typeface="Roboto" pitchFamily="2" charset="0"/>
                <a:ea typeface="Roboto" pitchFamily="2" charset="0"/>
              </a:rPr>
              <a:t>Child Care</a:t>
            </a: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1" name="Content Placeholder 3">
            <a:extLst>
              <a:ext uri="{FF2B5EF4-FFF2-40B4-BE49-F238E27FC236}">
                <a16:creationId xmlns:a16="http://schemas.microsoft.com/office/drawing/2014/main" id="{DBD1A819-4AA0-17A6-BD42-62803C94F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38632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916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CE362-CDBB-F113-D62E-EFEEAE28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100" dirty="0">
                <a:latin typeface="Roboto" pitchFamily="2" charset="0"/>
                <a:ea typeface="Roboto" pitchFamily="2" charset="0"/>
              </a:rPr>
              <a:t>Average Cost of Child Care in Kentucky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A4105-BD22-58B5-1392-5C71A4665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45" y="2619784"/>
            <a:ext cx="2505910" cy="3600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3463AC-E1C6-DD40-2EEA-F4608F14C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34" y="2550050"/>
            <a:ext cx="2861270" cy="3600041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785DD0C-639B-8614-C098-59E0A85D4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995" y="2619784"/>
            <a:ext cx="3013945" cy="32987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4AE6D-8BB2-73E1-D6CE-60F0486DDDDF}"/>
              </a:ext>
            </a:extLst>
          </p:cNvPr>
          <p:cNvSpPr txBox="1"/>
          <p:nvPr/>
        </p:nvSpPr>
        <p:spPr>
          <a:xfrm>
            <a:off x="5549921" y="5819715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$11,200</a:t>
            </a:r>
          </a:p>
        </p:txBody>
      </p:sp>
    </p:spTree>
    <p:extLst>
      <p:ext uri="{BB962C8B-B14F-4D97-AF65-F5344CB8AC3E}">
        <p14:creationId xmlns:p14="http://schemas.microsoft.com/office/powerpoint/2010/main" val="186624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0440D-8521-2047-60A6-C8937BEE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Cost of Care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C71621-3A2E-59BB-7B9C-D049897F4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766" y="630936"/>
            <a:ext cx="6928105" cy="1463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The US Department of Health and Human Services advises the </a:t>
            </a:r>
            <a:r>
              <a:rPr lang="en-US" sz="220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benchmark to be </a:t>
            </a:r>
            <a:r>
              <a:rPr lang="en-US" sz="2200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7% of a family’s income go towards child care expenses.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7A530F-AD00-7244-0B5C-9884E97C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3273597"/>
            <a:ext cx="10917936" cy="267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6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9E3A1-56B5-41DB-BEA1-A9AC2331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r>
              <a:rPr lang="en-US" sz="3800" dirty="0">
                <a:latin typeface="Roboto" pitchFamily="2" charset="0"/>
                <a:ea typeface="Roboto" pitchFamily="2" charset="0"/>
              </a:rPr>
              <a:t>Child Care Assistance Program (CCAP)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47F711-6126-30BE-02A0-716E7B675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>
                <a:latin typeface="Roboto" pitchFamily="2" charset="0"/>
                <a:ea typeface="Roboto" pitchFamily="2" charset="0"/>
              </a:rPr>
              <a:t>CCAP is a workforce support.</a:t>
            </a:r>
          </a:p>
          <a:p>
            <a:r>
              <a:rPr lang="en-US" sz="2200" dirty="0">
                <a:latin typeface="Roboto" pitchFamily="2" charset="0"/>
                <a:ea typeface="Roboto" pitchFamily="2" charset="0"/>
              </a:rPr>
              <a:t>To be eligible, the parents must be working, full-time students, or actively looking for employment.</a:t>
            </a:r>
          </a:p>
        </p:txBody>
      </p:sp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1C4CF4-E35D-224D-ACDA-1186B64E8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35551"/>
            <a:ext cx="6903720" cy="39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0D9130-7DF6-9D56-E302-6308FA785452}"/>
              </a:ext>
            </a:extLst>
          </p:cNvPr>
          <p:cNvSpPr txBox="1"/>
          <p:nvPr/>
        </p:nvSpPr>
        <p:spPr>
          <a:xfrm>
            <a:off x="1256144" y="5298020"/>
            <a:ext cx="9679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Roboto" pitchFamily="2" charset="0"/>
                <a:ea typeface="Roboto" pitchFamily="2" charset="0"/>
              </a:rPr>
              <a:t>A child care desert is a community that contains either no child care providers or an insufficient number of child care slots.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BE4B5-A17D-D947-A76C-B1FE6AE79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559980"/>
            <a:ext cx="8029575" cy="3143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ACD018-3D84-3CA2-82D5-A9488A920BCB}"/>
              </a:ext>
            </a:extLst>
          </p:cNvPr>
          <p:cNvSpPr txBox="1"/>
          <p:nvPr/>
        </p:nvSpPr>
        <p:spPr>
          <a:xfrm>
            <a:off x="609599" y="324679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Roboto" pitchFamily="2" charset="0"/>
                <a:ea typeface="Roboto" pitchFamily="2" charset="0"/>
              </a:rPr>
              <a:t>More than half of all Kentuckians live in a child care desert</a:t>
            </a:r>
            <a:r>
              <a:rPr lang="en-US" dirty="0">
                <a:latin typeface="Roboto" pitchFamily="2" charset="0"/>
                <a:ea typeface="Roboto" pitchFamily="2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B1C5B-2FD8-CF24-73DA-61A6C719BC30}"/>
              </a:ext>
            </a:extLst>
          </p:cNvPr>
          <p:cNvSpPr txBox="1"/>
          <p:nvPr/>
        </p:nvSpPr>
        <p:spPr>
          <a:xfrm>
            <a:off x="1560946" y="6389269"/>
            <a:ext cx="404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itchFamily="2" charset="0"/>
                <a:ea typeface="Roboto" pitchFamily="2" charset="0"/>
              </a:rPr>
              <a:t>Source: Kentucky KIDS COUNT Project</a:t>
            </a:r>
          </a:p>
        </p:txBody>
      </p:sp>
    </p:spTree>
    <p:extLst>
      <p:ext uri="{BB962C8B-B14F-4D97-AF65-F5344CB8AC3E}">
        <p14:creationId xmlns:p14="http://schemas.microsoft.com/office/powerpoint/2010/main" val="406735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570458-DC15-835D-0C98-E2F8FCAE5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895350"/>
            <a:ext cx="9267825" cy="90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8F318D-40A3-DBE3-7217-94582BEDF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4" y="2233612"/>
            <a:ext cx="106489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70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633</Words>
  <Application>Microsoft Macintosh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Office Theme</vt:lpstr>
      <vt:lpstr>The Child Care Cliff:  For Families and Kentucky</vt:lpstr>
      <vt:lpstr>Introductions</vt:lpstr>
      <vt:lpstr>Child Care in Kentucky</vt:lpstr>
      <vt:lpstr>Available  Child Care</vt:lpstr>
      <vt:lpstr>Average Cost of Child Care in Kentucky</vt:lpstr>
      <vt:lpstr>Cost of Care</vt:lpstr>
      <vt:lpstr>Child Care Assistance Program (CCAP)</vt:lpstr>
      <vt:lpstr>PowerPoint Presentation</vt:lpstr>
      <vt:lpstr>PowerPoint Presentation</vt:lpstr>
      <vt:lpstr>Average Weekly Cost of Child Care in Kentucky  2019 Market Rate Study by  University of Kentucky</vt:lpstr>
      <vt:lpstr>Cost of Care  With and Without CCAP  An example based on the average cost of child care in KY:</vt:lpstr>
      <vt:lpstr>Kentucky’s Current Transition Plan</vt:lpstr>
      <vt:lpstr>Upcoming Child Care Funding Cliff</vt:lpstr>
      <vt:lpstr>PowerPoint Presentation</vt:lpstr>
      <vt:lpstr>PowerPoint Presentation</vt:lpstr>
      <vt:lpstr>Consequences of the KY Child Care Funding Cliff</vt:lpstr>
      <vt:lpstr>Policy Considerations for Child Care</vt:lpstr>
      <vt:lpstr>Thank You for Your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Vanover</dc:creator>
  <cp:lastModifiedBy>Sarah Vanover</cp:lastModifiedBy>
  <cp:revision>47</cp:revision>
  <dcterms:created xsi:type="dcterms:W3CDTF">2022-08-19T01:05:41Z</dcterms:created>
  <dcterms:modified xsi:type="dcterms:W3CDTF">2022-08-22T18:57:42Z</dcterms:modified>
</cp:coreProperties>
</file>