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9" r:id="rId1"/>
    <p:sldMasterId id="2147483744" r:id="rId2"/>
    <p:sldMasterId id="2147483731" r:id="rId3"/>
  </p:sldMasterIdLst>
  <p:notesMasterIdLst>
    <p:notesMasterId r:id="rId24"/>
  </p:notesMasterIdLst>
  <p:sldIdLst>
    <p:sldId id="257" r:id="rId4"/>
    <p:sldId id="272" r:id="rId5"/>
    <p:sldId id="271" r:id="rId6"/>
    <p:sldId id="261" r:id="rId7"/>
    <p:sldId id="262" r:id="rId8"/>
    <p:sldId id="263" r:id="rId9"/>
    <p:sldId id="269" r:id="rId10"/>
    <p:sldId id="273" r:id="rId11"/>
    <p:sldId id="280" r:id="rId12"/>
    <p:sldId id="290" r:id="rId13"/>
    <p:sldId id="291" r:id="rId14"/>
    <p:sldId id="288" r:id="rId15"/>
    <p:sldId id="274" r:id="rId16"/>
    <p:sldId id="266" r:id="rId17"/>
    <p:sldId id="275" r:id="rId18"/>
    <p:sldId id="267" r:id="rId19"/>
    <p:sldId id="279" r:id="rId20"/>
    <p:sldId id="276" r:id="rId21"/>
    <p:sldId id="268"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419A35-C677-714A-2803-B981AC035188}" name="Katherine Wentworth" initials="KW" userId="Katherine Wentworth" providerId="None"/>
  <p188:author id="{7C944BFC-E1E9-FFFF-FF8A-92893EB8430D}" name="Milliman" initials="M" userId="Millima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6BB5DD"/>
    <a:srgbClr val="ADC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0" d="100"/>
          <a:sy n="80" d="100"/>
        </p:scale>
        <p:origin x="120" y="528"/>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1E2FB-9ECA-4D87-9264-F4E2DCE3C55B}"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2A1F3-5C09-4F00-9576-268B97DE6F9C}" type="slidenum">
              <a:rPr lang="en-US" smtClean="0"/>
              <a:t>‹#›</a:t>
            </a:fld>
            <a:endParaRPr lang="en-US"/>
          </a:p>
        </p:txBody>
      </p:sp>
    </p:spTree>
    <p:extLst>
      <p:ext uri="{BB962C8B-B14F-4D97-AF65-F5344CB8AC3E}">
        <p14:creationId xmlns:p14="http://schemas.microsoft.com/office/powerpoint/2010/main" val="370355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75CF-E2A1-4BCA-8070-4FA142A141E0}"/>
              </a:ext>
            </a:extLst>
          </p:cNvPr>
          <p:cNvSpPr>
            <a:spLocks noGrp="1"/>
          </p:cNvSpPr>
          <p:nvPr>
            <p:ph type="ctrTitle"/>
          </p:nvPr>
        </p:nvSpPr>
        <p:spPr>
          <a:xfrm>
            <a:off x="1524000" y="558066"/>
            <a:ext cx="9144000" cy="1257214"/>
          </a:xfrm>
          <a:prstGeom prst="rect">
            <a:avLst/>
          </a:prstGeo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483E82E3-5298-4843-AF72-17A1579E323B}"/>
              </a:ext>
            </a:extLst>
          </p:cNvPr>
          <p:cNvSpPr>
            <a:spLocks noGrp="1"/>
          </p:cNvSpPr>
          <p:nvPr>
            <p:ph type="subTitle" idx="1" hasCustomPrompt="1"/>
          </p:nvPr>
        </p:nvSpPr>
        <p:spPr>
          <a:xfrm>
            <a:off x="1524000" y="1815280"/>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the Master subtitle style</a:t>
            </a:r>
          </a:p>
        </p:txBody>
      </p:sp>
      <p:sp>
        <p:nvSpPr>
          <p:cNvPr id="7" name="TextBox 6">
            <a:extLst>
              <a:ext uri="{FF2B5EF4-FFF2-40B4-BE49-F238E27FC236}">
                <a16:creationId xmlns:a16="http://schemas.microsoft.com/office/drawing/2014/main" id="{CB886A02-2EA0-4F2C-9150-D2B3DCD7830E}"/>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8" name="Picture 7" descr="Text&#10;&#10;Description automatically generated with low confidence">
            <a:extLst>
              <a:ext uri="{FF2B5EF4-FFF2-40B4-BE49-F238E27FC236}">
                <a16:creationId xmlns:a16="http://schemas.microsoft.com/office/drawing/2014/main" id="{E893E159-F53E-4404-892C-3E88043A09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9" name="TextBox 8">
            <a:extLst>
              <a:ext uri="{FF2B5EF4-FFF2-40B4-BE49-F238E27FC236}">
                <a16:creationId xmlns:a16="http://schemas.microsoft.com/office/drawing/2014/main" id="{435B7D1F-E0FA-4780-AFF3-F1FC2E584F56}"/>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spTree>
    <p:extLst>
      <p:ext uri="{BB962C8B-B14F-4D97-AF65-F5344CB8AC3E}">
        <p14:creationId xmlns:p14="http://schemas.microsoft.com/office/powerpoint/2010/main" val="90690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2685-CB21-4092-B02D-5ECFF24995C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DA9107-4480-4C1A-A787-C2E8667B5A2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4F0C5D-5160-4381-A168-D6A299E93065}"/>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5" name="Footer Placeholder 4">
            <a:extLst>
              <a:ext uri="{FF2B5EF4-FFF2-40B4-BE49-F238E27FC236}">
                <a16:creationId xmlns:a16="http://schemas.microsoft.com/office/drawing/2014/main" id="{557FFC88-A172-4567-B8AB-4FD12A7732E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81D021E-67C0-41C8-91C0-2379AB029C38}"/>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12843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3C216-C262-46C7-BA22-4134AF37F1C5}"/>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65ED46-D24A-40C1-9785-624FEC085E5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7D222-5588-489F-B722-5CF5C06F48E2}"/>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5" name="Footer Placeholder 4">
            <a:extLst>
              <a:ext uri="{FF2B5EF4-FFF2-40B4-BE49-F238E27FC236}">
                <a16:creationId xmlns:a16="http://schemas.microsoft.com/office/drawing/2014/main" id="{188B9CFA-88EA-4A88-9153-D6BE39F25BC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A301AED-9E03-469D-9005-5D6EFEDC6487}"/>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3274212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838B-F2A0-48AD-A574-867F6A9C1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141307-19D8-4FD1-B6F2-3188BFD8BD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C99642-1D0F-4E24-A0A5-6E89914210D0}"/>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5CD2500E-98FA-4102-B42E-4C309DFB4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5324C-63B7-409A-B2CB-E3C44B9C07B0}"/>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4195876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1B34-9A99-40D5-8AB3-634E74EBC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464AC7-9894-46E6-8F41-B8E0C553CC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6A4DF-B315-4C19-BF04-10CF8E40A23C}"/>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810F79E0-8868-43B5-BCD7-1DEE70A5D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6083E-6202-4A2C-A51B-6581D5227348}"/>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206952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E3B5-C811-4E64-B4C7-DC2A347C7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134FFA-ECD1-4F09-A5BF-3A254CDB8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D0E3DC-61F4-4A71-B9B9-D60B9B601ED7}"/>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9574CDDA-063A-4883-BC94-119F7015FE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4DD70-4A26-467C-B450-FB16E231F6C2}"/>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215442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FC259-8D9A-4A6F-9C48-F34FC2C401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F244B-5D3A-4027-AFE6-99D4DFFE30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A9A621-FFBD-4634-B929-5EE93BC497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0FFA8-F880-4818-9B95-36ADD8A7670D}"/>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EA765805-E016-421C-8719-64743D2D7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B8BF33-68DB-420D-81BE-FC68CE9E323B}"/>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752041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532A-B8F7-4E6B-BCD1-85FA3D26F9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73D19-F25C-480B-B3E8-6C76566FA7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793134-377B-448B-95E2-BC9C99A696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CF2DB2-C204-4234-96A5-FF0FC5A49B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75A1E1-48EE-4907-84E3-74DE1952D7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CD04DF-C434-4217-AB3F-04F20D844BD4}"/>
              </a:ext>
            </a:extLst>
          </p:cNvPr>
          <p:cNvSpPr>
            <a:spLocks noGrp="1"/>
          </p:cNvSpPr>
          <p:nvPr>
            <p:ph type="dt" sz="half" idx="10"/>
          </p:nvPr>
        </p:nvSpPr>
        <p:spPr/>
        <p:txBody>
          <a:bodyPr/>
          <a:lstStyle/>
          <a:p>
            <a:r>
              <a:rPr lang="en-US"/>
              <a:t>October 20, 2022</a:t>
            </a:r>
          </a:p>
        </p:txBody>
      </p:sp>
      <p:sp>
        <p:nvSpPr>
          <p:cNvPr id="8" name="Footer Placeholder 7">
            <a:extLst>
              <a:ext uri="{FF2B5EF4-FFF2-40B4-BE49-F238E27FC236}">
                <a16:creationId xmlns:a16="http://schemas.microsoft.com/office/drawing/2014/main" id="{37217AF9-6DD1-4FD5-9520-C97A026F37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87FA4C-4DD4-44E3-B9C5-8D10CBEFE9BF}"/>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135980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F864-75FD-4F8B-83DF-AFEF9E5B3D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83995-5DF8-42E2-8385-F0150FD8F8AC}"/>
              </a:ext>
            </a:extLst>
          </p:cNvPr>
          <p:cNvSpPr>
            <a:spLocks noGrp="1"/>
          </p:cNvSpPr>
          <p:nvPr>
            <p:ph type="dt" sz="half" idx="10"/>
          </p:nvPr>
        </p:nvSpPr>
        <p:spPr/>
        <p:txBody>
          <a:bodyPr/>
          <a:lstStyle/>
          <a:p>
            <a:r>
              <a:rPr lang="en-US"/>
              <a:t>October 20, 2022</a:t>
            </a:r>
          </a:p>
        </p:txBody>
      </p:sp>
      <p:sp>
        <p:nvSpPr>
          <p:cNvPr id="4" name="Footer Placeholder 3">
            <a:extLst>
              <a:ext uri="{FF2B5EF4-FFF2-40B4-BE49-F238E27FC236}">
                <a16:creationId xmlns:a16="http://schemas.microsoft.com/office/drawing/2014/main" id="{2D6773DC-AF35-4722-A7A7-B8DA4965EC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8E1297-35CD-4315-8100-BFC2DE3B2D56}"/>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735481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EFED1A-D60E-4349-835F-19B51C3FB5A1}"/>
              </a:ext>
            </a:extLst>
          </p:cNvPr>
          <p:cNvSpPr>
            <a:spLocks noGrp="1"/>
          </p:cNvSpPr>
          <p:nvPr>
            <p:ph type="dt" sz="half" idx="10"/>
          </p:nvPr>
        </p:nvSpPr>
        <p:spPr/>
        <p:txBody>
          <a:bodyPr/>
          <a:lstStyle/>
          <a:p>
            <a:r>
              <a:rPr lang="en-US"/>
              <a:t>October 20, 2022</a:t>
            </a:r>
          </a:p>
        </p:txBody>
      </p:sp>
      <p:sp>
        <p:nvSpPr>
          <p:cNvPr id="3" name="Footer Placeholder 2">
            <a:extLst>
              <a:ext uri="{FF2B5EF4-FFF2-40B4-BE49-F238E27FC236}">
                <a16:creationId xmlns:a16="http://schemas.microsoft.com/office/drawing/2014/main" id="{76095D70-5191-4BCE-B393-E470CC3329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57AB1E-B045-49D2-A055-FEC57CB62CEF}"/>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550053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EE0F-5B5D-4B12-9B30-231458C1D9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6D0787-AEA3-4749-8F03-44864D5B7F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42B41E-D81F-44C9-8022-F6317FDEA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08A59A-6AF4-4E41-8A51-B43A1C2BBC6F}"/>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30860DB2-1172-45FC-8B03-2AFAE2AF8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7D3BD0-A4C0-4CF8-8603-42FB94976316}"/>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330251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A810-2BD1-47C5-9A0C-244398F22E2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29661B2-BCA6-46AE-9E48-7BC60979F5D9}"/>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7719F16B-165F-4CA9-823A-91126115DB92}"/>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0A70EDA0-8F00-40E7-ADB8-361F225C4924}"/>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42CC070A-7C9A-4C41-837B-EAC28B1BB6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2251686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ED797-C32D-421D-977A-09C0AF49F0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BD8E4F-AA51-4775-8BBF-BB85593C6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F7ECEE-0DCA-47F5-95FF-8F6F16869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EC9043-A518-4873-8EEF-8723966DCD18}"/>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68FD92E1-94DF-447D-ABC2-CD2958B04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61E3B-8582-4813-A20E-6B3B40082D03}"/>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4291845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4869-C5E4-4313-A9EE-1F9B9144B9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169690-5C65-4183-8E92-8468527DD7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17BDD3-06F0-4F5C-ABC3-4AE2497216E8}"/>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79DEB7C4-6EFC-4EC9-A0B4-DB74DED87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70F14-C306-4503-8FA5-DBA15DAC0EDB}"/>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3684074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5B9D51-3C00-4CC4-BDBD-E2FA0D2AE0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E7CF49-54E8-4788-9565-06F6B30A91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378F9-4EAE-4B12-8519-455AF1F06D0C}"/>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A63173B0-B29F-45DB-B649-EF045B158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566B2-9B4A-4412-ACF4-2EB9F2E18D0E}"/>
              </a:ext>
            </a:extLst>
          </p:cNvPr>
          <p:cNvSpPr>
            <a:spLocks noGrp="1"/>
          </p:cNvSpPr>
          <p:nvPr>
            <p:ph type="sldNum" sz="quarter" idx="12"/>
          </p:nvPr>
        </p:nvSpPr>
        <p:spPr/>
        <p:txBody>
          <a:bodyPr/>
          <a:lstStyle/>
          <a:p>
            <a:fld id="{8C1D7CDA-74D5-45FC-9FD0-D509A007886C}" type="slidenum">
              <a:rPr lang="en-US" smtClean="0"/>
              <a:t>‹#›</a:t>
            </a:fld>
            <a:endParaRPr lang="en-US"/>
          </a:p>
        </p:txBody>
      </p:sp>
    </p:spTree>
    <p:extLst>
      <p:ext uri="{BB962C8B-B14F-4D97-AF65-F5344CB8AC3E}">
        <p14:creationId xmlns:p14="http://schemas.microsoft.com/office/powerpoint/2010/main" val="3548865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51535-96FA-4E7C-AD8D-16A29B5CD0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DA6316-DED8-45F7-8993-552BA04D9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312821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7A7DE-042B-46DC-A09E-D65CF87A9140}"/>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208492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87E686-C5E0-4FEB-B4B4-DB2BB0E46E74}"/>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3042827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6D9A63-A0E6-4246-A63F-33427186AA47}"/>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282217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r>
              <a:rPr lang="en-US"/>
              <a:t>October 20, 2022</a:t>
            </a:r>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519506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r>
              <a:rPr lang="en-US"/>
              <a:t>October 20, 2022</a:t>
            </a:r>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4063229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r>
              <a:rPr lang="en-US"/>
              <a:t>October 20, 2022</a:t>
            </a:r>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69386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2AC3-0F06-4C79-90D9-562F4D42EC7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194309-A782-41B7-853D-7367536E88D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87E60D-CD9C-4A24-B5F2-96D787FAF2CF}"/>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5" name="Footer Placeholder 4">
            <a:extLst>
              <a:ext uri="{FF2B5EF4-FFF2-40B4-BE49-F238E27FC236}">
                <a16:creationId xmlns:a16="http://schemas.microsoft.com/office/drawing/2014/main" id="{32D71E4B-50E8-4235-BC0F-22A4010CAF9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49D2D2E-79C1-4E60-83C3-AEA6B06F3355}"/>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106629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1979425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r>
              <a:rPr lang="en-US"/>
              <a:t>October 20, 2022</a:t>
            </a:r>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8877883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8961606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r>
              <a:rPr lang="en-US"/>
              <a:t>October 20, 2022</a:t>
            </a:r>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29018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386C2-882A-4FB9-B813-A1BDB6F382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EE3CF93-99B0-4D55-BB7F-CFA275729547}"/>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1C5464-9A3D-4E6A-BA1A-4AC3D90407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101FAA-E7F5-486B-B8EE-DE0D0A6B5CD3}"/>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6" name="Footer Placeholder 5">
            <a:extLst>
              <a:ext uri="{FF2B5EF4-FFF2-40B4-BE49-F238E27FC236}">
                <a16:creationId xmlns:a16="http://schemas.microsoft.com/office/drawing/2014/main" id="{5BC3A3CB-1EFF-48B7-9F61-7DD28359FB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99C6D6F-DA1C-44A8-9CF1-2CE2B378A435}"/>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189591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95D0-2553-4F1D-B887-0B5C89400AC7}"/>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F92ADA3-F38F-4FD9-91B5-BC168A9042F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5AAB4A-383E-4B1C-BCBD-0FF7977BC90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3F1549-438B-40CD-B782-57E639059D3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C2BE48-BDC3-4B2E-A6FD-A05A8366E1D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7935D4-4A02-4DDE-808D-132D6FC661CD}"/>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8" name="Footer Placeholder 7">
            <a:extLst>
              <a:ext uri="{FF2B5EF4-FFF2-40B4-BE49-F238E27FC236}">
                <a16:creationId xmlns:a16="http://schemas.microsoft.com/office/drawing/2014/main" id="{7B3EF29A-8742-4D7D-BD6C-A85FCC9682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1493B190-CA24-407D-8646-87C53B016AAE}"/>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326272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B433-676F-4B30-86E9-97CA48949E1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FF4D4A0E-DA9F-49F3-A03C-90EDAD9DAC7B}"/>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4" name="Footer Placeholder 3">
            <a:extLst>
              <a:ext uri="{FF2B5EF4-FFF2-40B4-BE49-F238E27FC236}">
                <a16:creationId xmlns:a16="http://schemas.microsoft.com/office/drawing/2014/main" id="{24B497B2-D763-4703-99CA-B099C8FB2E4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84BC44F1-F333-4020-BDC5-AADCFFAA9F50}"/>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419334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447B4-3B56-4101-8213-B132A52608BE}"/>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3" name="Footer Placeholder 2">
            <a:extLst>
              <a:ext uri="{FF2B5EF4-FFF2-40B4-BE49-F238E27FC236}">
                <a16:creationId xmlns:a16="http://schemas.microsoft.com/office/drawing/2014/main" id="{48F94802-57D5-4F7E-87E0-6BDFADD509C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928D897-7991-47C0-B41C-CE656223E233}"/>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285671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A622-45BD-4741-921A-D05F1D45973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DA977A-36EF-4324-8289-46B97E978DB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310EA7-9AF1-4AA0-8820-BDBDF08A984E}"/>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C0B1F-8A59-4FA9-8B20-428EEF69D8C3}"/>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6" name="Footer Placeholder 5">
            <a:extLst>
              <a:ext uri="{FF2B5EF4-FFF2-40B4-BE49-F238E27FC236}">
                <a16:creationId xmlns:a16="http://schemas.microsoft.com/office/drawing/2014/main" id="{F0EA0000-3E32-4A31-9879-28BF646F70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396CEAB-0B2E-49E4-ABE3-4D082E2BAF1B}"/>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161270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05A4-217C-46FE-A86C-632B4861E5F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6FFC38-2FB9-4F6C-8166-3DA2C9FF1DF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48577E-3080-416B-A923-9EFE027EA0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1E4FD-E3E8-4887-8CED-E247D58C25FF}"/>
              </a:ext>
            </a:extLst>
          </p:cNvPr>
          <p:cNvSpPr>
            <a:spLocks noGrp="1"/>
          </p:cNvSpPr>
          <p:nvPr>
            <p:ph type="dt" sz="half" idx="10"/>
          </p:nvPr>
        </p:nvSpPr>
        <p:spPr>
          <a:xfrm>
            <a:off x="838200" y="6356350"/>
            <a:ext cx="2743200" cy="365125"/>
          </a:xfrm>
          <a:prstGeom prst="rect">
            <a:avLst/>
          </a:prstGeom>
        </p:spPr>
        <p:txBody>
          <a:bodyPr/>
          <a:lstStyle/>
          <a:p>
            <a:r>
              <a:rPr lang="en-US"/>
              <a:t>October 20, 2022</a:t>
            </a:r>
          </a:p>
        </p:txBody>
      </p:sp>
      <p:sp>
        <p:nvSpPr>
          <p:cNvPr id="6" name="Footer Placeholder 5">
            <a:extLst>
              <a:ext uri="{FF2B5EF4-FFF2-40B4-BE49-F238E27FC236}">
                <a16:creationId xmlns:a16="http://schemas.microsoft.com/office/drawing/2014/main" id="{A9998637-E5A2-48EC-B8B4-0A6F70CD06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4D71665-05E1-476B-BC5E-9FBDC9CC1021}"/>
              </a:ext>
            </a:extLst>
          </p:cNvPr>
          <p:cNvSpPr>
            <a:spLocks noGrp="1"/>
          </p:cNvSpPr>
          <p:nvPr>
            <p:ph type="sldNum" sz="quarter" idx="12"/>
          </p:nvPr>
        </p:nvSpPr>
        <p:spPr>
          <a:xfrm>
            <a:off x="8610600" y="6356350"/>
            <a:ext cx="2743200" cy="365125"/>
          </a:xfrm>
          <a:prstGeom prst="rect">
            <a:avLst/>
          </a:prstGeom>
        </p:spPr>
        <p:txBody>
          <a:bodyPr/>
          <a:lstStyle/>
          <a:p>
            <a:fld id="{226A6944-F601-477E-B16E-B12B2A3FF70B}" type="slidenum">
              <a:rPr lang="en-US" smtClean="0"/>
              <a:t>‹#›</a:t>
            </a:fld>
            <a:endParaRPr lang="en-US"/>
          </a:p>
        </p:txBody>
      </p:sp>
    </p:spTree>
    <p:extLst>
      <p:ext uri="{BB962C8B-B14F-4D97-AF65-F5344CB8AC3E}">
        <p14:creationId xmlns:p14="http://schemas.microsoft.com/office/powerpoint/2010/main" val="227416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21991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2D7CE1-E381-4B19-8C0A-1D3D53C39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D716D5-9800-42B1-9264-AAD5EBAEB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3BAFC-797F-4AA1-AF69-B4E1675F6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October 20, 2022</a:t>
            </a:r>
          </a:p>
        </p:txBody>
      </p:sp>
      <p:sp>
        <p:nvSpPr>
          <p:cNvPr id="5" name="Footer Placeholder 4">
            <a:extLst>
              <a:ext uri="{FF2B5EF4-FFF2-40B4-BE49-F238E27FC236}">
                <a16:creationId xmlns:a16="http://schemas.microsoft.com/office/drawing/2014/main" id="{6535B79C-E83A-4818-94E9-271C036F1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8AA8ED-08F3-4FD5-A560-A5FCEA7A7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D7CDA-74D5-45FC-9FD0-D509A007886C}" type="slidenum">
              <a:rPr lang="en-US" smtClean="0"/>
              <a:t>‹#›</a:t>
            </a:fld>
            <a:endParaRPr lang="en-US"/>
          </a:p>
        </p:txBody>
      </p:sp>
    </p:spTree>
    <p:extLst>
      <p:ext uri="{BB962C8B-B14F-4D97-AF65-F5344CB8AC3E}">
        <p14:creationId xmlns:p14="http://schemas.microsoft.com/office/powerpoint/2010/main" val="20997040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October 20, 2022</a:t>
            </a:r>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a:p>
        </p:txBody>
      </p:sp>
    </p:spTree>
    <p:extLst>
      <p:ext uri="{BB962C8B-B14F-4D97-AF65-F5344CB8AC3E}">
        <p14:creationId xmlns:p14="http://schemas.microsoft.com/office/powerpoint/2010/main" val="416240359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emf"/><Relationship Id="rId7" Type="http://schemas.openxmlformats.org/officeDocument/2006/relationships/image" Target="../media/image9.svg"/><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ccf.georgetown.edu/2014/04/02/two-states-on-the-path-to-the-basic-health-program-2/" TargetMode="External"/><Relationship Id="rId2" Type="http://schemas.openxmlformats.org/officeDocument/2006/relationships/hyperlink" Target="https://www.healthaffairs.org/do/10.1377/hpb20121115.215619/" TargetMode="External"/><Relationship Id="rId1" Type="http://schemas.openxmlformats.org/officeDocument/2006/relationships/slideLayout" Target="../slideLayouts/slideLayout2.xml"/><Relationship Id="rId4" Type="http://schemas.openxmlformats.org/officeDocument/2006/relationships/hyperlink" Target="https://ci.uky.edu/kentuckyhealthnews/2022/05/16/legislature-funds-health-insurance-for-kentuckians-who-make-too-much-to-qualify-for-medicaid-but-too-little-to-buy-private-cover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kff.org/health-reform/report/the-acas-basic-health-program-option-federal-requirements-and-state-trade-offs/" TargetMode="External"/><Relationship Id="rId2" Type="http://schemas.openxmlformats.org/officeDocument/2006/relationships/hyperlink" Target="https://www.medicaid.gov/basic-health-program/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commonwealthfund.org/publications/journal-article/2016/oct/insurance-churning-rates-low-income-adults-under-health" TargetMode="External"/><Relationship Id="rId5" Type="http://schemas.openxmlformats.org/officeDocument/2006/relationships/hyperlink" Target="https://www.cantwell.senate.gov/imo/media/doc/5-2-16%20Basic%20Health%20Plan%20Report.pdf" TargetMode="Externa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hyperlink" Target="https://www.medicaid.gov/basic-health-program/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apps.legislature.ky.gov/record/21rs/hjr57.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295D2129-93E6-4C0B-8497-29456D2AB5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
        <p:nvSpPr>
          <p:cNvPr id="6" name="TextBox 5">
            <a:extLst>
              <a:ext uri="{FF2B5EF4-FFF2-40B4-BE49-F238E27FC236}">
                <a16:creationId xmlns:a16="http://schemas.microsoft.com/office/drawing/2014/main" id="{BB1955ED-361D-4B19-BFBF-468D332CAC82}"/>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7" name="TextBox 6">
            <a:extLst>
              <a:ext uri="{FF2B5EF4-FFF2-40B4-BE49-F238E27FC236}">
                <a16:creationId xmlns:a16="http://schemas.microsoft.com/office/drawing/2014/main" id="{AF8839B0-B766-4187-A575-66E49BB58953}"/>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8" name="TextBox 7">
            <a:extLst>
              <a:ext uri="{FF2B5EF4-FFF2-40B4-BE49-F238E27FC236}">
                <a16:creationId xmlns:a16="http://schemas.microsoft.com/office/drawing/2014/main" id="{06FEF89B-ADB2-4BEE-80F2-733CA21374E3}"/>
              </a:ext>
            </a:extLst>
          </p:cNvPr>
          <p:cNvSpPr txBox="1"/>
          <p:nvPr/>
        </p:nvSpPr>
        <p:spPr>
          <a:xfrm>
            <a:off x="2324098" y="3903052"/>
            <a:ext cx="7543800" cy="738664"/>
          </a:xfrm>
          <a:prstGeom prst="rect">
            <a:avLst/>
          </a:prstGeom>
          <a:noFill/>
        </p:spPr>
        <p:txBody>
          <a:bodyPr wrap="square" rtlCol="0">
            <a:spAutoFit/>
          </a:bodyPr>
          <a:lstStyle/>
          <a:p>
            <a:pPr algn="ctr"/>
            <a:r>
              <a:rPr lang="en-US" sz="4200" b="1" dirty="0"/>
              <a:t>Basic Health Program</a:t>
            </a:r>
          </a:p>
        </p:txBody>
      </p:sp>
      <p:pic>
        <p:nvPicPr>
          <p:cNvPr id="10" name="Picture 9" descr="Text&#10;&#10;Description automatically generated with low confidence">
            <a:extLst>
              <a:ext uri="{FF2B5EF4-FFF2-40B4-BE49-F238E27FC236}">
                <a16:creationId xmlns:a16="http://schemas.microsoft.com/office/drawing/2014/main" id="{FB47C041-BACA-4E42-9227-1227F143DB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2" name="TextBox 1">
            <a:extLst>
              <a:ext uri="{FF2B5EF4-FFF2-40B4-BE49-F238E27FC236}">
                <a16:creationId xmlns:a16="http://schemas.microsoft.com/office/drawing/2014/main" id="{46D1744D-83B2-43AD-B636-E7C867D16820}"/>
              </a:ext>
            </a:extLst>
          </p:cNvPr>
          <p:cNvSpPr txBox="1"/>
          <p:nvPr/>
        </p:nvSpPr>
        <p:spPr>
          <a:xfrm>
            <a:off x="3017872" y="4637550"/>
            <a:ext cx="6156252" cy="1477328"/>
          </a:xfrm>
          <a:prstGeom prst="rect">
            <a:avLst/>
          </a:prstGeom>
          <a:noFill/>
        </p:spPr>
        <p:txBody>
          <a:bodyPr wrap="square" rtlCol="0">
            <a:spAutoFit/>
          </a:bodyPr>
          <a:lstStyle/>
          <a:p>
            <a:pPr algn="ctr"/>
            <a:r>
              <a:rPr lang="en-US" dirty="0"/>
              <a:t>Eric Friedlander, Secretary</a:t>
            </a:r>
          </a:p>
          <a:p>
            <a:pPr algn="ctr"/>
            <a:r>
              <a:rPr lang="en-US" dirty="0"/>
              <a:t>Carrie Banahan, Deputy Secretary</a:t>
            </a:r>
          </a:p>
          <a:p>
            <a:pPr algn="ctr"/>
            <a:r>
              <a:rPr lang="en-US"/>
              <a:t>Veronica Judy-Cecil</a:t>
            </a:r>
            <a:r>
              <a:rPr lang="en-US" dirty="0"/>
              <a:t>, Deputy Commissioner</a:t>
            </a:r>
          </a:p>
          <a:p>
            <a:pPr algn="ctr"/>
            <a:endParaRPr lang="en-US" dirty="0"/>
          </a:p>
          <a:p>
            <a:pPr algn="ctr"/>
            <a:r>
              <a:rPr lang="en-US" sz="1600" dirty="0"/>
              <a:t>October 20, 2022</a:t>
            </a:r>
          </a:p>
        </p:txBody>
      </p:sp>
    </p:spTree>
    <p:extLst>
      <p:ext uri="{BB962C8B-B14F-4D97-AF65-F5344CB8AC3E}">
        <p14:creationId xmlns:p14="http://schemas.microsoft.com/office/powerpoint/2010/main" val="76761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2ABE4-4967-4A09-9031-31851F60F8AD}"/>
              </a:ext>
            </a:extLst>
          </p:cNvPr>
          <p:cNvSpPr>
            <a:spLocks noGrp="1"/>
          </p:cNvSpPr>
          <p:nvPr>
            <p:ph type="title"/>
          </p:nvPr>
        </p:nvSpPr>
        <p:spPr/>
        <p:txBody>
          <a:bodyPr/>
          <a:lstStyle/>
          <a:p>
            <a:r>
              <a:rPr lang="en-US" dirty="0"/>
              <a:t>HJR57 Work Group Findings</a:t>
            </a:r>
          </a:p>
        </p:txBody>
      </p:sp>
      <p:sp>
        <p:nvSpPr>
          <p:cNvPr id="3" name="Content Placeholder 2">
            <a:extLst>
              <a:ext uri="{FF2B5EF4-FFF2-40B4-BE49-F238E27FC236}">
                <a16:creationId xmlns:a16="http://schemas.microsoft.com/office/drawing/2014/main" id="{960AF538-9159-44AC-AFE1-0B71B8B36140}"/>
              </a:ext>
            </a:extLst>
          </p:cNvPr>
          <p:cNvSpPr>
            <a:spLocks noGrp="1"/>
          </p:cNvSpPr>
          <p:nvPr>
            <p:ph idx="1"/>
          </p:nvPr>
        </p:nvSpPr>
        <p:spPr>
          <a:xfrm>
            <a:off x="838200" y="1027905"/>
            <a:ext cx="10515600" cy="5016055"/>
          </a:xfrm>
        </p:spPr>
        <p:txBody>
          <a:bodyPr/>
          <a:lstStyle/>
          <a:p>
            <a:pPr marL="0" indent="0">
              <a:buNone/>
            </a:pPr>
            <a:r>
              <a:rPr lang="en-US" sz="2400" b="1" dirty="0"/>
              <a:t>Current State</a:t>
            </a:r>
          </a:p>
          <a:p>
            <a:r>
              <a:rPr lang="en-US" sz="2400" dirty="0"/>
              <a:t>Kentucky currently provides Medicaid coverage up to 138% FPL</a:t>
            </a:r>
          </a:p>
          <a:p>
            <a:r>
              <a:rPr lang="en-US" sz="2400" dirty="0"/>
              <a:t>Income increases for low-income families can result in a sudden loss of program eligibility for programs like Medicaid </a:t>
            </a:r>
          </a:p>
          <a:p>
            <a:r>
              <a:rPr lang="en-US" sz="2400" dirty="0"/>
              <a:t>Individuals with incomes above 138% FPL are eligible for Marketplace coverage, but it is often unaffordable</a:t>
            </a:r>
          </a:p>
          <a:p>
            <a:pPr marL="0" indent="0">
              <a:buNone/>
            </a:pPr>
            <a:r>
              <a:rPr lang="en-US" sz="2400" b="1" dirty="0"/>
              <a:t>Basic Health Program (or Bridge Plan)</a:t>
            </a:r>
          </a:p>
          <a:p>
            <a:r>
              <a:rPr lang="en-US" sz="2400" dirty="0"/>
              <a:t>A basic health program (BHP) can be used to provide coverage for individuals between 139-200% FPL</a:t>
            </a:r>
          </a:p>
          <a:p>
            <a:r>
              <a:rPr lang="en-US" sz="2400" dirty="0"/>
              <a:t>Federal funding is available for: premium tax credits and information technology costs. States choosing this option will receive 95% of the amount of the premium tax credit that would have been provided to an individual if the individual would have enrolled in a Marketplace plan</a:t>
            </a:r>
          </a:p>
        </p:txBody>
      </p:sp>
      <p:sp>
        <p:nvSpPr>
          <p:cNvPr id="4" name="TextBox 3">
            <a:extLst>
              <a:ext uri="{FF2B5EF4-FFF2-40B4-BE49-F238E27FC236}">
                <a16:creationId xmlns:a16="http://schemas.microsoft.com/office/drawing/2014/main" id="{75FEF235-1908-4BEE-AE3D-F80EEB432AD9}"/>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10</a:t>
            </a:fld>
            <a:endParaRPr lang="en-US" dirty="0">
              <a:solidFill>
                <a:schemeClr val="bg1"/>
              </a:solidFill>
            </a:endParaRPr>
          </a:p>
        </p:txBody>
      </p:sp>
      <p:sp>
        <p:nvSpPr>
          <p:cNvPr id="5" name="TextBox 4">
            <a:extLst>
              <a:ext uri="{FF2B5EF4-FFF2-40B4-BE49-F238E27FC236}">
                <a16:creationId xmlns:a16="http://schemas.microsoft.com/office/drawing/2014/main" id="{C159831F-9BD3-42A8-8EB6-3D284904A7E9}"/>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426283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BDC2C-E145-44DE-BBEF-C7B1E1DA629F}"/>
              </a:ext>
            </a:extLst>
          </p:cNvPr>
          <p:cNvSpPr>
            <a:spLocks noGrp="1"/>
          </p:cNvSpPr>
          <p:nvPr>
            <p:ph type="title"/>
          </p:nvPr>
        </p:nvSpPr>
        <p:spPr/>
        <p:txBody>
          <a:bodyPr/>
          <a:lstStyle/>
          <a:p>
            <a:r>
              <a:rPr lang="en-US" dirty="0"/>
              <a:t>HJR57 Work Group Findings</a:t>
            </a:r>
          </a:p>
        </p:txBody>
      </p:sp>
      <p:sp>
        <p:nvSpPr>
          <p:cNvPr id="3" name="Content Placeholder 2">
            <a:extLst>
              <a:ext uri="{FF2B5EF4-FFF2-40B4-BE49-F238E27FC236}">
                <a16:creationId xmlns:a16="http://schemas.microsoft.com/office/drawing/2014/main" id="{32023BD2-3507-4620-8BDF-800AF724E014}"/>
              </a:ext>
            </a:extLst>
          </p:cNvPr>
          <p:cNvSpPr>
            <a:spLocks noGrp="1"/>
          </p:cNvSpPr>
          <p:nvPr>
            <p:ph idx="1"/>
          </p:nvPr>
        </p:nvSpPr>
        <p:spPr>
          <a:xfrm>
            <a:off x="838200" y="1401418"/>
            <a:ext cx="10515600" cy="4351338"/>
          </a:xfrm>
        </p:spPr>
        <p:txBody>
          <a:bodyPr/>
          <a:lstStyle/>
          <a:p>
            <a:pPr marL="0" indent="0">
              <a:buNone/>
            </a:pPr>
            <a:r>
              <a:rPr lang="en-US" b="1" dirty="0"/>
              <a:t>Rationale for Implementing BHP</a:t>
            </a:r>
          </a:p>
          <a:p>
            <a:r>
              <a:rPr lang="en-US" dirty="0"/>
              <a:t>Creating a Kentucky basic health program will empower individuals who would otherwise lose their health care coverage through Medicaid to be able to accept work and pay raises and take away the disincentive to accept increased pay or work </a:t>
            </a:r>
          </a:p>
          <a:p>
            <a:r>
              <a:rPr lang="en-US" sz="2800" dirty="0"/>
              <a:t>The BHP:</a:t>
            </a:r>
          </a:p>
          <a:p>
            <a:pPr lvl="1"/>
            <a:r>
              <a:rPr lang="en-US" sz="2800" dirty="0"/>
              <a:t>Offers more affordable coverage for low-income individuals </a:t>
            </a:r>
          </a:p>
          <a:p>
            <a:pPr lvl="1"/>
            <a:r>
              <a:rPr lang="en-US" sz="2800" dirty="0"/>
              <a:t>Improves continuity of care as individuals are terminated from their health care coverage through Medicaid and transition to BHP</a:t>
            </a:r>
          </a:p>
          <a:p>
            <a:endParaRPr lang="en-US" dirty="0"/>
          </a:p>
        </p:txBody>
      </p:sp>
      <p:sp>
        <p:nvSpPr>
          <p:cNvPr id="4" name="TextBox 3">
            <a:extLst>
              <a:ext uri="{FF2B5EF4-FFF2-40B4-BE49-F238E27FC236}">
                <a16:creationId xmlns:a16="http://schemas.microsoft.com/office/drawing/2014/main" id="{28219ADB-1B2D-4369-ACE3-0A1FA5F7353E}"/>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11</a:t>
            </a:fld>
            <a:endParaRPr lang="en-US" dirty="0">
              <a:solidFill>
                <a:schemeClr val="bg1"/>
              </a:solidFill>
            </a:endParaRPr>
          </a:p>
        </p:txBody>
      </p:sp>
      <p:sp>
        <p:nvSpPr>
          <p:cNvPr id="5" name="TextBox 4">
            <a:extLst>
              <a:ext uri="{FF2B5EF4-FFF2-40B4-BE49-F238E27FC236}">
                <a16:creationId xmlns:a16="http://schemas.microsoft.com/office/drawing/2014/main" id="{14086B1A-D4A8-416D-8ADD-CCE05C274BA9}"/>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1450156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5F29B-E148-40CA-BBBF-5640C5BECAAB}"/>
              </a:ext>
            </a:extLst>
          </p:cNvPr>
          <p:cNvSpPr>
            <a:spLocks noGrp="1"/>
          </p:cNvSpPr>
          <p:nvPr>
            <p:ph type="title"/>
          </p:nvPr>
        </p:nvSpPr>
        <p:spPr>
          <a:xfrm>
            <a:off x="548441" y="365125"/>
            <a:ext cx="10805359" cy="1325563"/>
          </a:xfrm>
        </p:spPr>
        <p:txBody>
          <a:bodyPr/>
          <a:lstStyle/>
          <a:p>
            <a:r>
              <a:rPr lang="en-US" dirty="0"/>
              <a:t>HJR57 Task Force Recommendations</a:t>
            </a:r>
          </a:p>
        </p:txBody>
      </p:sp>
      <p:sp>
        <p:nvSpPr>
          <p:cNvPr id="4" name="TextBox 3">
            <a:extLst>
              <a:ext uri="{FF2B5EF4-FFF2-40B4-BE49-F238E27FC236}">
                <a16:creationId xmlns:a16="http://schemas.microsoft.com/office/drawing/2014/main" id="{33DF531A-07F9-4FFC-8A21-D16D3CFBBEF2}"/>
              </a:ext>
            </a:extLst>
          </p:cNvPr>
          <p:cNvSpPr txBox="1"/>
          <p:nvPr/>
        </p:nvSpPr>
        <p:spPr>
          <a:xfrm>
            <a:off x="548441" y="4020587"/>
            <a:ext cx="1828800" cy="1716574"/>
          </a:xfrm>
          <a:prstGeom prst="rect">
            <a:avLst/>
          </a:prstGeom>
          <a:noFill/>
        </p:spPr>
        <p:txBody>
          <a:bodyPr wrap="square" lIns="0" tIns="0" rIns="0" bIns="0" rtlCol="0">
            <a:noAutofit/>
          </a:bodyPr>
          <a:lstStyle/>
          <a:p>
            <a:pPr lvl="0"/>
            <a:r>
              <a:rPr lang="en-US" sz="1600" dirty="0"/>
              <a:t>Direct the Cabinet for Health and Family Services (CHFS) to implement a basic health program by January 1, 2023. </a:t>
            </a:r>
          </a:p>
        </p:txBody>
      </p:sp>
      <p:sp>
        <p:nvSpPr>
          <p:cNvPr id="5" name="TextBox 4">
            <a:extLst>
              <a:ext uri="{FF2B5EF4-FFF2-40B4-BE49-F238E27FC236}">
                <a16:creationId xmlns:a16="http://schemas.microsoft.com/office/drawing/2014/main" id="{9E1F7960-165F-44F4-B717-2B47EBE19B15}"/>
              </a:ext>
            </a:extLst>
          </p:cNvPr>
          <p:cNvSpPr txBox="1"/>
          <p:nvPr/>
        </p:nvSpPr>
        <p:spPr>
          <a:xfrm>
            <a:off x="2868513" y="4020586"/>
            <a:ext cx="1805371" cy="1585201"/>
          </a:xfrm>
          <a:prstGeom prst="rect">
            <a:avLst/>
          </a:prstGeom>
          <a:noFill/>
        </p:spPr>
        <p:txBody>
          <a:bodyPr wrap="square" lIns="0" tIns="0" rIns="0" bIns="0" rtlCol="0">
            <a:noAutofit/>
          </a:bodyPr>
          <a:lstStyle/>
          <a:p>
            <a:pPr lvl="0"/>
            <a:r>
              <a:rPr lang="en-US" sz="1600" dirty="0"/>
              <a:t>Direct CHFS to develop health plans under the basic health program with limited premium and cost sharing amounts with no deductibles. </a:t>
            </a:r>
          </a:p>
        </p:txBody>
      </p:sp>
      <p:sp>
        <p:nvSpPr>
          <p:cNvPr id="6" name="TextBox 5">
            <a:extLst>
              <a:ext uri="{FF2B5EF4-FFF2-40B4-BE49-F238E27FC236}">
                <a16:creationId xmlns:a16="http://schemas.microsoft.com/office/drawing/2014/main" id="{DCC254D8-B566-406B-B2E1-B9CF65702113}"/>
              </a:ext>
            </a:extLst>
          </p:cNvPr>
          <p:cNvSpPr txBox="1"/>
          <p:nvPr/>
        </p:nvSpPr>
        <p:spPr>
          <a:xfrm>
            <a:off x="5162887" y="4020586"/>
            <a:ext cx="1828800" cy="1716575"/>
          </a:xfrm>
          <a:prstGeom prst="rect">
            <a:avLst/>
          </a:prstGeom>
          <a:noFill/>
        </p:spPr>
        <p:txBody>
          <a:bodyPr wrap="square" lIns="0" tIns="0" rIns="0" bIns="0" rtlCol="0">
            <a:noAutofit/>
          </a:bodyPr>
          <a:lstStyle/>
          <a:p>
            <a:pPr lvl="0"/>
            <a:r>
              <a:rPr lang="en-US" sz="1600" dirty="0"/>
              <a:t>Direct CHFS to submit a plan for implementing a basic health program to the Legislative Research Commission and CMS by July 1, 2022. </a:t>
            </a:r>
          </a:p>
        </p:txBody>
      </p:sp>
      <p:sp>
        <p:nvSpPr>
          <p:cNvPr id="7" name="TextBox 6">
            <a:extLst>
              <a:ext uri="{FF2B5EF4-FFF2-40B4-BE49-F238E27FC236}">
                <a16:creationId xmlns:a16="http://schemas.microsoft.com/office/drawing/2014/main" id="{C2720DDA-9C9E-4B66-B837-BDB6D69548D2}"/>
              </a:ext>
            </a:extLst>
          </p:cNvPr>
          <p:cNvSpPr txBox="1"/>
          <p:nvPr/>
        </p:nvSpPr>
        <p:spPr>
          <a:xfrm>
            <a:off x="7542076" y="4036625"/>
            <a:ext cx="1828800" cy="1700537"/>
          </a:xfrm>
          <a:prstGeom prst="rect">
            <a:avLst/>
          </a:prstGeom>
          <a:noFill/>
        </p:spPr>
        <p:txBody>
          <a:bodyPr wrap="square" lIns="0" tIns="0" rIns="0" bIns="0" rtlCol="0">
            <a:noAutofit/>
          </a:bodyPr>
          <a:lstStyle/>
          <a:p>
            <a:pPr lvl="0"/>
            <a:r>
              <a:rPr lang="en-US" sz="1600" dirty="0"/>
              <a:t>Direct CHFS to work with Kentucky Stats to refine and improve a Kentucky benefits cliff tool by September 1, 2022.</a:t>
            </a:r>
          </a:p>
        </p:txBody>
      </p:sp>
      <p:sp>
        <p:nvSpPr>
          <p:cNvPr id="9" name="Rectangle 8">
            <a:extLst>
              <a:ext uri="{FF2B5EF4-FFF2-40B4-BE49-F238E27FC236}">
                <a16:creationId xmlns:a16="http://schemas.microsoft.com/office/drawing/2014/main" id="{ABC29B17-B108-441A-8988-5FCDF6D87C48}"/>
              </a:ext>
            </a:extLst>
          </p:cNvPr>
          <p:cNvSpPr/>
          <p:nvPr/>
        </p:nvSpPr>
        <p:spPr>
          <a:xfrm>
            <a:off x="498531" y="3358101"/>
            <a:ext cx="1893254" cy="646331"/>
          </a:xfrm>
          <a:prstGeom prst="rect">
            <a:avLst/>
          </a:prstGeom>
        </p:spPr>
        <p:txBody>
          <a:bodyPr wrap="square">
            <a:spAutoFit/>
          </a:bodyPr>
          <a:lstStyle/>
          <a:p>
            <a:pPr algn="ctr"/>
            <a:r>
              <a:rPr lang="en-US" b="1" dirty="0">
                <a:solidFill>
                  <a:schemeClr val="tx2"/>
                </a:solidFill>
              </a:rPr>
              <a:t>Implement a Kentucky BHP</a:t>
            </a:r>
            <a:endParaRPr lang="en-US" dirty="0"/>
          </a:p>
        </p:txBody>
      </p:sp>
      <p:sp>
        <p:nvSpPr>
          <p:cNvPr id="11" name="Hexagon 10">
            <a:extLst>
              <a:ext uri="{FF2B5EF4-FFF2-40B4-BE49-F238E27FC236}">
                <a16:creationId xmlns:a16="http://schemas.microsoft.com/office/drawing/2014/main" id="{50B9E493-E948-4162-9DDA-E5A43EF4247A}"/>
              </a:ext>
            </a:extLst>
          </p:cNvPr>
          <p:cNvSpPr/>
          <p:nvPr/>
        </p:nvSpPr>
        <p:spPr bwMode="gray">
          <a:xfrm rot="5400000">
            <a:off x="511143" y="1426908"/>
            <a:ext cx="1950720" cy="1681655"/>
          </a:xfrm>
          <a:prstGeom prst="hexagon">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dirty="0">
              <a:solidFill>
                <a:schemeClr val="tx2"/>
              </a:solidFill>
            </a:endParaRPr>
          </a:p>
        </p:txBody>
      </p:sp>
      <p:sp>
        <p:nvSpPr>
          <p:cNvPr id="14" name="Rectangle 13">
            <a:extLst>
              <a:ext uri="{FF2B5EF4-FFF2-40B4-BE49-F238E27FC236}">
                <a16:creationId xmlns:a16="http://schemas.microsoft.com/office/drawing/2014/main" id="{AB75137D-CB4F-4854-BF4E-4F43AB7DCB9D}"/>
              </a:ext>
            </a:extLst>
          </p:cNvPr>
          <p:cNvSpPr/>
          <p:nvPr/>
        </p:nvSpPr>
        <p:spPr>
          <a:xfrm>
            <a:off x="7261297" y="3358101"/>
            <a:ext cx="2217734" cy="369332"/>
          </a:xfrm>
          <a:prstGeom prst="rect">
            <a:avLst/>
          </a:prstGeom>
        </p:spPr>
        <p:txBody>
          <a:bodyPr wrap="square">
            <a:spAutoFit/>
          </a:bodyPr>
          <a:lstStyle/>
          <a:p>
            <a:pPr algn="ctr"/>
            <a:r>
              <a:rPr lang="en-US" b="1" dirty="0">
                <a:solidFill>
                  <a:schemeClr val="accent4"/>
                </a:solidFill>
              </a:rPr>
              <a:t>Benefits Cliff Tool</a:t>
            </a:r>
            <a:endParaRPr lang="en-US" dirty="0">
              <a:solidFill>
                <a:schemeClr val="accent4"/>
              </a:solidFill>
            </a:endParaRPr>
          </a:p>
        </p:txBody>
      </p:sp>
      <p:sp>
        <p:nvSpPr>
          <p:cNvPr id="16" name="Hexagon 15">
            <a:extLst>
              <a:ext uri="{FF2B5EF4-FFF2-40B4-BE49-F238E27FC236}">
                <a16:creationId xmlns:a16="http://schemas.microsoft.com/office/drawing/2014/main" id="{6C6D1913-B390-4FC7-95B7-6E3B40BDC69A}"/>
              </a:ext>
            </a:extLst>
          </p:cNvPr>
          <p:cNvSpPr/>
          <p:nvPr/>
        </p:nvSpPr>
        <p:spPr bwMode="gray">
          <a:xfrm rot="5400000">
            <a:off x="7407544" y="1395336"/>
            <a:ext cx="1950720" cy="1681655"/>
          </a:xfrm>
          <a:prstGeom prst="hexagon">
            <a:avLst/>
          </a:prstGeom>
          <a:solidFill>
            <a:schemeClr val="accent4">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dirty="0">
              <a:solidFill>
                <a:schemeClr val="tx2"/>
              </a:solidFill>
            </a:endParaRPr>
          </a:p>
        </p:txBody>
      </p:sp>
      <p:sp>
        <p:nvSpPr>
          <p:cNvPr id="19" name="Hexagon 18">
            <a:extLst>
              <a:ext uri="{FF2B5EF4-FFF2-40B4-BE49-F238E27FC236}">
                <a16:creationId xmlns:a16="http://schemas.microsoft.com/office/drawing/2014/main" id="{E6502FDE-64BC-4F42-988A-061CB7260241}"/>
              </a:ext>
            </a:extLst>
          </p:cNvPr>
          <p:cNvSpPr/>
          <p:nvPr/>
        </p:nvSpPr>
        <p:spPr bwMode="gray">
          <a:xfrm rot="5400000">
            <a:off x="5101927" y="1427199"/>
            <a:ext cx="1950720" cy="1681655"/>
          </a:xfrm>
          <a:prstGeom prst="hexagon">
            <a:avLst/>
          </a:prstGeom>
          <a:solidFill>
            <a:schemeClr val="accent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dirty="0">
              <a:solidFill>
                <a:schemeClr val="tx2"/>
              </a:solidFill>
            </a:endParaRPr>
          </a:p>
        </p:txBody>
      </p:sp>
      <p:sp>
        <p:nvSpPr>
          <p:cNvPr id="20" name="Rectangle 19">
            <a:extLst>
              <a:ext uri="{FF2B5EF4-FFF2-40B4-BE49-F238E27FC236}">
                <a16:creationId xmlns:a16="http://schemas.microsoft.com/office/drawing/2014/main" id="{4DA69D9F-82B0-47C8-8392-46258E7E91C1}"/>
              </a:ext>
            </a:extLst>
          </p:cNvPr>
          <p:cNvSpPr/>
          <p:nvPr/>
        </p:nvSpPr>
        <p:spPr>
          <a:xfrm>
            <a:off x="4968420" y="3358394"/>
            <a:ext cx="2217734" cy="369332"/>
          </a:xfrm>
          <a:prstGeom prst="rect">
            <a:avLst/>
          </a:prstGeom>
        </p:spPr>
        <p:txBody>
          <a:bodyPr wrap="square">
            <a:spAutoFit/>
          </a:bodyPr>
          <a:lstStyle/>
          <a:p>
            <a:pPr algn="ctr"/>
            <a:r>
              <a:rPr lang="en-US" b="1" dirty="0">
                <a:solidFill>
                  <a:schemeClr val="accent1"/>
                </a:solidFill>
              </a:rPr>
              <a:t>Submit Plan</a:t>
            </a:r>
            <a:endParaRPr lang="en-US" dirty="0">
              <a:solidFill>
                <a:schemeClr val="accent1"/>
              </a:solidFill>
            </a:endParaRPr>
          </a:p>
        </p:txBody>
      </p:sp>
      <p:sp>
        <p:nvSpPr>
          <p:cNvPr id="23" name="Hexagon 22">
            <a:extLst>
              <a:ext uri="{FF2B5EF4-FFF2-40B4-BE49-F238E27FC236}">
                <a16:creationId xmlns:a16="http://schemas.microsoft.com/office/drawing/2014/main" id="{3B0A6C01-6D38-43F0-89A3-690F26B02F7C}"/>
              </a:ext>
            </a:extLst>
          </p:cNvPr>
          <p:cNvSpPr/>
          <p:nvPr/>
        </p:nvSpPr>
        <p:spPr bwMode="gray">
          <a:xfrm rot="5400000">
            <a:off x="2791281" y="1395334"/>
            <a:ext cx="1950720" cy="1681655"/>
          </a:xfrm>
          <a:prstGeom prst="hexagon">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dirty="0">
              <a:solidFill>
                <a:schemeClr val="tx2"/>
              </a:solidFill>
            </a:endParaRPr>
          </a:p>
        </p:txBody>
      </p:sp>
      <p:sp>
        <p:nvSpPr>
          <p:cNvPr id="24" name="Rectangle 23">
            <a:extLst>
              <a:ext uri="{FF2B5EF4-FFF2-40B4-BE49-F238E27FC236}">
                <a16:creationId xmlns:a16="http://schemas.microsoft.com/office/drawing/2014/main" id="{9E9F72AE-CFD9-4D87-B7DB-88D3C89D52B4}"/>
              </a:ext>
            </a:extLst>
          </p:cNvPr>
          <p:cNvSpPr/>
          <p:nvPr/>
        </p:nvSpPr>
        <p:spPr>
          <a:xfrm>
            <a:off x="2800758" y="3346332"/>
            <a:ext cx="1893254" cy="369332"/>
          </a:xfrm>
          <a:prstGeom prst="rect">
            <a:avLst/>
          </a:prstGeom>
        </p:spPr>
        <p:txBody>
          <a:bodyPr wrap="square">
            <a:spAutoFit/>
          </a:bodyPr>
          <a:lstStyle/>
          <a:p>
            <a:pPr algn="ctr"/>
            <a:r>
              <a:rPr lang="en-US" b="1" dirty="0"/>
              <a:t>Limit Cost Sharing</a:t>
            </a:r>
            <a:endParaRPr lang="en-US" dirty="0"/>
          </a:p>
        </p:txBody>
      </p:sp>
      <p:pic>
        <p:nvPicPr>
          <p:cNvPr id="25" name="Picture 24">
            <a:extLst>
              <a:ext uri="{FF2B5EF4-FFF2-40B4-BE49-F238E27FC236}">
                <a16:creationId xmlns:a16="http://schemas.microsoft.com/office/drawing/2014/main" id="{B6203DCA-AD80-496E-9D24-754BF673E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281" y="1920119"/>
            <a:ext cx="773726" cy="793290"/>
          </a:xfrm>
          <a:prstGeom prst="rect">
            <a:avLst/>
          </a:prstGeom>
        </p:spPr>
      </p:pic>
      <p:sp>
        <p:nvSpPr>
          <p:cNvPr id="26" name="TextBox 25">
            <a:extLst>
              <a:ext uri="{FF2B5EF4-FFF2-40B4-BE49-F238E27FC236}">
                <a16:creationId xmlns:a16="http://schemas.microsoft.com/office/drawing/2014/main" id="{C24AFAF9-7EA5-4176-B9A1-EEF0BCD351E8}"/>
              </a:ext>
            </a:extLst>
          </p:cNvPr>
          <p:cNvSpPr txBox="1"/>
          <p:nvPr/>
        </p:nvSpPr>
        <p:spPr>
          <a:xfrm>
            <a:off x="9803032" y="4020587"/>
            <a:ext cx="1828800" cy="1716576"/>
          </a:xfrm>
          <a:prstGeom prst="rect">
            <a:avLst/>
          </a:prstGeom>
          <a:noFill/>
        </p:spPr>
        <p:txBody>
          <a:bodyPr wrap="square" lIns="0" tIns="0" rIns="0" bIns="0" rtlCol="0">
            <a:noAutofit/>
          </a:bodyPr>
          <a:lstStyle/>
          <a:p>
            <a:r>
              <a:rPr lang="en-US" sz="1600" dirty="0"/>
              <a:t>Direct LRC to continue the work group and focus on the child care benefits cliff. </a:t>
            </a:r>
          </a:p>
          <a:p>
            <a:pPr lvl="0"/>
            <a:r>
              <a:rPr lang="en-US" sz="1600" dirty="0"/>
              <a:t> </a:t>
            </a:r>
          </a:p>
        </p:txBody>
      </p:sp>
      <p:sp>
        <p:nvSpPr>
          <p:cNvPr id="28" name="Hexagon 27">
            <a:extLst>
              <a:ext uri="{FF2B5EF4-FFF2-40B4-BE49-F238E27FC236}">
                <a16:creationId xmlns:a16="http://schemas.microsoft.com/office/drawing/2014/main" id="{652F8474-73BC-43F2-92BB-40AF2449162C}"/>
              </a:ext>
            </a:extLst>
          </p:cNvPr>
          <p:cNvSpPr/>
          <p:nvPr/>
        </p:nvSpPr>
        <p:spPr bwMode="gray">
          <a:xfrm rot="5400000">
            <a:off x="9687682" y="1395335"/>
            <a:ext cx="1950720" cy="1681655"/>
          </a:xfrm>
          <a:prstGeom prst="hexagon">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dirty="0">
              <a:solidFill>
                <a:schemeClr val="tx2"/>
              </a:solidFill>
            </a:endParaRPr>
          </a:p>
        </p:txBody>
      </p:sp>
      <p:sp>
        <p:nvSpPr>
          <p:cNvPr id="29" name="Rectangle 28">
            <a:extLst>
              <a:ext uri="{FF2B5EF4-FFF2-40B4-BE49-F238E27FC236}">
                <a16:creationId xmlns:a16="http://schemas.microsoft.com/office/drawing/2014/main" id="{3EDE12C6-BB9C-4D14-9C3F-AB1037DBA372}"/>
              </a:ext>
            </a:extLst>
          </p:cNvPr>
          <p:cNvSpPr/>
          <p:nvPr/>
        </p:nvSpPr>
        <p:spPr>
          <a:xfrm>
            <a:off x="9554175" y="3350022"/>
            <a:ext cx="2217734" cy="369332"/>
          </a:xfrm>
          <a:prstGeom prst="rect">
            <a:avLst/>
          </a:prstGeom>
        </p:spPr>
        <p:txBody>
          <a:bodyPr wrap="square">
            <a:spAutoFit/>
          </a:bodyPr>
          <a:lstStyle/>
          <a:p>
            <a:pPr algn="ctr"/>
            <a:r>
              <a:rPr lang="en-US" b="1" dirty="0">
                <a:solidFill>
                  <a:schemeClr val="tx2"/>
                </a:solidFill>
              </a:rPr>
              <a:t>Continued Study</a:t>
            </a:r>
            <a:endParaRPr lang="en-US" dirty="0">
              <a:solidFill>
                <a:schemeClr val="tx2"/>
              </a:solidFill>
            </a:endParaRPr>
          </a:p>
        </p:txBody>
      </p:sp>
      <p:sp>
        <p:nvSpPr>
          <p:cNvPr id="34" name="TextBox 33">
            <a:extLst>
              <a:ext uri="{FF2B5EF4-FFF2-40B4-BE49-F238E27FC236}">
                <a16:creationId xmlns:a16="http://schemas.microsoft.com/office/drawing/2014/main" id="{7B43C319-2A0D-4B34-8173-15B309545ECE}"/>
              </a:ext>
            </a:extLst>
          </p:cNvPr>
          <p:cNvSpPr txBox="1"/>
          <p:nvPr/>
        </p:nvSpPr>
        <p:spPr>
          <a:xfrm>
            <a:off x="0" y="5838082"/>
            <a:ext cx="7658065" cy="372896"/>
          </a:xfrm>
          <a:prstGeom prst="rect">
            <a:avLst/>
          </a:prstGeom>
          <a:noFill/>
        </p:spPr>
        <p:txBody>
          <a:bodyPr wrap="square">
            <a:spAutoFit/>
          </a:bodyPr>
          <a:lstStyle/>
          <a:p>
            <a:r>
              <a:rPr lang="en-US" sz="900" dirty="0"/>
              <a:t>Source: Final report of the HJR57 Work Group, submitted to the Interim Joint Committee on Health, Welfare, and Family Services on December 27, 2021</a:t>
            </a:r>
          </a:p>
          <a:p>
            <a:endParaRPr lang="en-US" sz="900" dirty="0"/>
          </a:p>
        </p:txBody>
      </p:sp>
      <p:sp>
        <p:nvSpPr>
          <p:cNvPr id="35" name="TextBox 34">
            <a:extLst>
              <a:ext uri="{FF2B5EF4-FFF2-40B4-BE49-F238E27FC236}">
                <a16:creationId xmlns:a16="http://schemas.microsoft.com/office/drawing/2014/main" id="{D2B35D07-F270-43DB-BA77-5750E8467E4E}"/>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12</a:t>
            </a:fld>
            <a:endParaRPr lang="en-US" dirty="0">
              <a:solidFill>
                <a:schemeClr val="bg1"/>
              </a:solidFill>
            </a:endParaRPr>
          </a:p>
        </p:txBody>
      </p:sp>
      <p:sp>
        <p:nvSpPr>
          <p:cNvPr id="36" name="TextBox 35">
            <a:extLst>
              <a:ext uri="{FF2B5EF4-FFF2-40B4-BE49-F238E27FC236}">
                <a16:creationId xmlns:a16="http://schemas.microsoft.com/office/drawing/2014/main" id="{B04A7890-A758-4C42-B819-80B81C0166E7}"/>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pic>
        <p:nvPicPr>
          <p:cNvPr id="21" name="Picture 20">
            <a:extLst>
              <a:ext uri="{FF2B5EF4-FFF2-40B4-BE49-F238E27FC236}">
                <a16:creationId xmlns:a16="http://schemas.microsoft.com/office/drawing/2014/main" id="{96061342-2E77-40C9-9DD6-1431970583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9551" y="1846134"/>
            <a:ext cx="1058469" cy="777131"/>
          </a:xfrm>
          <a:prstGeom prst="rect">
            <a:avLst/>
          </a:prstGeom>
        </p:spPr>
      </p:pic>
      <p:pic>
        <p:nvPicPr>
          <p:cNvPr id="38" name="Graphic 37" descr="Money with solid fill">
            <a:extLst>
              <a:ext uri="{FF2B5EF4-FFF2-40B4-BE49-F238E27FC236}">
                <a16:creationId xmlns:a16="http://schemas.microsoft.com/office/drawing/2014/main" id="{4EBF8C2B-4C28-42B5-B1DB-585BB7990E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09307" y="1760613"/>
            <a:ext cx="914400" cy="914400"/>
          </a:xfrm>
          <a:prstGeom prst="rect">
            <a:avLst/>
          </a:prstGeom>
        </p:spPr>
      </p:pic>
      <p:pic>
        <p:nvPicPr>
          <p:cNvPr id="42" name="Graphic 41" descr="Blueprint with solid fill">
            <a:extLst>
              <a:ext uri="{FF2B5EF4-FFF2-40B4-BE49-F238E27FC236}">
                <a16:creationId xmlns:a16="http://schemas.microsoft.com/office/drawing/2014/main" id="{B915E0EA-81ED-4082-91B6-C89F803199D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1810535"/>
            <a:ext cx="914400" cy="914400"/>
          </a:xfrm>
          <a:prstGeom prst="rect">
            <a:avLst/>
          </a:prstGeom>
        </p:spPr>
      </p:pic>
      <p:pic>
        <p:nvPicPr>
          <p:cNvPr id="48" name="Graphic 47" descr="Lightbulb and gear with solid fill">
            <a:extLst>
              <a:ext uri="{FF2B5EF4-FFF2-40B4-BE49-F238E27FC236}">
                <a16:creationId xmlns:a16="http://schemas.microsoft.com/office/drawing/2014/main" id="{297873A0-20EA-41E8-81AE-43E1D0AFBC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12964" y="1770359"/>
            <a:ext cx="914400" cy="914400"/>
          </a:xfrm>
          <a:prstGeom prst="rect">
            <a:avLst/>
          </a:prstGeom>
        </p:spPr>
      </p:pic>
    </p:spTree>
    <p:extLst>
      <p:ext uri="{BB962C8B-B14F-4D97-AF65-F5344CB8AC3E}">
        <p14:creationId xmlns:p14="http://schemas.microsoft.com/office/powerpoint/2010/main" val="248049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0429-3F99-436D-AD8F-92A19F100FC9}"/>
              </a:ext>
            </a:extLst>
          </p:cNvPr>
          <p:cNvSpPr>
            <a:spLocks noGrp="1"/>
          </p:cNvSpPr>
          <p:nvPr>
            <p:ph type="ctrTitle"/>
          </p:nvPr>
        </p:nvSpPr>
        <p:spPr>
          <a:xfrm>
            <a:off x="1830977" y="2075823"/>
            <a:ext cx="8530046" cy="2706353"/>
          </a:xfrm>
        </p:spPr>
        <p:txBody>
          <a:bodyPr/>
          <a:lstStyle/>
          <a:p>
            <a:r>
              <a:rPr lang="en-US" dirty="0"/>
              <a:t>Update on CHFS Development of a Kentucky BHP</a:t>
            </a:r>
          </a:p>
        </p:txBody>
      </p:sp>
      <p:sp>
        <p:nvSpPr>
          <p:cNvPr id="3" name="TextBox 2">
            <a:extLst>
              <a:ext uri="{FF2B5EF4-FFF2-40B4-BE49-F238E27FC236}">
                <a16:creationId xmlns:a16="http://schemas.microsoft.com/office/drawing/2014/main" id="{73470E64-5A73-4093-BF6C-0EE6D81165C1}"/>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13</a:t>
            </a:fld>
            <a:endParaRPr lang="en-US" dirty="0">
              <a:solidFill>
                <a:schemeClr val="bg1"/>
              </a:solidFill>
            </a:endParaRPr>
          </a:p>
        </p:txBody>
      </p:sp>
      <p:sp>
        <p:nvSpPr>
          <p:cNvPr id="4" name="TextBox 3">
            <a:extLst>
              <a:ext uri="{FF2B5EF4-FFF2-40B4-BE49-F238E27FC236}">
                <a16:creationId xmlns:a16="http://schemas.microsoft.com/office/drawing/2014/main" id="{1228353C-A840-4031-8BEA-BE68DA8A413D}"/>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284468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52CD-F618-4451-B451-5ED46E21E7CE}"/>
              </a:ext>
            </a:extLst>
          </p:cNvPr>
          <p:cNvSpPr>
            <a:spLocks noGrp="1"/>
          </p:cNvSpPr>
          <p:nvPr>
            <p:ph type="title"/>
          </p:nvPr>
        </p:nvSpPr>
        <p:spPr/>
        <p:txBody>
          <a:bodyPr/>
          <a:lstStyle/>
          <a:p>
            <a:r>
              <a:rPr lang="en-US" dirty="0"/>
              <a:t>Update on BHP Development</a:t>
            </a:r>
          </a:p>
        </p:txBody>
      </p:sp>
      <p:sp>
        <p:nvSpPr>
          <p:cNvPr id="4" name="Rectangle 3">
            <a:extLst>
              <a:ext uri="{FF2B5EF4-FFF2-40B4-BE49-F238E27FC236}">
                <a16:creationId xmlns:a16="http://schemas.microsoft.com/office/drawing/2014/main" id="{DFF91E39-E407-402F-AFE5-DF4B752D80C1}"/>
              </a:ext>
            </a:extLst>
          </p:cNvPr>
          <p:cNvSpPr/>
          <p:nvPr/>
        </p:nvSpPr>
        <p:spPr>
          <a:xfrm>
            <a:off x="6543088" y="1204836"/>
            <a:ext cx="4986392" cy="4750427"/>
          </a:xfrm>
          <a:prstGeom prst="rect">
            <a:avLst/>
          </a:prstGeom>
          <a:solidFill>
            <a:srgbClr val="0120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order to have any opportunity to implement a BHP in the next fiscal year, it would be important to explore an interim Blueprint certification in </a:t>
            </a:r>
            <a:r>
              <a:rPr lang="en-US" sz="2800" b="1" dirty="0"/>
              <a:t>December 2022 </a:t>
            </a:r>
            <a:r>
              <a:rPr lang="en-US" sz="2800" dirty="0"/>
              <a:t>and full certification in </a:t>
            </a:r>
            <a:r>
              <a:rPr lang="en-US" sz="2800" b="1" dirty="0"/>
              <a:t>May 2023</a:t>
            </a:r>
          </a:p>
          <a:p>
            <a:pPr algn="ctr"/>
            <a:endParaRPr lang="en-US" sz="2800" b="1" dirty="0"/>
          </a:p>
          <a:p>
            <a:pPr algn="ctr"/>
            <a:r>
              <a:rPr lang="en-US" sz="2800" dirty="0"/>
              <a:t>An interim certification would help provide greater visibility and gain quicker CMS approval of key design elements</a:t>
            </a:r>
          </a:p>
        </p:txBody>
      </p:sp>
      <p:sp>
        <p:nvSpPr>
          <p:cNvPr id="3" name="Content Placeholder 2">
            <a:extLst>
              <a:ext uri="{FF2B5EF4-FFF2-40B4-BE49-F238E27FC236}">
                <a16:creationId xmlns:a16="http://schemas.microsoft.com/office/drawing/2014/main" id="{4ADC2DA2-9D78-44DD-AEC2-955D9D5404D7}"/>
              </a:ext>
            </a:extLst>
          </p:cNvPr>
          <p:cNvSpPr>
            <a:spLocks noGrp="1"/>
          </p:cNvSpPr>
          <p:nvPr>
            <p:ph idx="1"/>
          </p:nvPr>
        </p:nvSpPr>
        <p:spPr>
          <a:xfrm>
            <a:off x="838199" y="1404381"/>
            <a:ext cx="5406483" cy="4351338"/>
          </a:xfrm>
        </p:spPr>
        <p:txBody>
          <a:bodyPr/>
          <a:lstStyle/>
          <a:p>
            <a:r>
              <a:rPr lang="en-US" sz="2400" dirty="0"/>
              <a:t>Milliman engaged by CHFS to develop and implement BHP</a:t>
            </a:r>
          </a:p>
          <a:p>
            <a:pPr lvl="1"/>
            <a:r>
              <a:rPr lang="en-US" sz="2000" dirty="0"/>
              <a:t>Actuarial team preparing data analysis to develop rates</a:t>
            </a:r>
          </a:p>
          <a:p>
            <a:pPr lvl="1"/>
            <a:r>
              <a:rPr lang="en-US" sz="2000" dirty="0"/>
              <a:t>Meetings have begun with carriers to inform program design</a:t>
            </a:r>
          </a:p>
          <a:p>
            <a:r>
              <a:rPr lang="en-US" sz="2400" dirty="0"/>
              <a:t>Upcoming work: Blueprint development, stakeholder engagement, public comment management, submission for approval, and implementation support</a:t>
            </a:r>
          </a:p>
        </p:txBody>
      </p:sp>
      <p:sp>
        <p:nvSpPr>
          <p:cNvPr id="5" name="TextBox 4">
            <a:extLst>
              <a:ext uri="{FF2B5EF4-FFF2-40B4-BE49-F238E27FC236}">
                <a16:creationId xmlns:a16="http://schemas.microsoft.com/office/drawing/2014/main" id="{3812CE70-0FFB-4E8F-AF21-C762D1DC5DD4}"/>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14</a:t>
            </a:fld>
            <a:endParaRPr lang="en-US" dirty="0">
              <a:solidFill>
                <a:schemeClr val="bg1"/>
              </a:solidFill>
            </a:endParaRPr>
          </a:p>
        </p:txBody>
      </p:sp>
      <p:sp>
        <p:nvSpPr>
          <p:cNvPr id="6" name="TextBox 5">
            <a:extLst>
              <a:ext uri="{FF2B5EF4-FFF2-40B4-BE49-F238E27FC236}">
                <a16:creationId xmlns:a16="http://schemas.microsoft.com/office/drawing/2014/main" id="{1AF5BFA7-F072-4364-AF28-6C3E27E8DEF3}"/>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182965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0429-3F99-436D-AD8F-92A19F100FC9}"/>
              </a:ext>
            </a:extLst>
          </p:cNvPr>
          <p:cNvSpPr>
            <a:spLocks noGrp="1"/>
          </p:cNvSpPr>
          <p:nvPr>
            <p:ph type="ctrTitle"/>
          </p:nvPr>
        </p:nvSpPr>
        <p:spPr>
          <a:xfrm>
            <a:off x="1524000" y="2441409"/>
            <a:ext cx="9144000" cy="1975181"/>
          </a:xfrm>
        </p:spPr>
        <p:txBody>
          <a:bodyPr/>
          <a:lstStyle/>
          <a:p>
            <a:r>
              <a:rPr lang="en-US" dirty="0"/>
              <a:t>Estimated BHP Costs and Approximate Enrollment</a:t>
            </a:r>
          </a:p>
        </p:txBody>
      </p:sp>
      <p:sp>
        <p:nvSpPr>
          <p:cNvPr id="3" name="TextBox 2">
            <a:extLst>
              <a:ext uri="{FF2B5EF4-FFF2-40B4-BE49-F238E27FC236}">
                <a16:creationId xmlns:a16="http://schemas.microsoft.com/office/drawing/2014/main" id="{9CA928C8-3F6C-42F5-A92F-67424D013D4A}"/>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15</a:t>
            </a:fld>
            <a:endParaRPr lang="en-US" dirty="0">
              <a:solidFill>
                <a:schemeClr val="bg1"/>
              </a:solidFill>
            </a:endParaRPr>
          </a:p>
        </p:txBody>
      </p:sp>
      <p:sp>
        <p:nvSpPr>
          <p:cNvPr id="4" name="TextBox 3">
            <a:extLst>
              <a:ext uri="{FF2B5EF4-FFF2-40B4-BE49-F238E27FC236}">
                <a16:creationId xmlns:a16="http://schemas.microsoft.com/office/drawing/2014/main" id="{AE491D15-9459-4531-A568-0B8FDE1F19E4}"/>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4117269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F9AD-F4F4-420F-A136-D641DE827FC1}"/>
              </a:ext>
            </a:extLst>
          </p:cNvPr>
          <p:cNvSpPr>
            <a:spLocks noGrp="1"/>
          </p:cNvSpPr>
          <p:nvPr>
            <p:ph type="title"/>
          </p:nvPr>
        </p:nvSpPr>
        <p:spPr/>
        <p:txBody>
          <a:bodyPr/>
          <a:lstStyle/>
          <a:p>
            <a:r>
              <a:rPr lang="en-US" dirty="0"/>
              <a:t>Estimated BHP Program Costs</a:t>
            </a:r>
          </a:p>
        </p:txBody>
      </p:sp>
      <p:graphicFrame>
        <p:nvGraphicFramePr>
          <p:cNvPr id="6" name="Content Placeholder 4">
            <a:extLst>
              <a:ext uri="{FF2B5EF4-FFF2-40B4-BE49-F238E27FC236}">
                <a16:creationId xmlns:a16="http://schemas.microsoft.com/office/drawing/2014/main" id="{3F069149-C0A1-40B7-A96D-652430626409}"/>
              </a:ext>
            </a:extLst>
          </p:cNvPr>
          <p:cNvGraphicFramePr>
            <a:graphicFrameLocks/>
          </p:cNvGraphicFramePr>
          <p:nvPr>
            <p:extLst>
              <p:ext uri="{D42A27DB-BD31-4B8C-83A1-F6EECF244321}">
                <p14:modId xmlns:p14="http://schemas.microsoft.com/office/powerpoint/2010/main" val="1453289096"/>
              </p:ext>
            </p:extLst>
          </p:nvPr>
        </p:nvGraphicFramePr>
        <p:xfrm>
          <a:off x="611029" y="1086954"/>
          <a:ext cx="10969942" cy="3870960"/>
        </p:xfrm>
        <a:graphic>
          <a:graphicData uri="http://schemas.openxmlformats.org/drawingml/2006/table">
            <a:tbl>
              <a:tblPr firstRow="1" bandRow="1">
                <a:tableStyleId>{69012ECD-51FC-41F1-AA8D-1B2483CD663E}</a:tableStyleId>
              </a:tblPr>
              <a:tblGrid>
                <a:gridCol w="4997276">
                  <a:extLst>
                    <a:ext uri="{9D8B030D-6E8A-4147-A177-3AD203B41FA5}">
                      <a16:colId xmlns:a16="http://schemas.microsoft.com/office/drawing/2014/main" val="4121266472"/>
                    </a:ext>
                  </a:extLst>
                </a:gridCol>
                <a:gridCol w="1203158">
                  <a:extLst>
                    <a:ext uri="{9D8B030D-6E8A-4147-A177-3AD203B41FA5}">
                      <a16:colId xmlns:a16="http://schemas.microsoft.com/office/drawing/2014/main" val="3091076531"/>
                    </a:ext>
                  </a:extLst>
                </a:gridCol>
                <a:gridCol w="4769508">
                  <a:extLst>
                    <a:ext uri="{9D8B030D-6E8A-4147-A177-3AD203B41FA5}">
                      <a16:colId xmlns:a16="http://schemas.microsoft.com/office/drawing/2014/main" val="2177640835"/>
                    </a:ext>
                  </a:extLst>
                </a:gridCol>
              </a:tblGrid>
              <a:tr h="440868">
                <a:tc>
                  <a:txBody>
                    <a:bodyPr/>
                    <a:lstStyle/>
                    <a:p>
                      <a:pPr lvl="1"/>
                      <a:r>
                        <a:rPr lang="en-US" sz="1600" dirty="0"/>
                        <a:t>Component</a:t>
                      </a:r>
                    </a:p>
                  </a:txBody>
                  <a:tcPr anchor="ctr">
                    <a:solidFill>
                      <a:schemeClr val="tx2"/>
                    </a:solidFill>
                  </a:tcPr>
                </a:tc>
                <a:tc>
                  <a:txBody>
                    <a:bodyPr/>
                    <a:lstStyle/>
                    <a:p>
                      <a:pPr algn="ctr"/>
                      <a:r>
                        <a:rPr lang="en-US" sz="1600" dirty="0"/>
                        <a:t>2022 Best Estimate</a:t>
                      </a:r>
                    </a:p>
                  </a:txBody>
                  <a:tcPr anchor="ctr">
                    <a:solidFill>
                      <a:schemeClr val="tx2"/>
                    </a:solidFill>
                  </a:tcPr>
                </a:tc>
                <a:tc>
                  <a:txBody>
                    <a:bodyPr/>
                    <a:lstStyle/>
                    <a:p>
                      <a:r>
                        <a:rPr lang="en-US" sz="1600" dirty="0"/>
                        <a:t>Key Assumptions/Notes</a:t>
                      </a:r>
                    </a:p>
                  </a:txBody>
                  <a:tcPr anchor="ctr">
                    <a:solidFill>
                      <a:schemeClr val="tx2"/>
                    </a:solidFill>
                  </a:tcPr>
                </a:tc>
                <a:extLst>
                  <a:ext uri="{0D108BD9-81ED-4DB2-BD59-A6C34878D82A}">
                    <a16:rowId xmlns:a16="http://schemas.microsoft.com/office/drawing/2014/main" val="3279138677"/>
                  </a:ext>
                </a:extLst>
              </a:tr>
              <a:tr h="626497">
                <a:tc>
                  <a:txBody>
                    <a:bodyPr/>
                    <a:lstStyle/>
                    <a:p>
                      <a:pPr lvl="1" algn="l"/>
                      <a:r>
                        <a:rPr lang="en-US" sz="1600" b="1" dirty="0">
                          <a:solidFill>
                            <a:schemeClr val="tx1"/>
                          </a:solidFill>
                        </a:rPr>
                        <a:t>Projected Cost of Coverage ($ millions)</a:t>
                      </a:r>
                    </a:p>
                  </a:txBody>
                  <a:tcPr anchor="ctr"/>
                </a:tc>
                <a:tc>
                  <a:txBody>
                    <a:bodyPr/>
                    <a:lstStyle/>
                    <a:p>
                      <a:pPr marL="0" indent="0" algn="r">
                        <a:buNone/>
                      </a:pPr>
                      <a:r>
                        <a:rPr lang="en-US" sz="1600">
                          <a:solidFill>
                            <a:schemeClr val="tx1"/>
                          </a:solidFill>
                        </a:rPr>
                        <a:t>$238.9</a:t>
                      </a:r>
                    </a:p>
                  </a:txBody>
                  <a:tcPr anchor="ctr"/>
                </a:tc>
                <a:tc>
                  <a:txBody>
                    <a:bodyPr/>
                    <a:lstStyle/>
                    <a:p>
                      <a:pPr marL="0" indent="0" algn="l">
                        <a:buNone/>
                      </a:pPr>
                      <a:r>
                        <a:rPr lang="en-US" sz="1600" dirty="0">
                          <a:solidFill>
                            <a:schemeClr val="tx1"/>
                          </a:solidFill>
                        </a:rPr>
                        <a:t>Provider reimbursement at 110% of base Medicaid reimbursement levels for medical benefit expense component of estimated costs (excluding pharmacy)</a:t>
                      </a:r>
                    </a:p>
                  </a:txBody>
                  <a:tcPr anchor="ctr"/>
                </a:tc>
                <a:extLst>
                  <a:ext uri="{0D108BD9-81ED-4DB2-BD59-A6C34878D82A}">
                    <a16:rowId xmlns:a16="http://schemas.microsoft.com/office/drawing/2014/main" val="2533178216"/>
                  </a:ext>
                </a:extLst>
              </a:tr>
              <a:tr h="440868">
                <a:tc>
                  <a:txBody>
                    <a:bodyPr/>
                    <a:lstStyle/>
                    <a:p>
                      <a:pPr lvl="1" algn="l"/>
                      <a:r>
                        <a:rPr lang="en-US" sz="1600" b="1" dirty="0">
                          <a:solidFill>
                            <a:schemeClr val="tx1"/>
                          </a:solidFill>
                        </a:rPr>
                        <a:t>Projected BHP Funding ($ millions)</a:t>
                      </a:r>
                    </a:p>
                  </a:txBody>
                  <a:tcPr anchor="ct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sz="1600">
                          <a:solidFill>
                            <a:schemeClr val="tx1"/>
                          </a:solidFill>
                        </a:rPr>
                        <a:t>$232.2</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dirty="0">
                          <a:solidFill>
                            <a:schemeClr val="tx1"/>
                          </a:solidFill>
                        </a:rPr>
                        <a:t>Based on approximately 95% of exchange premium subsidies enrollees would receive in absence of BHP</a:t>
                      </a:r>
                    </a:p>
                  </a:txBody>
                  <a:tcPr anchor="ctr"/>
                </a:tc>
                <a:extLst>
                  <a:ext uri="{0D108BD9-81ED-4DB2-BD59-A6C34878D82A}">
                    <a16:rowId xmlns:a16="http://schemas.microsoft.com/office/drawing/2014/main" val="398888068"/>
                  </a:ext>
                </a:extLst>
              </a:tr>
              <a:tr h="626497">
                <a:tc>
                  <a:txBody>
                    <a:bodyPr/>
                    <a:lstStyle/>
                    <a:p>
                      <a:pPr lvl="1" algn="l"/>
                      <a:r>
                        <a:rPr lang="en-US" sz="1600" b="1" dirty="0">
                          <a:solidFill>
                            <a:schemeClr val="tx1"/>
                          </a:solidFill>
                        </a:rPr>
                        <a:t>Projected Member Out-of-Pocket Cost ($ millions)</a:t>
                      </a:r>
                    </a:p>
                  </a:txBody>
                  <a:tcPr anchor="ctr"/>
                </a:tc>
                <a:tc>
                  <a:txBody>
                    <a:bodyPr/>
                    <a:lstStyle/>
                    <a:p>
                      <a:pPr marL="0" indent="0" algn="r">
                        <a:buNone/>
                      </a:pPr>
                      <a:r>
                        <a:rPr lang="en-US" sz="1600" dirty="0">
                          <a:solidFill>
                            <a:schemeClr val="tx1"/>
                          </a:solidFill>
                        </a:rPr>
                        <a:t>$33.0</a:t>
                      </a:r>
                    </a:p>
                  </a:txBody>
                  <a:tcPr anchor="ctr"/>
                </a:tc>
                <a:tc>
                  <a:txBody>
                    <a:bodyPr/>
                    <a:lstStyle/>
                    <a:p>
                      <a:pPr marL="0" indent="0" algn="l">
                        <a:buNone/>
                      </a:pPr>
                      <a:r>
                        <a:rPr lang="en-US" sz="1600" dirty="0">
                          <a:solidFill>
                            <a:schemeClr val="tx1"/>
                          </a:solidFill>
                        </a:rPr>
                        <a:t>Total enrollee out-of-pocket cost (premium and cost sharing) estimated at approximately 14% of total cost</a:t>
                      </a:r>
                    </a:p>
                    <a:p>
                      <a:pPr marL="0" indent="0" algn="l">
                        <a:buNone/>
                      </a:pPr>
                      <a:endParaRPr lang="en-US" sz="1600" dirty="0">
                        <a:solidFill>
                          <a:schemeClr val="tx1"/>
                        </a:solidFill>
                      </a:endParaRPr>
                    </a:p>
                  </a:txBody>
                  <a:tcPr anchor="ctr"/>
                </a:tc>
                <a:extLst>
                  <a:ext uri="{0D108BD9-81ED-4DB2-BD59-A6C34878D82A}">
                    <a16:rowId xmlns:a16="http://schemas.microsoft.com/office/drawing/2014/main" val="3423647063"/>
                  </a:ext>
                </a:extLst>
              </a:tr>
              <a:tr h="812125">
                <a:tc>
                  <a:txBody>
                    <a:bodyPr/>
                    <a:lstStyle/>
                    <a:p>
                      <a:pPr lvl="1" algn="l"/>
                      <a:r>
                        <a:rPr lang="en-US" sz="1600" b="1" dirty="0">
                          <a:solidFill>
                            <a:schemeClr val="tx1"/>
                          </a:solidFill>
                        </a:rPr>
                        <a:t>Available Additional Funds ($ millions)</a:t>
                      </a:r>
                    </a:p>
                  </a:txBody>
                  <a:tcPr anchor="ctr"/>
                </a:tc>
                <a:tc>
                  <a:txBody>
                    <a:bodyPr/>
                    <a:lstStyle/>
                    <a:p>
                      <a:pPr marL="0" indent="0" algn="r">
                        <a:buNone/>
                      </a:pPr>
                      <a:r>
                        <a:rPr lang="en-US" sz="1600" dirty="0">
                          <a:solidFill>
                            <a:schemeClr val="tx1"/>
                          </a:solidFill>
                        </a:rPr>
                        <a:t>$26.3</a:t>
                      </a:r>
                    </a:p>
                  </a:txBody>
                  <a:tcPr anchor="ctr"/>
                </a:tc>
                <a:tc>
                  <a:txBody>
                    <a:bodyPr/>
                    <a:lstStyle/>
                    <a:p>
                      <a:pPr marL="0" indent="0" algn="l">
                        <a:buNone/>
                      </a:pPr>
                      <a:r>
                        <a:rPr lang="en-US" sz="1600" dirty="0">
                          <a:solidFill>
                            <a:schemeClr val="tx1"/>
                          </a:solidFill>
                        </a:rPr>
                        <a:t>State margin estimated at 11% of total cost of coverage. Available additional funds may be used to increase provider reimbursement, reduce enrollee cost, or enhance other areas of the benefit plan</a:t>
                      </a:r>
                    </a:p>
                  </a:txBody>
                  <a:tcPr anchor="ctr"/>
                </a:tc>
                <a:extLst>
                  <a:ext uri="{0D108BD9-81ED-4DB2-BD59-A6C34878D82A}">
                    <a16:rowId xmlns:a16="http://schemas.microsoft.com/office/drawing/2014/main" val="54626158"/>
                  </a:ext>
                </a:extLst>
              </a:tr>
            </a:tbl>
          </a:graphicData>
        </a:graphic>
      </p:graphicFrame>
      <p:sp>
        <p:nvSpPr>
          <p:cNvPr id="3" name="TextBox 2">
            <a:extLst>
              <a:ext uri="{FF2B5EF4-FFF2-40B4-BE49-F238E27FC236}">
                <a16:creationId xmlns:a16="http://schemas.microsoft.com/office/drawing/2014/main" id="{08860E82-1B77-34D0-045C-A87C92E8ECC9}"/>
              </a:ext>
            </a:extLst>
          </p:cNvPr>
          <p:cNvSpPr txBox="1"/>
          <p:nvPr/>
        </p:nvSpPr>
        <p:spPr>
          <a:xfrm>
            <a:off x="611029" y="5022743"/>
            <a:ext cx="10969942" cy="923330"/>
          </a:xfrm>
          <a:prstGeom prst="rect">
            <a:avLst/>
          </a:prstGeom>
          <a:noFill/>
        </p:spPr>
        <p:txBody>
          <a:bodyPr wrap="square" rtlCol="0">
            <a:spAutoFit/>
          </a:bodyPr>
          <a:lstStyle/>
          <a:p>
            <a:r>
              <a:rPr lang="en-US" dirty="0"/>
              <a:t>Values based on Milliman’s August 3, 2021 presentation to the HJR57 work group. Cost and funding estimates will be updated based on refreshed enrollment projections, CY 2023 exchange premium rates, BHP program design choices, and federal laws and regulation.</a:t>
            </a:r>
          </a:p>
        </p:txBody>
      </p:sp>
      <p:sp>
        <p:nvSpPr>
          <p:cNvPr id="5" name="TextBox 4">
            <a:extLst>
              <a:ext uri="{FF2B5EF4-FFF2-40B4-BE49-F238E27FC236}">
                <a16:creationId xmlns:a16="http://schemas.microsoft.com/office/drawing/2014/main" id="{FAAE28A9-B7DB-4A7A-8BC4-2A111EF83533}"/>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16</a:t>
            </a:fld>
            <a:endParaRPr lang="en-US" dirty="0">
              <a:solidFill>
                <a:schemeClr val="bg1"/>
              </a:solidFill>
            </a:endParaRPr>
          </a:p>
        </p:txBody>
      </p:sp>
      <p:sp>
        <p:nvSpPr>
          <p:cNvPr id="7" name="TextBox 6">
            <a:extLst>
              <a:ext uri="{FF2B5EF4-FFF2-40B4-BE49-F238E27FC236}">
                <a16:creationId xmlns:a16="http://schemas.microsoft.com/office/drawing/2014/main" id="{CF3C14C6-CDE3-4446-B4E6-FE3641832BC6}"/>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104973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F9AD-F4F4-420F-A136-D641DE827FC1}"/>
              </a:ext>
            </a:extLst>
          </p:cNvPr>
          <p:cNvSpPr>
            <a:spLocks noGrp="1"/>
          </p:cNvSpPr>
          <p:nvPr>
            <p:ph type="title"/>
          </p:nvPr>
        </p:nvSpPr>
        <p:spPr>
          <a:xfrm>
            <a:off x="838200" y="365125"/>
            <a:ext cx="10515600" cy="849721"/>
          </a:xfrm>
        </p:spPr>
        <p:txBody>
          <a:bodyPr/>
          <a:lstStyle/>
          <a:p>
            <a:r>
              <a:rPr lang="en-US" dirty="0"/>
              <a:t>Anticipated Eligible Individuals</a:t>
            </a:r>
          </a:p>
        </p:txBody>
      </p:sp>
      <p:graphicFrame>
        <p:nvGraphicFramePr>
          <p:cNvPr id="6" name="Content Placeholder 4">
            <a:extLst>
              <a:ext uri="{FF2B5EF4-FFF2-40B4-BE49-F238E27FC236}">
                <a16:creationId xmlns:a16="http://schemas.microsoft.com/office/drawing/2014/main" id="{3F069149-C0A1-40B7-A96D-652430626409}"/>
              </a:ext>
            </a:extLst>
          </p:cNvPr>
          <p:cNvGraphicFramePr>
            <a:graphicFrameLocks/>
          </p:cNvGraphicFramePr>
          <p:nvPr>
            <p:extLst>
              <p:ext uri="{D42A27DB-BD31-4B8C-83A1-F6EECF244321}">
                <p14:modId xmlns:p14="http://schemas.microsoft.com/office/powerpoint/2010/main" val="2083934219"/>
              </p:ext>
            </p:extLst>
          </p:nvPr>
        </p:nvGraphicFramePr>
        <p:xfrm>
          <a:off x="611029" y="1303703"/>
          <a:ext cx="10969942" cy="1868898"/>
        </p:xfrm>
        <a:graphic>
          <a:graphicData uri="http://schemas.openxmlformats.org/drawingml/2006/table">
            <a:tbl>
              <a:tblPr firstRow="1" bandRow="1">
                <a:tableStyleId>{8EC20E35-A176-4012-BC5E-935CFFF8708E}</a:tableStyleId>
              </a:tblPr>
              <a:tblGrid>
                <a:gridCol w="4803182">
                  <a:extLst>
                    <a:ext uri="{9D8B030D-6E8A-4147-A177-3AD203B41FA5}">
                      <a16:colId xmlns:a16="http://schemas.microsoft.com/office/drawing/2014/main" val="4121266472"/>
                    </a:ext>
                  </a:extLst>
                </a:gridCol>
                <a:gridCol w="1397252">
                  <a:extLst>
                    <a:ext uri="{9D8B030D-6E8A-4147-A177-3AD203B41FA5}">
                      <a16:colId xmlns:a16="http://schemas.microsoft.com/office/drawing/2014/main" val="3091076531"/>
                    </a:ext>
                  </a:extLst>
                </a:gridCol>
                <a:gridCol w="4769508">
                  <a:extLst>
                    <a:ext uri="{9D8B030D-6E8A-4147-A177-3AD203B41FA5}">
                      <a16:colId xmlns:a16="http://schemas.microsoft.com/office/drawing/2014/main" val="2177640835"/>
                    </a:ext>
                  </a:extLst>
                </a:gridCol>
              </a:tblGrid>
              <a:tr h="934449">
                <a:tc>
                  <a:txBody>
                    <a:bodyPr/>
                    <a:lstStyle/>
                    <a:p>
                      <a:pPr lvl="1"/>
                      <a:r>
                        <a:rPr lang="en-US" sz="1600" dirty="0"/>
                        <a:t>Component</a:t>
                      </a:r>
                    </a:p>
                  </a:txBody>
                  <a:tcPr anchor="ctr">
                    <a:solidFill>
                      <a:schemeClr val="tx2"/>
                    </a:solidFill>
                  </a:tcPr>
                </a:tc>
                <a:tc>
                  <a:txBody>
                    <a:bodyPr/>
                    <a:lstStyle/>
                    <a:p>
                      <a:pPr algn="ctr"/>
                      <a:r>
                        <a:rPr lang="en-US" sz="1600" dirty="0"/>
                        <a:t>CY 2024 Best Estimate</a:t>
                      </a:r>
                    </a:p>
                  </a:txBody>
                  <a:tcPr anchor="ctr">
                    <a:solidFill>
                      <a:schemeClr val="tx2"/>
                    </a:solidFill>
                  </a:tcPr>
                </a:tc>
                <a:tc>
                  <a:txBody>
                    <a:bodyPr/>
                    <a:lstStyle/>
                    <a:p>
                      <a:r>
                        <a:rPr lang="en-US" sz="1600" dirty="0"/>
                        <a:t>Key Assumptions/Notes</a:t>
                      </a:r>
                    </a:p>
                  </a:txBody>
                  <a:tcPr anchor="ctr">
                    <a:solidFill>
                      <a:schemeClr val="tx2"/>
                    </a:solidFill>
                  </a:tcPr>
                </a:tc>
                <a:extLst>
                  <a:ext uri="{0D108BD9-81ED-4DB2-BD59-A6C34878D82A}">
                    <a16:rowId xmlns:a16="http://schemas.microsoft.com/office/drawing/2014/main" val="3279138677"/>
                  </a:ext>
                </a:extLst>
              </a:tr>
              <a:tr h="934449">
                <a:tc>
                  <a:txBody>
                    <a:bodyPr/>
                    <a:lstStyle/>
                    <a:p>
                      <a:pPr lvl="1" algn="l"/>
                      <a:r>
                        <a:rPr lang="en-US" sz="1600" b="1" dirty="0">
                          <a:solidFill>
                            <a:schemeClr val="tx1"/>
                          </a:solidFill>
                        </a:rPr>
                        <a:t>Projected Enrollment</a:t>
                      </a:r>
                    </a:p>
                  </a:txBody>
                  <a:tcPr anchor="ctr"/>
                </a:tc>
                <a:tc>
                  <a:txBody>
                    <a:bodyPr/>
                    <a:lstStyle/>
                    <a:p>
                      <a:pPr marL="0" indent="0" algn="r">
                        <a:buNone/>
                      </a:pPr>
                      <a:r>
                        <a:rPr lang="en-US" sz="1600" dirty="0">
                          <a:solidFill>
                            <a:schemeClr val="tx1"/>
                          </a:solidFill>
                        </a:rPr>
                        <a:t>40,000-75,000</a:t>
                      </a:r>
                    </a:p>
                  </a:txBody>
                  <a:tcPr anchor="ctr"/>
                </a:tc>
                <a:tc>
                  <a:txBody>
                    <a:bodyPr/>
                    <a:lstStyle/>
                    <a:p>
                      <a:pPr marL="0" indent="0" algn="l">
                        <a:buNone/>
                      </a:pPr>
                      <a:r>
                        <a:rPr lang="en-US" sz="1600" dirty="0">
                          <a:solidFill>
                            <a:schemeClr val="tx1"/>
                          </a:solidFill>
                        </a:rPr>
                        <a:t>This range is based on income only but may change due to access the affordable employer coverage</a:t>
                      </a:r>
                    </a:p>
                  </a:txBody>
                  <a:tcPr anchor="ctr"/>
                </a:tc>
                <a:extLst>
                  <a:ext uri="{0D108BD9-81ED-4DB2-BD59-A6C34878D82A}">
                    <a16:rowId xmlns:a16="http://schemas.microsoft.com/office/drawing/2014/main" val="3425067988"/>
                  </a:ext>
                </a:extLst>
              </a:tr>
            </a:tbl>
          </a:graphicData>
        </a:graphic>
      </p:graphicFrame>
      <p:sp>
        <p:nvSpPr>
          <p:cNvPr id="3" name="TextBox 2">
            <a:extLst>
              <a:ext uri="{FF2B5EF4-FFF2-40B4-BE49-F238E27FC236}">
                <a16:creationId xmlns:a16="http://schemas.microsoft.com/office/drawing/2014/main" id="{88226268-773B-0D8E-9A2A-DE4170920C13}"/>
              </a:ext>
            </a:extLst>
          </p:cNvPr>
          <p:cNvSpPr txBox="1"/>
          <p:nvPr/>
        </p:nvSpPr>
        <p:spPr>
          <a:xfrm>
            <a:off x="611029" y="3261458"/>
            <a:ext cx="10969942"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As a result of the anticipated termination of the COVID-19 public health emergency, there is greater uncertainty regarding potential changes in health insurance coverage across markets</a:t>
            </a:r>
          </a:p>
          <a:p>
            <a:pPr marL="285750" indent="-285750">
              <a:buFont typeface="Arial" panose="020B0604020202020204" pitchFamily="34" charset="0"/>
              <a:buChar char="•"/>
            </a:pPr>
            <a:r>
              <a:rPr lang="en-US" sz="2000" dirty="0"/>
              <a:t>BHP enrollment will consist of individuals that would otherwise enroll in exchange coverage or be uninsured</a:t>
            </a:r>
          </a:p>
          <a:p>
            <a:pPr marL="285750" indent="-285750">
              <a:buFont typeface="Arial" panose="020B0604020202020204" pitchFamily="34" charset="0"/>
              <a:buChar char="•"/>
            </a:pPr>
            <a:r>
              <a:rPr lang="en-US" sz="2000" dirty="0"/>
              <a:t>It is also anticipated that some individuals losing Medicaid coverage at the end of the COVID-19 public health emergency will transition to the BHP</a:t>
            </a:r>
          </a:p>
        </p:txBody>
      </p:sp>
      <p:sp>
        <p:nvSpPr>
          <p:cNvPr id="5" name="TextBox 4">
            <a:extLst>
              <a:ext uri="{FF2B5EF4-FFF2-40B4-BE49-F238E27FC236}">
                <a16:creationId xmlns:a16="http://schemas.microsoft.com/office/drawing/2014/main" id="{5DB4AFA4-7933-409F-8AE4-F2840A510B90}"/>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17</a:t>
            </a:fld>
            <a:endParaRPr lang="en-US" dirty="0">
              <a:solidFill>
                <a:schemeClr val="bg1"/>
              </a:solidFill>
            </a:endParaRPr>
          </a:p>
        </p:txBody>
      </p:sp>
      <p:sp>
        <p:nvSpPr>
          <p:cNvPr id="7" name="TextBox 6">
            <a:extLst>
              <a:ext uri="{FF2B5EF4-FFF2-40B4-BE49-F238E27FC236}">
                <a16:creationId xmlns:a16="http://schemas.microsoft.com/office/drawing/2014/main" id="{987ACD04-8C73-4C3A-B8C7-4BFCA6618DB8}"/>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2927734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0429-3F99-436D-AD8F-92A19F100FC9}"/>
              </a:ext>
            </a:extLst>
          </p:cNvPr>
          <p:cNvSpPr>
            <a:spLocks noGrp="1"/>
          </p:cNvSpPr>
          <p:nvPr>
            <p:ph type="ctrTitle"/>
          </p:nvPr>
        </p:nvSpPr>
        <p:spPr>
          <a:xfrm>
            <a:off x="1524000" y="1827799"/>
            <a:ext cx="9144000" cy="1975181"/>
          </a:xfrm>
        </p:spPr>
        <p:txBody>
          <a:bodyPr/>
          <a:lstStyle/>
          <a:p>
            <a:r>
              <a:rPr lang="en-US" dirty="0"/>
              <a:t>Legislation Related to BHP</a:t>
            </a:r>
          </a:p>
        </p:txBody>
      </p:sp>
      <p:sp>
        <p:nvSpPr>
          <p:cNvPr id="3" name="TextBox 2">
            <a:extLst>
              <a:ext uri="{FF2B5EF4-FFF2-40B4-BE49-F238E27FC236}">
                <a16:creationId xmlns:a16="http://schemas.microsoft.com/office/drawing/2014/main" id="{4DBB1350-779C-4BA8-AB64-6FC2ED3304D1}"/>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18</a:t>
            </a:fld>
            <a:endParaRPr lang="en-US" dirty="0">
              <a:solidFill>
                <a:schemeClr val="bg1"/>
              </a:solidFill>
            </a:endParaRPr>
          </a:p>
        </p:txBody>
      </p:sp>
      <p:sp>
        <p:nvSpPr>
          <p:cNvPr id="4" name="TextBox 3">
            <a:extLst>
              <a:ext uri="{FF2B5EF4-FFF2-40B4-BE49-F238E27FC236}">
                <a16:creationId xmlns:a16="http://schemas.microsoft.com/office/drawing/2014/main" id="{4703587B-D1B3-499F-A346-AA1A0CE74EA0}"/>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606414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5F47C-9009-4E23-A5D0-11566E0A3DB2}"/>
              </a:ext>
            </a:extLst>
          </p:cNvPr>
          <p:cNvSpPr>
            <a:spLocks noGrp="1"/>
          </p:cNvSpPr>
          <p:nvPr>
            <p:ph type="title"/>
          </p:nvPr>
        </p:nvSpPr>
        <p:spPr/>
        <p:txBody>
          <a:bodyPr/>
          <a:lstStyle/>
          <a:p>
            <a:r>
              <a:rPr lang="en-US" dirty="0"/>
              <a:t>Legislative Authority</a:t>
            </a:r>
          </a:p>
        </p:txBody>
      </p:sp>
      <p:sp>
        <p:nvSpPr>
          <p:cNvPr id="3" name="Content Placeholder 2">
            <a:extLst>
              <a:ext uri="{FF2B5EF4-FFF2-40B4-BE49-F238E27FC236}">
                <a16:creationId xmlns:a16="http://schemas.microsoft.com/office/drawing/2014/main" id="{7AC8304C-6D3E-4D64-A575-CF0DEF64CEAE}"/>
              </a:ext>
            </a:extLst>
          </p:cNvPr>
          <p:cNvSpPr>
            <a:spLocks noGrp="1"/>
          </p:cNvSpPr>
          <p:nvPr>
            <p:ph idx="1"/>
          </p:nvPr>
        </p:nvSpPr>
        <p:spPr>
          <a:xfrm>
            <a:off x="838200" y="1448790"/>
            <a:ext cx="10515600" cy="3316157"/>
          </a:xfrm>
        </p:spPr>
        <p:txBody>
          <a:bodyPr/>
          <a:lstStyle/>
          <a:p>
            <a:r>
              <a:rPr lang="en-US" sz="2600" dirty="0"/>
              <a:t>Other states have passed “enabling” legislation to implement BHPs</a:t>
            </a:r>
          </a:p>
          <a:p>
            <a:pPr lvl="1"/>
            <a:r>
              <a:rPr lang="en-US" b="1" dirty="0">
                <a:solidFill>
                  <a:srgbClr val="6BB5DD"/>
                </a:solidFill>
              </a:rPr>
              <a:t>MN: </a:t>
            </a:r>
            <a:r>
              <a:rPr lang="en-US" dirty="0"/>
              <a:t>changed existing program into BHP via legislation</a:t>
            </a:r>
          </a:p>
          <a:p>
            <a:pPr lvl="1"/>
            <a:r>
              <a:rPr lang="en-US" sz="2600" b="1" dirty="0">
                <a:solidFill>
                  <a:srgbClr val="6BB5DD"/>
                </a:solidFill>
              </a:rPr>
              <a:t>NY: </a:t>
            </a:r>
            <a:r>
              <a:rPr lang="en-US" sz="2600" dirty="0"/>
              <a:t>BHP included in budget</a:t>
            </a:r>
          </a:p>
          <a:p>
            <a:pPr lvl="1"/>
            <a:r>
              <a:rPr lang="en-US" sz="2600" dirty="0"/>
              <a:t>Other states that have not yet implemented a BHP have passed enabling legislation (examples include </a:t>
            </a:r>
            <a:r>
              <a:rPr lang="en-US" sz="2600" b="1" dirty="0">
                <a:solidFill>
                  <a:srgbClr val="6BB5DD"/>
                </a:solidFill>
              </a:rPr>
              <a:t>WA</a:t>
            </a:r>
            <a:r>
              <a:rPr lang="en-US" sz="2600" dirty="0"/>
              <a:t> and </a:t>
            </a:r>
            <a:r>
              <a:rPr lang="en-US" sz="2600" b="1" dirty="0">
                <a:solidFill>
                  <a:srgbClr val="6BB5DD"/>
                </a:solidFill>
              </a:rPr>
              <a:t>MA</a:t>
            </a:r>
            <a:r>
              <a:rPr lang="en-US" sz="2600" dirty="0"/>
              <a:t>)</a:t>
            </a:r>
          </a:p>
          <a:p>
            <a:endParaRPr lang="en-US" sz="2600" dirty="0"/>
          </a:p>
          <a:p>
            <a:pPr marL="457200" lvl="1" indent="0">
              <a:buNone/>
            </a:pPr>
            <a:endParaRPr lang="en-US" dirty="0"/>
          </a:p>
        </p:txBody>
      </p:sp>
      <p:sp>
        <p:nvSpPr>
          <p:cNvPr id="5" name="TextBox 4">
            <a:extLst>
              <a:ext uri="{FF2B5EF4-FFF2-40B4-BE49-F238E27FC236}">
                <a16:creationId xmlns:a16="http://schemas.microsoft.com/office/drawing/2014/main" id="{5C076A65-54DE-424F-82D2-024AD1971D10}"/>
              </a:ext>
            </a:extLst>
          </p:cNvPr>
          <p:cNvSpPr txBox="1"/>
          <p:nvPr/>
        </p:nvSpPr>
        <p:spPr>
          <a:xfrm>
            <a:off x="1572" y="5539884"/>
            <a:ext cx="6094428" cy="707886"/>
          </a:xfrm>
          <a:prstGeom prst="rect">
            <a:avLst/>
          </a:prstGeom>
          <a:noFill/>
        </p:spPr>
        <p:txBody>
          <a:bodyPr wrap="square">
            <a:spAutoFit/>
          </a:bodyPr>
          <a:lstStyle/>
          <a:p>
            <a:r>
              <a:rPr lang="en-US" sz="800" dirty="0">
                <a:hlinkClick r:id="rId2"/>
              </a:rPr>
              <a:t>https://www.healthaffairs.org/do/10.1377/hpb20121115.215619/</a:t>
            </a:r>
            <a:r>
              <a:rPr lang="en-US" sz="800" dirty="0"/>
              <a:t> </a:t>
            </a:r>
          </a:p>
          <a:p>
            <a:r>
              <a:rPr lang="en-US" sz="800" dirty="0">
                <a:hlinkClick r:id="rId3"/>
              </a:rPr>
              <a:t>https://ccf.georgetown.edu/2014/04/02/two-states-on-the-path-to-the-basic-health-program-2/</a:t>
            </a:r>
            <a:endParaRPr lang="en-US" sz="800" dirty="0"/>
          </a:p>
          <a:p>
            <a:r>
              <a:rPr lang="en-US" sz="800" dirty="0">
                <a:hlinkClick r:id="rId4"/>
              </a:rPr>
              <a:t>https://ci.uky.edu/kentuckyhealthnews/2022/05/16/legislature-funds-health-insurance-for-kentuckians-who-make-too-much-to-qualify-for-medicaid-but-too-little-to-buy-private-coverage/</a:t>
            </a:r>
            <a:r>
              <a:rPr lang="en-US" sz="800" dirty="0"/>
              <a:t> </a:t>
            </a:r>
          </a:p>
          <a:p>
            <a:endParaRPr lang="en-US" sz="800" dirty="0"/>
          </a:p>
        </p:txBody>
      </p:sp>
      <p:sp>
        <p:nvSpPr>
          <p:cNvPr id="6" name="TextBox 5">
            <a:extLst>
              <a:ext uri="{FF2B5EF4-FFF2-40B4-BE49-F238E27FC236}">
                <a16:creationId xmlns:a16="http://schemas.microsoft.com/office/drawing/2014/main" id="{C30507D5-178F-4EE1-A6CC-6AF93CD0AE82}"/>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19</a:t>
            </a:fld>
            <a:endParaRPr lang="en-US" dirty="0">
              <a:solidFill>
                <a:schemeClr val="bg1"/>
              </a:solidFill>
            </a:endParaRPr>
          </a:p>
        </p:txBody>
      </p:sp>
      <p:sp>
        <p:nvSpPr>
          <p:cNvPr id="7" name="TextBox 6">
            <a:extLst>
              <a:ext uri="{FF2B5EF4-FFF2-40B4-BE49-F238E27FC236}">
                <a16:creationId xmlns:a16="http://schemas.microsoft.com/office/drawing/2014/main" id="{D9D50BC3-C86B-4592-B750-6ED5A020B0B9}"/>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71007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E3946-AF6C-481B-BAEB-6E8A76FAE37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1363874-6499-47E0-AC0F-92833362330D}"/>
              </a:ext>
            </a:extLst>
          </p:cNvPr>
          <p:cNvSpPr>
            <a:spLocks noGrp="1"/>
          </p:cNvSpPr>
          <p:nvPr>
            <p:ph idx="1"/>
          </p:nvPr>
        </p:nvSpPr>
        <p:spPr/>
        <p:txBody>
          <a:bodyPr/>
          <a:lstStyle/>
          <a:p>
            <a:r>
              <a:rPr lang="en-US" dirty="0"/>
              <a:t>Overview of a Basic Health Program (BHP)</a:t>
            </a:r>
          </a:p>
          <a:p>
            <a:r>
              <a:rPr lang="en-US" dirty="0"/>
              <a:t>HJR57 work group activities, findings, and recommendations</a:t>
            </a:r>
          </a:p>
          <a:p>
            <a:r>
              <a:rPr lang="en-US" dirty="0"/>
              <a:t>Update on CHFS development of a Kentucky BHP</a:t>
            </a:r>
          </a:p>
          <a:p>
            <a:r>
              <a:rPr lang="en-US" dirty="0"/>
              <a:t>Estimated BHP costs and approximate enrollment</a:t>
            </a:r>
          </a:p>
          <a:p>
            <a:r>
              <a:rPr lang="en-US" dirty="0"/>
              <a:t>Legislation related to BHP</a:t>
            </a:r>
          </a:p>
        </p:txBody>
      </p:sp>
      <p:sp>
        <p:nvSpPr>
          <p:cNvPr id="4" name="TextBox 3">
            <a:extLst>
              <a:ext uri="{FF2B5EF4-FFF2-40B4-BE49-F238E27FC236}">
                <a16:creationId xmlns:a16="http://schemas.microsoft.com/office/drawing/2014/main" id="{62250445-A083-40E1-A519-DB04959F3700}"/>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2</a:t>
            </a:fld>
            <a:endParaRPr lang="en-US" dirty="0">
              <a:solidFill>
                <a:schemeClr val="bg1"/>
              </a:solidFill>
            </a:endParaRPr>
          </a:p>
        </p:txBody>
      </p:sp>
      <p:sp>
        <p:nvSpPr>
          <p:cNvPr id="5" name="TextBox 4">
            <a:extLst>
              <a:ext uri="{FF2B5EF4-FFF2-40B4-BE49-F238E27FC236}">
                <a16:creationId xmlns:a16="http://schemas.microsoft.com/office/drawing/2014/main" id="{BB696507-EC3C-476C-95FC-B95E315D4C44}"/>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69745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EA19-F3CC-4F3F-9ADF-89BA34D9EA3E}"/>
              </a:ext>
            </a:extLst>
          </p:cNvPr>
          <p:cNvSpPr>
            <a:spLocks noGrp="1"/>
          </p:cNvSpPr>
          <p:nvPr>
            <p:ph type="ctrTitle"/>
          </p:nvPr>
        </p:nvSpPr>
        <p:spPr>
          <a:xfrm>
            <a:off x="1524000" y="2354968"/>
            <a:ext cx="9144000" cy="1257214"/>
          </a:xfrm>
        </p:spPr>
        <p:txBody>
          <a:bodyPr/>
          <a:lstStyle/>
          <a:p>
            <a:r>
              <a:rPr lang="en-US" dirty="0"/>
              <a:t>Discussion and Questions</a:t>
            </a:r>
          </a:p>
        </p:txBody>
      </p:sp>
      <p:sp>
        <p:nvSpPr>
          <p:cNvPr id="3" name="TextBox 2">
            <a:extLst>
              <a:ext uri="{FF2B5EF4-FFF2-40B4-BE49-F238E27FC236}">
                <a16:creationId xmlns:a16="http://schemas.microsoft.com/office/drawing/2014/main" id="{B105078D-727F-4B36-B937-85941DAC0691}"/>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20</a:t>
            </a:fld>
            <a:endParaRPr lang="en-US" dirty="0">
              <a:solidFill>
                <a:schemeClr val="bg1"/>
              </a:solidFill>
            </a:endParaRPr>
          </a:p>
        </p:txBody>
      </p:sp>
      <p:sp>
        <p:nvSpPr>
          <p:cNvPr id="4" name="TextBox 3">
            <a:extLst>
              <a:ext uri="{FF2B5EF4-FFF2-40B4-BE49-F238E27FC236}">
                <a16:creationId xmlns:a16="http://schemas.microsoft.com/office/drawing/2014/main" id="{142E5046-7EED-4D09-929C-E5737CA2A6DA}"/>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122440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0429-3F99-436D-AD8F-92A19F100FC9}"/>
              </a:ext>
            </a:extLst>
          </p:cNvPr>
          <p:cNvSpPr>
            <a:spLocks noGrp="1"/>
          </p:cNvSpPr>
          <p:nvPr>
            <p:ph type="ctrTitle"/>
          </p:nvPr>
        </p:nvSpPr>
        <p:spPr>
          <a:xfrm>
            <a:off x="1524000" y="2514233"/>
            <a:ext cx="9144000" cy="1829534"/>
          </a:xfrm>
        </p:spPr>
        <p:txBody>
          <a:bodyPr/>
          <a:lstStyle/>
          <a:p>
            <a:r>
              <a:rPr lang="en-US" dirty="0"/>
              <a:t>Overview of a Basic Health Program </a:t>
            </a:r>
          </a:p>
        </p:txBody>
      </p:sp>
      <p:sp>
        <p:nvSpPr>
          <p:cNvPr id="3" name="TextBox 2">
            <a:extLst>
              <a:ext uri="{FF2B5EF4-FFF2-40B4-BE49-F238E27FC236}">
                <a16:creationId xmlns:a16="http://schemas.microsoft.com/office/drawing/2014/main" id="{3539C66A-2196-4998-B970-39F1FA1ACCF3}"/>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3</a:t>
            </a:fld>
            <a:endParaRPr lang="en-US" dirty="0">
              <a:solidFill>
                <a:schemeClr val="bg1"/>
              </a:solidFill>
            </a:endParaRPr>
          </a:p>
        </p:txBody>
      </p:sp>
      <p:sp>
        <p:nvSpPr>
          <p:cNvPr id="4" name="TextBox 3">
            <a:extLst>
              <a:ext uri="{FF2B5EF4-FFF2-40B4-BE49-F238E27FC236}">
                <a16:creationId xmlns:a16="http://schemas.microsoft.com/office/drawing/2014/main" id="{E2D8F1AA-86A7-4DC2-80A4-BB1F3FEE7D43}"/>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75159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B2336-1B91-4273-A445-33FC87CF9E7A}"/>
              </a:ext>
            </a:extLst>
          </p:cNvPr>
          <p:cNvSpPr>
            <a:spLocks noGrp="1"/>
          </p:cNvSpPr>
          <p:nvPr>
            <p:ph type="title"/>
          </p:nvPr>
        </p:nvSpPr>
        <p:spPr>
          <a:xfrm>
            <a:off x="838200" y="365126"/>
            <a:ext cx="10515600" cy="728384"/>
          </a:xfrm>
        </p:spPr>
        <p:txBody>
          <a:bodyPr/>
          <a:lstStyle/>
          <a:p>
            <a:r>
              <a:rPr lang="en-US" dirty="0"/>
              <a:t>What is a Basic Health Program (BHP)?</a:t>
            </a:r>
          </a:p>
        </p:txBody>
      </p:sp>
      <p:sp>
        <p:nvSpPr>
          <p:cNvPr id="4" name="TextBox 3">
            <a:extLst>
              <a:ext uri="{FF2B5EF4-FFF2-40B4-BE49-F238E27FC236}">
                <a16:creationId xmlns:a16="http://schemas.microsoft.com/office/drawing/2014/main" id="{7C3CFC3F-BE2B-430A-A3C5-B684E4CF928A}"/>
              </a:ext>
            </a:extLst>
          </p:cNvPr>
          <p:cNvSpPr txBox="1"/>
          <p:nvPr/>
        </p:nvSpPr>
        <p:spPr>
          <a:xfrm>
            <a:off x="674735" y="1443569"/>
            <a:ext cx="10679065" cy="1015663"/>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2200" dirty="0"/>
              <a:t>Health benefits program designed to cover low-income individuals through state-contracted health plans (as an alternative to the Exchange)</a:t>
            </a:r>
          </a:p>
          <a:p>
            <a:pPr marL="285750" indent="-285750">
              <a:buFont typeface="Arial" panose="020B0604020202020204" pitchFamily="34" charset="0"/>
              <a:buChar char="•"/>
            </a:pPr>
            <a:r>
              <a:rPr lang="en-US" sz="2200" dirty="0"/>
              <a:t>States can provide affordable coverage for individuals with income over the Medicaid limit</a:t>
            </a:r>
          </a:p>
        </p:txBody>
      </p:sp>
      <p:sp>
        <p:nvSpPr>
          <p:cNvPr id="5" name="Rectangle: Rounded Corners 4">
            <a:extLst>
              <a:ext uri="{FF2B5EF4-FFF2-40B4-BE49-F238E27FC236}">
                <a16:creationId xmlns:a16="http://schemas.microsoft.com/office/drawing/2014/main" id="{6CE25C39-6290-463D-926A-081D393B1CC0}"/>
              </a:ext>
            </a:extLst>
          </p:cNvPr>
          <p:cNvSpPr/>
          <p:nvPr/>
        </p:nvSpPr>
        <p:spPr bwMode="ltGray">
          <a:xfrm>
            <a:off x="1470734" y="2822633"/>
            <a:ext cx="9250532" cy="2496768"/>
          </a:xfrm>
          <a:prstGeom prst="roundRect">
            <a:avLst/>
          </a:prstGeom>
          <a:solidFill>
            <a:srgbClr val="6BB5DD"/>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2600" b="1" dirty="0"/>
              <a:t>Eligibility</a:t>
            </a:r>
          </a:p>
          <a:p>
            <a:pPr marL="285750" indent="-285750">
              <a:lnSpc>
                <a:spcPct val="90000"/>
              </a:lnSpc>
              <a:buFont typeface="Arial" panose="020B0604020202020204" pitchFamily="34" charset="0"/>
              <a:buChar char="•"/>
            </a:pPr>
            <a:r>
              <a:rPr lang="en-US" sz="2000" dirty="0"/>
              <a:t>Adults under age 65 with incomes 139-200% Federal Poverty Level (FPL)*</a:t>
            </a:r>
          </a:p>
          <a:p>
            <a:pPr marL="285750" indent="-285750">
              <a:lnSpc>
                <a:spcPct val="90000"/>
              </a:lnSpc>
              <a:buFont typeface="Arial" panose="020B0604020202020204" pitchFamily="34" charset="0"/>
              <a:buChar char="•"/>
            </a:pPr>
            <a:r>
              <a:rPr lang="en-US" sz="2000" dirty="0"/>
              <a:t>Otherwise qualify for subsidies in the Marketplace</a:t>
            </a:r>
          </a:p>
          <a:p>
            <a:pPr marL="285750" indent="-285750">
              <a:lnSpc>
                <a:spcPct val="90000"/>
              </a:lnSpc>
              <a:buFont typeface="Arial" panose="020B0604020202020204" pitchFamily="34" charset="0"/>
              <a:buChar char="•"/>
            </a:pPr>
            <a:r>
              <a:rPr lang="en-US" sz="2000" dirty="0"/>
              <a:t>Not eligible for “affordable” insurance through employer</a:t>
            </a:r>
          </a:p>
          <a:p>
            <a:pPr marL="285750" indent="-285750">
              <a:lnSpc>
                <a:spcPct val="90000"/>
              </a:lnSpc>
              <a:buFont typeface="Arial" panose="020B0604020202020204" pitchFamily="34" charset="0"/>
              <a:buChar char="•"/>
            </a:pPr>
            <a:r>
              <a:rPr lang="en-US" sz="2000" dirty="0"/>
              <a:t>Must be citizens/lawfully present in U.S.</a:t>
            </a:r>
          </a:p>
          <a:p>
            <a:pPr algn="ctr">
              <a:lnSpc>
                <a:spcPct val="90000"/>
              </a:lnSpc>
            </a:pPr>
            <a:endParaRPr lang="en-US" sz="1100" dirty="0"/>
          </a:p>
          <a:p>
            <a:pPr algn="ctr">
              <a:lnSpc>
                <a:spcPct val="90000"/>
              </a:lnSpc>
            </a:pPr>
            <a:r>
              <a:rPr lang="en-US" sz="1100" dirty="0"/>
              <a:t>*Documented immigrants with incomes under 139% FPL are also eligible, </a:t>
            </a:r>
          </a:p>
          <a:p>
            <a:pPr algn="ctr">
              <a:lnSpc>
                <a:spcPct val="90000"/>
              </a:lnSpc>
            </a:pPr>
            <a:r>
              <a:rPr lang="en-US" sz="1100" dirty="0"/>
              <a:t>provided they meet other conditions</a:t>
            </a:r>
          </a:p>
        </p:txBody>
      </p:sp>
      <p:sp>
        <p:nvSpPr>
          <p:cNvPr id="6" name="TextBox 5">
            <a:extLst>
              <a:ext uri="{FF2B5EF4-FFF2-40B4-BE49-F238E27FC236}">
                <a16:creationId xmlns:a16="http://schemas.microsoft.com/office/drawing/2014/main" id="{CB214720-5B08-4DD4-85B6-3A0033E83406}"/>
              </a:ext>
            </a:extLst>
          </p:cNvPr>
          <p:cNvSpPr txBox="1"/>
          <p:nvPr/>
        </p:nvSpPr>
        <p:spPr>
          <a:xfrm>
            <a:off x="124906" y="5669460"/>
            <a:ext cx="6094428" cy="369332"/>
          </a:xfrm>
          <a:prstGeom prst="rect">
            <a:avLst/>
          </a:prstGeom>
          <a:noFill/>
        </p:spPr>
        <p:txBody>
          <a:bodyPr wrap="square">
            <a:spAutoFit/>
          </a:bodyPr>
          <a:lstStyle/>
          <a:p>
            <a:r>
              <a:rPr lang="en-US" sz="900" dirty="0">
                <a:hlinkClick r:id="rId2"/>
              </a:rPr>
              <a:t>https://www.medicaid.gov/basic-health-program/index.html</a:t>
            </a:r>
            <a:r>
              <a:rPr lang="en-US" sz="900" dirty="0"/>
              <a:t> </a:t>
            </a:r>
          </a:p>
          <a:p>
            <a:r>
              <a:rPr lang="en-US" sz="900" dirty="0">
                <a:hlinkClick r:id="rId3"/>
              </a:rPr>
              <a:t>https://www.kff.org/health-reform/report/the-acas-basic-health-program-option-federal-requirements-and-state-trade-offs/</a:t>
            </a:r>
            <a:r>
              <a:rPr lang="en-US" sz="900" dirty="0"/>
              <a:t>  </a:t>
            </a:r>
          </a:p>
        </p:txBody>
      </p:sp>
      <p:sp>
        <p:nvSpPr>
          <p:cNvPr id="7" name="TextBox 6">
            <a:extLst>
              <a:ext uri="{FF2B5EF4-FFF2-40B4-BE49-F238E27FC236}">
                <a16:creationId xmlns:a16="http://schemas.microsoft.com/office/drawing/2014/main" id="{BBF40B1F-839F-4DFB-87AC-332146FA0B2F}"/>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4</a:t>
            </a:fld>
            <a:endParaRPr lang="en-US" dirty="0">
              <a:solidFill>
                <a:schemeClr val="bg1"/>
              </a:solidFill>
            </a:endParaRPr>
          </a:p>
        </p:txBody>
      </p:sp>
      <p:sp>
        <p:nvSpPr>
          <p:cNvPr id="8" name="TextBox 7">
            <a:extLst>
              <a:ext uri="{FF2B5EF4-FFF2-40B4-BE49-F238E27FC236}">
                <a16:creationId xmlns:a16="http://schemas.microsoft.com/office/drawing/2014/main" id="{9C6B2170-DBE4-4A36-82D5-C488EB8B3FFD}"/>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3886612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7E2ED6E-8D45-4735-9D95-74BF661E65FB}"/>
              </a:ext>
            </a:extLst>
          </p:cNvPr>
          <p:cNvSpPr/>
          <p:nvPr/>
        </p:nvSpPr>
        <p:spPr bwMode="ltGray">
          <a:xfrm>
            <a:off x="2023733" y="4838720"/>
            <a:ext cx="8144534" cy="1225250"/>
          </a:xfrm>
          <a:prstGeom prst="rect">
            <a:avLst/>
          </a:prstGeom>
          <a:solidFill>
            <a:schemeClr val="accent6">
              <a:lumMod val="40000"/>
              <a:lumOff val="60000"/>
            </a:schemeClr>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err="1">
              <a:solidFill>
                <a:schemeClr val="tx1"/>
              </a:solidFill>
            </a:endParaRPr>
          </a:p>
        </p:txBody>
      </p:sp>
      <p:sp>
        <p:nvSpPr>
          <p:cNvPr id="24" name="Rectangle 23">
            <a:extLst>
              <a:ext uri="{FF2B5EF4-FFF2-40B4-BE49-F238E27FC236}">
                <a16:creationId xmlns:a16="http://schemas.microsoft.com/office/drawing/2014/main" id="{B0777AD0-6208-45A5-8DEF-4603D056465F}"/>
              </a:ext>
            </a:extLst>
          </p:cNvPr>
          <p:cNvSpPr/>
          <p:nvPr/>
        </p:nvSpPr>
        <p:spPr bwMode="ltGray">
          <a:xfrm>
            <a:off x="624225" y="1554615"/>
            <a:ext cx="3324113" cy="2008564"/>
          </a:xfrm>
          <a:prstGeom prst="rect">
            <a:avLst/>
          </a:prstGeom>
          <a:solidFill>
            <a:schemeClr val="accent5">
              <a:lumMod val="20000"/>
              <a:lumOff val="80000"/>
            </a:schemeClr>
          </a:solidFill>
          <a:ln w="57150">
            <a:solidFill>
              <a:srgbClr val="6BB5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err="1">
              <a:solidFill>
                <a:schemeClr val="tx1"/>
              </a:solidFill>
            </a:endParaRPr>
          </a:p>
        </p:txBody>
      </p:sp>
      <p:cxnSp>
        <p:nvCxnSpPr>
          <p:cNvPr id="19" name="Straight Connector 18">
            <a:extLst>
              <a:ext uri="{FF2B5EF4-FFF2-40B4-BE49-F238E27FC236}">
                <a16:creationId xmlns:a16="http://schemas.microsoft.com/office/drawing/2014/main" id="{D45F8943-3B3F-40FC-AC55-0C2CE7997ADA}"/>
              </a:ext>
            </a:extLst>
          </p:cNvPr>
          <p:cNvCxnSpPr>
            <a:cxnSpLocks/>
          </p:cNvCxnSpPr>
          <p:nvPr/>
        </p:nvCxnSpPr>
        <p:spPr>
          <a:xfrm>
            <a:off x="7968191" y="1224082"/>
            <a:ext cx="0" cy="3273552"/>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Arrow: Right 19">
            <a:extLst>
              <a:ext uri="{FF2B5EF4-FFF2-40B4-BE49-F238E27FC236}">
                <a16:creationId xmlns:a16="http://schemas.microsoft.com/office/drawing/2014/main" id="{C24BF944-D91D-49E4-B106-488064C49E58}"/>
              </a:ext>
            </a:extLst>
          </p:cNvPr>
          <p:cNvSpPr/>
          <p:nvPr/>
        </p:nvSpPr>
        <p:spPr bwMode="ltGray">
          <a:xfrm>
            <a:off x="4392986" y="1171853"/>
            <a:ext cx="7218951" cy="2998703"/>
          </a:xfrm>
          <a:prstGeom prst="rightArrow">
            <a:avLst>
              <a:gd name="adj1" fmla="val 50000"/>
              <a:gd name="adj2" fmla="val 19899"/>
            </a:avLst>
          </a:prstGeom>
          <a:solidFill>
            <a:schemeClr val="accent4">
              <a:lumMod val="20000"/>
              <a:lumOff val="80000"/>
            </a:schemeClr>
          </a:solidFill>
          <a:ln w="762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err="1">
              <a:solidFill>
                <a:srgbClr val="01203D"/>
              </a:solidFill>
            </a:endParaRPr>
          </a:p>
        </p:txBody>
      </p:sp>
      <p:sp>
        <p:nvSpPr>
          <p:cNvPr id="21" name="TextBox 20">
            <a:extLst>
              <a:ext uri="{FF2B5EF4-FFF2-40B4-BE49-F238E27FC236}">
                <a16:creationId xmlns:a16="http://schemas.microsoft.com/office/drawing/2014/main" id="{D1E48C87-417A-4049-9F52-475E5074D624}"/>
              </a:ext>
            </a:extLst>
          </p:cNvPr>
          <p:cNvSpPr txBox="1"/>
          <p:nvPr/>
        </p:nvSpPr>
        <p:spPr>
          <a:xfrm>
            <a:off x="4392986" y="2031774"/>
            <a:ext cx="6461755" cy="1228028"/>
          </a:xfrm>
          <a:prstGeom prst="rect">
            <a:avLst/>
          </a:prstGeom>
          <a:noFill/>
        </p:spPr>
        <p:txBody>
          <a:bodyPr wrap="square" lIns="0" tIns="0" rIns="0" bIns="0" rtlCol="0">
            <a:spAutoFit/>
          </a:bodyPr>
          <a:lstStyle/>
          <a:p>
            <a:pPr algn="ctr">
              <a:lnSpc>
                <a:spcPct val="90000"/>
              </a:lnSpc>
              <a:spcBef>
                <a:spcPts val="600"/>
              </a:spcBef>
            </a:pPr>
            <a:r>
              <a:rPr lang="en-US" sz="2400" b="1" dirty="0"/>
              <a:t>EXCHANGE</a:t>
            </a:r>
            <a:endParaRPr lang="en-US" sz="2000" b="1" dirty="0"/>
          </a:p>
          <a:p>
            <a:pPr algn="ctr">
              <a:lnSpc>
                <a:spcPct val="90000"/>
              </a:lnSpc>
              <a:spcBef>
                <a:spcPts val="600"/>
              </a:spcBef>
            </a:pPr>
            <a:r>
              <a:rPr lang="en-US" sz="1600" dirty="0"/>
              <a:t>Individual plans for the uninsured who cannot get Medicaid/Medicare</a:t>
            </a:r>
          </a:p>
          <a:p>
            <a:pPr algn="ctr">
              <a:lnSpc>
                <a:spcPct val="90000"/>
              </a:lnSpc>
              <a:spcBef>
                <a:spcPts val="600"/>
              </a:spcBef>
            </a:pPr>
            <a:r>
              <a:rPr lang="en-US" sz="1600" dirty="0"/>
              <a:t>Enrollee pays premiums, copays, and coinsurance</a:t>
            </a:r>
          </a:p>
          <a:p>
            <a:pPr algn="ctr">
              <a:lnSpc>
                <a:spcPct val="90000"/>
              </a:lnSpc>
              <a:spcBef>
                <a:spcPts val="600"/>
              </a:spcBef>
            </a:pPr>
            <a:r>
              <a:rPr lang="en-US" sz="1600" dirty="0"/>
              <a:t> Subsidies available from 139-400% FPL (higher incomes pay full price)</a:t>
            </a:r>
          </a:p>
        </p:txBody>
      </p:sp>
      <p:sp>
        <p:nvSpPr>
          <p:cNvPr id="22" name="TextBox 21">
            <a:extLst>
              <a:ext uri="{FF2B5EF4-FFF2-40B4-BE49-F238E27FC236}">
                <a16:creationId xmlns:a16="http://schemas.microsoft.com/office/drawing/2014/main" id="{55DA395A-233B-48CA-8884-20127B039EB0}"/>
              </a:ext>
            </a:extLst>
          </p:cNvPr>
          <p:cNvSpPr txBox="1"/>
          <p:nvPr/>
        </p:nvSpPr>
        <p:spPr>
          <a:xfrm>
            <a:off x="2346804" y="4971456"/>
            <a:ext cx="7560845" cy="1040285"/>
          </a:xfrm>
          <a:prstGeom prst="rect">
            <a:avLst/>
          </a:prstGeom>
          <a:noFill/>
        </p:spPr>
        <p:txBody>
          <a:bodyPr wrap="square" lIns="0" tIns="0" rIns="0" bIns="0" rtlCol="0">
            <a:spAutoFit/>
          </a:bodyPr>
          <a:lstStyle/>
          <a:p>
            <a:pPr algn="ctr">
              <a:lnSpc>
                <a:spcPct val="90000"/>
              </a:lnSpc>
              <a:spcBef>
                <a:spcPts val="600"/>
              </a:spcBef>
            </a:pPr>
            <a:r>
              <a:rPr lang="en-US" sz="2400" b="1" dirty="0">
                <a:solidFill>
                  <a:schemeClr val="accent6">
                    <a:lumMod val="50000"/>
                  </a:schemeClr>
                </a:solidFill>
              </a:rPr>
              <a:t>BASIC HEALTH PROGRAM</a:t>
            </a:r>
          </a:p>
          <a:p>
            <a:pPr algn="ctr">
              <a:lnSpc>
                <a:spcPct val="90000"/>
              </a:lnSpc>
              <a:spcBef>
                <a:spcPts val="600"/>
              </a:spcBef>
            </a:pPr>
            <a:r>
              <a:rPr lang="en-US" sz="2000" dirty="0">
                <a:solidFill>
                  <a:schemeClr val="accent6">
                    <a:lumMod val="50000"/>
                  </a:schemeClr>
                </a:solidFill>
              </a:rPr>
              <a:t>Individual plans for uninsured adults 139-200% FPL</a:t>
            </a:r>
          </a:p>
          <a:p>
            <a:pPr algn="ctr">
              <a:lnSpc>
                <a:spcPct val="90000"/>
              </a:lnSpc>
              <a:spcBef>
                <a:spcPts val="600"/>
              </a:spcBef>
            </a:pPr>
            <a:r>
              <a:rPr lang="en-US" sz="2000" dirty="0">
                <a:solidFill>
                  <a:schemeClr val="accent6">
                    <a:lumMod val="50000"/>
                  </a:schemeClr>
                </a:solidFill>
              </a:rPr>
              <a:t>who cannot get Medicaid/Medicare (replaces Exchange for this group)</a:t>
            </a:r>
          </a:p>
        </p:txBody>
      </p:sp>
      <p:sp>
        <p:nvSpPr>
          <p:cNvPr id="23" name="TextBox 22">
            <a:extLst>
              <a:ext uri="{FF2B5EF4-FFF2-40B4-BE49-F238E27FC236}">
                <a16:creationId xmlns:a16="http://schemas.microsoft.com/office/drawing/2014/main" id="{C47FD13A-B167-49AF-B040-B5467C82E42A}"/>
              </a:ext>
            </a:extLst>
          </p:cNvPr>
          <p:cNvSpPr txBox="1"/>
          <p:nvPr/>
        </p:nvSpPr>
        <p:spPr>
          <a:xfrm>
            <a:off x="716187" y="1745603"/>
            <a:ext cx="3140188" cy="1449628"/>
          </a:xfrm>
          <a:prstGeom prst="rect">
            <a:avLst/>
          </a:prstGeom>
          <a:noFill/>
        </p:spPr>
        <p:txBody>
          <a:bodyPr wrap="square" lIns="0" tIns="0" rIns="0" bIns="0" rtlCol="0">
            <a:spAutoFit/>
          </a:bodyPr>
          <a:lstStyle/>
          <a:p>
            <a:pPr algn="ctr">
              <a:lnSpc>
                <a:spcPct val="90000"/>
              </a:lnSpc>
              <a:spcBef>
                <a:spcPts val="600"/>
              </a:spcBef>
            </a:pPr>
            <a:r>
              <a:rPr lang="en-US" sz="2400" b="1" dirty="0"/>
              <a:t>MEDICAID</a:t>
            </a:r>
            <a:endParaRPr lang="en-US" sz="2000" b="1" dirty="0"/>
          </a:p>
          <a:p>
            <a:pPr algn="ctr">
              <a:lnSpc>
                <a:spcPct val="90000"/>
              </a:lnSpc>
              <a:spcBef>
                <a:spcPts val="600"/>
              </a:spcBef>
            </a:pPr>
            <a:r>
              <a:rPr lang="en-US" sz="1600" dirty="0"/>
              <a:t>Adults 0-138% FPL</a:t>
            </a:r>
          </a:p>
          <a:p>
            <a:pPr algn="ctr">
              <a:lnSpc>
                <a:spcPct val="90000"/>
              </a:lnSpc>
              <a:spcBef>
                <a:spcPts val="600"/>
              </a:spcBef>
            </a:pPr>
            <a:r>
              <a:rPr lang="en-US" sz="1600" dirty="0"/>
              <a:t>(children and pregnant women eligible up to higher FPLs)</a:t>
            </a:r>
          </a:p>
          <a:p>
            <a:pPr algn="ctr">
              <a:lnSpc>
                <a:spcPct val="90000"/>
              </a:lnSpc>
              <a:spcBef>
                <a:spcPts val="600"/>
              </a:spcBef>
            </a:pPr>
            <a:r>
              <a:rPr lang="en-US" sz="1600" dirty="0"/>
              <a:t>No-cost coverage</a:t>
            </a:r>
          </a:p>
        </p:txBody>
      </p:sp>
      <p:sp>
        <p:nvSpPr>
          <p:cNvPr id="25" name="Left Brace 24">
            <a:extLst>
              <a:ext uri="{FF2B5EF4-FFF2-40B4-BE49-F238E27FC236}">
                <a16:creationId xmlns:a16="http://schemas.microsoft.com/office/drawing/2014/main" id="{74E41BB9-2F48-42B3-B2A0-A6F32A150EBD}"/>
              </a:ext>
            </a:extLst>
          </p:cNvPr>
          <p:cNvSpPr/>
          <p:nvPr/>
        </p:nvSpPr>
        <p:spPr>
          <a:xfrm rot="16200000">
            <a:off x="6012250" y="2785947"/>
            <a:ext cx="247034" cy="3664853"/>
          </a:xfrm>
          <a:prstGeom prst="leftBrace">
            <a:avLst>
              <a:gd name="adj1" fmla="val 8333"/>
              <a:gd name="adj2" fmla="val 48327"/>
            </a:avLst>
          </a:prstGeom>
          <a:noFill/>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4F2196F-1D53-420B-8E42-F612577D6007}"/>
              </a:ext>
            </a:extLst>
          </p:cNvPr>
          <p:cNvCxnSpPr>
            <a:cxnSpLocks/>
          </p:cNvCxnSpPr>
          <p:nvPr/>
        </p:nvCxnSpPr>
        <p:spPr>
          <a:xfrm>
            <a:off x="4303340" y="1224082"/>
            <a:ext cx="0" cy="3273552"/>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018810F-75EC-41D5-BC1E-C7BB12B407DD}"/>
              </a:ext>
            </a:extLst>
          </p:cNvPr>
          <p:cNvSpPr txBox="1"/>
          <p:nvPr/>
        </p:nvSpPr>
        <p:spPr>
          <a:xfrm>
            <a:off x="8215830" y="3708127"/>
            <a:ext cx="2379216" cy="969496"/>
          </a:xfrm>
          <a:prstGeom prst="rect">
            <a:avLst/>
          </a:prstGeom>
          <a:noFill/>
        </p:spPr>
        <p:txBody>
          <a:bodyPr wrap="square" lIns="0" tIns="0" rIns="0" bIns="0" rtlCol="0">
            <a:spAutoFit/>
          </a:bodyPr>
          <a:lstStyle/>
          <a:p>
            <a:pPr algn="ctr">
              <a:lnSpc>
                <a:spcPct val="90000"/>
              </a:lnSpc>
              <a:spcBef>
                <a:spcPts val="600"/>
              </a:spcBef>
            </a:pPr>
            <a:r>
              <a:rPr lang="en-US" sz="1400" dirty="0"/>
              <a:t>Note: persons with access to “affordable” employer-sponsored insurance are not eligible for exchange subsidies or BHP coverage</a:t>
            </a:r>
          </a:p>
        </p:txBody>
      </p:sp>
      <p:sp>
        <p:nvSpPr>
          <p:cNvPr id="2" name="Title 1">
            <a:extLst>
              <a:ext uri="{FF2B5EF4-FFF2-40B4-BE49-F238E27FC236}">
                <a16:creationId xmlns:a16="http://schemas.microsoft.com/office/drawing/2014/main" id="{A05A4101-EE3F-4FA6-A7E0-A520FFAE7680}"/>
              </a:ext>
            </a:extLst>
          </p:cNvPr>
          <p:cNvSpPr>
            <a:spLocks noGrp="1"/>
          </p:cNvSpPr>
          <p:nvPr>
            <p:ph type="title"/>
          </p:nvPr>
        </p:nvSpPr>
        <p:spPr>
          <a:xfrm>
            <a:off x="580063" y="365125"/>
            <a:ext cx="11217927" cy="1325563"/>
          </a:xfrm>
        </p:spPr>
        <p:txBody>
          <a:bodyPr/>
          <a:lstStyle/>
          <a:p>
            <a:r>
              <a:rPr lang="en-US" dirty="0"/>
              <a:t>Where does BHP fit? Means to create a “bridge”</a:t>
            </a:r>
          </a:p>
        </p:txBody>
      </p:sp>
      <p:sp>
        <p:nvSpPr>
          <p:cNvPr id="14" name="TextBox 13">
            <a:extLst>
              <a:ext uri="{FF2B5EF4-FFF2-40B4-BE49-F238E27FC236}">
                <a16:creationId xmlns:a16="http://schemas.microsoft.com/office/drawing/2014/main" id="{EED51481-D39C-41E1-A374-2635FB1960D9}"/>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5</a:t>
            </a:fld>
            <a:endParaRPr lang="en-US" dirty="0">
              <a:solidFill>
                <a:schemeClr val="bg1"/>
              </a:solidFill>
            </a:endParaRPr>
          </a:p>
        </p:txBody>
      </p:sp>
      <p:sp>
        <p:nvSpPr>
          <p:cNvPr id="15" name="TextBox 14">
            <a:extLst>
              <a:ext uri="{FF2B5EF4-FFF2-40B4-BE49-F238E27FC236}">
                <a16:creationId xmlns:a16="http://schemas.microsoft.com/office/drawing/2014/main" id="{E1FEA06F-A290-4A63-9FC6-4E02FC871EEC}"/>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391426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EB2E-9E7D-4970-8756-8F4F5443FB4F}"/>
              </a:ext>
            </a:extLst>
          </p:cNvPr>
          <p:cNvSpPr>
            <a:spLocks noGrp="1"/>
          </p:cNvSpPr>
          <p:nvPr>
            <p:ph type="title"/>
          </p:nvPr>
        </p:nvSpPr>
        <p:spPr>
          <a:xfrm>
            <a:off x="838200" y="365125"/>
            <a:ext cx="10515600" cy="718957"/>
          </a:xfrm>
        </p:spPr>
        <p:txBody>
          <a:bodyPr/>
          <a:lstStyle/>
          <a:p>
            <a:r>
              <a:rPr lang="en-US" dirty="0"/>
              <a:t>Need for BHP</a:t>
            </a:r>
          </a:p>
        </p:txBody>
      </p:sp>
      <p:sp>
        <p:nvSpPr>
          <p:cNvPr id="3" name="Content Placeholder 2">
            <a:extLst>
              <a:ext uri="{FF2B5EF4-FFF2-40B4-BE49-F238E27FC236}">
                <a16:creationId xmlns:a16="http://schemas.microsoft.com/office/drawing/2014/main" id="{CF9A87C6-25BE-43DD-9423-8D05DC0FEEBE}"/>
              </a:ext>
            </a:extLst>
          </p:cNvPr>
          <p:cNvSpPr>
            <a:spLocks noGrp="1"/>
          </p:cNvSpPr>
          <p:nvPr>
            <p:ph idx="1"/>
          </p:nvPr>
        </p:nvSpPr>
        <p:spPr>
          <a:xfrm>
            <a:off x="838200" y="1184120"/>
            <a:ext cx="10985205" cy="1500442"/>
          </a:xfrm>
        </p:spPr>
        <p:txBody>
          <a:bodyPr/>
          <a:lstStyle/>
          <a:p>
            <a:r>
              <a:rPr lang="en-US" dirty="0"/>
              <a:t>Limited low-cost options for consumers with incomes over Medicaid eligibility limits</a:t>
            </a:r>
          </a:p>
          <a:p>
            <a:r>
              <a:rPr lang="en-US" dirty="0"/>
              <a:t>BHP provides more affordable coverage, while leveraging federal funds</a:t>
            </a:r>
          </a:p>
          <a:p>
            <a:pPr marL="0" indent="0">
              <a:buNone/>
            </a:pPr>
            <a:endParaRPr lang="en-US" dirty="0"/>
          </a:p>
        </p:txBody>
      </p:sp>
      <p:sp>
        <p:nvSpPr>
          <p:cNvPr id="4" name="Rectangle 3">
            <a:extLst>
              <a:ext uri="{FF2B5EF4-FFF2-40B4-BE49-F238E27FC236}">
                <a16:creationId xmlns:a16="http://schemas.microsoft.com/office/drawing/2014/main" id="{5B6D9022-3A68-43AE-975E-57BE1CD10A6C}"/>
              </a:ext>
            </a:extLst>
          </p:cNvPr>
          <p:cNvSpPr/>
          <p:nvPr/>
        </p:nvSpPr>
        <p:spPr bwMode="gray">
          <a:xfrm>
            <a:off x="1284016" y="2786059"/>
            <a:ext cx="4480560" cy="2926080"/>
          </a:xfrm>
          <a:prstGeom prst="rect">
            <a:avLst/>
          </a:prstGeom>
          <a:solidFill>
            <a:srgbClr val="6BB5D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a:solidFill>
                <a:schemeClr val="tx2"/>
              </a:solidFill>
            </a:endParaRPr>
          </a:p>
        </p:txBody>
      </p:sp>
      <p:sp>
        <p:nvSpPr>
          <p:cNvPr id="5" name="Rectangle 4">
            <a:extLst>
              <a:ext uri="{FF2B5EF4-FFF2-40B4-BE49-F238E27FC236}">
                <a16:creationId xmlns:a16="http://schemas.microsoft.com/office/drawing/2014/main" id="{49063685-0829-4385-AE61-E7D421FE20D3}"/>
              </a:ext>
            </a:extLst>
          </p:cNvPr>
          <p:cNvSpPr/>
          <p:nvPr/>
        </p:nvSpPr>
        <p:spPr bwMode="gray">
          <a:xfrm>
            <a:off x="6822497" y="2786059"/>
            <a:ext cx="4480560" cy="2926080"/>
          </a:xfrm>
          <a:prstGeom prst="rect">
            <a:avLst/>
          </a:prstGeom>
          <a:solidFill>
            <a:srgbClr val="ADC08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a:solidFill>
                <a:schemeClr val="tx2"/>
              </a:solidFill>
            </a:endParaRPr>
          </a:p>
        </p:txBody>
      </p:sp>
      <p:sp>
        <p:nvSpPr>
          <p:cNvPr id="6" name="Oval 5">
            <a:extLst>
              <a:ext uri="{FF2B5EF4-FFF2-40B4-BE49-F238E27FC236}">
                <a16:creationId xmlns:a16="http://schemas.microsoft.com/office/drawing/2014/main" id="{77A82036-956B-4884-9C6E-276B2480F039}"/>
              </a:ext>
            </a:extLst>
          </p:cNvPr>
          <p:cNvSpPr/>
          <p:nvPr/>
        </p:nvSpPr>
        <p:spPr bwMode="gray">
          <a:xfrm>
            <a:off x="6058826" y="3451663"/>
            <a:ext cx="1273127" cy="1273127"/>
          </a:xfrm>
          <a:prstGeom prst="ellipse">
            <a:avLst/>
          </a:prstGeom>
          <a:solidFill>
            <a:srgbClr val="ADC084"/>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a:solidFill>
                <a:schemeClr val="tx2"/>
              </a:solidFill>
            </a:endParaRPr>
          </a:p>
        </p:txBody>
      </p:sp>
      <p:sp>
        <p:nvSpPr>
          <p:cNvPr id="7" name="Oval 6">
            <a:extLst>
              <a:ext uri="{FF2B5EF4-FFF2-40B4-BE49-F238E27FC236}">
                <a16:creationId xmlns:a16="http://schemas.microsoft.com/office/drawing/2014/main" id="{60D30128-9032-4BDC-B61A-962E5D7E771D}"/>
              </a:ext>
            </a:extLst>
          </p:cNvPr>
          <p:cNvSpPr/>
          <p:nvPr/>
        </p:nvSpPr>
        <p:spPr bwMode="gray">
          <a:xfrm>
            <a:off x="639245" y="3451663"/>
            <a:ext cx="1273127" cy="1273127"/>
          </a:xfrm>
          <a:prstGeom prst="ellipse">
            <a:avLst/>
          </a:prstGeom>
          <a:solidFill>
            <a:srgbClr val="6BB5DD"/>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ctr" anchorCtr="0" forceAA="0" compatLnSpc="1">
            <a:prstTxWarp prst="textNoShape">
              <a:avLst/>
            </a:prstTxWarp>
            <a:noAutofit/>
          </a:bodyPr>
          <a:lstStyle/>
          <a:p>
            <a:pPr algn="ctr">
              <a:lnSpc>
                <a:spcPct val="90000"/>
              </a:lnSpc>
              <a:spcBef>
                <a:spcPts val="1200"/>
              </a:spcBef>
            </a:pPr>
            <a:endParaRPr lang="en-US" sz="2000" b="1">
              <a:solidFill>
                <a:schemeClr val="tx2"/>
              </a:solidFill>
            </a:endParaRPr>
          </a:p>
        </p:txBody>
      </p:sp>
      <p:pic>
        <p:nvPicPr>
          <p:cNvPr id="8" name="Picture 7">
            <a:extLst>
              <a:ext uri="{FF2B5EF4-FFF2-40B4-BE49-F238E27FC236}">
                <a16:creationId xmlns:a16="http://schemas.microsoft.com/office/drawing/2014/main" id="{9C7542C7-80E3-4222-A266-F2D1DDF3996D}"/>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308684" y="3891280"/>
            <a:ext cx="773410" cy="451670"/>
          </a:xfrm>
          <a:prstGeom prst="rect">
            <a:avLst/>
          </a:prstGeom>
          <a:solidFill>
            <a:srgbClr val="ADC084"/>
          </a:solidFill>
          <a:ln>
            <a:solidFill>
              <a:srgbClr val="ADC084"/>
            </a:solidFill>
          </a:ln>
        </p:spPr>
      </p:pic>
      <p:pic>
        <p:nvPicPr>
          <p:cNvPr id="9" name="Picture 8">
            <a:extLst>
              <a:ext uri="{FF2B5EF4-FFF2-40B4-BE49-F238E27FC236}">
                <a16:creationId xmlns:a16="http://schemas.microsoft.com/office/drawing/2014/main" id="{66AD6970-6999-4463-A398-45D6F76ED3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8945" y="3691581"/>
            <a:ext cx="773726" cy="793290"/>
          </a:xfrm>
          <a:prstGeom prst="rect">
            <a:avLst/>
          </a:prstGeom>
          <a:solidFill>
            <a:srgbClr val="6BB5DD"/>
          </a:solidFill>
        </p:spPr>
      </p:pic>
      <p:sp>
        <p:nvSpPr>
          <p:cNvPr id="10" name="Content Placeholder 2">
            <a:extLst>
              <a:ext uri="{FF2B5EF4-FFF2-40B4-BE49-F238E27FC236}">
                <a16:creationId xmlns:a16="http://schemas.microsoft.com/office/drawing/2014/main" id="{F53AEFF8-DB07-46C1-9A73-04F536A1C78A}"/>
              </a:ext>
            </a:extLst>
          </p:cNvPr>
          <p:cNvSpPr txBox="1">
            <a:spLocks/>
          </p:cNvSpPr>
          <p:nvPr/>
        </p:nvSpPr>
        <p:spPr>
          <a:xfrm>
            <a:off x="1956921" y="2924481"/>
            <a:ext cx="3413621" cy="2800767"/>
          </a:xfrm>
          <a:prstGeom prst="rect">
            <a:avLst/>
          </a:prstGeom>
          <a:solidFill>
            <a:srgbClr val="6BB5DD"/>
          </a:solidFill>
        </p:spPr>
        <p:txBody>
          <a:bodyPr vert="horz" wrap="square" lIns="0" tIns="0" rIns="0" bIns="0" rtlCol="0">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indent="0" algn="ctr">
              <a:buNone/>
            </a:pPr>
            <a:r>
              <a:rPr lang="en-US" sz="1800" b="1" dirty="0">
                <a:solidFill>
                  <a:schemeClr val="tx1"/>
                </a:solidFill>
              </a:rPr>
              <a:t>May Help Reduce Churn</a:t>
            </a:r>
          </a:p>
          <a:p>
            <a:r>
              <a:rPr lang="en-US" sz="1800" dirty="0">
                <a:solidFill>
                  <a:schemeClr val="tx1"/>
                </a:solidFill>
              </a:rPr>
              <a:t>Help mitigate issue of individuals moving between Medicaid and the Exchange</a:t>
            </a:r>
          </a:p>
          <a:p>
            <a:r>
              <a:rPr lang="en-US" sz="1800" dirty="0">
                <a:solidFill>
                  <a:schemeClr val="tx1"/>
                </a:solidFill>
              </a:rPr>
              <a:t>2015 study: 1 out of 4 low-income survey respondents changed health coverage at least once during the year. One reason cited: loss of eligibility for Medicaid or Exchange subsidies</a:t>
            </a:r>
          </a:p>
        </p:txBody>
      </p:sp>
      <p:sp>
        <p:nvSpPr>
          <p:cNvPr id="11" name="Content Placeholder 2">
            <a:extLst>
              <a:ext uri="{FF2B5EF4-FFF2-40B4-BE49-F238E27FC236}">
                <a16:creationId xmlns:a16="http://schemas.microsoft.com/office/drawing/2014/main" id="{C31FFAC5-9021-49A6-A053-EB103F4A6710}"/>
              </a:ext>
            </a:extLst>
          </p:cNvPr>
          <p:cNvSpPr txBox="1">
            <a:spLocks/>
          </p:cNvSpPr>
          <p:nvPr/>
        </p:nvSpPr>
        <p:spPr>
          <a:xfrm>
            <a:off x="7530908" y="2924481"/>
            <a:ext cx="3238616" cy="2385268"/>
          </a:xfrm>
          <a:prstGeom prst="rect">
            <a:avLst/>
          </a:prstGeom>
          <a:solidFill>
            <a:srgbClr val="ADC084"/>
          </a:solidFill>
        </p:spPr>
        <p:txBody>
          <a:bodyPr vert="horz" wrap="square" lIns="0" tIns="0" rIns="0" bIns="0" rtlCol="0">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indent="0" algn="ctr">
              <a:buNone/>
            </a:pPr>
            <a:r>
              <a:rPr lang="en-US" sz="1800" b="1" dirty="0">
                <a:solidFill>
                  <a:schemeClr val="tx1"/>
                </a:solidFill>
              </a:rPr>
              <a:t>Achieves State Access Goals with Low Administrative Cost</a:t>
            </a:r>
          </a:p>
          <a:p>
            <a:r>
              <a:rPr lang="en-US" sz="1800" dirty="0">
                <a:solidFill>
                  <a:schemeClr val="tx1"/>
                </a:solidFill>
              </a:rPr>
              <a:t>All citizens can obtain affordable coverage to best suit their needs</a:t>
            </a:r>
          </a:p>
          <a:p>
            <a:r>
              <a:rPr lang="en-US" sz="1800" dirty="0">
                <a:solidFill>
                  <a:schemeClr val="tx1"/>
                </a:solidFill>
              </a:rPr>
              <a:t>State can obtain substantial federal funding to support the program</a:t>
            </a:r>
          </a:p>
        </p:txBody>
      </p:sp>
      <p:sp>
        <p:nvSpPr>
          <p:cNvPr id="13" name="TextBox 12">
            <a:extLst>
              <a:ext uri="{FF2B5EF4-FFF2-40B4-BE49-F238E27FC236}">
                <a16:creationId xmlns:a16="http://schemas.microsoft.com/office/drawing/2014/main" id="{608405C6-C7EF-4509-B8E3-DDC66B91B96F}"/>
              </a:ext>
            </a:extLst>
          </p:cNvPr>
          <p:cNvSpPr txBox="1"/>
          <p:nvPr/>
        </p:nvSpPr>
        <p:spPr>
          <a:xfrm>
            <a:off x="1571" y="5825286"/>
            <a:ext cx="7788641" cy="369332"/>
          </a:xfrm>
          <a:prstGeom prst="rect">
            <a:avLst/>
          </a:prstGeom>
          <a:noFill/>
        </p:spPr>
        <p:txBody>
          <a:bodyPr wrap="square">
            <a:spAutoFit/>
          </a:bodyPr>
          <a:lstStyle/>
          <a:p>
            <a:r>
              <a:rPr lang="en-US" sz="900" dirty="0">
                <a:hlinkClick r:id="rId5"/>
              </a:rPr>
              <a:t>https://www.cantwell.senate.gov/imo/media/doc/5-2-16%20Basic%20Health%20Plan%20Report.pdf</a:t>
            </a:r>
            <a:r>
              <a:rPr lang="en-US" sz="900" dirty="0"/>
              <a:t> </a:t>
            </a:r>
          </a:p>
          <a:p>
            <a:r>
              <a:rPr lang="en-US" sz="900" dirty="0">
                <a:hlinkClick r:id="rId6"/>
              </a:rPr>
              <a:t>https://www.commonwealthfund.org/publications/journal-article/2016/oct/insurance-churning-rates-low-income-adults-under-health</a:t>
            </a:r>
            <a:r>
              <a:rPr lang="en-US" sz="900" dirty="0"/>
              <a:t> </a:t>
            </a:r>
            <a:endParaRPr lang="en-US" sz="800" dirty="0"/>
          </a:p>
        </p:txBody>
      </p:sp>
      <p:sp>
        <p:nvSpPr>
          <p:cNvPr id="14" name="TextBox 13">
            <a:extLst>
              <a:ext uri="{FF2B5EF4-FFF2-40B4-BE49-F238E27FC236}">
                <a16:creationId xmlns:a16="http://schemas.microsoft.com/office/drawing/2014/main" id="{A4D51352-E900-4EC6-906D-4C91FA2B9E64}"/>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6</a:t>
            </a:fld>
            <a:endParaRPr lang="en-US" dirty="0">
              <a:solidFill>
                <a:schemeClr val="bg1"/>
              </a:solidFill>
            </a:endParaRPr>
          </a:p>
        </p:txBody>
      </p:sp>
      <p:sp>
        <p:nvSpPr>
          <p:cNvPr id="15" name="TextBox 14">
            <a:extLst>
              <a:ext uri="{FF2B5EF4-FFF2-40B4-BE49-F238E27FC236}">
                <a16:creationId xmlns:a16="http://schemas.microsoft.com/office/drawing/2014/main" id="{6791530D-62F8-4914-978F-D777B8ECE0E1}"/>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340597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108A-2A9A-4A23-BDDD-905620F67038}"/>
              </a:ext>
            </a:extLst>
          </p:cNvPr>
          <p:cNvSpPr>
            <a:spLocks noGrp="1"/>
          </p:cNvSpPr>
          <p:nvPr>
            <p:ph type="title"/>
          </p:nvPr>
        </p:nvSpPr>
        <p:spPr>
          <a:xfrm>
            <a:off x="665019" y="365125"/>
            <a:ext cx="11174680" cy="1325563"/>
          </a:xfrm>
        </p:spPr>
        <p:txBody>
          <a:bodyPr/>
          <a:lstStyle/>
          <a:p>
            <a:r>
              <a:rPr lang="en-US" dirty="0"/>
              <a:t>Federal authority gained through BHP Blueprint</a:t>
            </a:r>
          </a:p>
        </p:txBody>
      </p:sp>
      <p:sp>
        <p:nvSpPr>
          <p:cNvPr id="3" name="Content Placeholder 2">
            <a:extLst>
              <a:ext uri="{FF2B5EF4-FFF2-40B4-BE49-F238E27FC236}">
                <a16:creationId xmlns:a16="http://schemas.microsoft.com/office/drawing/2014/main" id="{5E9A54D4-EF12-46A3-8623-5508ACAE256A}"/>
              </a:ext>
            </a:extLst>
          </p:cNvPr>
          <p:cNvSpPr>
            <a:spLocks noGrp="1"/>
          </p:cNvSpPr>
          <p:nvPr>
            <p:ph idx="1"/>
          </p:nvPr>
        </p:nvSpPr>
        <p:spPr>
          <a:xfrm>
            <a:off x="665019" y="1436213"/>
            <a:ext cx="10688781" cy="1992787"/>
          </a:xfrm>
        </p:spPr>
        <p:txBody>
          <a:bodyPr/>
          <a:lstStyle/>
          <a:p>
            <a:r>
              <a:rPr lang="en-US" dirty="0"/>
              <a:t>To implement BHP, a state must submit a Blueprint form to Secretary of Health and Human Services (HHS) for certification</a:t>
            </a:r>
          </a:p>
          <a:p>
            <a:r>
              <a:rPr lang="en-US" dirty="0"/>
              <a:t>State must solicit public input on Blueprint before submission</a:t>
            </a:r>
          </a:p>
          <a:p>
            <a:r>
              <a:rPr lang="en-US" dirty="0"/>
              <a:t>Blueprint must contain information such as:</a:t>
            </a:r>
          </a:p>
        </p:txBody>
      </p:sp>
      <p:grpSp>
        <p:nvGrpSpPr>
          <p:cNvPr id="7" name="Group 6">
            <a:extLst>
              <a:ext uri="{FF2B5EF4-FFF2-40B4-BE49-F238E27FC236}">
                <a16:creationId xmlns:a16="http://schemas.microsoft.com/office/drawing/2014/main" id="{3EFBC1D0-8156-444B-9924-EB94CF99C442}"/>
              </a:ext>
            </a:extLst>
          </p:cNvPr>
          <p:cNvGrpSpPr/>
          <p:nvPr/>
        </p:nvGrpSpPr>
        <p:grpSpPr>
          <a:xfrm>
            <a:off x="1555871" y="3526818"/>
            <a:ext cx="8833485" cy="1327785"/>
            <a:chOff x="1395517" y="2003868"/>
            <a:chExt cx="8833485" cy="1327785"/>
          </a:xfrm>
        </p:grpSpPr>
        <p:sp>
          <p:nvSpPr>
            <p:cNvPr id="4" name="Rectangle 3">
              <a:extLst>
                <a:ext uri="{FF2B5EF4-FFF2-40B4-BE49-F238E27FC236}">
                  <a16:creationId xmlns:a16="http://schemas.microsoft.com/office/drawing/2014/main" id="{0E1582D9-CE74-49AB-881F-FC1BBD75ADBC}"/>
                </a:ext>
              </a:extLst>
            </p:cNvPr>
            <p:cNvSpPr/>
            <p:nvPr/>
          </p:nvSpPr>
          <p:spPr bwMode="ltGray">
            <a:xfrm>
              <a:off x="1395517" y="2007678"/>
              <a:ext cx="2466975" cy="1323975"/>
            </a:xfrm>
            <a:prstGeom prst="rect">
              <a:avLst/>
            </a:prstGeom>
            <a:solidFill>
              <a:srgbClr val="ADC084"/>
            </a:solidFill>
            <a:ln w="1905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ea typeface="+mn-ea"/>
                  <a:cs typeface="+mn-cs"/>
                </a:rPr>
                <a:t>Program Design Choices</a:t>
              </a:r>
            </a:p>
          </p:txBody>
        </p:sp>
        <p:sp>
          <p:nvSpPr>
            <p:cNvPr id="5" name="Rectangle 4">
              <a:extLst>
                <a:ext uri="{FF2B5EF4-FFF2-40B4-BE49-F238E27FC236}">
                  <a16:creationId xmlns:a16="http://schemas.microsoft.com/office/drawing/2014/main" id="{B15A91C8-09A9-4F12-B901-8E6E621F0899}"/>
                </a:ext>
              </a:extLst>
            </p:cNvPr>
            <p:cNvSpPr/>
            <p:nvPr/>
          </p:nvSpPr>
          <p:spPr bwMode="ltGray">
            <a:xfrm>
              <a:off x="4576867" y="2003868"/>
              <a:ext cx="2468880" cy="1327785"/>
            </a:xfrm>
            <a:prstGeom prst="rect">
              <a:avLst/>
            </a:prstGeom>
            <a:solidFill>
              <a:srgbClr val="ADC084"/>
            </a:solidFill>
            <a:ln w="1905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ea typeface="+mn-ea"/>
                  <a:cs typeface="+mn-cs"/>
                </a:rPr>
                <a:t>Operations and Management Processes</a:t>
              </a:r>
            </a:p>
          </p:txBody>
        </p:sp>
        <p:sp>
          <p:nvSpPr>
            <p:cNvPr id="6" name="Rectangle 5">
              <a:extLst>
                <a:ext uri="{FF2B5EF4-FFF2-40B4-BE49-F238E27FC236}">
                  <a16:creationId xmlns:a16="http://schemas.microsoft.com/office/drawing/2014/main" id="{67EDFCAE-E123-42E2-B3D6-BA7C8C797081}"/>
                </a:ext>
              </a:extLst>
            </p:cNvPr>
            <p:cNvSpPr/>
            <p:nvPr/>
          </p:nvSpPr>
          <p:spPr bwMode="ltGray">
            <a:xfrm>
              <a:off x="7760122" y="2003868"/>
              <a:ext cx="2468880" cy="1325880"/>
            </a:xfrm>
            <a:prstGeom prst="rect">
              <a:avLst/>
            </a:prstGeom>
            <a:solidFill>
              <a:srgbClr val="ADC084"/>
            </a:solidFill>
            <a:ln w="1905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ea typeface="+mn-ea"/>
                  <a:cs typeface="+mn-cs"/>
                </a:rPr>
                <a:t>Compliance with Federal Rules</a:t>
              </a:r>
            </a:p>
          </p:txBody>
        </p:sp>
      </p:grpSp>
      <p:sp>
        <p:nvSpPr>
          <p:cNvPr id="9" name="TextBox 8">
            <a:extLst>
              <a:ext uri="{FF2B5EF4-FFF2-40B4-BE49-F238E27FC236}">
                <a16:creationId xmlns:a16="http://schemas.microsoft.com/office/drawing/2014/main" id="{42B425BA-30D1-48AB-AE2A-B32F9C7BE42D}"/>
              </a:ext>
            </a:extLst>
          </p:cNvPr>
          <p:cNvSpPr txBox="1"/>
          <p:nvPr/>
        </p:nvSpPr>
        <p:spPr>
          <a:xfrm>
            <a:off x="0" y="5685234"/>
            <a:ext cx="6094428" cy="369332"/>
          </a:xfrm>
          <a:prstGeom prst="rect">
            <a:avLst/>
          </a:prstGeom>
          <a:noFill/>
        </p:spPr>
        <p:txBody>
          <a:bodyPr wrap="square">
            <a:spAutoFit/>
          </a:bodyPr>
          <a:lstStyle/>
          <a:p>
            <a:endParaRPr lang="en-US" sz="900" dirty="0">
              <a:hlinkClick r:id="rId2"/>
            </a:endParaRPr>
          </a:p>
          <a:p>
            <a:r>
              <a:rPr lang="en-US" sz="900" dirty="0">
                <a:hlinkClick r:id="rId2"/>
              </a:rPr>
              <a:t>https://www.medicaid.gov/basic-health-program/index.html</a:t>
            </a:r>
            <a:r>
              <a:rPr lang="en-US" sz="900" dirty="0"/>
              <a:t> </a:t>
            </a:r>
          </a:p>
        </p:txBody>
      </p:sp>
      <p:sp>
        <p:nvSpPr>
          <p:cNvPr id="10" name="TextBox 9">
            <a:extLst>
              <a:ext uri="{FF2B5EF4-FFF2-40B4-BE49-F238E27FC236}">
                <a16:creationId xmlns:a16="http://schemas.microsoft.com/office/drawing/2014/main" id="{44D14497-F941-4EF8-968B-0B679B07E562}"/>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7</a:t>
            </a:fld>
            <a:endParaRPr lang="en-US" dirty="0">
              <a:solidFill>
                <a:schemeClr val="bg1"/>
              </a:solidFill>
            </a:endParaRPr>
          </a:p>
        </p:txBody>
      </p:sp>
      <p:sp>
        <p:nvSpPr>
          <p:cNvPr id="11" name="TextBox 10">
            <a:extLst>
              <a:ext uri="{FF2B5EF4-FFF2-40B4-BE49-F238E27FC236}">
                <a16:creationId xmlns:a16="http://schemas.microsoft.com/office/drawing/2014/main" id="{9567F5E4-BF78-478E-AE03-2ADB5EAD4048}"/>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
        <p:nvSpPr>
          <p:cNvPr id="8" name="TextBox 7">
            <a:extLst>
              <a:ext uri="{FF2B5EF4-FFF2-40B4-BE49-F238E27FC236}">
                <a16:creationId xmlns:a16="http://schemas.microsoft.com/office/drawing/2014/main" id="{B81C62D7-3D0A-473A-BFE6-949FECF5CBC5}"/>
              </a:ext>
            </a:extLst>
          </p:cNvPr>
          <p:cNvSpPr txBox="1"/>
          <p:nvPr/>
        </p:nvSpPr>
        <p:spPr>
          <a:xfrm>
            <a:off x="1500768" y="5019614"/>
            <a:ext cx="8888588" cy="646331"/>
          </a:xfrm>
          <a:prstGeom prst="rect">
            <a:avLst/>
          </a:prstGeom>
          <a:noFill/>
        </p:spPr>
        <p:txBody>
          <a:bodyPr wrap="square" rtlCol="0">
            <a:spAutoFit/>
          </a:bodyPr>
          <a:lstStyle/>
          <a:p>
            <a:pPr algn="ctr"/>
            <a:r>
              <a:rPr lang="en-US" b="1" dirty="0"/>
              <a:t>CHFS has the ability to choose whether to align with Medicaid or Exchange design elements in creating its BHP program design and operations</a:t>
            </a:r>
          </a:p>
        </p:txBody>
      </p:sp>
    </p:spTree>
    <p:extLst>
      <p:ext uri="{BB962C8B-B14F-4D97-AF65-F5344CB8AC3E}">
        <p14:creationId xmlns:p14="http://schemas.microsoft.com/office/powerpoint/2010/main" val="3159162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0429-3F99-436D-AD8F-92A19F100FC9}"/>
              </a:ext>
            </a:extLst>
          </p:cNvPr>
          <p:cNvSpPr>
            <a:spLocks noGrp="1"/>
          </p:cNvSpPr>
          <p:nvPr>
            <p:ph type="ctrTitle"/>
          </p:nvPr>
        </p:nvSpPr>
        <p:spPr>
          <a:xfrm>
            <a:off x="1524000" y="2075823"/>
            <a:ext cx="9144000" cy="2706353"/>
          </a:xfrm>
        </p:spPr>
        <p:txBody>
          <a:bodyPr/>
          <a:lstStyle/>
          <a:p>
            <a:r>
              <a:rPr lang="en-US" dirty="0"/>
              <a:t>HJR57 Work Group Activities, Findings, and Recommendations</a:t>
            </a:r>
          </a:p>
        </p:txBody>
      </p:sp>
      <p:sp>
        <p:nvSpPr>
          <p:cNvPr id="3" name="TextBox 2">
            <a:extLst>
              <a:ext uri="{FF2B5EF4-FFF2-40B4-BE49-F238E27FC236}">
                <a16:creationId xmlns:a16="http://schemas.microsoft.com/office/drawing/2014/main" id="{DE15A222-69E6-443D-8788-D1D80A743B60}"/>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8</a:t>
            </a:fld>
            <a:endParaRPr lang="en-US" dirty="0">
              <a:solidFill>
                <a:schemeClr val="bg1"/>
              </a:solidFill>
            </a:endParaRPr>
          </a:p>
        </p:txBody>
      </p:sp>
      <p:sp>
        <p:nvSpPr>
          <p:cNvPr id="4" name="TextBox 3">
            <a:extLst>
              <a:ext uri="{FF2B5EF4-FFF2-40B4-BE49-F238E27FC236}">
                <a16:creationId xmlns:a16="http://schemas.microsoft.com/office/drawing/2014/main" id="{4998A339-A541-42ED-B9F0-5BDB1FB12699}"/>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Tree>
    <p:extLst>
      <p:ext uri="{BB962C8B-B14F-4D97-AF65-F5344CB8AC3E}">
        <p14:creationId xmlns:p14="http://schemas.microsoft.com/office/powerpoint/2010/main" val="18345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6A573-E955-4374-ADE9-44E2AFC2941B}"/>
              </a:ext>
            </a:extLst>
          </p:cNvPr>
          <p:cNvSpPr>
            <a:spLocks noGrp="1"/>
          </p:cNvSpPr>
          <p:nvPr>
            <p:ph type="title"/>
          </p:nvPr>
        </p:nvSpPr>
        <p:spPr/>
        <p:txBody>
          <a:bodyPr/>
          <a:lstStyle/>
          <a:p>
            <a:r>
              <a:rPr lang="en-US" dirty="0"/>
              <a:t>HJR57 Background</a:t>
            </a:r>
          </a:p>
        </p:txBody>
      </p:sp>
      <p:sp>
        <p:nvSpPr>
          <p:cNvPr id="3" name="Content Placeholder 2">
            <a:extLst>
              <a:ext uri="{FF2B5EF4-FFF2-40B4-BE49-F238E27FC236}">
                <a16:creationId xmlns:a16="http://schemas.microsoft.com/office/drawing/2014/main" id="{DBC149D5-3AEB-4681-8722-2116C5207BEB}"/>
              </a:ext>
            </a:extLst>
          </p:cNvPr>
          <p:cNvSpPr>
            <a:spLocks noGrp="1"/>
          </p:cNvSpPr>
          <p:nvPr>
            <p:ph idx="1"/>
          </p:nvPr>
        </p:nvSpPr>
        <p:spPr>
          <a:xfrm>
            <a:off x="838202" y="1346430"/>
            <a:ext cx="6432394" cy="3895384"/>
          </a:xfrm>
        </p:spPr>
        <p:txBody>
          <a:bodyPr/>
          <a:lstStyle/>
          <a:p>
            <a:r>
              <a:rPr lang="en-US" sz="2400" dirty="0"/>
              <a:t>House Joint Resolution directing the Cabinet for Health and Family Services to establish a work group to:</a:t>
            </a:r>
          </a:p>
          <a:p>
            <a:pPr lvl="1"/>
            <a:r>
              <a:rPr lang="en-US" sz="2000" dirty="0"/>
              <a:t>Assess the feasibility of implementing a bridge insurance program</a:t>
            </a:r>
          </a:p>
          <a:p>
            <a:pPr lvl="1"/>
            <a:r>
              <a:rPr lang="en-US" sz="2000" dirty="0"/>
              <a:t>Review current Temporary Assistance for Needy Families expenditures</a:t>
            </a:r>
          </a:p>
          <a:p>
            <a:pPr lvl="1"/>
            <a:r>
              <a:rPr lang="en-US" sz="2000" dirty="0"/>
              <a:t>Consider opportunities for public-private partnerships to better meet the needs of public assistance beneficiaries</a:t>
            </a:r>
          </a:p>
          <a:p>
            <a:r>
              <a:rPr lang="en-US" sz="2400" dirty="0"/>
              <a:t>Passed by the Kentucky General Assembly and signed by Governor Beshear on March 25, 2021</a:t>
            </a:r>
          </a:p>
        </p:txBody>
      </p:sp>
      <p:sp>
        <p:nvSpPr>
          <p:cNvPr id="5" name="TextBox 4">
            <a:extLst>
              <a:ext uri="{FF2B5EF4-FFF2-40B4-BE49-F238E27FC236}">
                <a16:creationId xmlns:a16="http://schemas.microsoft.com/office/drawing/2014/main" id="{DDB33377-96F5-4A61-BA34-EB34426F99C4}"/>
              </a:ext>
            </a:extLst>
          </p:cNvPr>
          <p:cNvSpPr txBox="1"/>
          <p:nvPr/>
        </p:nvSpPr>
        <p:spPr>
          <a:xfrm>
            <a:off x="2178" y="5844517"/>
            <a:ext cx="6093822" cy="230832"/>
          </a:xfrm>
          <a:prstGeom prst="rect">
            <a:avLst/>
          </a:prstGeom>
          <a:noFill/>
        </p:spPr>
        <p:txBody>
          <a:bodyPr wrap="square">
            <a:spAutoFit/>
          </a:bodyPr>
          <a:lstStyle/>
          <a:p>
            <a:r>
              <a:rPr lang="en-US" sz="900" dirty="0">
                <a:hlinkClick r:id="rId2"/>
              </a:rPr>
              <a:t>https://apps.legislature.ky.gov/record/21rs/hjr57.html</a:t>
            </a:r>
            <a:r>
              <a:rPr lang="en-US" sz="900" dirty="0"/>
              <a:t> </a:t>
            </a:r>
          </a:p>
        </p:txBody>
      </p:sp>
      <p:sp>
        <p:nvSpPr>
          <p:cNvPr id="6" name="TextBox 5">
            <a:extLst>
              <a:ext uri="{FF2B5EF4-FFF2-40B4-BE49-F238E27FC236}">
                <a16:creationId xmlns:a16="http://schemas.microsoft.com/office/drawing/2014/main" id="{9D368E2B-8546-4903-8B2E-0EDABD6C74E4}"/>
              </a:ext>
            </a:extLst>
          </p:cNvPr>
          <p:cNvSpPr txBox="1"/>
          <p:nvPr/>
        </p:nvSpPr>
        <p:spPr>
          <a:xfrm>
            <a:off x="10069551" y="6311900"/>
            <a:ext cx="537117" cy="369332"/>
          </a:xfrm>
          <a:prstGeom prst="rect">
            <a:avLst/>
          </a:prstGeom>
          <a:noFill/>
        </p:spPr>
        <p:txBody>
          <a:bodyPr wrap="square" rtlCol="0">
            <a:spAutoFit/>
          </a:bodyPr>
          <a:lstStyle/>
          <a:p>
            <a:fld id="{092A9F7D-2480-4429-B93C-8D669CB8865A}" type="slidenum">
              <a:rPr lang="en-US" smtClean="0">
                <a:solidFill>
                  <a:schemeClr val="bg1"/>
                </a:solidFill>
              </a:rPr>
              <a:t>9</a:t>
            </a:fld>
            <a:endParaRPr lang="en-US" dirty="0">
              <a:solidFill>
                <a:schemeClr val="bg1"/>
              </a:solidFill>
            </a:endParaRPr>
          </a:p>
        </p:txBody>
      </p:sp>
      <p:sp>
        <p:nvSpPr>
          <p:cNvPr id="7" name="TextBox 6">
            <a:extLst>
              <a:ext uri="{FF2B5EF4-FFF2-40B4-BE49-F238E27FC236}">
                <a16:creationId xmlns:a16="http://schemas.microsoft.com/office/drawing/2014/main" id="{4CA0D3E9-9019-4A7C-85BF-DCBC1F280E2F}"/>
              </a:ext>
            </a:extLst>
          </p:cNvPr>
          <p:cNvSpPr txBox="1"/>
          <p:nvPr/>
        </p:nvSpPr>
        <p:spPr>
          <a:xfrm>
            <a:off x="468351" y="6311900"/>
            <a:ext cx="2064834" cy="369332"/>
          </a:xfrm>
          <a:prstGeom prst="rect">
            <a:avLst/>
          </a:prstGeom>
          <a:noFill/>
        </p:spPr>
        <p:txBody>
          <a:bodyPr wrap="square" rtlCol="0">
            <a:spAutoFit/>
          </a:bodyPr>
          <a:lstStyle/>
          <a:p>
            <a:r>
              <a:rPr lang="en-US" dirty="0">
                <a:solidFill>
                  <a:schemeClr val="bg1"/>
                </a:solidFill>
              </a:rPr>
              <a:t>October 20, 2022</a:t>
            </a:r>
          </a:p>
        </p:txBody>
      </p:sp>
      <p:sp>
        <p:nvSpPr>
          <p:cNvPr id="8" name="TextBox 7">
            <a:extLst>
              <a:ext uri="{FF2B5EF4-FFF2-40B4-BE49-F238E27FC236}">
                <a16:creationId xmlns:a16="http://schemas.microsoft.com/office/drawing/2014/main" id="{96DD2418-05EA-410E-B174-588E41E36D7F}"/>
              </a:ext>
            </a:extLst>
          </p:cNvPr>
          <p:cNvSpPr txBox="1"/>
          <p:nvPr/>
        </p:nvSpPr>
        <p:spPr>
          <a:xfrm>
            <a:off x="7716643" y="1690688"/>
            <a:ext cx="3847171" cy="3282756"/>
          </a:xfrm>
          <a:prstGeom prst="rect">
            <a:avLst/>
          </a:prstGeom>
          <a:solidFill>
            <a:srgbClr val="01203D"/>
          </a:solidFill>
        </p:spPr>
        <p:style>
          <a:lnRef idx="2">
            <a:schemeClr val="accent3">
              <a:shade val="50000"/>
            </a:schemeClr>
          </a:lnRef>
          <a:fillRef idx="1">
            <a:schemeClr val="accent3"/>
          </a:fillRef>
          <a:effectRef idx="0">
            <a:schemeClr val="accent3"/>
          </a:effectRef>
          <a:fontRef idx="minor">
            <a:schemeClr val="lt1"/>
          </a:fontRef>
        </p:style>
        <p:txBody>
          <a:bodyPr wrap="square" tIns="91440" bIns="91440">
            <a:spAutoFit/>
          </a:bodyPr>
          <a:lstStyle/>
          <a:p>
            <a:r>
              <a:rPr lang="en-US" sz="2000" dirty="0"/>
              <a:t>CHFS engaged Milliman to perform a BHP feasibility analysis, which was presented to the group in August 2021:</a:t>
            </a:r>
          </a:p>
          <a:p>
            <a:pPr marL="342900" indent="-342900">
              <a:buFont typeface="Arial" panose="020B0604020202020204" pitchFamily="34" charset="0"/>
              <a:buChar char="•"/>
            </a:pPr>
            <a:r>
              <a:rPr lang="en-US" sz="2000" dirty="0"/>
              <a:t>Parameters of BHP and state examples</a:t>
            </a:r>
          </a:p>
          <a:p>
            <a:pPr marL="342900" indent="-342900">
              <a:buFont typeface="Arial" panose="020B0604020202020204" pitchFamily="34" charset="0"/>
              <a:buChar char="•"/>
            </a:pPr>
            <a:r>
              <a:rPr lang="en-US" sz="2000" dirty="0"/>
              <a:t>Overview of implementation process</a:t>
            </a:r>
          </a:p>
          <a:p>
            <a:pPr marL="342900" indent="-342900">
              <a:buFont typeface="Arial" panose="020B0604020202020204" pitchFamily="34" charset="0"/>
              <a:buChar char="•"/>
            </a:pPr>
            <a:r>
              <a:rPr lang="en-US" sz="2000" dirty="0"/>
              <a:t>Estimated cost</a:t>
            </a:r>
          </a:p>
          <a:p>
            <a:pPr marL="342900" indent="-342900">
              <a:buFont typeface="Arial" panose="020B0604020202020204" pitchFamily="34" charset="0"/>
              <a:buChar char="•"/>
            </a:pPr>
            <a:r>
              <a:rPr lang="en-US" sz="2000" dirty="0"/>
              <a:t>Estimated enrollment</a:t>
            </a:r>
            <a:endParaRPr lang="en-US" dirty="0"/>
          </a:p>
        </p:txBody>
      </p:sp>
    </p:spTree>
    <p:extLst>
      <p:ext uri="{BB962C8B-B14F-4D97-AF65-F5344CB8AC3E}">
        <p14:creationId xmlns:p14="http://schemas.microsoft.com/office/powerpoint/2010/main" val="3346963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826</TotalTime>
  <Words>1611</Words>
  <Application>Microsoft Office PowerPoint</Application>
  <PresentationFormat>Widescreen</PresentationFormat>
  <Paragraphs>186</Paragraphs>
  <Slides>20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Calibri</vt:lpstr>
      <vt:lpstr>Calibri Light</vt:lpstr>
      <vt:lpstr>Wingdings</vt:lpstr>
      <vt:lpstr>Office Theme</vt:lpstr>
      <vt:lpstr>Custom Design</vt:lpstr>
      <vt:lpstr>1_Office Theme</vt:lpstr>
      <vt:lpstr>PowerPoint Presentation</vt:lpstr>
      <vt:lpstr>Agenda</vt:lpstr>
      <vt:lpstr>Overview of a Basic Health Program </vt:lpstr>
      <vt:lpstr>What is a Basic Health Program (BHP)?</vt:lpstr>
      <vt:lpstr>Where does BHP fit? Means to create a “bridge”</vt:lpstr>
      <vt:lpstr>Need for BHP</vt:lpstr>
      <vt:lpstr>Federal authority gained through BHP Blueprint</vt:lpstr>
      <vt:lpstr>HJR57 Work Group Activities, Findings, and Recommendations</vt:lpstr>
      <vt:lpstr>HJR57 Background</vt:lpstr>
      <vt:lpstr>HJR57 Work Group Findings</vt:lpstr>
      <vt:lpstr>HJR57 Work Group Findings</vt:lpstr>
      <vt:lpstr>HJR57 Task Force Recommendations</vt:lpstr>
      <vt:lpstr>Update on CHFS Development of a Kentucky BHP</vt:lpstr>
      <vt:lpstr>Update on BHP Development</vt:lpstr>
      <vt:lpstr>Estimated BHP Costs and Approximate Enrollment</vt:lpstr>
      <vt:lpstr>Estimated BHP Program Costs</vt:lpstr>
      <vt:lpstr>Anticipated Eligible Individuals</vt:lpstr>
      <vt:lpstr>Legislation Related to BHP</vt:lpstr>
      <vt:lpstr>Legislative Authority</vt:lpstr>
      <vt:lpstr>Discussion and 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Fisher, Elizabeth E (CHFS DMS)</dc:creator>
  <cp:lastModifiedBy>Allen, Sasche (LRC)</cp:lastModifiedBy>
  <cp:revision>31</cp:revision>
  <dcterms:created xsi:type="dcterms:W3CDTF">2022-07-12T17:22:58Z</dcterms:created>
  <dcterms:modified xsi:type="dcterms:W3CDTF">2022-10-19T15:37:37Z</dcterms:modified>
</cp:coreProperties>
</file>