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sldIdLst>
    <p:sldId id="271" r:id="rId5"/>
    <p:sldId id="298" r:id="rId6"/>
    <p:sldId id="270" r:id="rId7"/>
    <p:sldId id="276" r:id="rId8"/>
    <p:sldId id="273" r:id="rId9"/>
    <p:sldId id="272" r:id="rId10"/>
    <p:sldId id="286" r:id="rId11"/>
    <p:sldId id="277" r:id="rId12"/>
    <p:sldId id="294" r:id="rId13"/>
    <p:sldId id="274" r:id="rId14"/>
    <p:sldId id="280" r:id="rId15"/>
    <p:sldId id="275" r:id="rId16"/>
    <p:sldId id="296" r:id="rId17"/>
    <p:sldId id="278" r:id="rId18"/>
    <p:sldId id="279" r:id="rId19"/>
    <p:sldId id="281" r:id="rId20"/>
    <p:sldId id="297" r:id="rId21"/>
    <p:sldId id="282" r:id="rId22"/>
    <p:sldId id="292" r:id="rId23"/>
    <p:sldId id="283" r:id="rId24"/>
    <p:sldId id="284" r:id="rId25"/>
    <p:sldId id="285" r:id="rId26"/>
    <p:sldId id="290" r:id="rId27"/>
    <p:sldId id="288" r:id="rId28"/>
    <p:sldId id="293" r:id="rId29"/>
    <p:sldId id="291" r:id="rId30"/>
    <p:sldId id="289" r:id="rId31"/>
    <p:sldId id="264" r:id="rId32"/>
    <p:sldId id="2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7"/>
    <a:srgbClr val="054F7D"/>
    <a:srgbClr val="0076BC"/>
    <a:srgbClr val="0076BB"/>
    <a:srgbClr val="7F7F7F"/>
    <a:srgbClr val="0076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4"/>
    <p:restoredTop sz="94626"/>
  </p:normalViewPr>
  <p:slideViewPr>
    <p:cSldViewPr snapToGrid="0" snapToObjects="1">
      <p:cViewPr varScale="1">
        <p:scale>
          <a:sx n="74" d="100"/>
          <a:sy n="74" d="100"/>
        </p:scale>
        <p:origin x="90"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A0427 - ALS - Emergency</c:v>
                </c:pt>
              </c:strCache>
            </c:strRef>
          </c:tx>
          <c:spPr>
            <a:solidFill>
              <a:schemeClr val="accent1"/>
            </a:solidFill>
            <a:ln>
              <a:noFill/>
            </a:ln>
            <a:effectLst/>
          </c:spPr>
          <c:invertIfNegative val="0"/>
          <c:dPt>
            <c:idx val="7"/>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1-66C9-408D-9545-A307BFCDC5C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Kentucky</c:v>
                </c:pt>
                <c:pt idx="1">
                  <c:v>Indiana</c:v>
                </c:pt>
                <c:pt idx="2">
                  <c:v>Ohio</c:v>
                </c:pt>
                <c:pt idx="3">
                  <c:v>Tennessee</c:v>
                </c:pt>
                <c:pt idx="4">
                  <c:v>Illinois</c:v>
                </c:pt>
                <c:pt idx="5">
                  <c:v>West Virginia</c:v>
                </c:pt>
                <c:pt idx="6">
                  <c:v>Missouri</c:v>
                </c:pt>
                <c:pt idx="7">
                  <c:v>Medicare</c:v>
                </c:pt>
              </c:strCache>
            </c:strRef>
          </c:cat>
          <c:val>
            <c:numRef>
              <c:f>Sheet1!$B$2:$B$9</c:f>
              <c:numCache>
                <c:formatCode>"$"#,##0.00</c:formatCode>
                <c:ptCount val="8"/>
                <c:pt idx="0">
                  <c:v>110</c:v>
                </c:pt>
                <c:pt idx="1">
                  <c:v>160.84</c:v>
                </c:pt>
                <c:pt idx="2">
                  <c:v>170</c:v>
                </c:pt>
                <c:pt idx="3">
                  <c:v>295.41000000000003</c:v>
                </c:pt>
                <c:pt idx="4">
                  <c:v>386.22</c:v>
                </c:pt>
                <c:pt idx="5">
                  <c:v>387.5</c:v>
                </c:pt>
                <c:pt idx="6">
                  <c:v>429.75</c:v>
                </c:pt>
                <c:pt idx="7">
                  <c:v>434.21</c:v>
                </c:pt>
              </c:numCache>
            </c:numRef>
          </c:val>
          <c:extLst xmlns:c16r2="http://schemas.microsoft.com/office/drawing/2015/06/chart">
            <c:ext xmlns:c16="http://schemas.microsoft.com/office/drawing/2014/chart" uri="{C3380CC4-5D6E-409C-BE32-E72D297353CC}">
              <c16:uniqueId val="{00000002-66C9-408D-9545-A307BFCDC5CA}"/>
            </c:ext>
          </c:extLst>
        </c:ser>
        <c:ser>
          <c:idx val="1"/>
          <c:order val="1"/>
          <c:tx>
            <c:strRef>
              <c:f>Sheet1!$C$1</c:f>
              <c:strCache>
                <c:ptCount val="1"/>
                <c:pt idx="0">
                  <c:v>A0429 - BLS - Emergency</c:v>
                </c:pt>
              </c:strCache>
            </c:strRef>
          </c:tx>
          <c:spPr>
            <a:solidFill>
              <a:srgbClr val="FF0000"/>
            </a:solidFill>
            <a:ln>
              <a:noFill/>
            </a:ln>
            <a:effectLst/>
          </c:spPr>
          <c:invertIfNegative val="0"/>
          <c:dPt>
            <c:idx val="7"/>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4-66C9-408D-9545-A307BFCDC5C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Kentucky</c:v>
                </c:pt>
                <c:pt idx="1">
                  <c:v>Indiana</c:v>
                </c:pt>
                <c:pt idx="2">
                  <c:v>Ohio</c:v>
                </c:pt>
                <c:pt idx="3">
                  <c:v>Tennessee</c:v>
                </c:pt>
                <c:pt idx="4">
                  <c:v>Illinois</c:v>
                </c:pt>
                <c:pt idx="5">
                  <c:v>West Virginia</c:v>
                </c:pt>
                <c:pt idx="6">
                  <c:v>Missouri</c:v>
                </c:pt>
                <c:pt idx="7">
                  <c:v>Medicare</c:v>
                </c:pt>
              </c:strCache>
            </c:strRef>
          </c:cat>
          <c:val>
            <c:numRef>
              <c:f>Sheet1!$C$2:$C$9</c:f>
              <c:numCache>
                <c:formatCode>"$"#,##0.00</c:formatCode>
                <c:ptCount val="8"/>
                <c:pt idx="0">
                  <c:v>82.5</c:v>
                </c:pt>
                <c:pt idx="1">
                  <c:v>110.84</c:v>
                </c:pt>
                <c:pt idx="2">
                  <c:v>120</c:v>
                </c:pt>
                <c:pt idx="3">
                  <c:v>248.76</c:v>
                </c:pt>
                <c:pt idx="4">
                  <c:v>325.24</c:v>
                </c:pt>
                <c:pt idx="5">
                  <c:v>326.31</c:v>
                </c:pt>
                <c:pt idx="6">
                  <c:v>334.69</c:v>
                </c:pt>
                <c:pt idx="7">
                  <c:v>365.67</c:v>
                </c:pt>
              </c:numCache>
            </c:numRef>
          </c:val>
          <c:extLst xmlns:c16r2="http://schemas.microsoft.com/office/drawing/2015/06/chart">
            <c:ext xmlns:c16="http://schemas.microsoft.com/office/drawing/2014/chart" uri="{C3380CC4-5D6E-409C-BE32-E72D297353CC}">
              <c16:uniqueId val="{00000005-66C9-408D-9545-A307BFCDC5CA}"/>
            </c:ext>
          </c:extLst>
        </c:ser>
        <c:dLbls>
          <c:showLegendKey val="0"/>
          <c:showVal val="0"/>
          <c:showCatName val="0"/>
          <c:showSerName val="0"/>
          <c:showPercent val="0"/>
          <c:showBubbleSize val="0"/>
        </c:dLbls>
        <c:gapWidth val="219"/>
        <c:overlap val="-27"/>
        <c:axId val="286451392"/>
        <c:axId val="286448256"/>
      </c:barChart>
      <c:catAx>
        <c:axId val="28645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448256"/>
        <c:crosses val="autoZero"/>
        <c:auto val="1"/>
        <c:lblAlgn val="ctr"/>
        <c:lblOffset val="100"/>
        <c:noMultiLvlLbl val="0"/>
      </c:catAx>
      <c:valAx>
        <c:axId val="2864482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4513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A0426 - 
ALS Non-E</c:v>
                </c:pt>
              </c:strCache>
            </c:strRef>
          </c:tx>
          <c:spPr>
            <a:solidFill>
              <a:srgbClr val="0070C0"/>
            </a:solidFill>
            <a:ln>
              <a:noFill/>
            </a:ln>
            <a:effectLst/>
          </c:spPr>
          <c:invertIfNegative val="0"/>
          <c:dPt>
            <c:idx val="7"/>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3-AA19-4852-9797-5616D207F45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Kentucky</c:v>
                </c:pt>
                <c:pt idx="1">
                  <c:v>Indiana</c:v>
                </c:pt>
                <c:pt idx="2">
                  <c:v>Ohio</c:v>
                </c:pt>
                <c:pt idx="3">
                  <c:v>Missouri</c:v>
                </c:pt>
                <c:pt idx="4">
                  <c:v>Tennessee</c:v>
                </c:pt>
                <c:pt idx="5">
                  <c:v>Illinois</c:v>
                </c:pt>
                <c:pt idx="6">
                  <c:v>West Virginia</c:v>
                </c:pt>
                <c:pt idx="7">
                  <c:v>Medicare</c:v>
                </c:pt>
              </c:strCache>
            </c:strRef>
          </c:cat>
          <c:val>
            <c:numRef>
              <c:f>Sheet1!$B$2:$B$9</c:f>
              <c:numCache>
                <c:formatCode>"$"#,##0.00</c:formatCode>
                <c:ptCount val="8"/>
                <c:pt idx="0">
                  <c:v>60</c:v>
                </c:pt>
                <c:pt idx="1">
                  <c:v>95.84</c:v>
                </c:pt>
                <c:pt idx="2">
                  <c:v>120</c:v>
                </c:pt>
                <c:pt idx="3">
                  <c:v>172.26</c:v>
                </c:pt>
                <c:pt idx="4">
                  <c:v>186.58</c:v>
                </c:pt>
                <c:pt idx="5">
                  <c:v>243.93</c:v>
                </c:pt>
                <c:pt idx="6">
                  <c:v>244.74</c:v>
                </c:pt>
                <c:pt idx="7">
                  <c:v>274.25</c:v>
                </c:pt>
              </c:numCache>
            </c:numRef>
          </c:val>
          <c:extLst xmlns:c16r2="http://schemas.microsoft.com/office/drawing/2015/06/chart">
            <c:ext xmlns:c16="http://schemas.microsoft.com/office/drawing/2014/chart" uri="{C3380CC4-5D6E-409C-BE32-E72D297353CC}">
              <c16:uniqueId val="{00000000-AA19-4852-9797-5616D207F451}"/>
            </c:ext>
          </c:extLst>
        </c:ser>
        <c:ser>
          <c:idx val="1"/>
          <c:order val="1"/>
          <c:tx>
            <c:strRef>
              <c:f>Sheet1!$C$1</c:f>
              <c:strCache>
                <c:ptCount val="1"/>
                <c:pt idx="0">
                  <c:v>A0428 - 
BLS - Non-E</c:v>
                </c:pt>
              </c:strCache>
            </c:strRef>
          </c:tx>
          <c:spPr>
            <a:solidFill>
              <a:srgbClr val="FF0000"/>
            </a:solidFill>
            <a:ln>
              <a:noFill/>
            </a:ln>
            <a:effectLst/>
          </c:spPr>
          <c:invertIfNegative val="0"/>
          <c:dPt>
            <c:idx val="7"/>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4-AA19-4852-9797-5616D207F45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Kentucky</c:v>
                </c:pt>
                <c:pt idx="1">
                  <c:v>Indiana</c:v>
                </c:pt>
                <c:pt idx="2">
                  <c:v>Ohio</c:v>
                </c:pt>
                <c:pt idx="3">
                  <c:v>Missouri</c:v>
                </c:pt>
                <c:pt idx="4">
                  <c:v>Tennessee</c:v>
                </c:pt>
                <c:pt idx="5">
                  <c:v>Illinois</c:v>
                </c:pt>
                <c:pt idx="6">
                  <c:v>West Virginia</c:v>
                </c:pt>
                <c:pt idx="7">
                  <c:v>Medicare</c:v>
                </c:pt>
              </c:strCache>
            </c:strRef>
          </c:cat>
          <c:val>
            <c:numRef>
              <c:f>Sheet1!$C$2:$C$9</c:f>
              <c:numCache>
                <c:formatCode>"$"#,##0.00</c:formatCode>
                <c:ptCount val="8"/>
                <c:pt idx="0">
                  <c:v>60</c:v>
                </c:pt>
                <c:pt idx="1">
                  <c:v>95.84</c:v>
                </c:pt>
                <c:pt idx="2">
                  <c:v>115</c:v>
                </c:pt>
                <c:pt idx="3">
                  <c:v>105.62</c:v>
                </c:pt>
                <c:pt idx="4">
                  <c:v>155.47999999999999</c:v>
                </c:pt>
                <c:pt idx="5">
                  <c:v>203.28</c:v>
                </c:pt>
                <c:pt idx="6">
                  <c:v>203.95</c:v>
                </c:pt>
                <c:pt idx="7">
                  <c:v>228.55</c:v>
                </c:pt>
              </c:numCache>
            </c:numRef>
          </c:val>
          <c:extLst xmlns:c16r2="http://schemas.microsoft.com/office/drawing/2015/06/chart">
            <c:ext xmlns:c16="http://schemas.microsoft.com/office/drawing/2014/chart" uri="{C3380CC4-5D6E-409C-BE32-E72D297353CC}">
              <c16:uniqueId val="{00000001-AA19-4852-9797-5616D207F451}"/>
            </c:ext>
          </c:extLst>
        </c:ser>
        <c:dLbls>
          <c:showLegendKey val="0"/>
          <c:showVal val="0"/>
          <c:showCatName val="0"/>
          <c:showSerName val="0"/>
          <c:showPercent val="0"/>
          <c:showBubbleSize val="0"/>
        </c:dLbls>
        <c:gapWidth val="219"/>
        <c:overlap val="-27"/>
        <c:axId val="367253120"/>
        <c:axId val="367255864"/>
      </c:barChart>
      <c:catAx>
        <c:axId val="36725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255864"/>
        <c:crosses val="autoZero"/>
        <c:auto val="1"/>
        <c:lblAlgn val="ctr"/>
        <c:lblOffset val="100"/>
        <c:noMultiLvlLbl val="0"/>
      </c:catAx>
      <c:valAx>
        <c:axId val="3672558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253120"/>
        <c:crosses val="autoZero"/>
        <c:crossBetween val="between"/>
      </c:valAx>
      <c:spPr>
        <a:noFill/>
        <a:ln>
          <a:noFill/>
        </a:ln>
        <a:effectLst/>
      </c:spPr>
    </c:plotArea>
    <c:legend>
      <c:legendPos val="r"/>
      <c:layout>
        <c:manualLayout>
          <c:xMode val="edge"/>
          <c:yMode val="edge"/>
          <c:x val="0.86519702884559357"/>
          <c:y val="0.40212980969897355"/>
          <c:w val="0.12386736865006732"/>
          <c:h val="0.195740102899794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32B37-04D3-2C4E-BE4E-5883C95AB85C}" type="datetimeFigureOut">
              <a:rPr lang="en-US" smtClean="0"/>
              <a:t>8/15/2022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5D90E-E9B2-7542-8E86-A1E487A342C4}" type="slidenum">
              <a:rPr lang="en-US" smtClean="0"/>
              <a:t>‹#›</a:t>
            </a:fld>
            <a:endParaRPr lang="en-US"/>
          </a:p>
        </p:txBody>
      </p:sp>
    </p:spTree>
    <p:extLst>
      <p:ext uri="{BB962C8B-B14F-4D97-AF65-F5344CB8AC3E}">
        <p14:creationId xmlns:p14="http://schemas.microsoft.com/office/powerpoint/2010/main" val="138113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FB0BFB5-3FD7-48FB-AB1B-573673626C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38" y="-6811"/>
            <a:ext cx="12242276" cy="8161518"/>
          </a:xfrm>
          <a:prstGeom prst="rect">
            <a:avLst/>
          </a:prstGeom>
        </p:spPr>
      </p:pic>
      <p:sp>
        <p:nvSpPr>
          <p:cNvPr id="9" name="Rectangle 8">
            <a:extLst>
              <a:ext uri="{FF2B5EF4-FFF2-40B4-BE49-F238E27FC236}">
                <a16:creationId xmlns:a16="http://schemas.microsoft.com/office/drawing/2014/main" xmlns="" id="{28E71A84-9D7E-6B47-979B-D462C1A49285}"/>
              </a:ext>
            </a:extLst>
          </p:cNvPr>
          <p:cNvSpPr/>
          <p:nvPr userDrawn="1"/>
        </p:nvSpPr>
        <p:spPr>
          <a:xfrm>
            <a:off x="228600" y="1205344"/>
            <a:ext cx="11731752" cy="4572000"/>
          </a:xfrm>
          <a:prstGeom prst="rect">
            <a:avLst/>
          </a:prstGeom>
          <a:solidFill>
            <a:srgbClr val="014987">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xmlns="" id="{702F632E-1A8A-6647-A3A5-A8209E3325F8}"/>
              </a:ext>
            </a:extLst>
          </p:cNvPr>
          <p:cNvSpPr>
            <a:spLocks noGrp="1"/>
          </p:cNvSpPr>
          <p:nvPr>
            <p:ph type="ctrTitle"/>
          </p:nvPr>
        </p:nvSpPr>
        <p:spPr>
          <a:xfrm>
            <a:off x="6171866" y="2568943"/>
            <a:ext cx="5264484" cy="894876"/>
          </a:xfrm>
        </p:spPr>
        <p:txBody>
          <a:bodyPr anchor="ctr" anchorCtr="0">
            <a:normAutofit/>
          </a:bodyPr>
          <a:lstStyle>
            <a:lvl1pPr algn="r">
              <a:defRPr>
                <a:solidFill>
                  <a:schemeClr val="bg1"/>
                </a:solidFill>
              </a:defRPr>
            </a:lvl1pPr>
          </a:lstStyle>
          <a:p>
            <a:pPr algn="r"/>
            <a:r>
              <a:rPr lang="en-US" sz="4300" b="1" dirty="0">
                <a:solidFill>
                  <a:schemeClr val="bg1"/>
                </a:solidFill>
                <a:latin typeface="Arial" charset="0"/>
                <a:cs typeface="Arial" charset="0"/>
              </a:rPr>
              <a:t>Click to edit Master title style</a:t>
            </a:r>
            <a:endParaRPr lang="en-US" sz="4300" b="1" dirty="0">
              <a:solidFill>
                <a:schemeClr val="bg1"/>
              </a:solidFill>
              <a:latin typeface="Arial" charset="0"/>
              <a:ea typeface="Arial" charset="0"/>
              <a:cs typeface="Arial" charset="0"/>
            </a:endParaRPr>
          </a:p>
        </p:txBody>
      </p:sp>
      <p:pic>
        <p:nvPicPr>
          <p:cNvPr id="13" name="Picture 12">
            <a:extLst>
              <a:ext uri="{FF2B5EF4-FFF2-40B4-BE49-F238E27FC236}">
                <a16:creationId xmlns:a16="http://schemas.microsoft.com/office/drawing/2014/main" xmlns="" id="{B2A91CDC-8355-AB48-A24A-BBB479F85F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668" y="2774732"/>
            <a:ext cx="4817238" cy="1313792"/>
          </a:xfrm>
          <a:prstGeom prst="rect">
            <a:avLst/>
          </a:prstGeom>
        </p:spPr>
      </p:pic>
      <p:sp>
        <p:nvSpPr>
          <p:cNvPr id="4" name="Date Placeholder 3">
            <a:extLst>
              <a:ext uri="{FF2B5EF4-FFF2-40B4-BE49-F238E27FC236}">
                <a16:creationId xmlns:a16="http://schemas.microsoft.com/office/drawing/2014/main" xmlns="" id="{49C6E774-E989-E948-93E9-127B78BC1FDC}"/>
              </a:ext>
            </a:extLst>
          </p:cNvPr>
          <p:cNvSpPr>
            <a:spLocks noGrp="1"/>
          </p:cNvSpPr>
          <p:nvPr>
            <p:ph type="dt" sz="half" idx="10"/>
          </p:nvPr>
        </p:nvSpPr>
        <p:spPr/>
        <p:txBody>
          <a:bodyPr/>
          <a:lstStyle/>
          <a:p>
            <a:fld id="{9CFA75B9-5DAF-464D-9FE5-37C05FE015CE}" type="datetime1">
              <a:rPr lang="en-US" smtClean="0"/>
              <a:t>8/15/2022</a:t>
            </a:fld>
            <a:endParaRPr lang="en-US"/>
          </a:p>
        </p:txBody>
      </p:sp>
      <p:sp>
        <p:nvSpPr>
          <p:cNvPr id="5" name="Footer Placeholder 4">
            <a:extLst>
              <a:ext uri="{FF2B5EF4-FFF2-40B4-BE49-F238E27FC236}">
                <a16:creationId xmlns:a16="http://schemas.microsoft.com/office/drawing/2014/main" xmlns="" id="{34A29718-A073-5F42-9064-15E944B98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AF8E64-CD2B-9844-919F-682AD0AA3D85}"/>
              </a:ext>
            </a:extLst>
          </p:cNvPr>
          <p:cNvSpPr>
            <a:spLocks noGrp="1"/>
          </p:cNvSpPr>
          <p:nvPr>
            <p:ph type="sldNum" sz="quarter" idx="12"/>
          </p:nvPr>
        </p:nvSpPr>
        <p:spPr/>
        <p:txBody>
          <a:bodyPr/>
          <a:lstStyle/>
          <a:p>
            <a:fld id="{C5FB5023-8825-F145-B094-9C959F5744C0}" type="slidenum">
              <a:rPr lang="en-US" smtClean="0"/>
              <a:t>‹#›</a:t>
            </a:fld>
            <a:endParaRPr lang="en-US"/>
          </a:p>
        </p:txBody>
      </p:sp>
      <p:sp>
        <p:nvSpPr>
          <p:cNvPr id="16" name="Text Placeholder 2">
            <a:extLst>
              <a:ext uri="{FF2B5EF4-FFF2-40B4-BE49-F238E27FC236}">
                <a16:creationId xmlns:a16="http://schemas.microsoft.com/office/drawing/2014/main" xmlns="" id="{C263E94D-B516-494F-8AB3-D4A3D5BEED92}"/>
              </a:ext>
            </a:extLst>
          </p:cNvPr>
          <p:cNvSpPr>
            <a:spLocks noGrp="1"/>
          </p:cNvSpPr>
          <p:nvPr>
            <p:ph type="body" sz="quarter" idx="13" hasCustomPrompt="1"/>
          </p:nvPr>
        </p:nvSpPr>
        <p:spPr>
          <a:xfrm>
            <a:off x="6172200" y="3617913"/>
            <a:ext cx="5264150" cy="539750"/>
          </a:xfrm>
        </p:spPr>
        <p:txBody>
          <a:bodyPr>
            <a:normAutofit/>
          </a:bodyPr>
          <a:lstStyle>
            <a:lvl1pPr marL="11112" indent="0" algn="r">
              <a:buNone/>
              <a:defRPr sz="1800">
                <a:solidFill>
                  <a:schemeClr val="bg1"/>
                </a:solidFill>
              </a:defRPr>
            </a:lvl1pPr>
          </a:lstStyle>
          <a:p>
            <a:pPr lvl="0"/>
            <a:r>
              <a:rPr lang="en-US" dirty="0"/>
              <a:t>Date Here</a:t>
            </a:r>
          </a:p>
        </p:txBody>
      </p:sp>
    </p:spTree>
    <p:extLst>
      <p:ext uri="{BB962C8B-B14F-4D97-AF65-F5344CB8AC3E}">
        <p14:creationId xmlns:p14="http://schemas.microsoft.com/office/powerpoint/2010/main" val="385965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5FD3A-F9B1-4D44-A70F-BB52004294C0}"/>
              </a:ext>
            </a:extLst>
          </p:cNvPr>
          <p:cNvSpPr>
            <a:spLocks noGrp="1"/>
          </p:cNvSpPr>
          <p:nvPr>
            <p:ph type="title"/>
          </p:nvPr>
        </p:nvSpPr>
        <p:spPr>
          <a:xfrm>
            <a:off x="358007" y="180618"/>
            <a:ext cx="10515600" cy="1325563"/>
          </a:xfr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xmlns="" id="{8D363C40-41D7-204A-B452-BE2A7E5AF923}"/>
              </a:ext>
            </a:extLst>
          </p:cNvPr>
          <p:cNvSpPr>
            <a:spLocks noGrp="1"/>
          </p:cNvSpPr>
          <p:nvPr>
            <p:ph idx="1"/>
          </p:nvPr>
        </p:nvSpPr>
        <p:spPr>
          <a:xfrm>
            <a:off x="838200" y="1642706"/>
            <a:ext cx="9829800" cy="3721630"/>
          </a:xfrm>
        </p:spPr>
        <p:txBody>
          <a:bodyPr/>
          <a:lstStyle>
            <a:lvl1pPr marL="344488" indent="-333375">
              <a:tabLst/>
              <a:defRPr/>
            </a:lvl1pPr>
            <a:lvl2pPr marL="923925" indent="-346075">
              <a:buSzPct val="80000"/>
              <a:tabLst/>
              <a:defRPr/>
            </a:lvl2pPr>
            <a:lvl3pPr>
              <a:buSzPct val="750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CBA70DE1-5046-A94A-AC84-D4F3AA26EA9E}"/>
              </a:ext>
            </a:extLst>
          </p:cNvPr>
          <p:cNvSpPr>
            <a:spLocks noGrp="1"/>
          </p:cNvSpPr>
          <p:nvPr>
            <p:ph type="dt" sz="half" idx="10"/>
          </p:nvPr>
        </p:nvSpPr>
        <p:spPr/>
        <p:txBody>
          <a:bodyPr/>
          <a:lstStyle/>
          <a:p>
            <a:fld id="{593BA126-59E3-47A7-890D-DCD0E4B4CE35}" type="datetime1">
              <a:rPr lang="en-US" smtClean="0"/>
              <a:t>8/15/2022</a:t>
            </a:fld>
            <a:endParaRPr lang="en-US"/>
          </a:p>
        </p:txBody>
      </p:sp>
      <p:sp>
        <p:nvSpPr>
          <p:cNvPr id="5" name="Footer Placeholder 4">
            <a:extLst>
              <a:ext uri="{FF2B5EF4-FFF2-40B4-BE49-F238E27FC236}">
                <a16:creationId xmlns:a16="http://schemas.microsoft.com/office/drawing/2014/main" xmlns="" id="{267B4641-5328-C349-B434-2D80BFCC1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13EB4F-BFE8-D44A-AD25-4919F87B40EB}"/>
              </a:ext>
            </a:extLst>
          </p:cNvPr>
          <p:cNvSpPr>
            <a:spLocks noGrp="1"/>
          </p:cNvSpPr>
          <p:nvPr>
            <p:ph type="sldNum" sz="quarter" idx="12"/>
          </p:nvPr>
        </p:nvSpPr>
        <p:spPr/>
        <p:txBody>
          <a:bodyPr/>
          <a:lstStyle/>
          <a:p>
            <a:fld id="{C5FB5023-8825-F145-B094-9C959F5744C0}" type="slidenum">
              <a:rPr lang="en-US" smtClean="0"/>
              <a:t>‹#›</a:t>
            </a:fld>
            <a:endParaRPr lang="en-US"/>
          </a:p>
        </p:txBody>
      </p:sp>
      <p:sp>
        <p:nvSpPr>
          <p:cNvPr id="14" name="Slide Number Placeholder 5">
            <a:extLst>
              <a:ext uri="{FF2B5EF4-FFF2-40B4-BE49-F238E27FC236}">
                <a16:creationId xmlns:a16="http://schemas.microsoft.com/office/drawing/2014/main" xmlns="" id="{499D5050-12D4-4750-9B3F-9F6B8B347A3E}"/>
              </a:ext>
            </a:extLst>
          </p:cNvPr>
          <p:cNvSpPr txBox="1">
            <a:spLocks/>
          </p:cNvSpPr>
          <p:nvPr userDrawn="1"/>
        </p:nvSpPr>
        <p:spPr>
          <a:xfrm>
            <a:off x="9297573" y="64524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FB5023-8825-F145-B094-9C959F5744C0}" type="slidenum">
              <a:rPr lang="en-US" smtClean="0"/>
              <a:pPr/>
              <a:t>‹#›</a:t>
            </a:fld>
            <a:endParaRPr lang="en-US"/>
          </a:p>
        </p:txBody>
      </p:sp>
    </p:spTree>
    <p:extLst>
      <p:ext uri="{BB962C8B-B14F-4D97-AF65-F5344CB8AC3E}">
        <p14:creationId xmlns:p14="http://schemas.microsoft.com/office/powerpoint/2010/main" val="265798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963B194D-7522-484A-9232-125BF107B14F}"/>
              </a:ext>
            </a:extLst>
          </p:cNvPr>
          <p:cNvSpPr>
            <a:spLocks noGrp="1"/>
          </p:cNvSpPr>
          <p:nvPr>
            <p:ph type="dt" sz="half" idx="10"/>
          </p:nvPr>
        </p:nvSpPr>
        <p:spPr/>
        <p:txBody>
          <a:bodyPr/>
          <a:lstStyle/>
          <a:p>
            <a:fld id="{CE42B254-74FB-4A6F-9C6B-DF047B408D51}" type="datetime1">
              <a:rPr lang="en-US" smtClean="0"/>
              <a:t>8/15/2022</a:t>
            </a:fld>
            <a:endParaRPr lang="en-US"/>
          </a:p>
        </p:txBody>
      </p:sp>
      <p:sp>
        <p:nvSpPr>
          <p:cNvPr id="4" name="Footer Placeholder 3">
            <a:extLst>
              <a:ext uri="{FF2B5EF4-FFF2-40B4-BE49-F238E27FC236}">
                <a16:creationId xmlns:a16="http://schemas.microsoft.com/office/drawing/2014/main" xmlns="" id="{B1D15A94-69B7-2744-A160-B9B177B606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4781591-5BEB-744C-B1BD-441D4B327EBB}"/>
              </a:ext>
            </a:extLst>
          </p:cNvPr>
          <p:cNvSpPr>
            <a:spLocks noGrp="1"/>
          </p:cNvSpPr>
          <p:nvPr>
            <p:ph type="sldNum" sz="quarter" idx="12"/>
          </p:nvPr>
        </p:nvSpPr>
        <p:spPr/>
        <p:txBody>
          <a:bodyPr/>
          <a:lstStyle/>
          <a:p>
            <a:fld id="{C5FB5023-8825-F145-B094-9C959F5744C0}" type="slidenum">
              <a:rPr lang="en-US" smtClean="0"/>
              <a:t>‹#›</a:t>
            </a:fld>
            <a:endParaRPr lang="en-US" dirty="0"/>
          </a:p>
        </p:txBody>
      </p:sp>
      <p:sp>
        <p:nvSpPr>
          <p:cNvPr id="8" name="Content Placeholder 2">
            <a:extLst>
              <a:ext uri="{FF2B5EF4-FFF2-40B4-BE49-F238E27FC236}">
                <a16:creationId xmlns:a16="http://schemas.microsoft.com/office/drawing/2014/main" xmlns="" id="{7F7D9DE0-8CED-B840-9492-7B4E1BD67589}"/>
              </a:ext>
            </a:extLst>
          </p:cNvPr>
          <p:cNvSpPr>
            <a:spLocks noGrp="1"/>
          </p:cNvSpPr>
          <p:nvPr>
            <p:ph idx="1"/>
          </p:nvPr>
        </p:nvSpPr>
        <p:spPr>
          <a:xfrm>
            <a:off x="838200" y="1642706"/>
            <a:ext cx="9829800" cy="3721630"/>
          </a:xfrm>
        </p:spPr>
        <p:txBody>
          <a:bodyPr/>
          <a:lstStyle>
            <a:lvl1pPr marL="344488" indent="-333375">
              <a:tabLst/>
              <a:defRPr/>
            </a:lvl1pPr>
            <a:lvl2pPr marL="923925" indent="-346075">
              <a:buSzPct val="80000"/>
              <a:tabLst/>
              <a:defRPr/>
            </a:lvl2pPr>
            <a:lvl3pPr>
              <a:buSzPct val="750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xmlns="" id="{776E36E3-64DB-8445-9EBB-8623320C5FF2}"/>
              </a:ext>
            </a:extLst>
          </p:cNvPr>
          <p:cNvSpPr>
            <a:spLocks noGrp="1"/>
          </p:cNvSpPr>
          <p:nvPr>
            <p:ph type="title"/>
          </p:nvPr>
        </p:nvSpPr>
        <p:spPr>
          <a:xfrm>
            <a:off x="358007" y="180618"/>
            <a:ext cx="10515600" cy="1325563"/>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72012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10F37DBB-5045-8647-AE7F-CC30F81A8859}"/>
              </a:ext>
            </a:extLst>
          </p:cNvPr>
          <p:cNvSpPr>
            <a:spLocks noGrp="1"/>
          </p:cNvSpPr>
          <p:nvPr>
            <p:ph type="body" sz="quarter" idx="13" hasCustomPrompt="1"/>
          </p:nvPr>
        </p:nvSpPr>
        <p:spPr>
          <a:xfrm>
            <a:off x="5254625" y="3088788"/>
            <a:ext cx="5368925" cy="895350"/>
          </a:xfrm>
        </p:spPr>
        <p:txBody>
          <a:bodyPr>
            <a:normAutofit/>
          </a:bodyPr>
          <a:lstStyle>
            <a:lvl1pPr marL="0" indent="0" algn="r">
              <a:buNone/>
              <a:defRPr sz="3200" b="1">
                <a:solidFill>
                  <a:srgbClr val="0076BD"/>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Divider Slide</a:t>
            </a:r>
          </a:p>
        </p:txBody>
      </p:sp>
      <p:sp>
        <p:nvSpPr>
          <p:cNvPr id="4" name="Date Placeholder 3">
            <a:extLst>
              <a:ext uri="{FF2B5EF4-FFF2-40B4-BE49-F238E27FC236}">
                <a16:creationId xmlns:a16="http://schemas.microsoft.com/office/drawing/2014/main" xmlns="" id="{49C6E774-E989-E948-93E9-127B78BC1FDC}"/>
              </a:ext>
            </a:extLst>
          </p:cNvPr>
          <p:cNvSpPr>
            <a:spLocks noGrp="1"/>
          </p:cNvSpPr>
          <p:nvPr>
            <p:ph type="dt" sz="half" idx="10"/>
          </p:nvPr>
        </p:nvSpPr>
        <p:spPr/>
        <p:txBody>
          <a:bodyPr/>
          <a:lstStyle/>
          <a:p>
            <a:fld id="{630D2C48-37BB-4AAD-BFDA-9BD9381835A4}" type="datetime1">
              <a:rPr lang="en-US" smtClean="0"/>
              <a:t>8/15/2022</a:t>
            </a:fld>
            <a:endParaRPr lang="en-US"/>
          </a:p>
        </p:txBody>
      </p:sp>
      <p:sp>
        <p:nvSpPr>
          <p:cNvPr id="5" name="Footer Placeholder 4">
            <a:extLst>
              <a:ext uri="{FF2B5EF4-FFF2-40B4-BE49-F238E27FC236}">
                <a16:creationId xmlns:a16="http://schemas.microsoft.com/office/drawing/2014/main" xmlns="" id="{34A29718-A073-5F42-9064-15E944B98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AF8E64-CD2B-9844-919F-682AD0AA3D85}"/>
              </a:ext>
            </a:extLst>
          </p:cNvPr>
          <p:cNvSpPr>
            <a:spLocks noGrp="1"/>
          </p:cNvSpPr>
          <p:nvPr>
            <p:ph type="sldNum" sz="quarter" idx="12"/>
          </p:nvPr>
        </p:nvSpPr>
        <p:spPr/>
        <p:txBody>
          <a:bodyPr/>
          <a:lstStyle/>
          <a:p>
            <a:fld id="{C5FB5023-8825-F145-B094-9C959F5744C0}" type="slidenum">
              <a:rPr lang="en-US" smtClean="0"/>
              <a:t>‹#›</a:t>
            </a:fld>
            <a:endParaRPr lang="en-US"/>
          </a:p>
        </p:txBody>
      </p:sp>
      <p:grpSp>
        <p:nvGrpSpPr>
          <p:cNvPr id="3" name="Group 2">
            <a:extLst>
              <a:ext uri="{FF2B5EF4-FFF2-40B4-BE49-F238E27FC236}">
                <a16:creationId xmlns:a16="http://schemas.microsoft.com/office/drawing/2014/main" xmlns="" id="{ECB8584D-24E6-4551-914B-2A6D5DCF729C}"/>
              </a:ext>
            </a:extLst>
          </p:cNvPr>
          <p:cNvGrpSpPr/>
          <p:nvPr userDrawn="1"/>
        </p:nvGrpSpPr>
        <p:grpSpPr>
          <a:xfrm>
            <a:off x="228600" y="228600"/>
            <a:ext cx="3200400" cy="6400800"/>
            <a:chOff x="228600" y="228600"/>
            <a:chExt cx="3200400" cy="6400800"/>
          </a:xfrm>
        </p:grpSpPr>
        <p:pic>
          <p:nvPicPr>
            <p:cNvPr id="7" name="Picture 6">
              <a:extLst>
                <a:ext uri="{FF2B5EF4-FFF2-40B4-BE49-F238E27FC236}">
                  <a16:creationId xmlns:a16="http://schemas.microsoft.com/office/drawing/2014/main" xmlns="" id="{C4E3E6D4-3DAB-0C41-A888-EAD3013CF4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28600"/>
              <a:ext cx="3200400" cy="6400800"/>
            </a:xfrm>
            <a:prstGeom prst="rect">
              <a:avLst/>
            </a:prstGeom>
          </p:spPr>
        </p:pic>
        <p:sp>
          <p:nvSpPr>
            <p:cNvPr id="2" name="Rectangle 1">
              <a:extLst>
                <a:ext uri="{FF2B5EF4-FFF2-40B4-BE49-F238E27FC236}">
                  <a16:creationId xmlns:a16="http://schemas.microsoft.com/office/drawing/2014/main" xmlns="" id="{8E7D2FAA-A0F5-4783-BFD9-9DAADB917779}"/>
                </a:ext>
              </a:extLst>
            </p:cNvPr>
            <p:cNvSpPr/>
            <p:nvPr userDrawn="1"/>
          </p:nvSpPr>
          <p:spPr>
            <a:xfrm>
              <a:off x="1894114" y="5494564"/>
              <a:ext cx="1404257" cy="996043"/>
            </a:xfrm>
            <a:prstGeom prst="rect">
              <a:avLst/>
            </a:prstGeom>
            <a:solidFill>
              <a:srgbClr val="004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627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63A30E7-BD81-F145-93A4-F9C07E5BCF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8" b="148"/>
          <a:stretch/>
        </p:blipFill>
        <p:spPr>
          <a:xfrm>
            <a:off x="-98089" y="-45720"/>
            <a:ext cx="12388179" cy="6949440"/>
          </a:xfrm>
          <a:prstGeom prst="rect">
            <a:avLst/>
          </a:prstGeom>
        </p:spPr>
      </p:pic>
      <p:sp>
        <p:nvSpPr>
          <p:cNvPr id="3" name="Subtitle 2">
            <a:extLst>
              <a:ext uri="{FF2B5EF4-FFF2-40B4-BE49-F238E27FC236}">
                <a16:creationId xmlns:a16="http://schemas.microsoft.com/office/drawing/2014/main" xmlns="" id="{683A83E8-435B-3B46-BE7E-9900CFC785BC}"/>
              </a:ext>
            </a:extLst>
          </p:cNvPr>
          <p:cNvSpPr>
            <a:spLocks noGrp="1"/>
          </p:cNvSpPr>
          <p:nvPr>
            <p:ph type="subTitle" idx="1" hasCustomPrompt="1"/>
          </p:nvPr>
        </p:nvSpPr>
        <p:spPr>
          <a:xfrm>
            <a:off x="4134853" y="3093395"/>
            <a:ext cx="6629400" cy="1655762"/>
          </a:xfrm>
        </p:spPr>
        <p:txBody>
          <a:bodyPr>
            <a:normAutofit/>
          </a:bodyPr>
          <a:lstStyle>
            <a:lvl1pPr marL="0" indent="0" algn="l">
              <a:buNone/>
              <a:defRPr sz="3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Divider Slide</a:t>
            </a:r>
          </a:p>
        </p:txBody>
      </p:sp>
      <p:sp>
        <p:nvSpPr>
          <p:cNvPr id="4" name="Date Placeholder 3">
            <a:extLst>
              <a:ext uri="{FF2B5EF4-FFF2-40B4-BE49-F238E27FC236}">
                <a16:creationId xmlns:a16="http://schemas.microsoft.com/office/drawing/2014/main" xmlns="" id="{49C6E774-E989-E948-93E9-127B78BC1FDC}"/>
              </a:ext>
            </a:extLst>
          </p:cNvPr>
          <p:cNvSpPr>
            <a:spLocks noGrp="1"/>
          </p:cNvSpPr>
          <p:nvPr>
            <p:ph type="dt" sz="half" idx="10"/>
          </p:nvPr>
        </p:nvSpPr>
        <p:spPr/>
        <p:txBody>
          <a:bodyPr/>
          <a:lstStyle/>
          <a:p>
            <a:fld id="{04B6013D-4BBD-4480-94B5-029CC797B971}" type="datetime1">
              <a:rPr lang="en-US" smtClean="0"/>
              <a:t>8/15/2022</a:t>
            </a:fld>
            <a:endParaRPr lang="en-US"/>
          </a:p>
        </p:txBody>
      </p:sp>
      <p:sp>
        <p:nvSpPr>
          <p:cNvPr id="5" name="Footer Placeholder 4">
            <a:extLst>
              <a:ext uri="{FF2B5EF4-FFF2-40B4-BE49-F238E27FC236}">
                <a16:creationId xmlns:a16="http://schemas.microsoft.com/office/drawing/2014/main" xmlns="" id="{34A29718-A073-5F42-9064-15E944B98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AF8E64-CD2B-9844-919F-682AD0AA3D85}"/>
              </a:ext>
            </a:extLst>
          </p:cNvPr>
          <p:cNvSpPr>
            <a:spLocks noGrp="1"/>
          </p:cNvSpPr>
          <p:nvPr>
            <p:ph type="sldNum" sz="quarter" idx="12"/>
          </p:nvPr>
        </p:nvSpPr>
        <p:spPr/>
        <p:txBody>
          <a:bodyPr/>
          <a:lstStyle/>
          <a:p>
            <a:fld id="{C5FB5023-8825-F145-B094-9C959F5744C0}" type="slidenum">
              <a:rPr lang="en-US" smtClean="0"/>
              <a:t>‹#›</a:t>
            </a:fld>
            <a:endParaRPr lang="en-US"/>
          </a:p>
        </p:txBody>
      </p:sp>
    </p:spTree>
    <p:extLst>
      <p:ext uri="{BB962C8B-B14F-4D97-AF65-F5344CB8AC3E}">
        <p14:creationId xmlns:p14="http://schemas.microsoft.com/office/powerpoint/2010/main" val="384980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2855B66-D900-A04C-9EF4-E64655ABA7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41448" cy="6858000"/>
          </a:xfrm>
          <a:prstGeom prst="rect">
            <a:avLst/>
          </a:prstGeom>
        </p:spPr>
      </p:pic>
      <p:sp>
        <p:nvSpPr>
          <p:cNvPr id="2" name="Title 1">
            <a:extLst>
              <a:ext uri="{FF2B5EF4-FFF2-40B4-BE49-F238E27FC236}">
                <a16:creationId xmlns:a16="http://schemas.microsoft.com/office/drawing/2014/main" xmlns="" id="{3F15FD3A-F9B1-4D44-A70F-BB52004294C0}"/>
              </a:ext>
            </a:extLst>
          </p:cNvPr>
          <p:cNvSpPr>
            <a:spLocks noGrp="1"/>
          </p:cNvSpPr>
          <p:nvPr>
            <p:ph type="title"/>
          </p:nvPr>
        </p:nvSpPr>
        <p:spPr>
          <a:xfrm>
            <a:off x="1220724" y="1022668"/>
            <a:ext cx="10515600" cy="1325563"/>
          </a:xfrm>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8D363C40-41D7-204A-B452-BE2A7E5AF923}"/>
              </a:ext>
            </a:extLst>
          </p:cNvPr>
          <p:cNvSpPr>
            <a:spLocks noGrp="1"/>
          </p:cNvSpPr>
          <p:nvPr>
            <p:ph idx="1"/>
          </p:nvPr>
        </p:nvSpPr>
        <p:spPr>
          <a:xfrm>
            <a:off x="1563624" y="2455333"/>
            <a:ext cx="9829800" cy="3721630"/>
          </a:xfrm>
        </p:spPr>
        <p:txBody>
          <a:bodyPr/>
          <a:lstStyle>
            <a:lvl1pPr marL="293688" indent="-282575">
              <a:tabLst/>
              <a:defRPr/>
            </a:lvl1pPr>
            <a:lvl2pPr marL="923925" indent="-346075">
              <a:buSzPct val="80000"/>
              <a:tabLst/>
              <a:defRPr/>
            </a:lvl2pPr>
            <a:lvl3pPr>
              <a:buSzPct val="750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CBA70DE1-5046-A94A-AC84-D4F3AA26EA9E}"/>
              </a:ext>
            </a:extLst>
          </p:cNvPr>
          <p:cNvSpPr>
            <a:spLocks noGrp="1"/>
          </p:cNvSpPr>
          <p:nvPr>
            <p:ph type="dt" sz="half" idx="10"/>
          </p:nvPr>
        </p:nvSpPr>
        <p:spPr/>
        <p:txBody>
          <a:bodyPr/>
          <a:lstStyle/>
          <a:p>
            <a:fld id="{D5EF83BD-B66D-4834-9A32-CEB34A21EA2D}" type="datetime1">
              <a:rPr lang="en-US" smtClean="0"/>
              <a:t>8/15/2022</a:t>
            </a:fld>
            <a:endParaRPr lang="en-US"/>
          </a:p>
        </p:txBody>
      </p:sp>
      <p:sp>
        <p:nvSpPr>
          <p:cNvPr id="5" name="Footer Placeholder 4">
            <a:extLst>
              <a:ext uri="{FF2B5EF4-FFF2-40B4-BE49-F238E27FC236}">
                <a16:creationId xmlns:a16="http://schemas.microsoft.com/office/drawing/2014/main" xmlns="" id="{267B4641-5328-C349-B434-2D80BFCC1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13EB4F-BFE8-D44A-AD25-4919F87B40EB}"/>
              </a:ext>
            </a:extLst>
          </p:cNvPr>
          <p:cNvSpPr>
            <a:spLocks noGrp="1"/>
          </p:cNvSpPr>
          <p:nvPr>
            <p:ph type="sldNum" sz="quarter" idx="12"/>
          </p:nvPr>
        </p:nvSpPr>
        <p:spPr/>
        <p:txBody>
          <a:bodyPr/>
          <a:lstStyle/>
          <a:p>
            <a:fld id="{C5FB5023-8825-F145-B094-9C959F5744C0}" type="slidenum">
              <a:rPr lang="en-US" smtClean="0"/>
              <a:t>‹#›</a:t>
            </a:fld>
            <a:endParaRPr lang="en-US"/>
          </a:p>
        </p:txBody>
      </p:sp>
      <p:pic>
        <p:nvPicPr>
          <p:cNvPr id="7" name="Picture 6">
            <a:extLst>
              <a:ext uri="{FF2B5EF4-FFF2-40B4-BE49-F238E27FC236}">
                <a16:creationId xmlns:a16="http://schemas.microsoft.com/office/drawing/2014/main" xmlns="" id="{7DAB5253-E668-B049-8B70-019E82EFAA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16534" y="466198"/>
            <a:ext cx="2421466" cy="660398"/>
          </a:xfrm>
          <a:prstGeom prst="rect">
            <a:avLst/>
          </a:prstGeom>
        </p:spPr>
      </p:pic>
    </p:spTree>
    <p:extLst>
      <p:ext uri="{BB962C8B-B14F-4D97-AF65-F5344CB8AC3E}">
        <p14:creationId xmlns:p14="http://schemas.microsoft.com/office/powerpoint/2010/main" val="99012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5FD3A-F9B1-4D44-A70F-BB52004294C0}"/>
              </a:ext>
            </a:extLst>
          </p:cNvPr>
          <p:cNvSpPr>
            <a:spLocks noGrp="1"/>
          </p:cNvSpPr>
          <p:nvPr>
            <p:ph type="title"/>
          </p:nvPr>
        </p:nvSpPr>
        <p:spPr>
          <a:xfrm>
            <a:off x="726975" y="1079500"/>
            <a:ext cx="10515600" cy="1325563"/>
          </a:xfr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xmlns="" id="{8D363C40-41D7-204A-B452-BE2A7E5AF923}"/>
              </a:ext>
            </a:extLst>
          </p:cNvPr>
          <p:cNvSpPr>
            <a:spLocks noGrp="1"/>
          </p:cNvSpPr>
          <p:nvPr>
            <p:ph idx="1"/>
          </p:nvPr>
        </p:nvSpPr>
        <p:spPr>
          <a:xfrm>
            <a:off x="1412775" y="2455333"/>
            <a:ext cx="9829800" cy="3721630"/>
          </a:xfrm>
        </p:spPr>
        <p:txBody>
          <a:bodyPr/>
          <a:lstStyle>
            <a:lvl1pPr marL="344488" indent="-333375">
              <a:tabLst/>
              <a:defRPr/>
            </a:lvl1pPr>
            <a:lvl2pPr marL="923925" indent="-346075">
              <a:buSzPct val="80000"/>
              <a:tabLst/>
              <a:defRPr/>
            </a:lvl2pPr>
            <a:lvl3pPr>
              <a:buSzPct val="750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CBA70DE1-5046-A94A-AC84-D4F3AA26EA9E}"/>
              </a:ext>
            </a:extLst>
          </p:cNvPr>
          <p:cNvSpPr>
            <a:spLocks noGrp="1"/>
          </p:cNvSpPr>
          <p:nvPr>
            <p:ph type="dt" sz="half" idx="10"/>
          </p:nvPr>
        </p:nvSpPr>
        <p:spPr/>
        <p:txBody>
          <a:bodyPr/>
          <a:lstStyle/>
          <a:p>
            <a:fld id="{04075551-F16A-4F95-AC30-62B53FC78A7B}" type="datetime1">
              <a:rPr lang="en-US" smtClean="0"/>
              <a:t>8/15/2022</a:t>
            </a:fld>
            <a:endParaRPr lang="en-US"/>
          </a:p>
        </p:txBody>
      </p:sp>
      <p:sp>
        <p:nvSpPr>
          <p:cNvPr id="5" name="Footer Placeholder 4">
            <a:extLst>
              <a:ext uri="{FF2B5EF4-FFF2-40B4-BE49-F238E27FC236}">
                <a16:creationId xmlns:a16="http://schemas.microsoft.com/office/drawing/2014/main" xmlns="" id="{267B4641-5328-C349-B434-2D80BFCC1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13EB4F-BFE8-D44A-AD25-4919F87B40EB}"/>
              </a:ext>
            </a:extLst>
          </p:cNvPr>
          <p:cNvSpPr>
            <a:spLocks noGrp="1"/>
          </p:cNvSpPr>
          <p:nvPr>
            <p:ph type="sldNum" sz="quarter" idx="12"/>
          </p:nvPr>
        </p:nvSpPr>
        <p:spPr/>
        <p:txBody>
          <a:bodyPr/>
          <a:lstStyle/>
          <a:p>
            <a:fld id="{C5FB5023-8825-F145-B094-9C959F5744C0}" type="slidenum">
              <a:rPr lang="en-US" smtClean="0"/>
              <a:t>‹#›</a:t>
            </a:fld>
            <a:endParaRPr lang="en-US"/>
          </a:p>
        </p:txBody>
      </p:sp>
      <p:pic>
        <p:nvPicPr>
          <p:cNvPr id="11" name="Picture 10">
            <a:extLst>
              <a:ext uri="{FF2B5EF4-FFF2-40B4-BE49-F238E27FC236}">
                <a16:creationId xmlns:a16="http://schemas.microsoft.com/office/drawing/2014/main" xmlns="" id="{0658D2A6-646E-724D-A1B8-780716FE08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5"/>
            <a:ext cx="9403080" cy="777240"/>
          </a:xfrm>
          <a:prstGeom prst="rect">
            <a:avLst/>
          </a:prstGeom>
        </p:spPr>
      </p:pic>
      <p:pic>
        <p:nvPicPr>
          <p:cNvPr id="12" name="Picture 11">
            <a:extLst>
              <a:ext uri="{FF2B5EF4-FFF2-40B4-BE49-F238E27FC236}">
                <a16:creationId xmlns:a16="http://schemas.microsoft.com/office/drawing/2014/main" xmlns="" id="{0A8405CD-7798-EE4A-81ED-4FFE8014A6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16534" y="166937"/>
            <a:ext cx="2421466" cy="660398"/>
          </a:xfrm>
          <a:prstGeom prst="rect">
            <a:avLst/>
          </a:prstGeom>
        </p:spPr>
      </p:pic>
    </p:spTree>
    <p:extLst>
      <p:ext uri="{BB962C8B-B14F-4D97-AF65-F5344CB8AC3E}">
        <p14:creationId xmlns:p14="http://schemas.microsoft.com/office/powerpoint/2010/main" val="284955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5FD3A-F9B1-4D44-A70F-BB52004294C0}"/>
              </a:ext>
            </a:extLst>
          </p:cNvPr>
          <p:cNvSpPr>
            <a:spLocks noGrp="1"/>
          </p:cNvSpPr>
          <p:nvPr>
            <p:ph type="title"/>
          </p:nvPr>
        </p:nvSpPr>
        <p:spPr>
          <a:xfrm>
            <a:off x="358007" y="180618"/>
            <a:ext cx="10515600" cy="1325563"/>
          </a:xfr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xmlns="" id="{8D363C40-41D7-204A-B452-BE2A7E5AF923}"/>
              </a:ext>
            </a:extLst>
          </p:cNvPr>
          <p:cNvSpPr>
            <a:spLocks noGrp="1"/>
          </p:cNvSpPr>
          <p:nvPr>
            <p:ph idx="1"/>
          </p:nvPr>
        </p:nvSpPr>
        <p:spPr>
          <a:xfrm>
            <a:off x="838200" y="1642706"/>
            <a:ext cx="9829800" cy="3721630"/>
          </a:xfrm>
        </p:spPr>
        <p:txBody>
          <a:bodyPr/>
          <a:lstStyle>
            <a:lvl1pPr marL="344488" indent="-333375">
              <a:tabLst/>
              <a:defRPr/>
            </a:lvl1pPr>
            <a:lvl2pPr marL="923925" indent="-346075">
              <a:buSzPct val="80000"/>
              <a:tabLst/>
              <a:defRPr/>
            </a:lvl2pPr>
            <a:lvl3pPr>
              <a:buSzPct val="750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CBA70DE1-5046-A94A-AC84-D4F3AA26EA9E}"/>
              </a:ext>
            </a:extLst>
          </p:cNvPr>
          <p:cNvSpPr>
            <a:spLocks noGrp="1"/>
          </p:cNvSpPr>
          <p:nvPr>
            <p:ph type="dt" sz="half" idx="10"/>
          </p:nvPr>
        </p:nvSpPr>
        <p:spPr/>
        <p:txBody>
          <a:bodyPr/>
          <a:lstStyle/>
          <a:p>
            <a:fld id="{593BA126-59E3-47A7-890D-DCD0E4B4CE35}" type="datetime1">
              <a:rPr lang="en-US" smtClean="0"/>
              <a:t>8/15/2022</a:t>
            </a:fld>
            <a:endParaRPr lang="en-US"/>
          </a:p>
        </p:txBody>
      </p:sp>
      <p:sp>
        <p:nvSpPr>
          <p:cNvPr id="5" name="Footer Placeholder 4">
            <a:extLst>
              <a:ext uri="{FF2B5EF4-FFF2-40B4-BE49-F238E27FC236}">
                <a16:creationId xmlns:a16="http://schemas.microsoft.com/office/drawing/2014/main" xmlns="" id="{267B4641-5328-C349-B434-2D80BFCC1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13EB4F-BFE8-D44A-AD25-4919F87B40EB}"/>
              </a:ext>
            </a:extLst>
          </p:cNvPr>
          <p:cNvSpPr>
            <a:spLocks noGrp="1"/>
          </p:cNvSpPr>
          <p:nvPr>
            <p:ph type="sldNum" sz="quarter" idx="12"/>
          </p:nvPr>
        </p:nvSpPr>
        <p:spPr/>
        <p:txBody>
          <a:bodyPr/>
          <a:lstStyle/>
          <a:p>
            <a:fld id="{C5FB5023-8825-F145-B094-9C959F5744C0}" type="slidenum">
              <a:rPr lang="en-US" smtClean="0"/>
              <a:t>‹#›</a:t>
            </a:fld>
            <a:endParaRPr lang="en-US"/>
          </a:p>
        </p:txBody>
      </p:sp>
      <p:grpSp>
        <p:nvGrpSpPr>
          <p:cNvPr id="13" name="Group 12">
            <a:extLst>
              <a:ext uri="{FF2B5EF4-FFF2-40B4-BE49-F238E27FC236}">
                <a16:creationId xmlns:a16="http://schemas.microsoft.com/office/drawing/2014/main" xmlns="" id="{E0985C0F-7195-48FC-8186-5C1E59926B26}"/>
              </a:ext>
            </a:extLst>
          </p:cNvPr>
          <p:cNvGrpSpPr/>
          <p:nvPr userDrawn="1"/>
        </p:nvGrpSpPr>
        <p:grpSpPr>
          <a:xfrm>
            <a:off x="-30480" y="5804509"/>
            <a:ext cx="12252960" cy="1053491"/>
            <a:chOff x="-30480" y="5804509"/>
            <a:chExt cx="12252960" cy="1053491"/>
          </a:xfrm>
        </p:grpSpPr>
        <p:grpSp>
          <p:nvGrpSpPr>
            <p:cNvPr id="11" name="Group 10">
              <a:extLst>
                <a:ext uri="{FF2B5EF4-FFF2-40B4-BE49-F238E27FC236}">
                  <a16:creationId xmlns:a16="http://schemas.microsoft.com/office/drawing/2014/main" xmlns="" id="{A765D9A0-4382-4A58-B1E3-4DE8BA3E760D}"/>
                </a:ext>
              </a:extLst>
            </p:cNvPr>
            <p:cNvGrpSpPr/>
            <p:nvPr userDrawn="1"/>
          </p:nvGrpSpPr>
          <p:grpSpPr>
            <a:xfrm>
              <a:off x="-30480" y="5804509"/>
              <a:ext cx="12252960" cy="1053491"/>
              <a:chOff x="-30480" y="5804509"/>
              <a:chExt cx="12252960" cy="1053491"/>
            </a:xfrm>
          </p:grpSpPr>
          <p:grpSp>
            <p:nvGrpSpPr>
              <p:cNvPr id="8" name="Group 7">
                <a:extLst>
                  <a:ext uri="{FF2B5EF4-FFF2-40B4-BE49-F238E27FC236}">
                    <a16:creationId xmlns:a16="http://schemas.microsoft.com/office/drawing/2014/main" xmlns="" id="{9496DEAB-2D04-4929-A544-723CD317A8C7}"/>
                  </a:ext>
                </a:extLst>
              </p:cNvPr>
              <p:cNvGrpSpPr/>
              <p:nvPr userDrawn="1"/>
            </p:nvGrpSpPr>
            <p:grpSpPr>
              <a:xfrm>
                <a:off x="-30480" y="5804509"/>
                <a:ext cx="12252960" cy="1053491"/>
                <a:chOff x="-30480" y="5804509"/>
                <a:chExt cx="12252960" cy="1053491"/>
              </a:xfrm>
            </p:grpSpPr>
            <p:pic>
              <p:nvPicPr>
                <p:cNvPr id="9" name="Picture 8">
                  <a:extLst>
                    <a:ext uri="{FF2B5EF4-FFF2-40B4-BE49-F238E27FC236}">
                      <a16:creationId xmlns:a16="http://schemas.microsoft.com/office/drawing/2014/main" xmlns="" id="{B6172116-2AEA-C140-A591-4303593798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5804509"/>
                  <a:ext cx="12252960" cy="1053491"/>
                </a:xfrm>
                <a:prstGeom prst="rect">
                  <a:avLst/>
                </a:prstGeom>
              </p:spPr>
            </p:pic>
            <p:sp>
              <p:nvSpPr>
                <p:cNvPr id="7" name="Rectangle 6">
                  <a:extLst>
                    <a:ext uri="{FF2B5EF4-FFF2-40B4-BE49-F238E27FC236}">
                      <a16:creationId xmlns:a16="http://schemas.microsoft.com/office/drawing/2014/main" xmlns="" id="{053D7D21-426A-41B0-8DB9-A91D67DC16E0}"/>
                    </a:ext>
                  </a:extLst>
                </p:cNvPr>
                <p:cNvSpPr/>
                <p:nvPr userDrawn="1"/>
              </p:nvSpPr>
              <p:spPr>
                <a:xfrm>
                  <a:off x="10001250" y="5878286"/>
                  <a:ext cx="1352550" cy="843189"/>
                </a:xfrm>
                <a:prstGeom prst="rect">
                  <a:avLst/>
                </a:prstGeom>
                <a:solidFill>
                  <a:srgbClr val="004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2A70811-C36B-40EA-9558-DAEA5DB4BA7B}"/>
                  </a:ext>
                </a:extLst>
              </p:cNvPr>
              <p:cNvSpPr/>
              <p:nvPr userDrawn="1"/>
            </p:nvSpPr>
            <p:spPr>
              <a:xfrm>
                <a:off x="358007" y="6133514"/>
                <a:ext cx="2188245" cy="616097"/>
              </a:xfrm>
              <a:prstGeom prst="rect">
                <a:avLst/>
              </a:prstGeom>
              <a:solidFill>
                <a:srgbClr val="00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7FFE6720-B53D-4EFD-A9C6-1BCAE8C780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37745" y="6123578"/>
              <a:ext cx="2023461" cy="551853"/>
            </a:xfrm>
            <a:prstGeom prst="rect">
              <a:avLst/>
            </a:prstGeom>
          </p:spPr>
        </p:pic>
      </p:grpSp>
      <p:sp>
        <p:nvSpPr>
          <p:cNvPr id="14" name="Slide Number Placeholder 5">
            <a:extLst>
              <a:ext uri="{FF2B5EF4-FFF2-40B4-BE49-F238E27FC236}">
                <a16:creationId xmlns:a16="http://schemas.microsoft.com/office/drawing/2014/main" xmlns="" id="{499D5050-12D4-4750-9B3F-9F6B8B347A3E}"/>
              </a:ext>
            </a:extLst>
          </p:cNvPr>
          <p:cNvSpPr txBox="1">
            <a:spLocks/>
          </p:cNvSpPr>
          <p:nvPr userDrawn="1"/>
        </p:nvSpPr>
        <p:spPr>
          <a:xfrm>
            <a:off x="9297573" y="64524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FB5023-8825-F145-B094-9C959F5744C0}" type="slidenum">
              <a:rPr lang="en-US" smtClean="0"/>
              <a:pPr/>
              <a:t>‹#›</a:t>
            </a:fld>
            <a:endParaRPr lang="en-US"/>
          </a:p>
        </p:txBody>
      </p:sp>
    </p:spTree>
    <p:extLst>
      <p:ext uri="{BB962C8B-B14F-4D97-AF65-F5344CB8AC3E}">
        <p14:creationId xmlns:p14="http://schemas.microsoft.com/office/powerpoint/2010/main" val="5809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0476EFC-5A5E-442F-A4EC-5C7F6F947571}"/>
              </a:ext>
            </a:extLst>
          </p:cNvPr>
          <p:cNvSpPr/>
          <p:nvPr userDrawn="1"/>
        </p:nvSpPr>
        <p:spPr>
          <a:xfrm>
            <a:off x="0" y="5693229"/>
            <a:ext cx="12188952" cy="1164772"/>
          </a:xfrm>
          <a:prstGeom prst="rect">
            <a:avLst/>
          </a:prstGeom>
          <a:solidFill>
            <a:srgbClr val="00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0D1E57EA-4129-4549-A647-9B95FB2DD6A4}"/>
              </a:ext>
            </a:extLst>
          </p:cNvPr>
          <p:cNvSpPr>
            <a:spLocks noGrp="1"/>
          </p:cNvSpPr>
          <p:nvPr>
            <p:ph type="title"/>
          </p:nvPr>
        </p:nvSpPr>
        <p:spPr>
          <a:xfrm>
            <a:off x="515873" y="414407"/>
            <a:ext cx="11209401" cy="963085"/>
          </a:xfrm>
        </p:spPr>
        <p:txBody>
          <a:bodyPr>
            <a:normAutofit/>
          </a:bodyPr>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xmlns="" id="{C2AD511A-5B2D-4312-87BA-1BFA2902C0DC}"/>
              </a:ext>
            </a:extLst>
          </p:cNvPr>
          <p:cNvSpPr>
            <a:spLocks noGrp="1"/>
          </p:cNvSpPr>
          <p:nvPr>
            <p:ph idx="1" hasCustomPrompt="1"/>
          </p:nvPr>
        </p:nvSpPr>
        <p:spPr>
          <a:xfrm>
            <a:off x="515873" y="1464537"/>
            <a:ext cx="11209401" cy="4081734"/>
          </a:xfrm>
        </p:spPr>
        <p:txBody>
          <a:bodyPr/>
          <a:lstStyle>
            <a:lvl1pPr marL="293688" indent="-282575">
              <a:tabLst/>
              <a:defRPr/>
            </a:lvl1pPr>
            <a:lvl2pPr marL="685800" indent="-320040">
              <a:buSzPct val="80000"/>
              <a:tabLst/>
              <a:defRPr/>
            </a:lvl2pPr>
            <a:lvl3pPr>
              <a:buSzPct val="75000"/>
              <a:defRPr/>
            </a:lvl3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xmlns="" id="{99A70878-8668-4C83-ABA5-2D9646BCD1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240" y="5653679"/>
            <a:ext cx="12161520" cy="1351280"/>
          </a:xfrm>
          <a:prstGeom prst="rect">
            <a:avLst/>
          </a:prstGeom>
        </p:spPr>
      </p:pic>
    </p:spTree>
    <p:extLst>
      <p:ext uri="{BB962C8B-B14F-4D97-AF65-F5344CB8AC3E}">
        <p14:creationId xmlns:p14="http://schemas.microsoft.com/office/powerpoint/2010/main" val="181831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0476EFC-5A5E-442F-A4EC-5C7F6F947571}"/>
              </a:ext>
            </a:extLst>
          </p:cNvPr>
          <p:cNvSpPr/>
          <p:nvPr userDrawn="1"/>
        </p:nvSpPr>
        <p:spPr>
          <a:xfrm>
            <a:off x="1524" y="5693229"/>
            <a:ext cx="12188952" cy="1164772"/>
          </a:xfrm>
          <a:prstGeom prst="rect">
            <a:avLst/>
          </a:prstGeom>
          <a:solidFill>
            <a:srgbClr val="0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0D1E57EA-4129-4549-A647-9B95FB2DD6A4}"/>
              </a:ext>
            </a:extLst>
          </p:cNvPr>
          <p:cNvSpPr>
            <a:spLocks noGrp="1"/>
          </p:cNvSpPr>
          <p:nvPr>
            <p:ph type="title"/>
          </p:nvPr>
        </p:nvSpPr>
        <p:spPr>
          <a:xfrm>
            <a:off x="515873" y="414407"/>
            <a:ext cx="11209401" cy="963085"/>
          </a:xfrm>
        </p:spPr>
        <p:txBody>
          <a:bodyPr>
            <a:normAutofit/>
          </a:bodyPr>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xmlns="" id="{C2AD511A-5B2D-4312-87BA-1BFA2902C0DC}"/>
              </a:ext>
            </a:extLst>
          </p:cNvPr>
          <p:cNvSpPr>
            <a:spLocks noGrp="1"/>
          </p:cNvSpPr>
          <p:nvPr>
            <p:ph idx="1" hasCustomPrompt="1"/>
          </p:nvPr>
        </p:nvSpPr>
        <p:spPr>
          <a:xfrm>
            <a:off x="515873" y="1464537"/>
            <a:ext cx="11209401" cy="4081734"/>
          </a:xfrm>
        </p:spPr>
        <p:txBody>
          <a:bodyPr/>
          <a:lstStyle>
            <a:lvl1pPr marL="293688" indent="-282575">
              <a:tabLst/>
              <a:defRPr/>
            </a:lvl1pPr>
            <a:lvl2pPr marL="685800" indent="-320040">
              <a:buSzPct val="80000"/>
              <a:tabLst/>
              <a:defRPr/>
            </a:lvl2pPr>
            <a:lvl3pPr>
              <a:buSzPct val="75000"/>
              <a:defRPr/>
            </a:lvl3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xmlns="" id="{99A70878-8668-4C83-ABA5-2D9646BCD1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240" y="5653679"/>
            <a:ext cx="12161520" cy="1351280"/>
          </a:xfrm>
          <a:prstGeom prst="rect">
            <a:avLst/>
          </a:prstGeom>
        </p:spPr>
      </p:pic>
    </p:spTree>
    <p:extLst>
      <p:ext uri="{BB962C8B-B14F-4D97-AF65-F5344CB8AC3E}">
        <p14:creationId xmlns:p14="http://schemas.microsoft.com/office/powerpoint/2010/main" val="303820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5FD3A-F9B1-4D44-A70F-BB52004294C0}"/>
              </a:ext>
            </a:extLst>
          </p:cNvPr>
          <p:cNvSpPr>
            <a:spLocks noGrp="1"/>
          </p:cNvSpPr>
          <p:nvPr>
            <p:ph type="title"/>
          </p:nvPr>
        </p:nvSpPr>
        <p:spPr>
          <a:xfrm>
            <a:off x="374048" y="197502"/>
            <a:ext cx="10515600" cy="1325563"/>
          </a:xfr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xmlns="" id="{8D363C40-41D7-204A-B452-BE2A7E5AF923}"/>
              </a:ext>
            </a:extLst>
          </p:cNvPr>
          <p:cNvSpPr>
            <a:spLocks noGrp="1"/>
          </p:cNvSpPr>
          <p:nvPr>
            <p:ph idx="1"/>
          </p:nvPr>
        </p:nvSpPr>
        <p:spPr>
          <a:xfrm>
            <a:off x="838200" y="1698853"/>
            <a:ext cx="9829800" cy="3721630"/>
          </a:xfrm>
        </p:spPr>
        <p:txBody>
          <a:bodyPr/>
          <a:lstStyle>
            <a:lvl1pPr marL="344488" indent="-333375">
              <a:tabLst/>
              <a:defRPr/>
            </a:lvl1pPr>
            <a:lvl2pPr marL="923925" indent="-346075">
              <a:buSzPct val="80000"/>
              <a:tabLst/>
              <a:defRPr/>
            </a:lvl2pPr>
            <a:lvl3pPr>
              <a:buSzPct val="750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CBA70DE1-5046-A94A-AC84-D4F3AA26EA9E}"/>
              </a:ext>
            </a:extLst>
          </p:cNvPr>
          <p:cNvSpPr>
            <a:spLocks noGrp="1"/>
          </p:cNvSpPr>
          <p:nvPr>
            <p:ph type="dt" sz="half" idx="10"/>
          </p:nvPr>
        </p:nvSpPr>
        <p:spPr/>
        <p:txBody>
          <a:bodyPr/>
          <a:lstStyle/>
          <a:p>
            <a:fld id="{18CC5255-10AF-4187-BF89-69562C2034BA}" type="datetime1">
              <a:rPr lang="en-US" smtClean="0"/>
              <a:t>8/15/2022</a:t>
            </a:fld>
            <a:endParaRPr lang="en-US"/>
          </a:p>
        </p:txBody>
      </p:sp>
      <p:sp>
        <p:nvSpPr>
          <p:cNvPr id="5" name="Footer Placeholder 4">
            <a:extLst>
              <a:ext uri="{FF2B5EF4-FFF2-40B4-BE49-F238E27FC236}">
                <a16:creationId xmlns:a16="http://schemas.microsoft.com/office/drawing/2014/main" xmlns="" id="{267B4641-5328-C349-B434-2D80BFCC1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13EB4F-BFE8-D44A-AD25-4919F87B40EB}"/>
              </a:ext>
            </a:extLst>
          </p:cNvPr>
          <p:cNvSpPr>
            <a:spLocks noGrp="1"/>
          </p:cNvSpPr>
          <p:nvPr>
            <p:ph type="sldNum" sz="quarter" idx="12"/>
          </p:nvPr>
        </p:nvSpPr>
        <p:spPr/>
        <p:txBody>
          <a:bodyPr/>
          <a:lstStyle/>
          <a:p>
            <a:fld id="{C5FB5023-8825-F145-B094-9C959F5744C0}" type="slidenum">
              <a:rPr lang="en-US" smtClean="0"/>
              <a:t>‹#›</a:t>
            </a:fld>
            <a:endParaRPr lang="en-US"/>
          </a:p>
        </p:txBody>
      </p:sp>
      <p:grpSp>
        <p:nvGrpSpPr>
          <p:cNvPr id="11" name="Group 10">
            <a:extLst>
              <a:ext uri="{FF2B5EF4-FFF2-40B4-BE49-F238E27FC236}">
                <a16:creationId xmlns:a16="http://schemas.microsoft.com/office/drawing/2014/main" xmlns="" id="{642AE222-DA28-43EA-B17E-0E85F4EB45BD}"/>
              </a:ext>
            </a:extLst>
          </p:cNvPr>
          <p:cNvGrpSpPr/>
          <p:nvPr userDrawn="1"/>
        </p:nvGrpSpPr>
        <p:grpSpPr>
          <a:xfrm>
            <a:off x="0" y="6077713"/>
            <a:ext cx="12188952" cy="780287"/>
            <a:chOff x="0" y="6077713"/>
            <a:chExt cx="12188952" cy="780287"/>
          </a:xfrm>
        </p:grpSpPr>
        <p:grpSp>
          <p:nvGrpSpPr>
            <p:cNvPr id="9" name="Group 8">
              <a:extLst>
                <a:ext uri="{FF2B5EF4-FFF2-40B4-BE49-F238E27FC236}">
                  <a16:creationId xmlns:a16="http://schemas.microsoft.com/office/drawing/2014/main" xmlns="" id="{604B538B-B4F6-449E-90CD-918BE5AE3DA1}"/>
                </a:ext>
              </a:extLst>
            </p:cNvPr>
            <p:cNvGrpSpPr/>
            <p:nvPr userDrawn="1"/>
          </p:nvGrpSpPr>
          <p:grpSpPr>
            <a:xfrm>
              <a:off x="0" y="6077713"/>
              <a:ext cx="12188952" cy="780287"/>
              <a:chOff x="0" y="6077713"/>
              <a:chExt cx="12188952" cy="780287"/>
            </a:xfrm>
          </p:grpSpPr>
          <p:pic>
            <p:nvPicPr>
              <p:cNvPr id="8" name="Picture 7">
                <a:extLst>
                  <a:ext uri="{FF2B5EF4-FFF2-40B4-BE49-F238E27FC236}">
                    <a16:creationId xmlns:a16="http://schemas.microsoft.com/office/drawing/2014/main" xmlns="" id="{A0DF005B-2819-1E46-967D-2ECE16DEE5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77713"/>
                <a:ext cx="12188952" cy="780287"/>
              </a:xfrm>
              <a:prstGeom prst="rect">
                <a:avLst/>
              </a:prstGeom>
            </p:spPr>
          </p:pic>
          <p:sp>
            <p:nvSpPr>
              <p:cNvPr id="7" name="Rectangle 6">
                <a:extLst>
                  <a:ext uri="{FF2B5EF4-FFF2-40B4-BE49-F238E27FC236}">
                    <a16:creationId xmlns:a16="http://schemas.microsoft.com/office/drawing/2014/main" xmlns="" id="{3B589D59-93EB-47C2-85DF-544B73FE60FC}"/>
                  </a:ext>
                </a:extLst>
              </p:cNvPr>
              <p:cNvSpPr/>
              <p:nvPr userDrawn="1"/>
            </p:nvSpPr>
            <p:spPr>
              <a:xfrm>
                <a:off x="2922814" y="6172200"/>
                <a:ext cx="6441622" cy="612321"/>
              </a:xfrm>
              <a:prstGeom prst="rect">
                <a:avLst/>
              </a:prstGeom>
              <a:solidFill>
                <a:srgbClr val="004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xmlns="" id="{66CF34FA-0C4B-41E8-A280-6C356940D2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9448" y="6153595"/>
              <a:ext cx="2208353" cy="602278"/>
            </a:xfrm>
            <a:prstGeom prst="rect">
              <a:avLst/>
            </a:prstGeom>
          </p:spPr>
        </p:pic>
      </p:grpSp>
    </p:spTree>
    <p:extLst>
      <p:ext uri="{BB962C8B-B14F-4D97-AF65-F5344CB8AC3E}">
        <p14:creationId xmlns:p14="http://schemas.microsoft.com/office/powerpoint/2010/main" val="217576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59BE6D3-D9D0-6C4A-A6BC-C32B14DA5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B7797709-1696-964B-A318-CF1F9B6538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CCC03F3F-29E2-DD46-AA96-73A8CEACD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2B254-74FB-4A6F-9C6B-DF047B408D51}" type="datetime1">
              <a:rPr lang="en-US" smtClean="0"/>
              <a:t>8/15/2022</a:t>
            </a:fld>
            <a:endParaRPr lang="en-US"/>
          </a:p>
        </p:txBody>
      </p:sp>
      <p:sp>
        <p:nvSpPr>
          <p:cNvPr id="5" name="Footer Placeholder 4">
            <a:extLst>
              <a:ext uri="{FF2B5EF4-FFF2-40B4-BE49-F238E27FC236}">
                <a16:creationId xmlns:a16="http://schemas.microsoft.com/office/drawing/2014/main" xmlns="" id="{C9321C7F-4BD7-404B-92ED-67207E8F3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0C9B975-7978-F74B-ACB8-823FC934A2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B5023-8825-F145-B094-9C959F5744C0}" type="slidenum">
              <a:rPr lang="en-US" smtClean="0"/>
              <a:t>‹#›</a:t>
            </a:fld>
            <a:endParaRPr lang="en-US" dirty="0"/>
          </a:p>
        </p:txBody>
      </p:sp>
    </p:spTree>
    <p:extLst>
      <p:ext uri="{BB962C8B-B14F-4D97-AF65-F5344CB8AC3E}">
        <p14:creationId xmlns:p14="http://schemas.microsoft.com/office/powerpoint/2010/main" val="1945110343"/>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0" r:id="rId3"/>
    <p:sldLayoutId id="2147483650" r:id="rId4"/>
    <p:sldLayoutId id="2147483661" r:id="rId5"/>
    <p:sldLayoutId id="2147483662" r:id="rId6"/>
    <p:sldLayoutId id="2147483667" r:id="rId7"/>
    <p:sldLayoutId id="2147483668" r:id="rId8"/>
    <p:sldLayoutId id="2147483663" r:id="rId9"/>
    <p:sldLayoutId id="2147483665" r:id="rId10"/>
    <p:sldLayoutId id="2147483666" r:id="rId11"/>
  </p:sldLayoutIdLst>
  <p:hf hdr="0" ftr="0" dt="0"/>
  <p:txStyles>
    <p:titleStyle>
      <a:lvl1pPr algn="l" defTabSz="914400" rtl="0" eaLnBrk="1" latinLnBrk="0" hangingPunct="1">
        <a:lnSpc>
          <a:spcPct val="90000"/>
        </a:lnSpc>
        <a:spcBef>
          <a:spcPct val="0"/>
        </a:spcBef>
        <a:buNone/>
        <a:defRPr sz="3600" b="1" kern="1200">
          <a:solidFill>
            <a:srgbClr val="0076BC"/>
          </a:solidFill>
          <a:latin typeface="Arial" panose="020B0604020202020204" pitchFamily="34" charset="0"/>
          <a:ea typeface="+mj-ea"/>
          <a:cs typeface="Arial" panose="020B0604020202020204" pitchFamily="34" charset="0"/>
        </a:defRPr>
      </a:lvl1pPr>
    </p:titleStyle>
    <p:bodyStyle>
      <a:lvl1pPr marL="344488" indent="-333375" algn="l" defTabSz="914400" rtl="0" eaLnBrk="1" latinLnBrk="0" hangingPunct="1">
        <a:lnSpc>
          <a:spcPct val="150000"/>
        </a:lnSpc>
        <a:spcBef>
          <a:spcPts val="1000"/>
        </a:spcBef>
        <a:buClr>
          <a:srgbClr val="0076BC"/>
        </a:buClr>
        <a:buFont typeface="Wingdings" panose="05000000000000000000" pitchFamily="2" charset="2"/>
        <a:buChar char="§"/>
        <a:tabLst/>
        <a:defRPr sz="24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923925" indent="-346075" algn="l" defTabSz="914400" rtl="0" eaLnBrk="1" latinLnBrk="0" hangingPunct="1">
        <a:lnSpc>
          <a:spcPct val="150000"/>
        </a:lnSpc>
        <a:spcBef>
          <a:spcPts val="500"/>
        </a:spcBef>
        <a:buClr>
          <a:srgbClr val="0076BC"/>
        </a:buClr>
        <a:buSzPct val="80000"/>
        <a:buFont typeface="HiraginoSans-W3"/>
        <a:buChar char="▷"/>
        <a:tabLst/>
        <a:defRPr sz="22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381125" indent="-346075" algn="l" defTabSz="914400" rtl="0" eaLnBrk="1" latinLnBrk="0" hangingPunct="1">
        <a:lnSpc>
          <a:spcPct val="150000"/>
        </a:lnSpc>
        <a:spcBef>
          <a:spcPts val="500"/>
        </a:spcBef>
        <a:buClr>
          <a:srgbClr val="0076BC"/>
        </a:buClr>
        <a:buFont typeface="LucidaGrande"/>
        <a:buChar char="►"/>
        <a:tabLst/>
        <a:defRPr sz="20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65288" indent="-223838" algn="l" defTabSz="914400" rtl="0" eaLnBrk="1" latinLnBrk="0" hangingPunct="1">
        <a:lnSpc>
          <a:spcPct val="150000"/>
        </a:lnSpc>
        <a:spcBef>
          <a:spcPts val="500"/>
        </a:spcBef>
        <a:buClr>
          <a:srgbClr val="0076BC"/>
        </a:buClr>
        <a:buFont typeface="ArialUnicodeMS"/>
        <a:buChar char="□"/>
        <a:tabLst/>
        <a:defRPr sz="18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889125" indent="-203200" algn="l" defTabSz="914400" rtl="0" eaLnBrk="1" latinLnBrk="0" hangingPunct="1">
        <a:lnSpc>
          <a:spcPct val="150000"/>
        </a:lnSpc>
        <a:spcBef>
          <a:spcPts val="500"/>
        </a:spcBef>
        <a:buClr>
          <a:srgbClr val="0076BC"/>
        </a:buClr>
        <a:buFont typeface="ArialUnicodeMS"/>
        <a:buChar char="■"/>
        <a:tabLst/>
        <a:defRPr sz="16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terence.ramotar@gmr.net" TargetMode="External"/><Relationship Id="rId2" Type="http://schemas.openxmlformats.org/officeDocument/2006/relationships/hyperlink" Target="mailto:paul.phillips@gmr.net"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F839D7-26EE-4EBD-B79F-1F7A69904DBF}"/>
              </a:ext>
            </a:extLst>
          </p:cNvPr>
          <p:cNvSpPr>
            <a:spLocks noGrp="1"/>
          </p:cNvSpPr>
          <p:nvPr>
            <p:ph type="ctrTitle"/>
          </p:nvPr>
        </p:nvSpPr>
        <p:spPr>
          <a:xfrm>
            <a:off x="6392000" y="2723037"/>
            <a:ext cx="5264484" cy="894876"/>
          </a:xfrm>
        </p:spPr>
        <p:txBody>
          <a:bodyPr>
            <a:noAutofit/>
          </a:bodyPr>
          <a:lstStyle/>
          <a:p>
            <a:r>
              <a:rPr lang="en-US" sz="2800" i="1" dirty="0"/>
              <a:t>EMS Operational Challenges</a:t>
            </a:r>
          </a:p>
        </p:txBody>
      </p:sp>
      <p:sp>
        <p:nvSpPr>
          <p:cNvPr id="5" name="Text Placeholder 4">
            <a:extLst>
              <a:ext uri="{FF2B5EF4-FFF2-40B4-BE49-F238E27FC236}">
                <a16:creationId xmlns:a16="http://schemas.microsoft.com/office/drawing/2014/main" xmlns="" id="{9D28845D-EDD7-4A5C-9766-DCEFB953D0D3}"/>
              </a:ext>
            </a:extLst>
          </p:cNvPr>
          <p:cNvSpPr>
            <a:spLocks noGrp="1"/>
          </p:cNvSpPr>
          <p:nvPr>
            <p:ph type="body" sz="quarter" idx="13"/>
          </p:nvPr>
        </p:nvSpPr>
        <p:spPr/>
        <p:txBody>
          <a:bodyPr/>
          <a:lstStyle/>
          <a:p>
            <a:r>
              <a:rPr lang="en-US" b="1" dirty="0"/>
              <a:t>August 16, 2022</a:t>
            </a:r>
          </a:p>
        </p:txBody>
      </p:sp>
      <p:sp>
        <p:nvSpPr>
          <p:cNvPr id="6" name="Title 3">
            <a:extLst>
              <a:ext uri="{FF2B5EF4-FFF2-40B4-BE49-F238E27FC236}">
                <a16:creationId xmlns:a16="http://schemas.microsoft.com/office/drawing/2014/main" xmlns="" id="{D317607D-C057-4271-916F-10671C072758}"/>
              </a:ext>
            </a:extLst>
          </p:cNvPr>
          <p:cNvSpPr txBox="1">
            <a:spLocks/>
          </p:cNvSpPr>
          <p:nvPr/>
        </p:nvSpPr>
        <p:spPr>
          <a:xfrm>
            <a:off x="6392000" y="2077877"/>
            <a:ext cx="5264484" cy="894876"/>
          </a:xfrm>
          <a:prstGeom prst="rect">
            <a:avLst/>
          </a:prstGeom>
        </p:spPr>
        <p:txBody>
          <a:bodyPr vert="horz" lIns="91440" tIns="45720" rIns="91440" bIns="45720" rtlCol="0" anchor="ctr" anchorCtr="0">
            <a:normAutofit fontScale="90000"/>
          </a:bodyPr>
          <a:lstStyle>
            <a:lvl1pPr algn="r"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Kentucky EMS Task Force</a:t>
            </a:r>
          </a:p>
        </p:txBody>
      </p:sp>
    </p:spTree>
    <p:extLst>
      <p:ext uri="{BB962C8B-B14F-4D97-AF65-F5344CB8AC3E}">
        <p14:creationId xmlns:p14="http://schemas.microsoft.com/office/powerpoint/2010/main" val="110561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p:txBody>
          <a:bodyPr/>
          <a:lstStyle/>
          <a:p>
            <a:r>
              <a:rPr lang="en-US" dirty="0"/>
              <a:t>Reimbursement Challenges</a:t>
            </a:r>
          </a:p>
        </p:txBody>
      </p:sp>
      <p:sp>
        <p:nvSpPr>
          <p:cNvPr id="5" name="Content Placeholder 4">
            <a:extLst>
              <a:ext uri="{FF2B5EF4-FFF2-40B4-BE49-F238E27FC236}">
                <a16:creationId xmlns:a16="http://schemas.microsoft.com/office/drawing/2014/main" xmlns="" id="{6A5AD8D4-3CCE-457C-86F6-82990656A208}"/>
              </a:ext>
            </a:extLst>
          </p:cNvPr>
          <p:cNvSpPr>
            <a:spLocks noGrp="1"/>
          </p:cNvSpPr>
          <p:nvPr>
            <p:ph idx="1"/>
          </p:nvPr>
        </p:nvSpPr>
        <p:spPr/>
        <p:txBody>
          <a:bodyPr>
            <a:normAutofit fontScale="77500" lnSpcReduction="20000"/>
          </a:bodyPr>
          <a:lstStyle/>
          <a:p>
            <a:r>
              <a:rPr lang="en-US" dirty="0"/>
              <a:t>Kentucky Medicaid Ambulance transport rates have remained the same for over 10 years. </a:t>
            </a:r>
          </a:p>
          <a:p>
            <a:r>
              <a:rPr lang="en-US" dirty="0"/>
              <a:t>Comparatively, the cost of providing ambulance service has risen significantly in the past 2 years alone. Examples include:</a:t>
            </a:r>
          </a:p>
          <a:p>
            <a:pPr lvl="1"/>
            <a:r>
              <a:rPr lang="en-US" dirty="0"/>
              <a:t>Fuel </a:t>
            </a:r>
          </a:p>
          <a:p>
            <a:pPr lvl="1"/>
            <a:r>
              <a:rPr lang="en-US" dirty="0"/>
              <a:t>Vehicles</a:t>
            </a:r>
          </a:p>
          <a:p>
            <a:pPr lvl="1"/>
            <a:r>
              <a:rPr lang="en-US" dirty="0"/>
              <a:t>Required Medications</a:t>
            </a:r>
          </a:p>
          <a:p>
            <a:pPr lvl="1"/>
            <a:r>
              <a:rPr lang="en-US" dirty="0"/>
              <a:t>Physical Infrastructure/Buildings</a:t>
            </a:r>
          </a:p>
          <a:p>
            <a:pPr lvl="1"/>
            <a:r>
              <a:rPr lang="en-US" dirty="0"/>
              <a:t>Wages</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10</a:t>
            </a:fld>
            <a:endParaRPr lang="en-US"/>
          </a:p>
        </p:txBody>
      </p:sp>
    </p:spTree>
    <p:extLst>
      <p:ext uri="{BB962C8B-B14F-4D97-AF65-F5344CB8AC3E}">
        <p14:creationId xmlns:p14="http://schemas.microsoft.com/office/powerpoint/2010/main" val="2604964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p:txBody>
          <a:bodyPr/>
          <a:lstStyle/>
          <a:p>
            <a:r>
              <a:rPr lang="en-US" dirty="0"/>
              <a:t>Reimbursement Challenges</a:t>
            </a:r>
          </a:p>
        </p:txBody>
      </p:sp>
      <p:sp>
        <p:nvSpPr>
          <p:cNvPr id="5" name="Content Placeholder 4">
            <a:extLst>
              <a:ext uri="{FF2B5EF4-FFF2-40B4-BE49-F238E27FC236}">
                <a16:creationId xmlns:a16="http://schemas.microsoft.com/office/drawing/2014/main" xmlns="" id="{6A5AD8D4-3CCE-457C-86F6-82990656A208}"/>
              </a:ext>
            </a:extLst>
          </p:cNvPr>
          <p:cNvSpPr>
            <a:spLocks noGrp="1"/>
          </p:cNvSpPr>
          <p:nvPr>
            <p:ph idx="1"/>
          </p:nvPr>
        </p:nvSpPr>
        <p:spPr/>
        <p:txBody>
          <a:bodyPr/>
          <a:lstStyle/>
          <a:p>
            <a:r>
              <a:rPr lang="en-US" dirty="0"/>
              <a:t>Medicare &amp; Medicaid reimbursements are fixed fee schedules. </a:t>
            </a:r>
          </a:p>
          <a:p>
            <a:pPr lvl="1"/>
            <a:r>
              <a:rPr lang="en-US" dirty="0"/>
              <a:t>Reimbursement for Medicare &amp; Medicaid have shown to be less than the cost of providing the service.</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11</a:t>
            </a:fld>
            <a:endParaRPr lang="en-US"/>
          </a:p>
        </p:txBody>
      </p:sp>
    </p:spTree>
    <p:extLst>
      <p:ext uri="{BB962C8B-B14F-4D97-AF65-F5344CB8AC3E}">
        <p14:creationId xmlns:p14="http://schemas.microsoft.com/office/powerpoint/2010/main" val="37043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p:txBody>
          <a:bodyPr/>
          <a:lstStyle/>
          <a:p>
            <a:r>
              <a:rPr lang="en-US" dirty="0"/>
              <a:t>Reimbursement Challenges</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12</a:t>
            </a:fld>
            <a:endParaRPr lang="en-US"/>
          </a:p>
        </p:txBody>
      </p:sp>
      <p:sp>
        <p:nvSpPr>
          <p:cNvPr id="6" name="Content Placeholder 5">
            <a:extLst>
              <a:ext uri="{FF2B5EF4-FFF2-40B4-BE49-F238E27FC236}">
                <a16:creationId xmlns:a16="http://schemas.microsoft.com/office/drawing/2014/main" xmlns="" id="{F370C9D9-92BB-499D-B39C-5C6363B1D05A}"/>
              </a:ext>
            </a:extLst>
          </p:cNvPr>
          <p:cNvSpPr>
            <a:spLocks noGrp="1"/>
          </p:cNvSpPr>
          <p:nvPr>
            <p:ph idx="1"/>
          </p:nvPr>
        </p:nvSpPr>
        <p:spPr>
          <a:xfrm>
            <a:off x="1141476" y="2209799"/>
            <a:ext cx="10745724" cy="3721630"/>
          </a:xfrm>
        </p:spPr>
        <p:txBody>
          <a:bodyPr>
            <a:normAutofit/>
          </a:bodyPr>
          <a:lstStyle/>
          <a:p>
            <a:r>
              <a:rPr lang="en-US" sz="1800" b="1" dirty="0"/>
              <a:t>Adjacent State Comparison of Medicaid Emergency Ambulance Reimbursement Rates</a:t>
            </a:r>
          </a:p>
        </p:txBody>
      </p:sp>
      <p:graphicFrame>
        <p:nvGraphicFramePr>
          <p:cNvPr id="9" name="Chart 8">
            <a:extLst>
              <a:ext uri="{FF2B5EF4-FFF2-40B4-BE49-F238E27FC236}">
                <a16:creationId xmlns:a16="http://schemas.microsoft.com/office/drawing/2014/main" xmlns="" id="{BB129558-B9EC-4C7E-88F2-C42E3F8092F0}"/>
              </a:ext>
            </a:extLst>
          </p:cNvPr>
          <p:cNvGraphicFramePr>
            <a:graphicFrameLocks/>
          </p:cNvGraphicFramePr>
          <p:nvPr>
            <p:extLst>
              <p:ext uri="{D42A27DB-BD31-4B8C-83A1-F6EECF244321}">
                <p14:modId xmlns:p14="http://schemas.microsoft.com/office/powerpoint/2010/main" val="833630682"/>
              </p:ext>
            </p:extLst>
          </p:nvPr>
        </p:nvGraphicFramePr>
        <p:xfrm>
          <a:off x="2878666" y="3098800"/>
          <a:ext cx="7526867" cy="35390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780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p:txBody>
          <a:bodyPr/>
          <a:lstStyle/>
          <a:p>
            <a:r>
              <a:rPr lang="en-US" dirty="0"/>
              <a:t>Reimbursement Challenges</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13</a:t>
            </a:fld>
            <a:endParaRPr lang="en-US"/>
          </a:p>
        </p:txBody>
      </p:sp>
      <p:sp>
        <p:nvSpPr>
          <p:cNvPr id="6" name="Content Placeholder 5">
            <a:extLst>
              <a:ext uri="{FF2B5EF4-FFF2-40B4-BE49-F238E27FC236}">
                <a16:creationId xmlns:a16="http://schemas.microsoft.com/office/drawing/2014/main" xmlns="" id="{F370C9D9-92BB-499D-B39C-5C6363B1D05A}"/>
              </a:ext>
            </a:extLst>
          </p:cNvPr>
          <p:cNvSpPr>
            <a:spLocks noGrp="1"/>
          </p:cNvSpPr>
          <p:nvPr>
            <p:ph idx="1"/>
          </p:nvPr>
        </p:nvSpPr>
        <p:spPr>
          <a:xfrm>
            <a:off x="1141476" y="2209799"/>
            <a:ext cx="10745724" cy="3721630"/>
          </a:xfrm>
        </p:spPr>
        <p:txBody>
          <a:bodyPr>
            <a:normAutofit/>
          </a:bodyPr>
          <a:lstStyle/>
          <a:p>
            <a:r>
              <a:rPr lang="en-US" sz="1800" b="1" dirty="0"/>
              <a:t>Adjacent State Comparison of Medicaid Non-Emergency Ambulance Reimbursement Rates</a:t>
            </a:r>
          </a:p>
        </p:txBody>
      </p:sp>
      <p:graphicFrame>
        <p:nvGraphicFramePr>
          <p:cNvPr id="8" name="Chart 7">
            <a:extLst>
              <a:ext uri="{FF2B5EF4-FFF2-40B4-BE49-F238E27FC236}">
                <a16:creationId xmlns:a16="http://schemas.microsoft.com/office/drawing/2014/main" xmlns="" id="{00073CA2-E8CD-49E0-88A7-17F89DE14D3A}"/>
              </a:ext>
            </a:extLst>
          </p:cNvPr>
          <p:cNvGraphicFramePr>
            <a:graphicFrameLocks/>
          </p:cNvGraphicFramePr>
          <p:nvPr>
            <p:extLst>
              <p:ext uri="{D42A27DB-BD31-4B8C-83A1-F6EECF244321}">
                <p14:modId xmlns:p14="http://schemas.microsoft.com/office/powerpoint/2010/main" val="517657531"/>
              </p:ext>
            </p:extLst>
          </p:nvPr>
        </p:nvGraphicFramePr>
        <p:xfrm>
          <a:off x="2624165" y="2937933"/>
          <a:ext cx="7708717" cy="3512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012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2A3D221A-53A0-406D-93EF-BF077A4C10EA}"/>
              </a:ext>
            </a:extLst>
          </p:cNvPr>
          <p:cNvSpPr>
            <a:spLocks noGrp="1"/>
          </p:cNvSpPr>
          <p:nvPr>
            <p:ph type="body" sz="quarter" idx="13"/>
          </p:nvPr>
        </p:nvSpPr>
        <p:spPr>
          <a:xfrm>
            <a:off x="4131733" y="3088788"/>
            <a:ext cx="6491817" cy="895350"/>
          </a:xfrm>
        </p:spPr>
        <p:txBody>
          <a:bodyPr>
            <a:noAutofit/>
          </a:bodyPr>
          <a:lstStyle/>
          <a:p>
            <a:pPr algn="ctr"/>
            <a:r>
              <a:rPr lang="en-US" sz="5400" dirty="0"/>
              <a:t>Access</a:t>
            </a:r>
          </a:p>
        </p:txBody>
      </p:sp>
    </p:spTree>
    <p:extLst>
      <p:ext uri="{BB962C8B-B14F-4D97-AF65-F5344CB8AC3E}">
        <p14:creationId xmlns:p14="http://schemas.microsoft.com/office/powerpoint/2010/main" val="2761197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p:txBody>
          <a:bodyPr/>
          <a:lstStyle/>
          <a:p>
            <a:r>
              <a:rPr lang="en-US" dirty="0"/>
              <a:t>Access Challenges</a:t>
            </a:r>
          </a:p>
        </p:txBody>
      </p:sp>
      <p:sp>
        <p:nvSpPr>
          <p:cNvPr id="5" name="Content Placeholder 4">
            <a:extLst>
              <a:ext uri="{FF2B5EF4-FFF2-40B4-BE49-F238E27FC236}">
                <a16:creationId xmlns:a16="http://schemas.microsoft.com/office/drawing/2014/main" xmlns="" id="{6A5AD8D4-3CCE-457C-86F6-82990656A208}"/>
              </a:ext>
            </a:extLst>
          </p:cNvPr>
          <p:cNvSpPr>
            <a:spLocks noGrp="1"/>
          </p:cNvSpPr>
          <p:nvPr>
            <p:ph idx="1"/>
          </p:nvPr>
        </p:nvSpPr>
        <p:spPr>
          <a:xfrm>
            <a:off x="1430866" y="2113702"/>
            <a:ext cx="9829800" cy="3721630"/>
          </a:xfrm>
        </p:spPr>
        <p:txBody>
          <a:bodyPr>
            <a:normAutofit/>
          </a:bodyPr>
          <a:lstStyle/>
          <a:p>
            <a:r>
              <a:rPr lang="en-US" b="1" dirty="0"/>
              <a:t>Long Transport Times to Definitive Care </a:t>
            </a:r>
          </a:p>
          <a:p>
            <a:pPr lvl="1"/>
            <a:r>
              <a:rPr lang="en-US" dirty="0"/>
              <a:t>Currently only two (2) Level 1 Trauma Centers in Ky (and only 1 additional Level 2)</a:t>
            </a:r>
          </a:p>
          <a:p>
            <a:pPr lvl="1"/>
            <a:r>
              <a:rPr lang="en-US" dirty="0"/>
              <a:t>Large Geographical Gaps between Certified Stroke Centers</a:t>
            </a:r>
          </a:p>
          <a:p>
            <a:r>
              <a:rPr lang="en-US" b="1" dirty="0"/>
              <a:t>Transfers from rural areas to a Trauma Center can take an ambulance out of service for 4-8 hours. </a:t>
            </a:r>
          </a:p>
          <a:p>
            <a:pPr lvl="1"/>
            <a:endParaRPr lang="en-US" dirty="0"/>
          </a:p>
          <a:p>
            <a:pPr lvl="1"/>
            <a:endParaRPr lang="en-US" dirty="0"/>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15</a:t>
            </a:fld>
            <a:endParaRPr lang="en-US"/>
          </a:p>
        </p:txBody>
      </p:sp>
    </p:spTree>
    <p:extLst>
      <p:ext uri="{BB962C8B-B14F-4D97-AF65-F5344CB8AC3E}">
        <p14:creationId xmlns:p14="http://schemas.microsoft.com/office/powerpoint/2010/main" val="198107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a:xfrm>
            <a:off x="1220724" y="599334"/>
            <a:ext cx="10515600" cy="1325563"/>
          </a:xfrm>
        </p:spPr>
        <p:txBody>
          <a:bodyPr/>
          <a:lstStyle/>
          <a:p>
            <a:r>
              <a:rPr lang="en-US" dirty="0"/>
              <a:t>Access Challenges</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16</a:t>
            </a:fld>
            <a:endParaRPr lang="en-US" dirty="0"/>
          </a:p>
        </p:txBody>
      </p:sp>
      <p:pic>
        <p:nvPicPr>
          <p:cNvPr id="8" name="Picture 7">
            <a:extLst>
              <a:ext uri="{FF2B5EF4-FFF2-40B4-BE49-F238E27FC236}">
                <a16:creationId xmlns:a16="http://schemas.microsoft.com/office/drawing/2014/main" xmlns="" id="{D88F6063-BA01-4F46-8989-69FBDBB6CA93}"/>
              </a:ext>
            </a:extLst>
          </p:cNvPr>
          <p:cNvPicPr>
            <a:picLocks noChangeAspect="1"/>
          </p:cNvPicPr>
          <p:nvPr/>
        </p:nvPicPr>
        <p:blipFill>
          <a:blip r:embed="rId2"/>
          <a:stretch>
            <a:fillRect/>
          </a:stretch>
        </p:blipFill>
        <p:spPr>
          <a:xfrm>
            <a:off x="2947548" y="1743988"/>
            <a:ext cx="8023728" cy="4891925"/>
          </a:xfrm>
          <a:prstGeom prst="rect">
            <a:avLst/>
          </a:prstGeom>
        </p:spPr>
      </p:pic>
    </p:spTree>
    <p:extLst>
      <p:ext uri="{BB962C8B-B14F-4D97-AF65-F5344CB8AC3E}">
        <p14:creationId xmlns:p14="http://schemas.microsoft.com/office/powerpoint/2010/main" val="4083927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17</a:t>
            </a:fld>
            <a:endParaRPr lang="en-US" dirty="0"/>
          </a:p>
        </p:txBody>
      </p:sp>
      <p:pic>
        <p:nvPicPr>
          <p:cNvPr id="1026" name="Picture 2">
            <a:extLst>
              <a:ext uri="{FF2B5EF4-FFF2-40B4-BE49-F238E27FC236}">
                <a16:creationId xmlns:a16="http://schemas.microsoft.com/office/drawing/2014/main" xmlns="" id="{B4E11CD8-0556-4816-81F1-C866982E3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404724"/>
            <a:ext cx="7264400" cy="54532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a:xfrm>
            <a:off x="1356191" y="555849"/>
            <a:ext cx="10515600" cy="1325563"/>
          </a:xfrm>
        </p:spPr>
        <p:txBody>
          <a:bodyPr/>
          <a:lstStyle/>
          <a:p>
            <a:r>
              <a:rPr lang="en-US" dirty="0"/>
              <a:t>Access Challenges</a:t>
            </a:r>
          </a:p>
        </p:txBody>
      </p:sp>
    </p:spTree>
    <p:extLst>
      <p:ext uri="{BB962C8B-B14F-4D97-AF65-F5344CB8AC3E}">
        <p14:creationId xmlns:p14="http://schemas.microsoft.com/office/powerpoint/2010/main" val="932834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a:xfrm>
            <a:off x="1220724" y="557350"/>
            <a:ext cx="10515600" cy="1325563"/>
          </a:xfrm>
        </p:spPr>
        <p:txBody>
          <a:bodyPr/>
          <a:lstStyle/>
          <a:p>
            <a:r>
              <a:rPr lang="en-US" dirty="0"/>
              <a:t>Access Challenges</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18</a:t>
            </a:fld>
            <a:endParaRPr lang="en-US"/>
          </a:p>
        </p:txBody>
      </p:sp>
      <p:pic>
        <p:nvPicPr>
          <p:cNvPr id="8" name="Content Placeholder 7">
            <a:extLst>
              <a:ext uri="{FF2B5EF4-FFF2-40B4-BE49-F238E27FC236}">
                <a16:creationId xmlns:a16="http://schemas.microsoft.com/office/drawing/2014/main" xmlns="" id="{811C168B-4185-4F5A-9689-0A4AC2DE3922}"/>
              </a:ext>
            </a:extLst>
          </p:cNvPr>
          <p:cNvPicPr>
            <a:picLocks noGrp="1" noChangeAspect="1"/>
          </p:cNvPicPr>
          <p:nvPr>
            <p:ph idx="1"/>
          </p:nvPr>
        </p:nvPicPr>
        <p:blipFill>
          <a:blip r:embed="rId2"/>
          <a:stretch>
            <a:fillRect/>
          </a:stretch>
        </p:blipFill>
        <p:spPr>
          <a:xfrm>
            <a:off x="2307950" y="2444844"/>
            <a:ext cx="8861880" cy="4214904"/>
          </a:xfrm>
        </p:spPr>
      </p:pic>
      <p:sp>
        <p:nvSpPr>
          <p:cNvPr id="9" name="Oval 8">
            <a:extLst>
              <a:ext uri="{FF2B5EF4-FFF2-40B4-BE49-F238E27FC236}">
                <a16:creationId xmlns:a16="http://schemas.microsoft.com/office/drawing/2014/main" xmlns="" id="{33BBAE9F-92C3-4831-957C-ECA8C51AE23B}"/>
              </a:ext>
            </a:extLst>
          </p:cNvPr>
          <p:cNvSpPr/>
          <p:nvPr/>
        </p:nvSpPr>
        <p:spPr>
          <a:xfrm>
            <a:off x="2123980" y="2278432"/>
            <a:ext cx="1133061" cy="536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698DC9B9-E7E5-4C33-A543-69F0BAA7E01C}"/>
              </a:ext>
            </a:extLst>
          </p:cNvPr>
          <p:cNvSpPr txBox="1"/>
          <p:nvPr/>
        </p:nvSpPr>
        <p:spPr>
          <a:xfrm>
            <a:off x="1490133" y="1679993"/>
            <a:ext cx="7823652" cy="369332"/>
          </a:xfrm>
          <a:prstGeom prst="rect">
            <a:avLst/>
          </a:prstGeom>
          <a:noFill/>
        </p:spPr>
        <p:txBody>
          <a:bodyPr wrap="square" rtlCol="0">
            <a:spAutoFit/>
          </a:bodyPr>
          <a:lstStyle/>
          <a:p>
            <a:r>
              <a:rPr lang="en-US" dirty="0"/>
              <a:t>Kentucky Certified Stroke Centers</a:t>
            </a:r>
          </a:p>
        </p:txBody>
      </p:sp>
    </p:spTree>
    <p:extLst>
      <p:ext uri="{BB962C8B-B14F-4D97-AF65-F5344CB8AC3E}">
        <p14:creationId xmlns:p14="http://schemas.microsoft.com/office/powerpoint/2010/main" val="2809638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a:xfrm>
            <a:off x="1220724" y="692261"/>
            <a:ext cx="10515600" cy="1325563"/>
          </a:xfrm>
        </p:spPr>
        <p:txBody>
          <a:bodyPr/>
          <a:lstStyle/>
          <a:p>
            <a:r>
              <a:rPr lang="en-US" dirty="0"/>
              <a:t>Access Challenges</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19</a:t>
            </a:fld>
            <a:endParaRPr lang="en-US"/>
          </a:p>
        </p:txBody>
      </p:sp>
      <p:sp>
        <p:nvSpPr>
          <p:cNvPr id="9" name="Oval 8">
            <a:extLst>
              <a:ext uri="{FF2B5EF4-FFF2-40B4-BE49-F238E27FC236}">
                <a16:creationId xmlns:a16="http://schemas.microsoft.com/office/drawing/2014/main" xmlns="" id="{33BBAE9F-92C3-4831-957C-ECA8C51AE23B}"/>
              </a:ext>
            </a:extLst>
          </p:cNvPr>
          <p:cNvSpPr/>
          <p:nvPr/>
        </p:nvSpPr>
        <p:spPr>
          <a:xfrm>
            <a:off x="2216058" y="2585070"/>
            <a:ext cx="1133061" cy="536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698DC9B9-E7E5-4C33-A543-69F0BAA7E01C}"/>
              </a:ext>
            </a:extLst>
          </p:cNvPr>
          <p:cNvSpPr txBox="1"/>
          <p:nvPr/>
        </p:nvSpPr>
        <p:spPr>
          <a:xfrm>
            <a:off x="1220724" y="1665860"/>
            <a:ext cx="7823652" cy="369332"/>
          </a:xfrm>
          <a:prstGeom prst="rect">
            <a:avLst/>
          </a:prstGeom>
          <a:noFill/>
        </p:spPr>
        <p:txBody>
          <a:bodyPr wrap="square" rtlCol="0">
            <a:spAutoFit/>
          </a:bodyPr>
          <a:lstStyle/>
          <a:p>
            <a:r>
              <a:rPr lang="en-US" dirty="0"/>
              <a:t>Transfer Patterns from Kentucky AMR/Lifeguard Operations</a:t>
            </a:r>
          </a:p>
        </p:txBody>
      </p:sp>
      <p:pic>
        <p:nvPicPr>
          <p:cNvPr id="7" name="Content Placeholder 6">
            <a:extLst>
              <a:ext uri="{FF2B5EF4-FFF2-40B4-BE49-F238E27FC236}">
                <a16:creationId xmlns:a16="http://schemas.microsoft.com/office/drawing/2014/main" xmlns="" id="{B3A25AC6-42B0-43F0-9BD9-EDECD8B0BDA1}"/>
              </a:ext>
            </a:extLst>
          </p:cNvPr>
          <p:cNvPicPr>
            <a:picLocks noGrp="1" noChangeAspect="1"/>
          </p:cNvPicPr>
          <p:nvPr>
            <p:ph idx="1"/>
          </p:nvPr>
        </p:nvPicPr>
        <p:blipFill>
          <a:blip r:embed="rId2"/>
          <a:stretch>
            <a:fillRect/>
          </a:stretch>
        </p:blipFill>
        <p:spPr>
          <a:xfrm>
            <a:off x="2122923" y="2348155"/>
            <a:ext cx="9357875" cy="3903170"/>
          </a:xfrm>
        </p:spPr>
      </p:pic>
    </p:spTree>
    <p:extLst>
      <p:ext uri="{BB962C8B-B14F-4D97-AF65-F5344CB8AC3E}">
        <p14:creationId xmlns:p14="http://schemas.microsoft.com/office/powerpoint/2010/main" val="106132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B3E8962-B946-4A2E-834F-8B9AF5DCE376}"/>
              </a:ext>
            </a:extLst>
          </p:cNvPr>
          <p:cNvSpPr txBox="1"/>
          <p:nvPr/>
        </p:nvSpPr>
        <p:spPr>
          <a:xfrm>
            <a:off x="0" y="1309954"/>
            <a:ext cx="11989749" cy="2690160"/>
          </a:xfrm>
          <a:prstGeom prst="rect">
            <a:avLst/>
          </a:prstGeom>
          <a:noFill/>
        </p:spPr>
        <p:txBody>
          <a:bodyPr wrap="square" rtlCol="0">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Paul Phillips</a:t>
            </a:r>
          </a:p>
          <a:p>
            <a:pPr>
              <a:lnSpc>
                <a:spcPct val="150000"/>
              </a:lnSpc>
            </a:pPr>
            <a:r>
              <a:rPr lang="en-US" sz="2800" b="1" i="1" dirty="0">
                <a:solidFill>
                  <a:schemeClr val="bg1"/>
                </a:solidFill>
                <a:latin typeface="Arial" panose="020B0604020202020204" pitchFamily="34" charset="0"/>
                <a:cs typeface="Arial" panose="020B0604020202020204" pitchFamily="34" charset="0"/>
              </a:rPr>
              <a:t>Regional Director of Operations</a:t>
            </a:r>
          </a:p>
          <a:p>
            <a:pPr>
              <a:lnSpc>
                <a:spcPct val="150000"/>
              </a:lnSpc>
            </a:pPr>
            <a:r>
              <a:rPr lang="en-US" sz="2800" dirty="0">
                <a:solidFill>
                  <a:schemeClr val="bg1"/>
                </a:solidFill>
                <a:latin typeface="Arial" panose="020B0604020202020204" pitchFamily="34" charset="0"/>
                <a:cs typeface="Arial" panose="020B0604020202020204" pitchFamily="34" charset="0"/>
              </a:rPr>
              <a:t>Louisville AMR, Lexington AMR, Eastern Kentucky Lifeguard Emergency Medical Services</a:t>
            </a:r>
          </a:p>
        </p:txBody>
      </p:sp>
      <p:sp>
        <p:nvSpPr>
          <p:cNvPr id="7" name="TextBox 6">
            <a:extLst>
              <a:ext uri="{FF2B5EF4-FFF2-40B4-BE49-F238E27FC236}">
                <a16:creationId xmlns:a16="http://schemas.microsoft.com/office/drawing/2014/main" xmlns="" id="{F0484DEE-2231-45B1-9DA2-32DDE88015C1}"/>
              </a:ext>
            </a:extLst>
          </p:cNvPr>
          <p:cNvSpPr txBox="1"/>
          <p:nvPr/>
        </p:nvSpPr>
        <p:spPr>
          <a:xfrm>
            <a:off x="-2" y="4491155"/>
            <a:ext cx="11989749" cy="2043829"/>
          </a:xfrm>
          <a:prstGeom prst="rect">
            <a:avLst/>
          </a:prstGeom>
          <a:noFill/>
        </p:spPr>
        <p:txBody>
          <a:bodyPr wrap="square" rtlCol="0">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Terence Ramotar</a:t>
            </a:r>
          </a:p>
          <a:p>
            <a:pPr>
              <a:lnSpc>
                <a:spcPct val="150000"/>
              </a:lnSpc>
            </a:pPr>
            <a:r>
              <a:rPr lang="en-US" sz="2800" b="1" i="1" dirty="0">
                <a:solidFill>
                  <a:schemeClr val="bg1"/>
                </a:solidFill>
                <a:latin typeface="Arial" panose="020B0604020202020204" pitchFamily="34" charset="0"/>
                <a:cs typeface="Arial" panose="020B0604020202020204" pitchFamily="34" charset="0"/>
              </a:rPr>
              <a:t>Regional Director Government Affairs</a:t>
            </a:r>
          </a:p>
          <a:p>
            <a:pPr>
              <a:lnSpc>
                <a:spcPct val="150000"/>
              </a:lnSpc>
            </a:pPr>
            <a:r>
              <a:rPr lang="en-US" sz="2800" dirty="0">
                <a:solidFill>
                  <a:schemeClr val="bg1"/>
                </a:solidFill>
                <a:latin typeface="Arial" panose="020B0604020202020204" pitchFamily="34" charset="0"/>
                <a:cs typeface="Arial" panose="020B0604020202020204" pitchFamily="34" charset="0"/>
              </a:rPr>
              <a:t>Global Medical Response Southeast Region</a:t>
            </a:r>
          </a:p>
        </p:txBody>
      </p:sp>
      <p:cxnSp>
        <p:nvCxnSpPr>
          <p:cNvPr id="9" name="Straight Connector 8">
            <a:extLst>
              <a:ext uri="{FF2B5EF4-FFF2-40B4-BE49-F238E27FC236}">
                <a16:creationId xmlns:a16="http://schemas.microsoft.com/office/drawing/2014/main" xmlns="" id="{EA6E4D99-AE5A-4855-9535-FBB679CF9028}"/>
              </a:ext>
            </a:extLst>
          </p:cNvPr>
          <p:cNvCxnSpPr/>
          <p:nvPr/>
        </p:nvCxnSpPr>
        <p:spPr>
          <a:xfrm>
            <a:off x="85456" y="4254877"/>
            <a:ext cx="1181883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250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p:txBody>
          <a:bodyPr/>
          <a:lstStyle/>
          <a:p>
            <a:r>
              <a:rPr lang="en-US" dirty="0"/>
              <a:t>Access Challenges</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20</a:t>
            </a:fld>
            <a:endParaRPr lang="en-US"/>
          </a:p>
        </p:txBody>
      </p:sp>
      <p:sp>
        <p:nvSpPr>
          <p:cNvPr id="9" name="Oval 8">
            <a:extLst>
              <a:ext uri="{FF2B5EF4-FFF2-40B4-BE49-F238E27FC236}">
                <a16:creationId xmlns:a16="http://schemas.microsoft.com/office/drawing/2014/main" xmlns="" id="{33BBAE9F-92C3-4831-957C-ECA8C51AE23B}"/>
              </a:ext>
            </a:extLst>
          </p:cNvPr>
          <p:cNvSpPr/>
          <p:nvPr/>
        </p:nvSpPr>
        <p:spPr>
          <a:xfrm>
            <a:off x="2216058" y="2585070"/>
            <a:ext cx="1133061" cy="536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xmlns="" id="{E5E19F24-446D-48D3-894A-C3DAB8AB1E60}"/>
              </a:ext>
            </a:extLst>
          </p:cNvPr>
          <p:cNvSpPr>
            <a:spLocks noGrp="1"/>
          </p:cNvSpPr>
          <p:nvPr>
            <p:ph idx="1"/>
          </p:nvPr>
        </p:nvSpPr>
        <p:spPr>
          <a:xfrm>
            <a:off x="1809157" y="2113702"/>
            <a:ext cx="9829800" cy="3721630"/>
          </a:xfrm>
        </p:spPr>
        <p:txBody>
          <a:bodyPr/>
          <a:lstStyle/>
          <a:p>
            <a:r>
              <a:rPr lang="en-US" b="1" dirty="0"/>
              <a:t>Mental Health Transports</a:t>
            </a:r>
          </a:p>
          <a:p>
            <a:pPr lvl="1"/>
            <a:r>
              <a:rPr lang="en-US" dirty="0"/>
              <a:t>Ambulance resources are utilized for mental health transports</a:t>
            </a:r>
          </a:p>
          <a:p>
            <a:pPr lvl="2"/>
            <a:r>
              <a:rPr lang="en-US" dirty="0"/>
              <a:t>No reimbursement model for non-medical transports in ambulances</a:t>
            </a:r>
          </a:p>
          <a:p>
            <a:pPr lvl="2"/>
            <a:r>
              <a:rPr lang="en-US" dirty="0"/>
              <a:t>EMS personnel in Kentucky lack sole authority to detain </a:t>
            </a:r>
          </a:p>
          <a:p>
            <a:pPr lvl="2"/>
            <a:endParaRPr lang="en-US" dirty="0"/>
          </a:p>
          <a:p>
            <a:pPr lvl="2"/>
            <a:endParaRPr lang="en-US" dirty="0"/>
          </a:p>
        </p:txBody>
      </p:sp>
    </p:spTree>
    <p:extLst>
      <p:ext uri="{BB962C8B-B14F-4D97-AF65-F5344CB8AC3E}">
        <p14:creationId xmlns:p14="http://schemas.microsoft.com/office/powerpoint/2010/main" val="676339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2A3D221A-53A0-406D-93EF-BF077A4C10EA}"/>
              </a:ext>
            </a:extLst>
          </p:cNvPr>
          <p:cNvSpPr>
            <a:spLocks noGrp="1"/>
          </p:cNvSpPr>
          <p:nvPr>
            <p:ph type="body" sz="quarter" idx="13"/>
          </p:nvPr>
        </p:nvSpPr>
        <p:spPr>
          <a:xfrm>
            <a:off x="4131733" y="3088788"/>
            <a:ext cx="6491817" cy="895350"/>
          </a:xfrm>
        </p:spPr>
        <p:txBody>
          <a:bodyPr>
            <a:noAutofit/>
          </a:bodyPr>
          <a:lstStyle/>
          <a:p>
            <a:pPr algn="ctr"/>
            <a:r>
              <a:rPr lang="en-US" sz="4000" dirty="0"/>
              <a:t>Workforce</a:t>
            </a:r>
          </a:p>
        </p:txBody>
      </p:sp>
    </p:spTree>
    <p:extLst>
      <p:ext uri="{BB962C8B-B14F-4D97-AF65-F5344CB8AC3E}">
        <p14:creationId xmlns:p14="http://schemas.microsoft.com/office/powerpoint/2010/main" val="1395205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a:xfrm>
            <a:off x="1790015" y="1025632"/>
            <a:ext cx="10515600" cy="1325563"/>
          </a:xfrm>
        </p:spPr>
        <p:txBody>
          <a:bodyPr/>
          <a:lstStyle/>
          <a:p>
            <a:r>
              <a:rPr lang="en-US" dirty="0"/>
              <a:t>Workforce Challenges</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22</a:t>
            </a:fld>
            <a:endParaRPr lang="en-US"/>
          </a:p>
        </p:txBody>
      </p:sp>
      <p:sp>
        <p:nvSpPr>
          <p:cNvPr id="9" name="Oval 8">
            <a:extLst>
              <a:ext uri="{FF2B5EF4-FFF2-40B4-BE49-F238E27FC236}">
                <a16:creationId xmlns:a16="http://schemas.microsoft.com/office/drawing/2014/main" xmlns="" id="{33BBAE9F-92C3-4831-957C-ECA8C51AE23B}"/>
              </a:ext>
            </a:extLst>
          </p:cNvPr>
          <p:cNvSpPr/>
          <p:nvPr/>
        </p:nvSpPr>
        <p:spPr>
          <a:xfrm>
            <a:off x="2216058" y="2585070"/>
            <a:ext cx="1133061" cy="536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xmlns="" id="{E5E19F24-446D-48D3-894A-C3DAB8AB1E60}"/>
              </a:ext>
            </a:extLst>
          </p:cNvPr>
          <p:cNvSpPr>
            <a:spLocks noGrp="1"/>
          </p:cNvSpPr>
          <p:nvPr>
            <p:ph idx="1"/>
          </p:nvPr>
        </p:nvSpPr>
        <p:spPr>
          <a:xfrm>
            <a:off x="869357" y="2181435"/>
            <a:ext cx="9829800" cy="3721630"/>
          </a:xfrm>
        </p:spPr>
        <p:txBody>
          <a:bodyPr/>
          <a:lstStyle/>
          <a:p>
            <a:pPr marL="1035050" lvl="2" indent="0" algn="just">
              <a:buNone/>
            </a:pPr>
            <a:r>
              <a:rPr lang="en-US" dirty="0"/>
              <a:t>The shortage of EMS field staff in this country seems to have approached critical levels. Workforce shortages has to some degree bypassed reimbursement as the number one issue facing EMS today.  The Health Resources and Services Administration (HRSA) reports that by 2030, there will be a need for an </a:t>
            </a:r>
            <a:r>
              <a:rPr lang="en-US" b="1" u="sng" dirty="0"/>
              <a:t>additional 42,000 EMTs and Paramedics </a:t>
            </a:r>
            <a:r>
              <a:rPr lang="en-US" dirty="0"/>
              <a:t>to meet the United States demand for healthcare services.</a:t>
            </a:r>
          </a:p>
          <a:p>
            <a:pPr lvl="2"/>
            <a:endParaRPr lang="en-US" dirty="0"/>
          </a:p>
          <a:p>
            <a:pPr lvl="2"/>
            <a:endParaRPr lang="en-US" dirty="0"/>
          </a:p>
        </p:txBody>
      </p:sp>
    </p:spTree>
    <p:extLst>
      <p:ext uri="{BB962C8B-B14F-4D97-AF65-F5344CB8AC3E}">
        <p14:creationId xmlns:p14="http://schemas.microsoft.com/office/powerpoint/2010/main" val="3113877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p:txBody>
          <a:bodyPr/>
          <a:lstStyle/>
          <a:p>
            <a:r>
              <a:rPr lang="en-US" dirty="0"/>
              <a:t>Workforce Challenges</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23</a:t>
            </a:fld>
            <a:endParaRPr lang="en-US"/>
          </a:p>
        </p:txBody>
      </p:sp>
      <p:sp>
        <p:nvSpPr>
          <p:cNvPr id="9" name="Oval 8">
            <a:extLst>
              <a:ext uri="{FF2B5EF4-FFF2-40B4-BE49-F238E27FC236}">
                <a16:creationId xmlns:a16="http://schemas.microsoft.com/office/drawing/2014/main" xmlns="" id="{33BBAE9F-92C3-4831-957C-ECA8C51AE23B}"/>
              </a:ext>
            </a:extLst>
          </p:cNvPr>
          <p:cNvSpPr/>
          <p:nvPr/>
        </p:nvSpPr>
        <p:spPr>
          <a:xfrm>
            <a:off x="2216058" y="2585070"/>
            <a:ext cx="1133061" cy="536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xmlns="" id="{DF310603-33C0-4B9E-80AA-37862D34E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5054" y="2121483"/>
            <a:ext cx="3695639" cy="44616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xmlns="" id="{F0442696-4403-4255-8EDD-9B7EEA94C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721" y="2260600"/>
            <a:ext cx="4067175"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146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p:txBody>
          <a:bodyPr/>
          <a:lstStyle/>
          <a:p>
            <a:r>
              <a:rPr lang="en-US" dirty="0"/>
              <a:t>Workforce Challenges</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24</a:t>
            </a:fld>
            <a:endParaRPr lang="en-US"/>
          </a:p>
        </p:txBody>
      </p:sp>
      <p:sp>
        <p:nvSpPr>
          <p:cNvPr id="9" name="Oval 8">
            <a:extLst>
              <a:ext uri="{FF2B5EF4-FFF2-40B4-BE49-F238E27FC236}">
                <a16:creationId xmlns:a16="http://schemas.microsoft.com/office/drawing/2014/main" xmlns="" id="{33BBAE9F-92C3-4831-957C-ECA8C51AE23B}"/>
              </a:ext>
            </a:extLst>
          </p:cNvPr>
          <p:cNvSpPr/>
          <p:nvPr/>
        </p:nvSpPr>
        <p:spPr>
          <a:xfrm>
            <a:off x="2216058" y="2585070"/>
            <a:ext cx="1133061" cy="536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ADD4C1EC-9889-42CB-BC90-710DA01C8470}"/>
              </a:ext>
            </a:extLst>
          </p:cNvPr>
          <p:cNvSpPr txBox="1"/>
          <p:nvPr/>
        </p:nvSpPr>
        <p:spPr>
          <a:xfrm>
            <a:off x="1669457" y="2100521"/>
            <a:ext cx="9973733" cy="739754"/>
          </a:xfrm>
          <a:prstGeom prst="rect">
            <a:avLst/>
          </a:prstGeom>
          <a:noFill/>
        </p:spPr>
        <p:txBody>
          <a:bodyPr wrap="square" rtlCol="0">
            <a:spAutoFit/>
          </a:bodyPr>
          <a:lstStyle/>
          <a:p>
            <a:pPr>
              <a:lnSpc>
                <a:spcPct val="150000"/>
              </a:lnSpc>
              <a:buClr>
                <a:srgbClr val="0076BC"/>
              </a:buClr>
            </a:pPr>
            <a:r>
              <a:rPr lang="en-US" sz="3200" b="1" dirty="0">
                <a:solidFill>
                  <a:schemeClr val="tx1">
                    <a:lumMod val="50000"/>
                    <a:lumOff val="50000"/>
                  </a:schemeClr>
                </a:solidFill>
                <a:latin typeface="Arial" panose="020B0604020202020204" pitchFamily="34" charset="0"/>
                <a:cs typeface="Arial" panose="020B0604020202020204" pitchFamily="34" charset="0"/>
              </a:rPr>
              <a:t>Unsustainable Turnover </a:t>
            </a:r>
          </a:p>
        </p:txBody>
      </p:sp>
      <p:sp>
        <p:nvSpPr>
          <p:cNvPr id="14" name="TextBox 13">
            <a:extLst>
              <a:ext uri="{FF2B5EF4-FFF2-40B4-BE49-F238E27FC236}">
                <a16:creationId xmlns:a16="http://schemas.microsoft.com/office/drawing/2014/main" xmlns="" id="{60337ACD-232A-4DDE-85E1-A4C0BC9D16E3}"/>
              </a:ext>
            </a:extLst>
          </p:cNvPr>
          <p:cNvSpPr txBox="1"/>
          <p:nvPr/>
        </p:nvSpPr>
        <p:spPr>
          <a:xfrm>
            <a:off x="1669458" y="2926081"/>
            <a:ext cx="9973733" cy="2248693"/>
          </a:xfrm>
          <a:prstGeom prst="rect">
            <a:avLst/>
          </a:prstGeom>
          <a:noFill/>
        </p:spPr>
        <p:txBody>
          <a:bodyPr wrap="square" rtlCol="0">
            <a:spAutoFit/>
          </a:bodyPr>
          <a:lstStyle/>
          <a:p>
            <a:pPr marL="342900" indent="-342900">
              <a:lnSpc>
                <a:spcPct val="150000"/>
              </a:lnSpc>
              <a:buClr>
                <a:srgbClr val="0076BC"/>
              </a:buClr>
              <a:buFont typeface="Wingdings" panose="05000000000000000000" pitchFamily="2" charset="2"/>
              <a:buChar char="Ø"/>
            </a:pPr>
            <a:r>
              <a:rPr lang="en-US" sz="2400" b="0" i="0" dirty="0">
                <a:solidFill>
                  <a:srgbClr val="2B2C30"/>
                </a:solidFill>
                <a:effectLst/>
                <a:latin typeface="Graphik Web"/>
              </a:rPr>
              <a:t>According to a survey conducted by the American Ambulance Association, the turnover among paramedics and EMTs ranges from </a:t>
            </a:r>
            <a:r>
              <a:rPr lang="en-US" sz="2400" b="1" i="0" dirty="0">
                <a:solidFill>
                  <a:srgbClr val="2B2C30"/>
                </a:solidFill>
                <a:effectLst/>
                <a:latin typeface="Graphik Web"/>
              </a:rPr>
              <a:t>20 to 30 percent annually</a:t>
            </a:r>
            <a:r>
              <a:rPr lang="en-US" sz="2400" b="0" i="0" dirty="0">
                <a:solidFill>
                  <a:srgbClr val="2B2C30"/>
                </a:solidFill>
                <a:effectLst/>
                <a:latin typeface="Graphik Web"/>
              </a:rPr>
              <a:t>, resulting in an </a:t>
            </a:r>
            <a:r>
              <a:rPr lang="en-US" sz="2400" b="1" i="0" dirty="0">
                <a:solidFill>
                  <a:srgbClr val="2B2C30"/>
                </a:solidFill>
                <a:effectLst/>
                <a:latin typeface="Graphik Web"/>
              </a:rPr>
              <a:t>unsustainable 100 percent turnover every four years</a:t>
            </a:r>
            <a:r>
              <a:rPr lang="en-US" sz="2400" b="0" i="0" dirty="0">
                <a:solidFill>
                  <a:srgbClr val="2B2C30"/>
                </a:solidFill>
                <a:effectLst/>
                <a:latin typeface="Graphik Web"/>
              </a:rPr>
              <a:t>. </a:t>
            </a:r>
            <a:r>
              <a:rPr lang="en-US" sz="2400" b="1" dirty="0">
                <a:solidFill>
                  <a:schemeClr val="tx1">
                    <a:lumMod val="50000"/>
                    <a:lumOff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5372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a:xfrm>
            <a:off x="1220724" y="659367"/>
            <a:ext cx="10515600" cy="1325563"/>
          </a:xfrm>
        </p:spPr>
        <p:txBody>
          <a:bodyPr/>
          <a:lstStyle/>
          <a:p>
            <a:r>
              <a:rPr lang="en-US" dirty="0"/>
              <a:t>Workforce Challenges</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25</a:t>
            </a:fld>
            <a:endParaRPr lang="en-US" dirty="0"/>
          </a:p>
        </p:txBody>
      </p:sp>
      <p:sp>
        <p:nvSpPr>
          <p:cNvPr id="9" name="Oval 8">
            <a:extLst>
              <a:ext uri="{FF2B5EF4-FFF2-40B4-BE49-F238E27FC236}">
                <a16:creationId xmlns:a16="http://schemas.microsoft.com/office/drawing/2014/main" xmlns="" id="{33BBAE9F-92C3-4831-957C-ECA8C51AE23B}"/>
              </a:ext>
            </a:extLst>
          </p:cNvPr>
          <p:cNvSpPr/>
          <p:nvPr/>
        </p:nvSpPr>
        <p:spPr>
          <a:xfrm>
            <a:off x="2216058" y="2585070"/>
            <a:ext cx="1133061" cy="536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ADD4C1EC-9889-42CB-BC90-710DA01C8470}"/>
              </a:ext>
            </a:extLst>
          </p:cNvPr>
          <p:cNvSpPr txBox="1"/>
          <p:nvPr/>
        </p:nvSpPr>
        <p:spPr>
          <a:xfrm>
            <a:off x="1669455" y="1520482"/>
            <a:ext cx="9973733" cy="739754"/>
          </a:xfrm>
          <a:prstGeom prst="rect">
            <a:avLst/>
          </a:prstGeom>
          <a:noFill/>
        </p:spPr>
        <p:txBody>
          <a:bodyPr wrap="square" rtlCol="0">
            <a:spAutoFit/>
          </a:bodyPr>
          <a:lstStyle/>
          <a:p>
            <a:pPr>
              <a:lnSpc>
                <a:spcPct val="150000"/>
              </a:lnSpc>
              <a:buClr>
                <a:srgbClr val="0076BC"/>
              </a:buClr>
            </a:pPr>
            <a:r>
              <a:rPr lang="en-US" sz="3200" b="1" dirty="0">
                <a:solidFill>
                  <a:schemeClr val="tx1">
                    <a:lumMod val="50000"/>
                    <a:lumOff val="50000"/>
                  </a:schemeClr>
                </a:solidFill>
                <a:latin typeface="Arial" panose="020B0604020202020204" pitchFamily="34" charset="0"/>
                <a:cs typeface="Arial" panose="020B0604020202020204" pitchFamily="34" charset="0"/>
              </a:rPr>
              <a:t>EMS personnel are a finite resource. </a:t>
            </a:r>
          </a:p>
        </p:txBody>
      </p:sp>
      <p:sp>
        <p:nvSpPr>
          <p:cNvPr id="14" name="TextBox 13">
            <a:extLst>
              <a:ext uri="{FF2B5EF4-FFF2-40B4-BE49-F238E27FC236}">
                <a16:creationId xmlns:a16="http://schemas.microsoft.com/office/drawing/2014/main" xmlns="" id="{60337ACD-232A-4DDE-85E1-A4C0BC9D16E3}"/>
              </a:ext>
            </a:extLst>
          </p:cNvPr>
          <p:cNvSpPr txBox="1"/>
          <p:nvPr/>
        </p:nvSpPr>
        <p:spPr>
          <a:xfrm>
            <a:off x="1669454" y="2122262"/>
            <a:ext cx="9973733" cy="4455835"/>
          </a:xfrm>
          <a:prstGeom prst="rect">
            <a:avLst/>
          </a:prstGeom>
          <a:noFill/>
        </p:spPr>
        <p:txBody>
          <a:bodyPr wrap="square" rtlCol="0">
            <a:spAutoFit/>
          </a:bodyPr>
          <a:lstStyle/>
          <a:p>
            <a:pPr marL="342900" indent="-342900">
              <a:lnSpc>
                <a:spcPct val="150000"/>
              </a:lnSpc>
              <a:buClr>
                <a:srgbClr val="0076BC"/>
              </a:buClr>
              <a:buFont typeface="Wingdings" panose="05000000000000000000" pitchFamily="2" charset="2"/>
              <a:buChar char="Ø"/>
            </a:pPr>
            <a:r>
              <a:rPr lang="en-US" sz="2400" dirty="0">
                <a:solidFill>
                  <a:schemeClr val="tx1">
                    <a:lumMod val="50000"/>
                    <a:lumOff val="50000"/>
                  </a:schemeClr>
                </a:solidFill>
                <a:latin typeface="Arial" panose="020B0604020202020204" pitchFamily="34" charset="0"/>
                <a:cs typeface="Arial" panose="020B0604020202020204" pitchFamily="34" charset="0"/>
              </a:rPr>
              <a:t>Current educational efforts to train paramedics will take approximately two years to start seeing fruit from the effort, if started TODAY.</a:t>
            </a:r>
          </a:p>
          <a:p>
            <a:pPr marL="342900" indent="-342900">
              <a:lnSpc>
                <a:spcPct val="150000"/>
              </a:lnSpc>
              <a:buClr>
                <a:srgbClr val="0076BC"/>
              </a:buClr>
              <a:buFont typeface="Wingdings" panose="05000000000000000000" pitchFamily="2" charset="2"/>
              <a:buChar char="Ø"/>
            </a:pPr>
            <a:r>
              <a:rPr lang="en-US" sz="2400" dirty="0">
                <a:solidFill>
                  <a:schemeClr val="tx1">
                    <a:lumMod val="50000"/>
                    <a:lumOff val="50000"/>
                  </a:schemeClr>
                </a:solidFill>
                <a:latin typeface="Arial" panose="020B0604020202020204" pitchFamily="34" charset="0"/>
                <a:cs typeface="Arial" panose="020B0604020202020204" pitchFamily="34" charset="0"/>
              </a:rPr>
              <a:t>Paramedics recruited to work in non-traditional environments</a:t>
            </a:r>
          </a:p>
          <a:p>
            <a:pPr marL="800100" lvl="1" indent="-342900">
              <a:lnSpc>
                <a:spcPct val="150000"/>
              </a:lnSpc>
              <a:buClr>
                <a:srgbClr val="0076BC"/>
              </a:buClr>
              <a:buFont typeface="Wingdings" panose="05000000000000000000" pitchFamily="2" charset="2"/>
              <a:buChar char="Ø"/>
            </a:pPr>
            <a:r>
              <a:rPr lang="en-US" sz="2400" dirty="0">
                <a:solidFill>
                  <a:schemeClr val="tx1">
                    <a:lumMod val="50000"/>
                    <a:lumOff val="50000"/>
                  </a:schemeClr>
                </a:solidFill>
                <a:latin typeface="Arial" panose="020B0604020202020204" pitchFamily="34" charset="0"/>
                <a:cs typeface="Arial" panose="020B0604020202020204" pitchFamily="34" charset="0"/>
              </a:rPr>
              <a:t>Emergency Department/Hospitals </a:t>
            </a:r>
          </a:p>
          <a:p>
            <a:pPr marL="800100" lvl="1" indent="-342900">
              <a:lnSpc>
                <a:spcPct val="150000"/>
              </a:lnSpc>
              <a:buClr>
                <a:srgbClr val="0076BC"/>
              </a:buClr>
              <a:buFont typeface="Wingdings" panose="05000000000000000000" pitchFamily="2" charset="2"/>
              <a:buChar char="Ø"/>
            </a:pPr>
            <a:r>
              <a:rPr lang="en-US" sz="2400" dirty="0">
                <a:solidFill>
                  <a:schemeClr val="tx1">
                    <a:lumMod val="50000"/>
                    <a:lumOff val="50000"/>
                  </a:schemeClr>
                </a:solidFill>
                <a:latin typeface="Arial" panose="020B0604020202020204" pitchFamily="34" charset="0"/>
                <a:cs typeface="Arial" panose="020B0604020202020204" pitchFamily="34" charset="0"/>
              </a:rPr>
              <a:t>Long-term Care Facilities</a:t>
            </a:r>
          </a:p>
          <a:p>
            <a:pPr marL="800100" lvl="1" indent="-342900">
              <a:lnSpc>
                <a:spcPct val="150000"/>
              </a:lnSpc>
              <a:buClr>
                <a:srgbClr val="0076BC"/>
              </a:buClr>
              <a:buFont typeface="Wingdings" panose="05000000000000000000" pitchFamily="2" charset="2"/>
              <a:buChar char="Ø"/>
            </a:pPr>
            <a:r>
              <a:rPr lang="en-US" sz="2400" dirty="0">
                <a:solidFill>
                  <a:schemeClr val="tx1">
                    <a:lumMod val="50000"/>
                    <a:lumOff val="50000"/>
                  </a:schemeClr>
                </a:solidFill>
                <a:latin typeface="Arial" panose="020B0604020202020204" pitchFamily="34" charset="0"/>
                <a:cs typeface="Arial" panose="020B0604020202020204" pitchFamily="34" charset="0"/>
              </a:rPr>
              <a:t>Industrial Workplaces</a:t>
            </a:r>
          </a:p>
          <a:p>
            <a:pPr marL="342900" indent="-342900">
              <a:lnSpc>
                <a:spcPct val="150000"/>
              </a:lnSpc>
              <a:buClr>
                <a:srgbClr val="0076BC"/>
              </a:buClr>
              <a:buFont typeface="Wingdings" panose="05000000000000000000" pitchFamily="2" charset="2"/>
              <a:buChar char="Ø"/>
            </a:pPr>
            <a:r>
              <a:rPr lang="en-US" sz="2400" dirty="0">
                <a:solidFill>
                  <a:schemeClr val="tx1">
                    <a:lumMod val="50000"/>
                    <a:lumOff val="50000"/>
                  </a:schemeClr>
                </a:solidFill>
                <a:latin typeface="Arial" panose="020B0604020202020204" pitchFamily="34" charset="0"/>
                <a:cs typeface="Arial" panose="020B0604020202020204" pitchFamily="34" charset="0"/>
              </a:rPr>
              <a:t>Losing Paramedics to more concentrated areas and out of state</a:t>
            </a:r>
          </a:p>
          <a:p>
            <a:pPr>
              <a:lnSpc>
                <a:spcPct val="150000"/>
              </a:lnSpc>
              <a:buClr>
                <a:srgbClr val="0076BC"/>
              </a:buClr>
            </a:pPr>
            <a:r>
              <a:rPr lang="en-US" sz="2400" b="1" dirty="0">
                <a:solidFill>
                  <a:schemeClr val="tx1">
                    <a:lumMod val="50000"/>
                    <a:lumOff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23636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p:txBody>
          <a:bodyPr/>
          <a:lstStyle/>
          <a:p>
            <a:r>
              <a:rPr lang="en-US" dirty="0"/>
              <a:t>Workforce Challenges</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26</a:t>
            </a:fld>
            <a:endParaRPr lang="en-US"/>
          </a:p>
        </p:txBody>
      </p:sp>
      <p:sp>
        <p:nvSpPr>
          <p:cNvPr id="9" name="Oval 8">
            <a:extLst>
              <a:ext uri="{FF2B5EF4-FFF2-40B4-BE49-F238E27FC236}">
                <a16:creationId xmlns:a16="http://schemas.microsoft.com/office/drawing/2014/main" xmlns="" id="{33BBAE9F-92C3-4831-957C-ECA8C51AE23B}"/>
              </a:ext>
            </a:extLst>
          </p:cNvPr>
          <p:cNvSpPr/>
          <p:nvPr/>
        </p:nvSpPr>
        <p:spPr>
          <a:xfrm>
            <a:off x="2216058" y="2585070"/>
            <a:ext cx="1133061" cy="536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ADD4C1EC-9889-42CB-BC90-710DA01C8470}"/>
              </a:ext>
            </a:extLst>
          </p:cNvPr>
          <p:cNvSpPr txBox="1"/>
          <p:nvPr/>
        </p:nvSpPr>
        <p:spPr>
          <a:xfrm>
            <a:off x="1762591" y="2286160"/>
            <a:ext cx="9973733" cy="3347840"/>
          </a:xfrm>
          <a:prstGeom prst="rect">
            <a:avLst/>
          </a:prstGeom>
          <a:noFill/>
        </p:spPr>
        <p:txBody>
          <a:bodyPr wrap="square" rtlCol="0">
            <a:spAutoFit/>
          </a:bodyPr>
          <a:lstStyle/>
          <a:p>
            <a:pPr marL="285750" indent="-285750">
              <a:lnSpc>
                <a:spcPct val="150000"/>
              </a:lnSpc>
              <a:buClr>
                <a:srgbClr val="0076BC"/>
              </a:buClr>
              <a:buFont typeface="Wingdings" panose="05000000000000000000" pitchFamily="2" charset="2"/>
              <a:buChar char="Ø"/>
            </a:pPr>
            <a:r>
              <a:rPr lang="en-US" sz="2400" b="1" dirty="0">
                <a:solidFill>
                  <a:schemeClr val="tx1">
                    <a:lumMod val="50000"/>
                    <a:lumOff val="50000"/>
                  </a:schemeClr>
                </a:solidFill>
                <a:latin typeface="Arial" panose="020B0604020202020204" pitchFamily="34" charset="0"/>
                <a:cs typeface="Arial" panose="020B0604020202020204" pitchFamily="34" charset="0"/>
              </a:rPr>
              <a:t>Lack of Quantitative Workforce Data</a:t>
            </a:r>
          </a:p>
          <a:p>
            <a:pPr marL="285750" indent="-285750">
              <a:lnSpc>
                <a:spcPct val="150000"/>
              </a:lnSpc>
              <a:buClr>
                <a:srgbClr val="0076BC"/>
              </a:buClr>
              <a:buFont typeface="Wingdings" panose="05000000000000000000" pitchFamily="2" charset="2"/>
              <a:buChar char="Ø"/>
            </a:pPr>
            <a:r>
              <a:rPr lang="en-US" sz="2400" b="1" dirty="0">
                <a:solidFill>
                  <a:schemeClr val="tx1">
                    <a:lumMod val="50000"/>
                    <a:lumOff val="50000"/>
                  </a:schemeClr>
                </a:solidFill>
                <a:latin typeface="Arial" panose="020B0604020202020204" pitchFamily="34" charset="0"/>
                <a:cs typeface="Arial" panose="020B0604020202020204" pitchFamily="34" charset="0"/>
              </a:rPr>
              <a:t>Greatly reduced applicant pool</a:t>
            </a:r>
          </a:p>
          <a:p>
            <a:pPr marL="285750" indent="-285750">
              <a:lnSpc>
                <a:spcPct val="150000"/>
              </a:lnSpc>
              <a:buClr>
                <a:srgbClr val="0076BC"/>
              </a:buClr>
              <a:buFont typeface="Wingdings" panose="05000000000000000000" pitchFamily="2" charset="2"/>
              <a:buChar char="Ø"/>
            </a:pPr>
            <a:r>
              <a:rPr lang="en-US" sz="2400" b="1" dirty="0">
                <a:solidFill>
                  <a:schemeClr val="tx1">
                    <a:lumMod val="50000"/>
                    <a:lumOff val="50000"/>
                  </a:schemeClr>
                </a:solidFill>
                <a:latin typeface="Arial" panose="020B0604020202020204" pitchFamily="34" charset="0"/>
                <a:cs typeface="Arial" panose="020B0604020202020204" pitchFamily="34" charset="0"/>
              </a:rPr>
              <a:t>Difficulty retaining staff</a:t>
            </a:r>
          </a:p>
          <a:p>
            <a:pPr marL="285750" indent="-285750">
              <a:lnSpc>
                <a:spcPct val="150000"/>
              </a:lnSpc>
              <a:buClr>
                <a:srgbClr val="0076BC"/>
              </a:buClr>
              <a:buFont typeface="Wingdings" panose="05000000000000000000" pitchFamily="2" charset="2"/>
              <a:buChar char="Ø"/>
            </a:pPr>
            <a:r>
              <a:rPr lang="en-US" sz="2400" b="1" dirty="0">
                <a:solidFill>
                  <a:schemeClr val="tx1">
                    <a:lumMod val="50000"/>
                    <a:lumOff val="50000"/>
                  </a:schemeClr>
                </a:solidFill>
                <a:latin typeface="Arial" panose="020B0604020202020204" pitchFamily="34" charset="0"/>
                <a:cs typeface="Arial" panose="020B0604020202020204" pitchFamily="34" charset="0"/>
              </a:rPr>
              <a:t>Inability to increase wages</a:t>
            </a:r>
          </a:p>
          <a:p>
            <a:pPr marL="285750" indent="-285750">
              <a:lnSpc>
                <a:spcPct val="150000"/>
              </a:lnSpc>
              <a:buClr>
                <a:srgbClr val="0076BC"/>
              </a:buClr>
              <a:buFont typeface="Wingdings" panose="05000000000000000000" pitchFamily="2" charset="2"/>
              <a:buChar char="Ø"/>
            </a:pPr>
            <a:r>
              <a:rPr lang="en-US" sz="2400" b="1" dirty="0">
                <a:solidFill>
                  <a:schemeClr val="tx1">
                    <a:lumMod val="50000"/>
                    <a:lumOff val="50000"/>
                  </a:schemeClr>
                </a:solidFill>
                <a:latin typeface="Arial" panose="020B0604020202020204" pitchFamily="34" charset="0"/>
                <a:cs typeface="Arial" panose="020B0604020202020204" pitchFamily="34" charset="0"/>
              </a:rPr>
              <a:t>Lack of career advancement</a:t>
            </a:r>
          </a:p>
          <a:p>
            <a:pPr marL="285750" indent="-285750">
              <a:lnSpc>
                <a:spcPct val="150000"/>
              </a:lnSpc>
              <a:buClr>
                <a:srgbClr val="0076BC"/>
              </a:buClr>
              <a:buFont typeface="Wingdings" panose="05000000000000000000" pitchFamily="2" charset="2"/>
              <a:buChar char="Ø"/>
            </a:pPr>
            <a:r>
              <a:rPr lang="en-US" sz="2400" b="1" dirty="0">
                <a:solidFill>
                  <a:schemeClr val="tx1">
                    <a:lumMod val="50000"/>
                    <a:lumOff val="50000"/>
                  </a:schemeClr>
                </a:solidFill>
                <a:latin typeface="Arial" panose="020B0604020202020204" pitchFamily="34" charset="0"/>
                <a:cs typeface="Arial" panose="020B0604020202020204" pitchFamily="34" charset="0"/>
              </a:rPr>
              <a:t>Unequal distribution of staff across the Commonwealth</a:t>
            </a:r>
          </a:p>
        </p:txBody>
      </p:sp>
    </p:spTree>
    <p:extLst>
      <p:ext uri="{BB962C8B-B14F-4D97-AF65-F5344CB8AC3E}">
        <p14:creationId xmlns:p14="http://schemas.microsoft.com/office/powerpoint/2010/main" val="746453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p:txBody>
          <a:bodyPr/>
          <a:lstStyle/>
          <a:p>
            <a:r>
              <a:rPr lang="en-US" dirty="0"/>
              <a:t>Workforce Challenges</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27</a:t>
            </a:fld>
            <a:endParaRPr lang="en-US" dirty="0"/>
          </a:p>
        </p:txBody>
      </p:sp>
      <p:sp>
        <p:nvSpPr>
          <p:cNvPr id="9" name="Oval 8">
            <a:extLst>
              <a:ext uri="{FF2B5EF4-FFF2-40B4-BE49-F238E27FC236}">
                <a16:creationId xmlns:a16="http://schemas.microsoft.com/office/drawing/2014/main" xmlns="" id="{33BBAE9F-92C3-4831-957C-ECA8C51AE23B}"/>
              </a:ext>
            </a:extLst>
          </p:cNvPr>
          <p:cNvSpPr/>
          <p:nvPr/>
        </p:nvSpPr>
        <p:spPr>
          <a:xfrm>
            <a:off x="2216058" y="2585070"/>
            <a:ext cx="1133061" cy="536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ADD4C1EC-9889-42CB-BC90-710DA01C8470}"/>
              </a:ext>
            </a:extLst>
          </p:cNvPr>
          <p:cNvSpPr txBox="1"/>
          <p:nvPr/>
        </p:nvSpPr>
        <p:spPr>
          <a:xfrm>
            <a:off x="1313858" y="1997235"/>
            <a:ext cx="9973733" cy="577850"/>
          </a:xfrm>
          <a:prstGeom prst="rect">
            <a:avLst/>
          </a:prstGeom>
          <a:noFill/>
        </p:spPr>
        <p:txBody>
          <a:bodyPr wrap="square" rtlCol="0">
            <a:spAutoFit/>
          </a:bodyPr>
          <a:lstStyle/>
          <a:p>
            <a:pPr marL="285750" indent="-285750">
              <a:lnSpc>
                <a:spcPct val="150000"/>
              </a:lnSpc>
              <a:buClr>
                <a:srgbClr val="0076BC"/>
              </a:buClr>
              <a:buFont typeface="Wingdings" panose="05000000000000000000" pitchFamily="2" charset="2"/>
              <a:buChar char="Ø"/>
            </a:pPr>
            <a:r>
              <a:rPr lang="en-US" sz="2400" b="1" dirty="0">
                <a:solidFill>
                  <a:schemeClr val="tx1">
                    <a:lumMod val="50000"/>
                    <a:lumOff val="50000"/>
                  </a:schemeClr>
                </a:solidFill>
                <a:latin typeface="Arial" panose="020B0604020202020204" pitchFamily="34" charset="0"/>
                <a:cs typeface="Arial" panose="020B0604020202020204" pitchFamily="34" charset="0"/>
              </a:rPr>
              <a:t>FY 2023 HHS Appropriations Package</a:t>
            </a:r>
          </a:p>
        </p:txBody>
      </p:sp>
      <p:sp>
        <p:nvSpPr>
          <p:cNvPr id="5" name="TextBox 4">
            <a:extLst>
              <a:ext uri="{FF2B5EF4-FFF2-40B4-BE49-F238E27FC236}">
                <a16:creationId xmlns:a16="http://schemas.microsoft.com/office/drawing/2014/main" xmlns="" id="{FEFB1DD8-71AB-46BE-9AE0-11CB4E5EFBA7}"/>
              </a:ext>
            </a:extLst>
          </p:cNvPr>
          <p:cNvSpPr txBox="1"/>
          <p:nvPr/>
        </p:nvSpPr>
        <p:spPr>
          <a:xfrm>
            <a:off x="1957324" y="2832225"/>
            <a:ext cx="9973733" cy="3266985"/>
          </a:xfrm>
          <a:prstGeom prst="rect">
            <a:avLst/>
          </a:prstGeom>
          <a:noFill/>
        </p:spPr>
        <p:txBody>
          <a:bodyPr wrap="square" rtlCol="0">
            <a:spAutoFit/>
          </a:bodyPr>
          <a:lstStyle/>
          <a:p>
            <a:pPr>
              <a:lnSpc>
                <a:spcPct val="150000"/>
              </a:lnSpc>
            </a:pPr>
            <a:r>
              <a:rPr lang="en-US" sz="2000" b="0" i="1" u="none" strike="noStrike" dirty="0">
                <a:solidFill>
                  <a:srgbClr val="000000"/>
                </a:solidFill>
                <a:effectLst/>
                <a:latin typeface="Calibri" panose="020F0502020204030204" pitchFamily="34" charset="0"/>
              </a:rPr>
              <a:t>"</a:t>
            </a:r>
            <a:r>
              <a:rPr lang="en-US" sz="2000" b="0" i="1" u="none" strike="noStrike" dirty="0">
                <a:solidFill>
                  <a:srgbClr val="000000"/>
                </a:solidFill>
                <a:effectLst/>
                <a:latin typeface="Arial" panose="020B0604020202020204" pitchFamily="34" charset="0"/>
                <a:cs typeface="Arial" panose="020B0604020202020204" pitchFamily="34" charset="0"/>
              </a:rPr>
              <a:t>EMS Preparedness and Response Workforce Shortage Program.— The Committee recognizes that our Nation is facing a crippling EMS workforce shortage which threatens public health and jeopardizes our ability to respond to healthcare emergencies on a timely basis. ASPR should prioritize ensuring a well-trained and adequate ground ambulance services workforce in underserved, rural, and Tribal areas and/or addressing health disparities related to accessing prehospital ground ambulance healthcare services, including critical care transport."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761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DDAAD28-A60F-4A81-95DF-E64B6A54EE9E}"/>
              </a:ext>
            </a:extLst>
          </p:cNvPr>
          <p:cNvSpPr>
            <a:spLocks noGrp="1"/>
          </p:cNvSpPr>
          <p:nvPr>
            <p:ph type="sldNum" sz="quarter" idx="12"/>
          </p:nvPr>
        </p:nvSpPr>
        <p:spPr/>
        <p:txBody>
          <a:bodyPr/>
          <a:lstStyle/>
          <a:p>
            <a:fld id="{C5FB5023-8825-F145-B094-9C959F5744C0}" type="slidenum">
              <a:rPr lang="en-US" smtClean="0"/>
              <a:t>28</a:t>
            </a:fld>
            <a:endParaRPr lang="en-US" dirty="0"/>
          </a:p>
        </p:txBody>
      </p:sp>
      <p:sp>
        <p:nvSpPr>
          <p:cNvPr id="6" name="Content Placeholder 5">
            <a:extLst>
              <a:ext uri="{FF2B5EF4-FFF2-40B4-BE49-F238E27FC236}">
                <a16:creationId xmlns:a16="http://schemas.microsoft.com/office/drawing/2014/main" xmlns="" id="{FE1CD9D2-7F29-4385-85EC-328DB54BC0E4}"/>
              </a:ext>
            </a:extLst>
          </p:cNvPr>
          <p:cNvSpPr>
            <a:spLocks noGrp="1"/>
          </p:cNvSpPr>
          <p:nvPr>
            <p:ph idx="1"/>
          </p:nvPr>
        </p:nvSpPr>
        <p:spPr>
          <a:xfrm>
            <a:off x="803174" y="2292430"/>
            <a:ext cx="10660691" cy="3721630"/>
          </a:xfrm>
        </p:spPr>
        <p:txBody>
          <a:bodyPr>
            <a:normAutofit/>
          </a:bodyPr>
          <a:lstStyle/>
          <a:p>
            <a:pPr lvl="1"/>
            <a:r>
              <a:rPr lang="en-US" dirty="0"/>
              <a:t>How do we expand the reimbursement model to support sustainability?</a:t>
            </a:r>
          </a:p>
          <a:p>
            <a:pPr lvl="1"/>
            <a:endParaRPr lang="en-US" dirty="0"/>
          </a:p>
          <a:p>
            <a:pPr lvl="1"/>
            <a:r>
              <a:rPr lang="en-US" dirty="0"/>
              <a:t>What are alternatives to the traditional EMS model in Kentucky?</a:t>
            </a:r>
          </a:p>
          <a:p>
            <a:pPr lvl="1"/>
            <a:endParaRPr lang="en-US" dirty="0"/>
          </a:p>
          <a:p>
            <a:pPr lvl="1"/>
            <a:r>
              <a:rPr lang="en-US" dirty="0"/>
              <a:t>How do we improve recruitment and retention of EMS personnel in Kentucky?</a:t>
            </a:r>
          </a:p>
        </p:txBody>
      </p:sp>
      <p:sp>
        <p:nvSpPr>
          <p:cNvPr id="7" name="TextBox 6">
            <a:extLst>
              <a:ext uri="{FF2B5EF4-FFF2-40B4-BE49-F238E27FC236}">
                <a16:creationId xmlns:a16="http://schemas.microsoft.com/office/drawing/2014/main" xmlns="" id="{050E90C7-823B-4426-9D53-A1CDBFBAA613}"/>
              </a:ext>
            </a:extLst>
          </p:cNvPr>
          <p:cNvSpPr txBox="1"/>
          <p:nvPr/>
        </p:nvSpPr>
        <p:spPr>
          <a:xfrm>
            <a:off x="728133" y="1119144"/>
            <a:ext cx="10735733" cy="830997"/>
          </a:xfrm>
          <a:prstGeom prst="rect">
            <a:avLst/>
          </a:prstGeom>
          <a:noFill/>
        </p:spPr>
        <p:txBody>
          <a:bodyPr wrap="square" rtlCol="0">
            <a:spAutoFit/>
          </a:bodyPr>
          <a:lstStyle/>
          <a:p>
            <a:r>
              <a:rPr lang="en-US" sz="4800" b="1" dirty="0">
                <a:solidFill>
                  <a:srgbClr val="0070C0"/>
                </a:solidFill>
                <a:latin typeface="Arial" panose="020B0604020202020204" pitchFamily="34" charset="0"/>
                <a:cs typeface="Arial" panose="020B0604020202020204" pitchFamily="34" charset="0"/>
              </a:rPr>
              <a:t>Innovative Solutions for the Future</a:t>
            </a:r>
          </a:p>
        </p:txBody>
      </p:sp>
    </p:spTree>
    <p:extLst>
      <p:ext uri="{BB962C8B-B14F-4D97-AF65-F5344CB8AC3E}">
        <p14:creationId xmlns:p14="http://schemas.microsoft.com/office/powerpoint/2010/main" val="4046060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DDAAD28-A60F-4A81-95DF-E64B6A54EE9E}"/>
              </a:ext>
            </a:extLst>
          </p:cNvPr>
          <p:cNvSpPr>
            <a:spLocks noGrp="1"/>
          </p:cNvSpPr>
          <p:nvPr>
            <p:ph type="sldNum" sz="quarter" idx="12"/>
          </p:nvPr>
        </p:nvSpPr>
        <p:spPr/>
        <p:txBody>
          <a:bodyPr/>
          <a:lstStyle/>
          <a:p>
            <a:fld id="{C5FB5023-8825-F145-B094-9C959F5744C0}" type="slidenum">
              <a:rPr lang="en-US" smtClean="0"/>
              <a:t>29</a:t>
            </a:fld>
            <a:endParaRPr lang="en-US" dirty="0"/>
          </a:p>
        </p:txBody>
      </p:sp>
      <p:sp>
        <p:nvSpPr>
          <p:cNvPr id="6" name="Content Placeholder 5">
            <a:extLst>
              <a:ext uri="{FF2B5EF4-FFF2-40B4-BE49-F238E27FC236}">
                <a16:creationId xmlns:a16="http://schemas.microsoft.com/office/drawing/2014/main" xmlns="" id="{FE1CD9D2-7F29-4385-85EC-328DB54BC0E4}"/>
              </a:ext>
            </a:extLst>
          </p:cNvPr>
          <p:cNvSpPr>
            <a:spLocks noGrp="1"/>
          </p:cNvSpPr>
          <p:nvPr>
            <p:ph idx="1"/>
          </p:nvPr>
        </p:nvSpPr>
        <p:spPr>
          <a:xfrm>
            <a:off x="803174" y="2292430"/>
            <a:ext cx="10660691" cy="3721630"/>
          </a:xfrm>
        </p:spPr>
        <p:txBody>
          <a:bodyPr>
            <a:normAutofit/>
          </a:bodyPr>
          <a:lstStyle/>
          <a:p>
            <a:pPr marL="577850" lvl="1" indent="0">
              <a:buNone/>
            </a:pPr>
            <a:r>
              <a:rPr lang="en-US" sz="4000" b="1" dirty="0"/>
              <a:t>Contact Information:</a:t>
            </a:r>
          </a:p>
          <a:p>
            <a:pPr lvl="1"/>
            <a:endParaRPr lang="en-US" dirty="0"/>
          </a:p>
          <a:p>
            <a:pPr marL="577850" lvl="1" indent="0">
              <a:buNone/>
            </a:pPr>
            <a:r>
              <a:rPr lang="en-US" sz="2800" dirty="0"/>
              <a:t>Paul Phillips:   		</a:t>
            </a:r>
            <a:r>
              <a:rPr lang="en-US" sz="2800" dirty="0">
                <a:hlinkClick r:id="rId2"/>
              </a:rPr>
              <a:t>paul.phillips@gmr.net</a:t>
            </a:r>
            <a:endParaRPr lang="en-US" sz="2800" dirty="0"/>
          </a:p>
          <a:p>
            <a:pPr lvl="1"/>
            <a:endParaRPr lang="en-US" sz="2800" dirty="0"/>
          </a:p>
          <a:p>
            <a:pPr marL="577850" lvl="1" indent="0">
              <a:buNone/>
            </a:pPr>
            <a:r>
              <a:rPr lang="en-US" sz="2800" dirty="0"/>
              <a:t>Terence Ramotar:		</a:t>
            </a:r>
            <a:r>
              <a:rPr lang="en-US" sz="2800" dirty="0">
                <a:hlinkClick r:id="rId3"/>
              </a:rPr>
              <a:t>terence.ramotar@gmr.net</a:t>
            </a:r>
            <a:endParaRPr lang="en-US" sz="2800" dirty="0"/>
          </a:p>
          <a:p>
            <a:pPr lvl="1"/>
            <a:endParaRPr lang="en-US" dirty="0"/>
          </a:p>
        </p:txBody>
      </p:sp>
      <p:sp>
        <p:nvSpPr>
          <p:cNvPr id="7" name="TextBox 6">
            <a:extLst>
              <a:ext uri="{FF2B5EF4-FFF2-40B4-BE49-F238E27FC236}">
                <a16:creationId xmlns:a16="http://schemas.microsoft.com/office/drawing/2014/main" xmlns="" id="{050E90C7-823B-4426-9D53-A1CDBFBAA613}"/>
              </a:ext>
            </a:extLst>
          </p:cNvPr>
          <p:cNvSpPr txBox="1"/>
          <p:nvPr/>
        </p:nvSpPr>
        <p:spPr>
          <a:xfrm>
            <a:off x="728133" y="1119144"/>
            <a:ext cx="10735733" cy="830997"/>
          </a:xfrm>
          <a:prstGeom prst="rect">
            <a:avLst/>
          </a:prstGeom>
          <a:noFill/>
        </p:spPr>
        <p:txBody>
          <a:bodyPr wrap="square" rtlCol="0">
            <a:spAutoFit/>
          </a:bodyPr>
          <a:lstStyle/>
          <a:p>
            <a:r>
              <a:rPr lang="en-US" sz="4800" b="1" dirty="0">
                <a:solidFill>
                  <a:srgbClr val="0070C0"/>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79352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E5E0013-675F-40E1-9304-902DF0859227}"/>
              </a:ext>
            </a:extLst>
          </p:cNvPr>
          <p:cNvSpPr>
            <a:spLocks noGrp="1"/>
          </p:cNvSpPr>
          <p:nvPr>
            <p:ph type="title"/>
          </p:nvPr>
        </p:nvSpPr>
        <p:spPr/>
        <p:txBody>
          <a:bodyPr>
            <a:normAutofit/>
          </a:bodyPr>
          <a:lstStyle/>
          <a:p>
            <a:r>
              <a:rPr lang="en-US" sz="4000" dirty="0"/>
              <a:t>Global Medical Response Overview</a:t>
            </a:r>
          </a:p>
        </p:txBody>
      </p:sp>
      <p:pic>
        <p:nvPicPr>
          <p:cNvPr id="4" name="Content Placeholder 3">
            <a:extLst>
              <a:ext uri="{FF2B5EF4-FFF2-40B4-BE49-F238E27FC236}">
                <a16:creationId xmlns:a16="http://schemas.microsoft.com/office/drawing/2014/main" xmlns="" id="{9DC08C62-847A-42F7-824B-993F5E2AB66E}"/>
              </a:ext>
            </a:extLst>
          </p:cNvPr>
          <p:cNvPicPr>
            <a:picLocks noGrp="1" noChangeAspect="1"/>
          </p:cNvPicPr>
          <p:nvPr>
            <p:ph idx="1"/>
          </p:nvPr>
        </p:nvPicPr>
        <p:blipFill>
          <a:blip r:embed="rId2"/>
          <a:stretch>
            <a:fillRect/>
          </a:stretch>
        </p:blipFill>
        <p:spPr>
          <a:xfrm>
            <a:off x="276709" y="1465263"/>
            <a:ext cx="5303928" cy="4081462"/>
          </a:xfrm>
        </p:spPr>
      </p:pic>
      <p:sp>
        <p:nvSpPr>
          <p:cNvPr id="2" name="Slide Number Placeholder 1">
            <a:extLst>
              <a:ext uri="{FF2B5EF4-FFF2-40B4-BE49-F238E27FC236}">
                <a16:creationId xmlns:a16="http://schemas.microsoft.com/office/drawing/2014/main" xmlns="" id="{81DAF1AE-D015-CE4F-9DB9-4282C511663F}"/>
              </a:ext>
            </a:extLst>
          </p:cNvPr>
          <p:cNvSpPr>
            <a:spLocks noGrp="1"/>
          </p:cNvSpPr>
          <p:nvPr>
            <p:ph type="sldNum" sz="quarter" idx="4294967295"/>
          </p:nvPr>
        </p:nvSpPr>
        <p:spPr>
          <a:xfrm>
            <a:off x="9448800" y="6356350"/>
            <a:ext cx="2743200" cy="365125"/>
          </a:xfrm>
        </p:spPr>
        <p:txBody>
          <a:bodyPr/>
          <a:lstStyle/>
          <a:p>
            <a:fld id="{C5FB5023-8825-F145-B094-9C959F5744C0}" type="slidenum">
              <a:rPr lang="en-US" smtClean="0"/>
              <a:t>3</a:t>
            </a:fld>
            <a:endParaRPr lang="en-US" dirty="0"/>
          </a:p>
        </p:txBody>
      </p:sp>
      <p:pic>
        <p:nvPicPr>
          <p:cNvPr id="8" name="Picture 7">
            <a:extLst>
              <a:ext uri="{FF2B5EF4-FFF2-40B4-BE49-F238E27FC236}">
                <a16:creationId xmlns:a16="http://schemas.microsoft.com/office/drawing/2014/main" xmlns="" id="{4A73EEDE-64A3-4742-BD08-60A2C03A3175}"/>
              </a:ext>
            </a:extLst>
          </p:cNvPr>
          <p:cNvPicPr>
            <a:picLocks noChangeAspect="1"/>
          </p:cNvPicPr>
          <p:nvPr/>
        </p:nvPicPr>
        <p:blipFill>
          <a:blip r:embed="rId3"/>
          <a:stretch>
            <a:fillRect/>
          </a:stretch>
        </p:blipFill>
        <p:spPr>
          <a:xfrm>
            <a:off x="5704768" y="2077791"/>
            <a:ext cx="6210523" cy="3323943"/>
          </a:xfrm>
          <a:prstGeom prst="rect">
            <a:avLst/>
          </a:prstGeom>
        </p:spPr>
      </p:pic>
    </p:spTree>
    <p:extLst>
      <p:ext uri="{BB962C8B-B14F-4D97-AF65-F5344CB8AC3E}">
        <p14:creationId xmlns:p14="http://schemas.microsoft.com/office/powerpoint/2010/main" val="102670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E5E0013-675F-40E1-9304-902DF0859227}"/>
              </a:ext>
            </a:extLst>
          </p:cNvPr>
          <p:cNvSpPr>
            <a:spLocks noGrp="1"/>
          </p:cNvSpPr>
          <p:nvPr>
            <p:ph type="title"/>
          </p:nvPr>
        </p:nvSpPr>
        <p:spPr/>
        <p:txBody>
          <a:bodyPr>
            <a:normAutofit/>
          </a:bodyPr>
          <a:lstStyle/>
          <a:p>
            <a:r>
              <a:rPr lang="en-US" sz="4000" dirty="0"/>
              <a:t>GMR Ground Ambulance in Kentucky</a:t>
            </a:r>
          </a:p>
        </p:txBody>
      </p:sp>
      <p:sp>
        <p:nvSpPr>
          <p:cNvPr id="2" name="Slide Number Placeholder 1">
            <a:extLst>
              <a:ext uri="{FF2B5EF4-FFF2-40B4-BE49-F238E27FC236}">
                <a16:creationId xmlns:a16="http://schemas.microsoft.com/office/drawing/2014/main" xmlns="" id="{81DAF1AE-D015-CE4F-9DB9-4282C511663F}"/>
              </a:ext>
            </a:extLst>
          </p:cNvPr>
          <p:cNvSpPr>
            <a:spLocks noGrp="1"/>
          </p:cNvSpPr>
          <p:nvPr>
            <p:ph type="sldNum" sz="quarter" idx="4294967295"/>
          </p:nvPr>
        </p:nvSpPr>
        <p:spPr>
          <a:xfrm>
            <a:off x="9448800" y="6356350"/>
            <a:ext cx="2743200" cy="365125"/>
          </a:xfrm>
        </p:spPr>
        <p:txBody>
          <a:bodyPr/>
          <a:lstStyle/>
          <a:p>
            <a:fld id="{C5FB5023-8825-F145-B094-9C959F5744C0}" type="slidenum">
              <a:rPr lang="en-US" smtClean="0"/>
              <a:t>4</a:t>
            </a:fld>
            <a:endParaRPr lang="en-US" dirty="0"/>
          </a:p>
        </p:txBody>
      </p:sp>
      <p:pic>
        <p:nvPicPr>
          <p:cNvPr id="7" name="Content Placeholder 6">
            <a:extLst>
              <a:ext uri="{FF2B5EF4-FFF2-40B4-BE49-F238E27FC236}">
                <a16:creationId xmlns:a16="http://schemas.microsoft.com/office/drawing/2014/main" xmlns="" id="{E25D1138-4BA7-4FC4-B2AF-BAB379D047EF}"/>
              </a:ext>
            </a:extLst>
          </p:cNvPr>
          <p:cNvPicPr>
            <a:picLocks noGrp="1" noChangeAspect="1"/>
          </p:cNvPicPr>
          <p:nvPr>
            <p:ph idx="1"/>
          </p:nvPr>
        </p:nvPicPr>
        <p:blipFill>
          <a:blip r:embed="rId2"/>
          <a:stretch>
            <a:fillRect/>
          </a:stretch>
        </p:blipFill>
        <p:spPr>
          <a:xfrm>
            <a:off x="1584393" y="1818069"/>
            <a:ext cx="2653834" cy="963085"/>
          </a:xfrm>
          <a:prstGeom prst="rect">
            <a:avLst/>
          </a:prstGeom>
        </p:spPr>
      </p:pic>
      <p:pic>
        <p:nvPicPr>
          <p:cNvPr id="9" name="Picture 8">
            <a:extLst>
              <a:ext uri="{FF2B5EF4-FFF2-40B4-BE49-F238E27FC236}">
                <a16:creationId xmlns:a16="http://schemas.microsoft.com/office/drawing/2014/main" xmlns="" id="{77D445AB-77EA-4543-9525-354AA8D21886}"/>
              </a:ext>
            </a:extLst>
          </p:cNvPr>
          <p:cNvPicPr>
            <a:picLocks noChangeAspect="1"/>
          </p:cNvPicPr>
          <p:nvPr/>
        </p:nvPicPr>
        <p:blipFill>
          <a:blip r:embed="rId3"/>
          <a:stretch>
            <a:fillRect/>
          </a:stretch>
        </p:blipFill>
        <p:spPr>
          <a:xfrm>
            <a:off x="6439339" y="1462573"/>
            <a:ext cx="4574451" cy="1457725"/>
          </a:xfrm>
          <a:prstGeom prst="rect">
            <a:avLst/>
          </a:prstGeom>
        </p:spPr>
      </p:pic>
      <p:sp>
        <p:nvSpPr>
          <p:cNvPr id="10" name="TextBox 9">
            <a:extLst>
              <a:ext uri="{FF2B5EF4-FFF2-40B4-BE49-F238E27FC236}">
                <a16:creationId xmlns:a16="http://schemas.microsoft.com/office/drawing/2014/main" xmlns="" id="{6C57B31A-B57E-4105-A3E7-258AAB5BDA1E}"/>
              </a:ext>
            </a:extLst>
          </p:cNvPr>
          <p:cNvSpPr txBox="1"/>
          <p:nvPr/>
        </p:nvSpPr>
        <p:spPr>
          <a:xfrm>
            <a:off x="1584393" y="2991678"/>
            <a:ext cx="2913127" cy="2246769"/>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054F7D"/>
                </a:solidFill>
              </a:rPr>
              <a:t>Lexington</a:t>
            </a:r>
          </a:p>
          <a:p>
            <a:pPr marL="285750" indent="-285750">
              <a:buFont typeface="Arial" panose="020B0604020202020204" pitchFamily="34" charset="0"/>
              <a:buChar char="•"/>
            </a:pPr>
            <a:r>
              <a:rPr lang="en-US" sz="2800" b="1" dirty="0">
                <a:solidFill>
                  <a:srgbClr val="054F7D"/>
                </a:solidFill>
              </a:rPr>
              <a:t>Louisville</a:t>
            </a:r>
          </a:p>
          <a:p>
            <a:pPr marL="285750" indent="-285750">
              <a:buFont typeface="Arial" panose="020B0604020202020204" pitchFamily="34" charset="0"/>
              <a:buChar char="•"/>
            </a:pPr>
            <a:r>
              <a:rPr lang="en-US" sz="2800" b="1" dirty="0">
                <a:solidFill>
                  <a:srgbClr val="054F7D"/>
                </a:solidFill>
              </a:rPr>
              <a:t>Owensboro</a:t>
            </a:r>
          </a:p>
          <a:p>
            <a:pPr marL="285750" indent="-285750">
              <a:buFont typeface="Arial" panose="020B0604020202020204" pitchFamily="34" charset="0"/>
              <a:buChar char="•"/>
            </a:pPr>
            <a:r>
              <a:rPr lang="en-US" sz="2800" b="1" dirty="0">
                <a:solidFill>
                  <a:srgbClr val="054F7D"/>
                </a:solidFill>
              </a:rPr>
              <a:t>Northern Kentucky</a:t>
            </a:r>
          </a:p>
        </p:txBody>
      </p:sp>
      <p:sp>
        <p:nvSpPr>
          <p:cNvPr id="13" name="TextBox 12">
            <a:extLst>
              <a:ext uri="{FF2B5EF4-FFF2-40B4-BE49-F238E27FC236}">
                <a16:creationId xmlns:a16="http://schemas.microsoft.com/office/drawing/2014/main" xmlns="" id="{D01B5450-5825-4980-9AFA-7463FE23DE48}"/>
              </a:ext>
            </a:extLst>
          </p:cNvPr>
          <p:cNvSpPr txBox="1"/>
          <p:nvPr/>
        </p:nvSpPr>
        <p:spPr>
          <a:xfrm>
            <a:off x="6893619" y="2991391"/>
            <a:ext cx="2913127"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054F7D"/>
                </a:solidFill>
              </a:rPr>
              <a:t>Eastern Kentucky </a:t>
            </a:r>
          </a:p>
          <a:p>
            <a:pPr marL="742950" lvl="1" indent="-285750">
              <a:buFont typeface="Arial" panose="020B0604020202020204" pitchFamily="34" charset="0"/>
              <a:buChar char="•"/>
            </a:pPr>
            <a:r>
              <a:rPr lang="en-US" sz="2400" b="1" dirty="0">
                <a:solidFill>
                  <a:srgbClr val="054F7D"/>
                </a:solidFill>
              </a:rPr>
              <a:t>Floyd County</a:t>
            </a:r>
          </a:p>
          <a:p>
            <a:pPr marL="742950" lvl="1" indent="-285750">
              <a:buFont typeface="Arial" panose="020B0604020202020204" pitchFamily="34" charset="0"/>
              <a:buChar char="•"/>
            </a:pPr>
            <a:r>
              <a:rPr lang="en-US" sz="2400" b="1" dirty="0">
                <a:solidFill>
                  <a:srgbClr val="054F7D"/>
                </a:solidFill>
              </a:rPr>
              <a:t>Harlan County</a:t>
            </a:r>
          </a:p>
          <a:p>
            <a:pPr marL="742950" lvl="1" indent="-285750">
              <a:buFont typeface="Arial" panose="020B0604020202020204" pitchFamily="34" charset="0"/>
              <a:buChar char="•"/>
            </a:pPr>
            <a:r>
              <a:rPr lang="en-US" sz="2400" b="1" dirty="0">
                <a:solidFill>
                  <a:srgbClr val="054F7D"/>
                </a:solidFill>
              </a:rPr>
              <a:t>Knott County</a:t>
            </a:r>
          </a:p>
          <a:p>
            <a:pPr marL="742950" lvl="1" indent="-285750">
              <a:buFont typeface="Arial" panose="020B0604020202020204" pitchFamily="34" charset="0"/>
              <a:buChar char="•"/>
            </a:pPr>
            <a:r>
              <a:rPr lang="en-US" sz="2400" b="1" dirty="0">
                <a:solidFill>
                  <a:srgbClr val="054F7D"/>
                </a:solidFill>
              </a:rPr>
              <a:t>Leslie County</a:t>
            </a:r>
          </a:p>
          <a:p>
            <a:pPr marL="742950" lvl="1" indent="-285750">
              <a:buFont typeface="Arial" panose="020B0604020202020204" pitchFamily="34" charset="0"/>
              <a:buChar char="•"/>
            </a:pPr>
            <a:r>
              <a:rPr lang="en-US" sz="2400" b="1" dirty="0">
                <a:solidFill>
                  <a:srgbClr val="054F7D"/>
                </a:solidFill>
              </a:rPr>
              <a:t>Pike County</a:t>
            </a:r>
          </a:p>
        </p:txBody>
      </p:sp>
    </p:spTree>
    <p:extLst>
      <p:ext uri="{BB962C8B-B14F-4D97-AF65-F5344CB8AC3E}">
        <p14:creationId xmlns:p14="http://schemas.microsoft.com/office/powerpoint/2010/main" val="347766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E1D74A03-F0D3-4693-8290-CB651FF02366}"/>
              </a:ext>
            </a:extLst>
          </p:cNvPr>
          <p:cNvSpPr>
            <a:spLocks noGrp="1"/>
          </p:cNvSpPr>
          <p:nvPr>
            <p:ph type="subTitle" idx="1"/>
          </p:nvPr>
        </p:nvSpPr>
        <p:spPr>
          <a:xfrm>
            <a:off x="3382822" y="649298"/>
            <a:ext cx="7239599" cy="871853"/>
          </a:xfrm>
        </p:spPr>
        <p:txBody>
          <a:bodyPr>
            <a:normAutofit lnSpcReduction="10000"/>
          </a:bodyPr>
          <a:lstStyle/>
          <a:p>
            <a:r>
              <a:rPr lang="en-US" sz="4000" u="sng" dirty="0"/>
              <a:t>EMS Operational Challenges</a:t>
            </a:r>
          </a:p>
        </p:txBody>
      </p:sp>
      <p:sp>
        <p:nvSpPr>
          <p:cNvPr id="2" name="TextBox 1">
            <a:extLst>
              <a:ext uri="{FF2B5EF4-FFF2-40B4-BE49-F238E27FC236}">
                <a16:creationId xmlns:a16="http://schemas.microsoft.com/office/drawing/2014/main" xmlns="" id="{3A6D9354-D4E9-4C09-8A58-2126C216D117}"/>
              </a:ext>
            </a:extLst>
          </p:cNvPr>
          <p:cNvSpPr txBox="1"/>
          <p:nvPr/>
        </p:nvSpPr>
        <p:spPr>
          <a:xfrm>
            <a:off x="3382823" y="2059535"/>
            <a:ext cx="5479166" cy="2246769"/>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chemeClr val="bg1"/>
                </a:solidFill>
                <a:latin typeface="Arial" panose="020B0604020202020204" pitchFamily="34" charset="0"/>
                <a:cs typeface="Arial" panose="020B0604020202020204" pitchFamily="34" charset="0"/>
              </a:rPr>
              <a:t>Reimbursement</a:t>
            </a:r>
          </a:p>
          <a:p>
            <a:pPr marL="457200" indent="-457200">
              <a:buFont typeface="Wingdings" panose="05000000000000000000" pitchFamily="2" charset="2"/>
              <a:buChar char="Ø"/>
            </a:pPr>
            <a:endParaRPr lang="en-US" sz="2800" b="1"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b="1" dirty="0">
                <a:solidFill>
                  <a:schemeClr val="bg1"/>
                </a:solidFill>
                <a:latin typeface="Arial" panose="020B0604020202020204" pitchFamily="34" charset="0"/>
                <a:cs typeface="Arial" panose="020B0604020202020204" pitchFamily="34" charset="0"/>
              </a:rPr>
              <a:t>Access</a:t>
            </a:r>
          </a:p>
          <a:p>
            <a:pPr marL="457200" indent="-457200">
              <a:buFont typeface="Wingdings" panose="05000000000000000000" pitchFamily="2" charset="2"/>
              <a:buChar char="Ø"/>
            </a:pPr>
            <a:endParaRPr lang="en-US" sz="2800" b="1"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b="1" dirty="0">
                <a:solidFill>
                  <a:schemeClr val="bg1"/>
                </a:solidFill>
                <a:latin typeface="Arial" panose="020B0604020202020204" pitchFamily="34" charset="0"/>
                <a:cs typeface="Arial" panose="020B0604020202020204" pitchFamily="34" charset="0"/>
              </a:rPr>
              <a:t>Workforce</a:t>
            </a:r>
          </a:p>
        </p:txBody>
      </p:sp>
    </p:spTree>
    <p:extLst>
      <p:ext uri="{BB962C8B-B14F-4D97-AF65-F5344CB8AC3E}">
        <p14:creationId xmlns:p14="http://schemas.microsoft.com/office/powerpoint/2010/main" val="571102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2A3D221A-53A0-406D-93EF-BF077A4C10EA}"/>
              </a:ext>
            </a:extLst>
          </p:cNvPr>
          <p:cNvSpPr>
            <a:spLocks noGrp="1"/>
          </p:cNvSpPr>
          <p:nvPr>
            <p:ph type="body" sz="quarter" idx="13"/>
          </p:nvPr>
        </p:nvSpPr>
        <p:spPr>
          <a:xfrm>
            <a:off x="4275667" y="514922"/>
            <a:ext cx="6881283" cy="895350"/>
          </a:xfrm>
        </p:spPr>
        <p:txBody>
          <a:bodyPr>
            <a:normAutofit fontScale="85000" lnSpcReduction="10000"/>
          </a:bodyPr>
          <a:lstStyle/>
          <a:p>
            <a:r>
              <a:rPr lang="en-US" sz="4000" dirty="0"/>
              <a:t>National Organization Advocacy</a:t>
            </a:r>
          </a:p>
        </p:txBody>
      </p:sp>
      <p:sp>
        <p:nvSpPr>
          <p:cNvPr id="2" name="TextBox 1">
            <a:extLst>
              <a:ext uri="{FF2B5EF4-FFF2-40B4-BE49-F238E27FC236}">
                <a16:creationId xmlns:a16="http://schemas.microsoft.com/office/drawing/2014/main" xmlns="" id="{2577E905-293A-466D-9B00-E196CCA3D029}"/>
              </a:ext>
            </a:extLst>
          </p:cNvPr>
          <p:cNvSpPr txBox="1"/>
          <p:nvPr/>
        </p:nvSpPr>
        <p:spPr>
          <a:xfrm>
            <a:off x="4402667" y="1481667"/>
            <a:ext cx="6942666" cy="4965462"/>
          </a:xfrm>
          <a:prstGeom prst="rect">
            <a:avLst/>
          </a:prstGeom>
          <a:noFill/>
        </p:spPr>
        <p:txBody>
          <a:bodyPr wrap="square" rtlCol="0">
            <a:spAutoFit/>
          </a:bodyPr>
          <a:lstStyle/>
          <a:p>
            <a:r>
              <a:rPr lang="en-US" sz="1600" dirty="0">
                <a:solidFill>
                  <a:schemeClr val="tx1">
                    <a:lumMod val="50000"/>
                    <a:lumOff val="50000"/>
                  </a:schemeClr>
                </a:solidFill>
                <a:latin typeface="Arial" panose="020B0604020202020204" pitchFamily="34" charset="0"/>
                <a:cs typeface="Arial" panose="020B0604020202020204" pitchFamily="34" charset="0"/>
              </a:rPr>
              <a:t>National Association of EMT’s (NAEMT) &amp; American Ambulance Association have identified </a:t>
            </a:r>
            <a:r>
              <a:rPr lang="en-US" sz="1600" b="1" dirty="0">
                <a:solidFill>
                  <a:schemeClr val="tx1">
                    <a:lumMod val="50000"/>
                    <a:lumOff val="50000"/>
                  </a:schemeClr>
                </a:solidFill>
                <a:latin typeface="Arial" panose="020B0604020202020204" pitchFamily="34" charset="0"/>
                <a:cs typeface="Arial" panose="020B0604020202020204" pitchFamily="34" charset="0"/>
              </a:rPr>
              <a:t>Workforce Shortage</a:t>
            </a:r>
            <a:r>
              <a:rPr lang="en-US" sz="1600" dirty="0">
                <a:solidFill>
                  <a:schemeClr val="tx1">
                    <a:lumMod val="50000"/>
                    <a:lumOff val="50000"/>
                  </a:schemeClr>
                </a:solidFill>
                <a:latin typeface="Arial" panose="020B0604020202020204" pitchFamily="34" charset="0"/>
                <a:cs typeface="Arial" panose="020B0604020202020204" pitchFamily="34" charset="0"/>
              </a:rPr>
              <a:t> and </a:t>
            </a:r>
            <a:r>
              <a:rPr lang="en-US" sz="1600" b="1" dirty="0">
                <a:solidFill>
                  <a:schemeClr val="tx1">
                    <a:lumMod val="50000"/>
                    <a:lumOff val="50000"/>
                  </a:schemeClr>
                </a:solidFill>
                <a:latin typeface="Arial" panose="020B0604020202020204" pitchFamily="34" charset="0"/>
                <a:cs typeface="Arial" panose="020B0604020202020204" pitchFamily="34" charset="0"/>
              </a:rPr>
              <a:t>Medicare Reimbursement Reform</a:t>
            </a:r>
            <a:r>
              <a:rPr lang="en-US" sz="1600" dirty="0">
                <a:solidFill>
                  <a:schemeClr val="tx1">
                    <a:lumMod val="50000"/>
                    <a:lumOff val="50000"/>
                  </a:schemeClr>
                </a:solidFill>
                <a:latin typeface="Arial" panose="020B0604020202020204" pitchFamily="34" charset="0"/>
                <a:cs typeface="Arial" panose="020B0604020202020204" pitchFamily="34" charset="0"/>
              </a:rPr>
              <a:t> as top legislative priorities.</a:t>
            </a:r>
          </a:p>
          <a:p>
            <a:endParaRPr lang="en-US" sz="1600" dirty="0">
              <a:solidFill>
                <a:schemeClr val="tx1">
                  <a:lumMod val="50000"/>
                  <a:lumOff val="50000"/>
                </a:schemeClr>
              </a:solidFill>
              <a:latin typeface="Arial" panose="020B0604020202020204" pitchFamily="34" charset="0"/>
              <a:cs typeface="Arial" panose="020B0604020202020204" pitchFamily="34" charset="0"/>
            </a:endParaRPr>
          </a:p>
          <a:p>
            <a:r>
              <a:rPr lang="en-US" sz="1600" dirty="0">
                <a:solidFill>
                  <a:schemeClr val="tx1">
                    <a:lumMod val="50000"/>
                    <a:lumOff val="50000"/>
                  </a:schemeClr>
                </a:solidFill>
                <a:latin typeface="Arial" panose="020B0604020202020204" pitchFamily="34" charset="0"/>
                <a:cs typeface="Arial" panose="020B0604020202020204" pitchFamily="34" charset="0"/>
              </a:rPr>
              <a:t>Both organizations are advocating for:</a:t>
            </a:r>
          </a:p>
          <a:p>
            <a:pPr marL="923925" lvl="1" indent="-346075">
              <a:lnSpc>
                <a:spcPct val="150000"/>
              </a:lnSpc>
              <a:spcBef>
                <a:spcPts val="500"/>
              </a:spcBef>
              <a:buClr>
                <a:srgbClr val="0076BC"/>
              </a:buClr>
              <a:buSzPct val="80000"/>
              <a:buFont typeface="HiraginoSans-W3"/>
              <a:buChar char="▷"/>
            </a:pPr>
            <a:r>
              <a:rPr lang="en-US" sz="1600" dirty="0">
                <a:solidFill>
                  <a:schemeClr val="tx1">
                    <a:lumMod val="50000"/>
                    <a:lumOff val="50000"/>
                  </a:schemeClr>
                </a:solidFill>
                <a:latin typeface="Arial" panose="020B0604020202020204" pitchFamily="34" charset="0"/>
                <a:cs typeface="Arial" panose="020B0604020202020204" pitchFamily="34" charset="0"/>
              </a:rPr>
              <a:t>Expanding grant programs targeted to EMS (including HHS grant opportunities)</a:t>
            </a:r>
          </a:p>
          <a:p>
            <a:pPr marL="923925" lvl="1" indent="-346075">
              <a:lnSpc>
                <a:spcPct val="150000"/>
              </a:lnSpc>
              <a:spcBef>
                <a:spcPts val="500"/>
              </a:spcBef>
              <a:buClr>
                <a:srgbClr val="0076BC"/>
              </a:buClr>
              <a:buSzPct val="80000"/>
              <a:buFont typeface="HiraginoSans-W3"/>
              <a:buChar char="▷"/>
            </a:pPr>
            <a:r>
              <a:rPr lang="en-US" sz="1600" dirty="0">
                <a:solidFill>
                  <a:schemeClr val="tx1">
                    <a:lumMod val="50000"/>
                    <a:lumOff val="50000"/>
                  </a:schemeClr>
                </a:solidFill>
                <a:latin typeface="Arial" panose="020B0604020202020204" pitchFamily="34" charset="0"/>
                <a:cs typeface="Arial" panose="020B0604020202020204" pitchFamily="34" charset="0"/>
              </a:rPr>
              <a:t>Ensuring EMS is eligible for federal grants targeting healthcare workforce development</a:t>
            </a:r>
          </a:p>
          <a:p>
            <a:pPr marL="923925" lvl="1" indent="-346075">
              <a:lnSpc>
                <a:spcPct val="150000"/>
              </a:lnSpc>
              <a:spcBef>
                <a:spcPts val="500"/>
              </a:spcBef>
              <a:buClr>
                <a:srgbClr val="0076BC"/>
              </a:buClr>
              <a:buSzPct val="80000"/>
              <a:buFont typeface="HiraginoSans-W3"/>
              <a:buChar char="▷"/>
            </a:pPr>
            <a:r>
              <a:rPr lang="en-US" sz="1600" dirty="0">
                <a:solidFill>
                  <a:schemeClr val="tx1">
                    <a:lumMod val="50000"/>
                    <a:lumOff val="50000"/>
                  </a:schemeClr>
                </a:solidFill>
                <a:latin typeface="Arial" panose="020B0604020202020204" pitchFamily="34" charset="0"/>
                <a:cs typeface="Arial" panose="020B0604020202020204" pitchFamily="34" charset="0"/>
              </a:rPr>
              <a:t>Funding for paramedic and EMT recruitment and training, open to public and private nonprofit and for-profit ambulance services</a:t>
            </a:r>
          </a:p>
          <a:p>
            <a:pPr marL="923925" lvl="1" indent="-346075">
              <a:lnSpc>
                <a:spcPct val="150000"/>
              </a:lnSpc>
              <a:spcBef>
                <a:spcPts val="500"/>
              </a:spcBef>
              <a:buClr>
                <a:srgbClr val="0076BC"/>
              </a:buClr>
              <a:buSzPct val="80000"/>
              <a:buFont typeface="HiraginoSans-W3"/>
              <a:buChar char="▷"/>
            </a:pPr>
            <a:r>
              <a:rPr lang="en-US" sz="1600" dirty="0">
                <a:solidFill>
                  <a:schemeClr val="tx1">
                    <a:lumMod val="50000"/>
                    <a:lumOff val="50000"/>
                  </a:schemeClr>
                </a:solidFill>
                <a:latin typeface="Arial" panose="020B0604020202020204" pitchFamily="34" charset="0"/>
                <a:cs typeface="Arial" panose="020B0604020202020204" pitchFamily="34" charset="0"/>
              </a:rPr>
              <a:t>Funding for implementation of a minority and low-income recruitment programs.</a:t>
            </a:r>
          </a:p>
          <a:p>
            <a:endParaRPr lang="en-US" dirty="0"/>
          </a:p>
        </p:txBody>
      </p:sp>
    </p:spTree>
    <p:extLst>
      <p:ext uri="{BB962C8B-B14F-4D97-AF65-F5344CB8AC3E}">
        <p14:creationId xmlns:p14="http://schemas.microsoft.com/office/powerpoint/2010/main" val="44837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2A3D221A-53A0-406D-93EF-BF077A4C10EA}"/>
              </a:ext>
            </a:extLst>
          </p:cNvPr>
          <p:cNvSpPr>
            <a:spLocks noGrp="1"/>
          </p:cNvSpPr>
          <p:nvPr>
            <p:ph type="body" sz="quarter" idx="13"/>
          </p:nvPr>
        </p:nvSpPr>
        <p:spPr/>
        <p:txBody>
          <a:bodyPr>
            <a:normAutofit/>
          </a:bodyPr>
          <a:lstStyle/>
          <a:p>
            <a:pPr algn="ctr"/>
            <a:r>
              <a:rPr lang="en-US" sz="4000" dirty="0"/>
              <a:t>Reimbursement</a:t>
            </a:r>
          </a:p>
        </p:txBody>
      </p:sp>
    </p:spTree>
    <p:extLst>
      <p:ext uri="{BB962C8B-B14F-4D97-AF65-F5344CB8AC3E}">
        <p14:creationId xmlns:p14="http://schemas.microsoft.com/office/powerpoint/2010/main" val="339190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p:txBody>
          <a:bodyPr/>
          <a:lstStyle/>
          <a:p>
            <a:r>
              <a:rPr lang="en-US" dirty="0"/>
              <a:t>Reimbursement Challenges</a:t>
            </a:r>
          </a:p>
        </p:txBody>
      </p:sp>
      <p:sp>
        <p:nvSpPr>
          <p:cNvPr id="5" name="Content Placeholder 4">
            <a:extLst>
              <a:ext uri="{FF2B5EF4-FFF2-40B4-BE49-F238E27FC236}">
                <a16:creationId xmlns:a16="http://schemas.microsoft.com/office/drawing/2014/main" xmlns="" id="{6A5AD8D4-3CCE-457C-86F6-82990656A208}"/>
              </a:ext>
            </a:extLst>
          </p:cNvPr>
          <p:cNvSpPr>
            <a:spLocks noGrp="1"/>
          </p:cNvSpPr>
          <p:nvPr>
            <p:ph idx="1"/>
          </p:nvPr>
        </p:nvSpPr>
        <p:spPr>
          <a:xfrm>
            <a:off x="1563624" y="2269066"/>
            <a:ext cx="9829800" cy="3721630"/>
          </a:xfrm>
        </p:spPr>
        <p:txBody>
          <a:bodyPr>
            <a:normAutofit/>
          </a:bodyPr>
          <a:lstStyle/>
          <a:p>
            <a:r>
              <a:rPr lang="en-US" dirty="0"/>
              <a:t>Payer Sources</a:t>
            </a:r>
          </a:p>
          <a:p>
            <a:pPr lvl="1"/>
            <a:r>
              <a:rPr lang="en-US" dirty="0"/>
              <a:t>Medicare</a:t>
            </a:r>
          </a:p>
          <a:p>
            <a:pPr lvl="1"/>
            <a:r>
              <a:rPr lang="en-US" dirty="0"/>
              <a:t>Medicaid</a:t>
            </a:r>
          </a:p>
          <a:p>
            <a:pPr lvl="1"/>
            <a:r>
              <a:rPr lang="en-US" dirty="0"/>
              <a:t>Commercial Insurance</a:t>
            </a:r>
          </a:p>
          <a:p>
            <a:pPr lvl="1"/>
            <a:r>
              <a:rPr lang="en-US" dirty="0"/>
              <a:t>Private Pay</a:t>
            </a:r>
          </a:p>
          <a:p>
            <a:pPr lvl="1"/>
            <a:r>
              <a:rPr lang="en-US" dirty="0"/>
              <a:t>Uninsured/Underinsured</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8</a:t>
            </a:fld>
            <a:endParaRPr lang="en-US"/>
          </a:p>
        </p:txBody>
      </p:sp>
    </p:spTree>
    <p:extLst>
      <p:ext uri="{BB962C8B-B14F-4D97-AF65-F5344CB8AC3E}">
        <p14:creationId xmlns:p14="http://schemas.microsoft.com/office/powerpoint/2010/main" val="113462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15F21AA-8E6B-4C3E-8479-22994D5DE4D5}"/>
              </a:ext>
            </a:extLst>
          </p:cNvPr>
          <p:cNvSpPr>
            <a:spLocks noGrp="1"/>
          </p:cNvSpPr>
          <p:nvPr>
            <p:ph type="title"/>
          </p:nvPr>
        </p:nvSpPr>
        <p:spPr/>
        <p:txBody>
          <a:bodyPr/>
          <a:lstStyle/>
          <a:p>
            <a:r>
              <a:rPr lang="en-US" dirty="0"/>
              <a:t>Reimbursement Challenges</a:t>
            </a:r>
          </a:p>
        </p:txBody>
      </p:sp>
      <p:sp>
        <p:nvSpPr>
          <p:cNvPr id="5" name="Content Placeholder 4">
            <a:extLst>
              <a:ext uri="{FF2B5EF4-FFF2-40B4-BE49-F238E27FC236}">
                <a16:creationId xmlns:a16="http://schemas.microsoft.com/office/drawing/2014/main" xmlns="" id="{6A5AD8D4-3CCE-457C-86F6-82990656A208}"/>
              </a:ext>
            </a:extLst>
          </p:cNvPr>
          <p:cNvSpPr>
            <a:spLocks noGrp="1"/>
          </p:cNvSpPr>
          <p:nvPr>
            <p:ph idx="1"/>
          </p:nvPr>
        </p:nvSpPr>
        <p:spPr>
          <a:xfrm>
            <a:off x="1563624" y="2269066"/>
            <a:ext cx="9829800" cy="3721630"/>
          </a:xfrm>
        </p:spPr>
        <p:txBody>
          <a:bodyPr>
            <a:normAutofit lnSpcReduction="10000"/>
          </a:bodyPr>
          <a:lstStyle/>
          <a:p>
            <a:r>
              <a:rPr lang="en-US" dirty="0"/>
              <a:t>Payment Model</a:t>
            </a:r>
          </a:p>
          <a:p>
            <a:pPr lvl="1"/>
            <a:r>
              <a:rPr lang="en-US" dirty="0"/>
              <a:t>EMS is paid for </a:t>
            </a:r>
            <a:r>
              <a:rPr lang="en-US" b="1" i="1" dirty="0"/>
              <a:t>TRANSPORT</a:t>
            </a:r>
            <a:r>
              <a:rPr lang="en-US" dirty="0"/>
              <a:t>, and not </a:t>
            </a:r>
            <a:r>
              <a:rPr lang="en-US" b="1" i="1" dirty="0"/>
              <a:t>TREATMENT</a:t>
            </a:r>
          </a:p>
          <a:p>
            <a:pPr lvl="1"/>
            <a:r>
              <a:rPr lang="en-US" dirty="0"/>
              <a:t>There is limited to no reimbursement for: </a:t>
            </a:r>
          </a:p>
          <a:p>
            <a:pPr lvl="2"/>
            <a:r>
              <a:rPr lang="en-US" dirty="0"/>
              <a:t>Readiness</a:t>
            </a:r>
          </a:p>
          <a:p>
            <a:pPr lvl="2"/>
            <a:r>
              <a:rPr lang="en-US" dirty="0"/>
              <a:t>Response</a:t>
            </a:r>
          </a:p>
          <a:p>
            <a:pPr lvl="2"/>
            <a:r>
              <a:rPr lang="en-US" dirty="0"/>
              <a:t>Treatment without Transport</a:t>
            </a:r>
          </a:p>
          <a:p>
            <a:pPr lvl="2"/>
            <a:r>
              <a:rPr lang="en-US" dirty="0"/>
              <a:t>Patient Refusals of Care</a:t>
            </a:r>
          </a:p>
        </p:txBody>
      </p:sp>
      <p:sp>
        <p:nvSpPr>
          <p:cNvPr id="3" name="Slide Number Placeholder 2">
            <a:extLst>
              <a:ext uri="{FF2B5EF4-FFF2-40B4-BE49-F238E27FC236}">
                <a16:creationId xmlns:a16="http://schemas.microsoft.com/office/drawing/2014/main" xmlns="" id="{1A09B4F5-4379-414B-84FA-5628B6A39E56}"/>
              </a:ext>
            </a:extLst>
          </p:cNvPr>
          <p:cNvSpPr>
            <a:spLocks noGrp="1"/>
          </p:cNvSpPr>
          <p:nvPr>
            <p:ph type="sldNum" sz="quarter" idx="12"/>
          </p:nvPr>
        </p:nvSpPr>
        <p:spPr/>
        <p:txBody>
          <a:bodyPr/>
          <a:lstStyle/>
          <a:p>
            <a:fld id="{C5FB5023-8825-F145-B094-9C959F5744C0}" type="slidenum">
              <a:rPr lang="en-US" smtClean="0"/>
              <a:t>9</a:t>
            </a:fld>
            <a:endParaRPr lang="en-US"/>
          </a:p>
        </p:txBody>
      </p:sp>
    </p:spTree>
    <p:extLst>
      <p:ext uri="{BB962C8B-B14F-4D97-AF65-F5344CB8AC3E}">
        <p14:creationId xmlns:p14="http://schemas.microsoft.com/office/powerpoint/2010/main" val="2226540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bal Medical Response PPT" id="{5C11A3D1-BC5A-3A41-A172-B17FF207E036}" vid="{BC64234B-0172-954E-8703-07B701EA74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B3407C4305544BB7EB7BA22333E3B2" ma:contentTypeVersion="13" ma:contentTypeDescription="Create a new document." ma:contentTypeScope="" ma:versionID="c1204cb40475a117e7d6e1bc53c8b29d">
  <xsd:schema xmlns:xsd="http://www.w3.org/2001/XMLSchema" xmlns:xs="http://www.w3.org/2001/XMLSchema" xmlns:p="http://schemas.microsoft.com/office/2006/metadata/properties" xmlns:ns2="10af7a05-38c2-4445-8254-01d3fa5a34f2" xmlns:ns3="a50f0401-3086-4ded-9399-a1ac2eaaa5c3" targetNamespace="http://schemas.microsoft.com/office/2006/metadata/properties" ma:root="true" ma:fieldsID="4e4e2203075570fd3b2d760d551dfee7" ns2:_="" ns3:_="">
    <xsd:import namespace="10af7a05-38c2-4445-8254-01d3fa5a34f2"/>
    <xsd:import namespace="a50f0401-3086-4ded-9399-a1ac2eaaa5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af7a05-38c2-4445-8254-01d3fa5a3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0f0401-3086-4ded-9399-a1ac2eaaa5c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6E0988-51A6-4CCD-BDEF-78F51C0AE170}">
  <ds:schemaRefs>
    <ds:schemaRef ds:uri="10af7a05-38c2-4445-8254-01d3fa5a34f2"/>
    <ds:schemaRef ds:uri="http://purl.org/dc/terms/"/>
    <ds:schemaRef ds:uri="http://schemas.openxmlformats.org/package/2006/metadata/core-properties"/>
    <ds:schemaRef ds:uri="http://purl.org/dc/dcmitype/"/>
    <ds:schemaRef ds:uri="a50f0401-3086-4ded-9399-a1ac2eaaa5c3"/>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2939563-68AC-431D-8F53-40A7CC3FE6F9}">
  <ds:schemaRefs>
    <ds:schemaRef ds:uri="http://schemas.microsoft.com/sharepoint/v3/contenttype/forms"/>
  </ds:schemaRefs>
</ds:datastoreItem>
</file>

<file path=customXml/itemProps3.xml><?xml version="1.0" encoding="utf-8"?>
<ds:datastoreItem xmlns:ds="http://schemas.openxmlformats.org/officeDocument/2006/customXml" ds:itemID="{530AE1E8-C356-45D7-B643-A865EEC444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af7a05-38c2-4445-8254-01d3fa5a34f2"/>
    <ds:schemaRef ds:uri="a50f0401-3086-4ded-9399-a1ac2eaaa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GMR_PPT</Template>
  <TotalTime>2440</TotalTime>
  <Words>685</Words>
  <Application>Microsoft Office PowerPoint</Application>
  <PresentationFormat>Widescreen</PresentationFormat>
  <Paragraphs>143</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ArialUnicodeMS</vt:lpstr>
      <vt:lpstr>Calibri</vt:lpstr>
      <vt:lpstr>Graphik Web</vt:lpstr>
      <vt:lpstr>HiraginoSans-W3</vt:lpstr>
      <vt:lpstr>LucidaGrande</vt:lpstr>
      <vt:lpstr>Wingdings</vt:lpstr>
      <vt:lpstr>Office Theme</vt:lpstr>
      <vt:lpstr>EMS Operational Challenges</vt:lpstr>
      <vt:lpstr>PowerPoint Presentation</vt:lpstr>
      <vt:lpstr>Global Medical Response Overview</vt:lpstr>
      <vt:lpstr>GMR Ground Ambulance in Kentucky</vt:lpstr>
      <vt:lpstr>PowerPoint Presentation</vt:lpstr>
      <vt:lpstr>PowerPoint Presentation</vt:lpstr>
      <vt:lpstr>PowerPoint Presentation</vt:lpstr>
      <vt:lpstr>Reimbursement Challenges</vt:lpstr>
      <vt:lpstr>Reimbursement Challenges</vt:lpstr>
      <vt:lpstr>Reimbursement Challenges</vt:lpstr>
      <vt:lpstr>Reimbursement Challenges</vt:lpstr>
      <vt:lpstr>Reimbursement Challenges</vt:lpstr>
      <vt:lpstr>Reimbursement Challenges</vt:lpstr>
      <vt:lpstr>PowerPoint Presentation</vt:lpstr>
      <vt:lpstr>Access Challenges</vt:lpstr>
      <vt:lpstr>Access Challenges</vt:lpstr>
      <vt:lpstr>Access Challenges</vt:lpstr>
      <vt:lpstr>Access Challenges</vt:lpstr>
      <vt:lpstr>Access Challenges</vt:lpstr>
      <vt:lpstr>Access Challenges</vt:lpstr>
      <vt:lpstr>PowerPoint Presentation</vt:lpstr>
      <vt:lpstr>Workforce Challenges</vt:lpstr>
      <vt:lpstr>Workforce Challenges</vt:lpstr>
      <vt:lpstr>Workforce Challenges</vt:lpstr>
      <vt:lpstr>Workforce Challenges</vt:lpstr>
      <vt:lpstr>Workforce Challenges</vt:lpstr>
      <vt:lpstr>Workforce Challenges</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1</dc:title>
  <dc:creator>Amanda Bergman</dc:creator>
  <cp:lastModifiedBy>Schaaf, Logan (LRC)</cp:lastModifiedBy>
  <cp:revision>38</cp:revision>
  <dcterms:created xsi:type="dcterms:W3CDTF">2018-02-01T15:36:54Z</dcterms:created>
  <dcterms:modified xsi:type="dcterms:W3CDTF">2022-08-15T21:25:15Z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0x010100B5B3407C4305544BB7EB7BA22333E3B2</vt:lpwstr>
  </property>
</Properties>
</file>