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25"/>
  </p:notesMasterIdLst>
  <p:sldIdLst>
    <p:sldId id="263" r:id="rId5"/>
    <p:sldId id="380" r:id="rId6"/>
    <p:sldId id="355" r:id="rId7"/>
    <p:sldId id="327" r:id="rId8"/>
    <p:sldId id="379" r:id="rId9"/>
    <p:sldId id="357" r:id="rId10"/>
    <p:sldId id="378" r:id="rId11"/>
    <p:sldId id="326" r:id="rId12"/>
    <p:sldId id="328" r:id="rId13"/>
    <p:sldId id="358" r:id="rId14"/>
    <p:sldId id="367" r:id="rId15"/>
    <p:sldId id="360" r:id="rId16"/>
    <p:sldId id="356" r:id="rId17"/>
    <p:sldId id="361" r:id="rId18"/>
    <p:sldId id="368" r:id="rId19"/>
    <p:sldId id="329" r:id="rId20"/>
    <p:sldId id="342" r:id="rId21"/>
    <p:sldId id="362" r:id="rId22"/>
    <p:sldId id="381" r:id="rId23"/>
    <p:sldId id="382"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86C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F9F18-4736-4A0F-B7E3-CA67BA573DA4}" v="189" dt="2020-06-22T12:4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0" y="405"/>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5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0B17B-6DFB-423E-9326-C4C9EFDF4C82}" type="doc">
      <dgm:prSet loTypeId="urn:microsoft.com/office/officeart/2005/8/layout/process1" loCatId="process" qsTypeId="urn:microsoft.com/office/officeart/2005/8/quickstyle/simple1" qsCatId="simple" csTypeId="urn:microsoft.com/office/officeart/2005/8/colors/accent1_1" csCatId="accent1" phldr="1"/>
      <dgm:spPr/>
    </dgm:pt>
    <dgm:pt modelId="{C4B91AB8-2D63-4E05-AE16-96CAB75B8D2A}">
      <dgm:prSet phldrT="[Text]"/>
      <dgm:spPr/>
      <dgm:t>
        <a:bodyPr/>
        <a:lstStyle/>
        <a:p>
          <a:r>
            <a:rPr lang="en-US"/>
            <a:t>Kentucky submits Beneficiary Mitigation Plan (BMP) to Trustee 30 days prior to requesting funds from the Trust</a:t>
          </a:r>
        </a:p>
        <a:p>
          <a:r>
            <a:rPr lang="en-US" b="1">
              <a:solidFill>
                <a:srgbClr val="FF0000"/>
              </a:solidFill>
            </a:rPr>
            <a:t>June 4, 2020</a:t>
          </a:r>
        </a:p>
      </dgm:t>
    </dgm:pt>
    <dgm:pt modelId="{5DD01CA9-7C8C-47ED-8399-592F4CC20C8E}" type="parTrans" cxnId="{5C42B979-1F9E-450A-8835-49930E5149F3}">
      <dgm:prSet/>
      <dgm:spPr/>
      <dgm:t>
        <a:bodyPr/>
        <a:lstStyle/>
        <a:p>
          <a:endParaRPr lang="en-US"/>
        </a:p>
      </dgm:t>
    </dgm:pt>
    <dgm:pt modelId="{152BC7DC-B943-487C-B826-602A71E7D677}" type="sibTrans" cxnId="{5C42B979-1F9E-450A-8835-49930E5149F3}">
      <dgm:prSet/>
      <dgm:spPr/>
      <dgm:t>
        <a:bodyPr/>
        <a:lstStyle/>
        <a:p>
          <a:endParaRPr lang="en-US"/>
        </a:p>
      </dgm:t>
    </dgm:pt>
    <dgm:pt modelId="{B3BA4948-BD95-466F-B6DF-70606E97B647}">
      <dgm:prSet phldrT="[Text]"/>
      <dgm:spPr>
        <a:solidFill>
          <a:srgbClr val="FFFF00"/>
        </a:solidFill>
      </dgm:spPr>
      <dgm:t>
        <a:bodyPr/>
        <a:lstStyle/>
        <a:p>
          <a:r>
            <a:rPr lang="en-US" dirty="0"/>
            <a:t>Beneficiary submits requests for eligible mitigation action funding by filing Beneficiary Eligible Mitigation Action Form</a:t>
          </a:r>
        </a:p>
      </dgm:t>
    </dgm:pt>
    <dgm:pt modelId="{CF1B2E7A-A6CD-4C76-9382-A7E92146E16A}" type="parTrans" cxnId="{B7D9FE1C-86E1-49AD-B30A-D3CC39601119}">
      <dgm:prSet/>
      <dgm:spPr/>
      <dgm:t>
        <a:bodyPr/>
        <a:lstStyle/>
        <a:p>
          <a:endParaRPr lang="en-US"/>
        </a:p>
      </dgm:t>
    </dgm:pt>
    <dgm:pt modelId="{0E2E943A-2731-42F8-A5E1-1D69567555AE}" type="sibTrans" cxnId="{B7D9FE1C-86E1-49AD-B30A-D3CC39601119}">
      <dgm:prSet/>
      <dgm:spPr/>
      <dgm:t>
        <a:bodyPr/>
        <a:lstStyle/>
        <a:p>
          <a:endParaRPr lang="en-US"/>
        </a:p>
      </dgm:t>
    </dgm:pt>
    <dgm:pt modelId="{C31C9942-C6E6-4093-82C4-FAE1B6201AB6}">
      <dgm:prSet phldrT="[Text]"/>
      <dgm:spPr/>
      <dgm:t>
        <a:bodyPr/>
        <a:lstStyle/>
        <a:p>
          <a:r>
            <a:rPr lang="en-US"/>
            <a:t>Within 60 Days the of receipt of request, the Trustee will approve, deny, request modification, or request further information</a:t>
          </a:r>
        </a:p>
      </dgm:t>
    </dgm:pt>
    <dgm:pt modelId="{768DF9C8-9DF3-41F7-9A90-42113396323E}" type="parTrans" cxnId="{6059F0F5-9232-45AF-8C54-C6DC756206BD}">
      <dgm:prSet/>
      <dgm:spPr/>
      <dgm:t>
        <a:bodyPr/>
        <a:lstStyle/>
        <a:p>
          <a:endParaRPr lang="en-US"/>
        </a:p>
      </dgm:t>
    </dgm:pt>
    <dgm:pt modelId="{42BF1807-0550-490A-B048-7166DECD04E3}" type="sibTrans" cxnId="{6059F0F5-9232-45AF-8C54-C6DC756206BD}">
      <dgm:prSet/>
      <dgm:spPr/>
      <dgm:t>
        <a:bodyPr/>
        <a:lstStyle/>
        <a:p>
          <a:endParaRPr lang="en-US"/>
        </a:p>
      </dgm:t>
    </dgm:pt>
    <dgm:pt modelId="{CE0448F8-9002-47F6-B873-C4D65C86B7FE}">
      <dgm:prSet phldrT="[Text]"/>
      <dgm:spPr/>
      <dgm:t>
        <a:bodyPr/>
        <a:lstStyle/>
        <a:p>
          <a:r>
            <a:rPr lang="en-US"/>
            <a:t>Trustee shall begin disbursement of funds within 15 days of approval of Beneficiary Funding Request</a:t>
          </a:r>
        </a:p>
      </dgm:t>
    </dgm:pt>
    <dgm:pt modelId="{D3A7D809-4662-4550-8670-E32BAA2867A8}" type="parTrans" cxnId="{AA3184C6-0713-435C-A81A-403E15EF6FE5}">
      <dgm:prSet/>
      <dgm:spPr/>
      <dgm:t>
        <a:bodyPr/>
        <a:lstStyle/>
        <a:p>
          <a:endParaRPr lang="en-US"/>
        </a:p>
      </dgm:t>
    </dgm:pt>
    <dgm:pt modelId="{5C3ECA3C-C7D6-49F1-B4CF-595F8B6CAA55}" type="sibTrans" cxnId="{AA3184C6-0713-435C-A81A-403E15EF6FE5}">
      <dgm:prSet/>
      <dgm:spPr/>
      <dgm:t>
        <a:bodyPr/>
        <a:lstStyle/>
        <a:p>
          <a:endParaRPr lang="en-US"/>
        </a:p>
      </dgm:t>
    </dgm:pt>
    <dgm:pt modelId="{FC0FF877-B4FF-4953-A322-E3682AA25134}">
      <dgm:prSet phldrT="[Text]"/>
      <dgm:spPr>
        <a:solidFill>
          <a:schemeClr val="bg1"/>
        </a:solidFill>
      </dgm:spPr>
      <dgm:t>
        <a:bodyPr/>
        <a:lstStyle/>
        <a:p>
          <a:r>
            <a:rPr lang="en-US"/>
            <a:t>Beneficiary identifies specific projects consistent with the BMP for funding consideration</a:t>
          </a:r>
        </a:p>
      </dgm:t>
    </dgm:pt>
    <dgm:pt modelId="{06DF92E2-F367-4A24-8E22-41556668E859}" type="parTrans" cxnId="{8202E1FF-C77E-4D2A-A3D5-F91B9495947D}">
      <dgm:prSet/>
      <dgm:spPr/>
      <dgm:t>
        <a:bodyPr/>
        <a:lstStyle/>
        <a:p>
          <a:endParaRPr lang="en-US"/>
        </a:p>
      </dgm:t>
    </dgm:pt>
    <dgm:pt modelId="{02792DFB-054A-4FCF-91AE-2157B7D53FD5}" type="sibTrans" cxnId="{8202E1FF-C77E-4D2A-A3D5-F91B9495947D}">
      <dgm:prSet/>
      <dgm:spPr/>
      <dgm:t>
        <a:bodyPr/>
        <a:lstStyle/>
        <a:p>
          <a:endParaRPr lang="en-US"/>
        </a:p>
      </dgm:t>
    </dgm:pt>
    <dgm:pt modelId="{5CBC785C-901C-4000-A2D6-9F41A809D5D2}" type="pres">
      <dgm:prSet presAssocID="{4130B17B-6DFB-423E-9326-C4C9EFDF4C82}" presName="Name0" presStyleCnt="0">
        <dgm:presLayoutVars>
          <dgm:dir/>
          <dgm:resizeHandles val="exact"/>
        </dgm:presLayoutVars>
      </dgm:prSet>
      <dgm:spPr/>
    </dgm:pt>
    <dgm:pt modelId="{1B0A1E90-251A-43F6-AC73-169FFD620AC9}" type="pres">
      <dgm:prSet presAssocID="{C4B91AB8-2D63-4E05-AE16-96CAB75B8D2A}" presName="node" presStyleLbl="node1" presStyleIdx="0" presStyleCnt="5">
        <dgm:presLayoutVars>
          <dgm:bulletEnabled val="1"/>
        </dgm:presLayoutVars>
      </dgm:prSet>
      <dgm:spPr/>
    </dgm:pt>
    <dgm:pt modelId="{DE0623B6-187E-402E-9BE8-CA9959E5860F}" type="pres">
      <dgm:prSet presAssocID="{152BC7DC-B943-487C-B826-602A71E7D677}" presName="sibTrans" presStyleLbl="sibTrans2D1" presStyleIdx="0" presStyleCnt="4"/>
      <dgm:spPr/>
    </dgm:pt>
    <dgm:pt modelId="{6F853C68-1579-4E43-8A23-C4668DA9AAAB}" type="pres">
      <dgm:prSet presAssocID="{152BC7DC-B943-487C-B826-602A71E7D677}" presName="connectorText" presStyleLbl="sibTrans2D1" presStyleIdx="0" presStyleCnt="4"/>
      <dgm:spPr/>
    </dgm:pt>
    <dgm:pt modelId="{A78D0155-2C78-4BBB-98C3-888B6076C2FA}" type="pres">
      <dgm:prSet presAssocID="{FC0FF877-B4FF-4953-A322-E3682AA25134}" presName="node" presStyleLbl="node1" presStyleIdx="1" presStyleCnt="5">
        <dgm:presLayoutVars>
          <dgm:bulletEnabled val="1"/>
        </dgm:presLayoutVars>
      </dgm:prSet>
      <dgm:spPr/>
    </dgm:pt>
    <dgm:pt modelId="{C69CE7FA-F9D2-4FB4-99DB-0FF776133A30}" type="pres">
      <dgm:prSet presAssocID="{02792DFB-054A-4FCF-91AE-2157B7D53FD5}" presName="sibTrans" presStyleLbl="sibTrans2D1" presStyleIdx="1" presStyleCnt="4"/>
      <dgm:spPr/>
    </dgm:pt>
    <dgm:pt modelId="{549DF578-D626-4A83-A524-2E0FACD809D2}" type="pres">
      <dgm:prSet presAssocID="{02792DFB-054A-4FCF-91AE-2157B7D53FD5}" presName="connectorText" presStyleLbl="sibTrans2D1" presStyleIdx="1" presStyleCnt="4"/>
      <dgm:spPr/>
    </dgm:pt>
    <dgm:pt modelId="{E44230C3-50F0-4787-B2C0-264EF8197D66}" type="pres">
      <dgm:prSet presAssocID="{B3BA4948-BD95-466F-B6DF-70606E97B647}" presName="node" presStyleLbl="node1" presStyleIdx="2" presStyleCnt="5">
        <dgm:presLayoutVars>
          <dgm:bulletEnabled val="1"/>
        </dgm:presLayoutVars>
      </dgm:prSet>
      <dgm:spPr/>
    </dgm:pt>
    <dgm:pt modelId="{2E2AA10A-4886-4709-B9FE-C2BDE8D5833C}" type="pres">
      <dgm:prSet presAssocID="{0E2E943A-2731-42F8-A5E1-1D69567555AE}" presName="sibTrans" presStyleLbl="sibTrans2D1" presStyleIdx="2" presStyleCnt="4"/>
      <dgm:spPr/>
    </dgm:pt>
    <dgm:pt modelId="{8BBE2D43-ABDF-4F7D-A390-E89AE73D2747}" type="pres">
      <dgm:prSet presAssocID="{0E2E943A-2731-42F8-A5E1-1D69567555AE}" presName="connectorText" presStyleLbl="sibTrans2D1" presStyleIdx="2" presStyleCnt="4"/>
      <dgm:spPr/>
    </dgm:pt>
    <dgm:pt modelId="{78C2D4DE-CC7E-4CEB-9D6C-0D9C1E819BF5}" type="pres">
      <dgm:prSet presAssocID="{C31C9942-C6E6-4093-82C4-FAE1B6201AB6}" presName="node" presStyleLbl="node1" presStyleIdx="3" presStyleCnt="5">
        <dgm:presLayoutVars>
          <dgm:bulletEnabled val="1"/>
        </dgm:presLayoutVars>
      </dgm:prSet>
      <dgm:spPr/>
    </dgm:pt>
    <dgm:pt modelId="{AAE45821-D4DA-4476-BA56-EA270F6F2B4E}" type="pres">
      <dgm:prSet presAssocID="{42BF1807-0550-490A-B048-7166DECD04E3}" presName="sibTrans" presStyleLbl="sibTrans2D1" presStyleIdx="3" presStyleCnt="4"/>
      <dgm:spPr/>
    </dgm:pt>
    <dgm:pt modelId="{F19C0F22-0131-4BAF-98C9-5649B82CBC3E}" type="pres">
      <dgm:prSet presAssocID="{42BF1807-0550-490A-B048-7166DECD04E3}" presName="connectorText" presStyleLbl="sibTrans2D1" presStyleIdx="3" presStyleCnt="4"/>
      <dgm:spPr/>
    </dgm:pt>
    <dgm:pt modelId="{AB24840F-10B4-4B3F-BF1A-44091EC4CE85}" type="pres">
      <dgm:prSet presAssocID="{CE0448F8-9002-47F6-B873-C4D65C86B7FE}" presName="node" presStyleLbl="node1" presStyleIdx="4" presStyleCnt="5">
        <dgm:presLayoutVars>
          <dgm:bulletEnabled val="1"/>
        </dgm:presLayoutVars>
      </dgm:prSet>
      <dgm:spPr/>
    </dgm:pt>
  </dgm:ptLst>
  <dgm:cxnLst>
    <dgm:cxn modelId="{F9E9010E-7C97-4EF0-87B7-B087A213E6E8}" type="presOf" srcId="{C31C9942-C6E6-4093-82C4-FAE1B6201AB6}" destId="{78C2D4DE-CC7E-4CEB-9D6C-0D9C1E819BF5}" srcOrd="0" destOrd="0" presId="urn:microsoft.com/office/officeart/2005/8/layout/process1"/>
    <dgm:cxn modelId="{D6DC9A13-27AD-436E-A88D-6278BBA8B383}" type="presOf" srcId="{FC0FF877-B4FF-4953-A322-E3682AA25134}" destId="{A78D0155-2C78-4BBB-98C3-888B6076C2FA}" srcOrd="0" destOrd="0" presId="urn:microsoft.com/office/officeart/2005/8/layout/process1"/>
    <dgm:cxn modelId="{E9EEC818-B86A-4CDE-8CFB-E0388190671E}" type="presOf" srcId="{0E2E943A-2731-42F8-A5E1-1D69567555AE}" destId="{2E2AA10A-4886-4709-B9FE-C2BDE8D5833C}" srcOrd="0" destOrd="0" presId="urn:microsoft.com/office/officeart/2005/8/layout/process1"/>
    <dgm:cxn modelId="{B7D9FE1C-86E1-49AD-B30A-D3CC39601119}" srcId="{4130B17B-6DFB-423E-9326-C4C9EFDF4C82}" destId="{B3BA4948-BD95-466F-B6DF-70606E97B647}" srcOrd="2" destOrd="0" parTransId="{CF1B2E7A-A6CD-4C76-9382-A7E92146E16A}" sibTransId="{0E2E943A-2731-42F8-A5E1-1D69567555AE}"/>
    <dgm:cxn modelId="{DCCA211D-5B3E-4E9F-902F-51C57785F1B9}" type="presOf" srcId="{152BC7DC-B943-487C-B826-602A71E7D677}" destId="{6F853C68-1579-4E43-8A23-C4668DA9AAAB}" srcOrd="1" destOrd="0" presId="urn:microsoft.com/office/officeart/2005/8/layout/process1"/>
    <dgm:cxn modelId="{F67A711D-2E90-4C49-A753-F6C07B25748E}" type="presOf" srcId="{C4B91AB8-2D63-4E05-AE16-96CAB75B8D2A}" destId="{1B0A1E90-251A-43F6-AC73-169FFD620AC9}" srcOrd="0" destOrd="0" presId="urn:microsoft.com/office/officeart/2005/8/layout/process1"/>
    <dgm:cxn modelId="{5C42B979-1F9E-450A-8835-49930E5149F3}" srcId="{4130B17B-6DFB-423E-9326-C4C9EFDF4C82}" destId="{C4B91AB8-2D63-4E05-AE16-96CAB75B8D2A}" srcOrd="0" destOrd="0" parTransId="{5DD01CA9-7C8C-47ED-8399-592F4CC20C8E}" sibTransId="{152BC7DC-B943-487C-B826-602A71E7D677}"/>
    <dgm:cxn modelId="{9BAE8E7E-C379-4F16-A7DB-C855C6222D9D}" type="presOf" srcId="{42BF1807-0550-490A-B048-7166DECD04E3}" destId="{AAE45821-D4DA-4476-BA56-EA270F6F2B4E}" srcOrd="0" destOrd="0" presId="urn:microsoft.com/office/officeart/2005/8/layout/process1"/>
    <dgm:cxn modelId="{0594E98D-B382-44A2-BBEF-0B7976CCA296}" type="presOf" srcId="{CE0448F8-9002-47F6-B873-C4D65C86B7FE}" destId="{AB24840F-10B4-4B3F-BF1A-44091EC4CE85}" srcOrd="0" destOrd="0" presId="urn:microsoft.com/office/officeart/2005/8/layout/process1"/>
    <dgm:cxn modelId="{88063399-79C7-4E74-B7CB-89D664BBF09B}" type="presOf" srcId="{02792DFB-054A-4FCF-91AE-2157B7D53FD5}" destId="{C69CE7FA-F9D2-4FB4-99DB-0FF776133A30}" srcOrd="0" destOrd="0" presId="urn:microsoft.com/office/officeart/2005/8/layout/process1"/>
    <dgm:cxn modelId="{B9F5B5B1-8572-4EF0-ACB6-C19948EE0FE4}" type="presOf" srcId="{02792DFB-054A-4FCF-91AE-2157B7D53FD5}" destId="{549DF578-D626-4A83-A524-2E0FACD809D2}" srcOrd="1" destOrd="0" presId="urn:microsoft.com/office/officeart/2005/8/layout/process1"/>
    <dgm:cxn modelId="{97DF2AB5-A774-47F1-A0FE-37C8793C6C60}" type="presOf" srcId="{152BC7DC-B943-487C-B826-602A71E7D677}" destId="{DE0623B6-187E-402E-9BE8-CA9959E5860F}" srcOrd="0" destOrd="0" presId="urn:microsoft.com/office/officeart/2005/8/layout/process1"/>
    <dgm:cxn modelId="{AA3184C6-0713-435C-A81A-403E15EF6FE5}" srcId="{4130B17B-6DFB-423E-9326-C4C9EFDF4C82}" destId="{CE0448F8-9002-47F6-B873-C4D65C86B7FE}" srcOrd="4" destOrd="0" parTransId="{D3A7D809-4662-4550-8670-E32BAA2867A8}" sibTransId="{5C3ECA3C-C7D6-49F1-B4CF-595F8B6CAA55}"/>
    <dgm:cxn modelId="{890B47CF-1561-4F16-A545-2048C0FD6D3B}" type="presOf" srcId="{4130B17B-6DFB-423E-9326-C4C9EFDF4C82}" destId="{5CBC785C-901C-4000-A2D6-9F41A809D5D2}" srcOrd="0" destOrd="0" presId="urn:microsoft.com/office/officeart/2005/8/layout/process1"/>
    <dgm:cxn modelId="{B37767D6-DE4C-4B11-949C-EF2E9BBF8390}" type="presOf" srcId="{0E2E943A-2731-42F8-A5E1-1D69567555AE}" destId="{8BBE2D43-ABDF-4F7D-A390-E89AE73D2747}" srcOrd="1" destOrd="0" presId="urn:microsoft.com/office/officeart/2005/8/layout/process1"/>
    <dgm:cxn modelId="{CF0056DD-D293-4475-BAA2-21A67C88862F}" type="presOf" srcId="{B3BA4948-BD95-466F-B6DF-70606E97B647}" destId="{E44230C3-50F0-4787-B2C0-264EF8197D66}" srcOrd="0" destOrd="0" presId="urn:microsoft.com/office/officeart/2005/8/layout/process1"/>
    <dgm:cxn modelId="{E14F8BF3-9198-4102-AB2C-2C6A0BCBC389}" type="presOf" srcId="{42BF1807-0550-490A-B048-7166DECD04E3}" destId="{F19C0F22-0131-4BAF-98C9-5649B82CBC3E}" srcOrd="1" destOrd="0" presId="urn:microsoft.com/office/officeart/2005/8/layout/process1"/>
    <dgm:cxn modelId="{6059F0F5-9232-45AF-8C54-C6DC756206BD}" srcId="{4130B17B-6DFB-423E-9326-C4C9EFDF4C82}" destId="{C31C9942-C6E6-4093-82C4-FAE1B6201AB6}" srcOrd="3" destOrd="0" parTransId="{768DF9C8-9DF3-41F7-9A90-42113396323E}" sibTransId="{42BF1807-0550-490A-B048-7166DECD04E3}"/>
    <dgm:cxn modelId="{8202E1FF-C77E-4D2A-A3D5-F91B9495947D}" srcId="{4130B17B-6DFB-423E-9326-C4C9EFDF4C82}" destId="{FC0FF877-B4FF-4953-A322-E3682AA25134}" srcOrd="1" destOrd="0" parTransId="{06DF92E2-F367-4A24-8E22-41556668E859}" sibTransId="{02792DFB-054A-4FCF-91AE-2157B7D53FD5}"/>
    <dgm:cxn modelId="{FFD14339-D5A7-499D-9156-A24E49F3F33F}" type="presParOf" srcId="{5CBC785C-901C-4000-A2D6-9F41A809D5D2}" destId="{1B0A1E90-251A-43F6-AC73-169FFD620AC9}" srcOrd="0" destOrd="0" presId="urn:microsoft.com/office/officeart/2005/8/layout/process1"/>
    <dgm:cxn modelId="{5A994877-218B-48A5-A99C-3B9B532038C9}" type="presParOf" srcId="{5CBC785C-901C-4000-A2D6-9F41A809D5D2}" destId="{DE0623B6-187E-402E-9BE8-CA9959E5860F}" srcOrd="1" destOrd="0" presId="urn:microsoft.com/office/officeart/2005/8/layout/process1"/>
    <dgm:cxn modelId="{301B81CE-EC99-4FF9-B44E-6935142E0EB0}" type="presParOf" srcId="{DE0623B6-187E-402E-9BE8-CA9959E5860F}" destId="{6F853C68-1579-4E43-8A23-C4668DA9AAAB}" srcOrd="0" destOrd="0" presId="urn:microsoft.com/office/officeart/2005/8/layout/process1"/>
    <dgm:cxn modelId="{F6311D53-2929-4A5C-8DC7-D970B47A5442}" type="presParOf" srcId="{5CBC785C-901C-4000-A2D6-9F41A809D5D2}" destId="{A78D0155-2C78-4BBB-98C3-888B6076C2FA}" srcOrd="2" destOrd="0" presId="urn:microsoft.com/office/officeart/2005/8/layout/process1"/>
    <dgm:cxn modelId="{5E0EC498-60CC-4052-B233-95D403CC3695}" type="presParOf" srcId="{5CBC785C-901C-4000-A2D6-9F41A809D5D2}" destId="{C69CE7FA-F9D2-4FB4-99DB-0FF776133A30}" srcOrd="3" destOrd="0" presId="urn:microsoft.com/office/officeart/2005/8/layout/process1"/>
    <dgm:cxn modelId="{A61B0053-37A5-412C-927F-166D49A270CB}" type="presParOf" srcId="{C69CE7FA-F9D2-4FB4-99DB-0FF776133A30}" destId="{549DF578-D626-4A83-A524-2E0FACD809D2}" srcOrd="0" destOrd="0" presId="urn:microsoft.com/office/officeart/2005/8/layout/process1"/>
    <dgm:cxn modelId="{79EBA4D8-DBEA-44AE-B444-6D1E7FFD03D7}" type="presParOf" srcId="{5CBC785C-901C-4000-A2D6-9F41A809D5D2}" destId="{E44230C3-50F0-4787-B2C0-264EF8197D66}" srcOrd="4" destOrd="0" presId="urn:microsoft.com/office/officeart/2005/8/layout/process1"/>
    <dgm:cxn modelId="{709EEE4F-C0A5-43F6-B8E0-62FC21AE6CB6}" type="presParOf" srcId="{5CBC785C-901C-4000-A2D6-9F41A809D5D2}" destId="{2E2AA10A-4886-4709-B9FE-C2BDE8D5833C}" srcOrd="5" destOrd="0" presId="urn:microsoft.com/office/officeart/2005/8/layout/process1"/>
    <dgm:cxn modelId="{914C5F0D-9205-496E-84AD-A13958550E0A}" type="presParOf" srcId="{2E2AA10A-4886-4709-B9FE-C2BDE8D5833C}" destId="{8BBE2D43-ABDF-4F7D-A390-E89AE73D2747}" srcOrd="0" destOrd="0" presId="urn:microsoft.com/office/officeart/2005/8/layout/process1"/>
    <dgm:cxn modelId="{CBF4262B-17A7-4661-BF84-71043D7A095A}" type="presParOf" srcId="{5CBC785C-901C-4000-A2D6-9F41A809D5D2}" destId="{78C2D4DE-CC7E-4CEB-9D6C-0D9C1E819BF5}" srcOrd="6" destOrd="0" presId="urn:microsoft.com/office/officeart/2005/8/layout/process1"/>
    <dgm:cxn modelId="{1162268B-4AD7-4BFF-AE39-323A68980CD3}" type="presParOf" srcId="{5CBC785C-901C-4000-A2D6-9F41A809D5D2}" destId="{AAE45821-D4DA-4476-BA56-EA270F6F2B4E}" srcOrd="7" destOrd="0" presId="urn:microsoft.com/office/officeart/2005/8/layout/process1"/>
    <dgm:cxn modelId="{14F4C0DB-A082-4D82-996A-A65E3E9F0247}" type="presParOf" srcId="{AAE45821-D4DA-4476-BA56-EA270F6F2B4E}" destId="{F19C0F22-0131-4BAF-98C9-5649B82CBC3E}" srcOrd="0" destOrd="0" presId="urn:microsoft.com/office/officeart/2005/8/layout/process1"/>
    <dgm:cxn modelId="{CC5A9FDA-3E07-4D61-B750-D1EF527D5A10}" type="presParOf" srcId="{5CBC785C-901C-4000-A2D6-9F41A809D5D2}" destId="{AB24840F-10B4-4B3F-BF1A-44091EC4CE8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1E90-251A-43F6-AC73-169FFD620AC9}">
      <dsp:nvSpPr>
        <dsp:cNvPr id="0" name=""/>
        <dsp:cNvSpPr/>
      </dsp:nvSpPr>
      <dsp:spPr>
        <a:xfrm>
          <a:off x="5743" y="826298"/>
          <a:ext cx="1780378" cy="2370128"/>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Kentucky submits Beneficiary Mitigation Plan (BMP) to Trustee 30 days prior to requesting funds from the Trust</a:t>
          </a:r>
        </a:p>
        <a:p>
          <a:pPr marL="0" lvl="0" indent="0" algn="ctr" defTabSz="755650">
            <a:lnSpc>
              <a:spcPct val="90000"/>
            </a:lnSpc>
            <a:spcBef>
              <a:spcPct val="0"/>
            </a:spcBef>
            <a:spcAft>
              <a:spcPct val="35000"/>
            </a:spcAft>
            <a:buNone/>
          </a:pPr>
          <a:r>
            <a:rPr lang="en-US" sz="1700" b="1" kern="1200">
              <a:solidFill>
                <a:srgbClr val="FF0000"/>
              </a:solidFill>
            </a:rPr>
            <a:t>June 4, 2020</a:t>
          </a:r>
        </a:p>
      </dsp:txBody>
      <dsp:txXfrm>
        <a:off x="57888" y="878443"/>
        <a:ext cx="1676088" cy="2265838"/>
      </dsp:txXfrm>
    </dsp:sp>
    <dsp:sp modelId="{DE0623B6-187E-402E-9BE8-CA9959E5860F}">
      <dsp:nvSpPr>
        <dsp:cNvPr id="0" name=""/>
        <dsp:cNvSpPr/>
      </dsp:nvSpPr>
      <dsp:spPr>
        <a:xfrm>
          <a:off x="1964159" y="1790595"/>
          <a:ext cx="377440" cy="441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64159" y="1878902"/>
        <a:ext cx="264208" cy="264919"/>
      </dsp:txXfrm>
    </dsp:sp>
    <dsp:sp modelId="{A78D0155-2C78-4BBB-98C3-888B6076C2FA}">
      <dsp:nvSpPr>
        <dsp:cNvPr id="0" name=""/>
        <dsp:cNvSpPr/>
      </dsp:nvSpPr>
      <dsp:spPr>
        <a:xfrm>
          <a:off x="2498273" y="826298"/>
          <a:ext cx="1780378" cy="2370128"/>
        </a:xfrm>
        <a:prstGeom prst="roundRect">
          <a:avLst>
            <a:gd name="adj" fmla="val 10000"/>
          </a:avLst>
        </a:prstGeom>
        <a:solidFill>
          <a:schemeClr val="bg1"/>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Beneficiary identifies specific projects consistent with the BMP for funding consideration</a:t>
          </a:r>
        </a:p>
      </dsp:txBody>
      <dsp:txXfrm>
        <a:off x="2550418" y="878443"/>
        <a:ext cx="1676088" cy="2265838"/>
      </dsp:txXfrm>
    </dsp:sp>
    <dsp:sp modelId="{C69CE7FA-F9D2-4FB4-99DB-0FF776133A30}">
      <dsp:nvSpPr>
        <dsp:cNvPr id="0" name=""/>
        <dsp:cNvSpPr/>
      </dsp:nvSpPr>
      <dsp:spPr>
        <a:xfrm>
          <a:off x="4456689" y="1790595"/>
          <a:ext cx="377440" cy="441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56689" y="1878902"/>
        <a:ext cx="264208" cy="264919"/>
      </dsp:txXfrm>
    </dsp:sp>
    <dsp:sp modelId="{E44230C3-50F0-4787-B2C0-264EF8197D66}">
      <dsp:nvSpPr>
        <dsp:cNvPr id="0" name=""/>
        <dsp:cNvSpPr/>
      </dsp:nvSpPr>
      <dsp:spPr>
        <a:xfrm>
          <a:off x="4990803" y="826298"/>
          <a:ext cx="1780378" cy="2370128"/>
        </a:xfrm>
        <a:prstGeom prst="roundRect">
          <a:avLst>
            <a:gd name="adj" fmla="val 10000"/>
          </a:avLst>
        </a:prstGeom>
        <a:solidFill>
          <a:srgbClr val="FFFF00"/>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Beneficiary submits requests for eligible mitigation action funding by filing Beneficiary Eligible Mitigation Action Form</a:t>
          </a:r>
        </a:p>
      </dsp:txBody>
      <dsp:txXfrm>
        <a:off x="5042948" y="878443"/>
        <a:ext cx="1676088" cy="2265838"/>
      </dsp:txXfrm>
    </dsp:sp>
    <dsp:sp modelId="{2E2AA10A-4886-4709-B9FE-C2BDE8D5833C}">
      <dsp:nvSpPr>
        <dsp:cNvPr id="0" name=""/>
        <dsp:cNvSpPr/>
      </dsp:nvSpPr>
      <dsp:spPr>
        <a:xfrm>
          <a:off x="6949219" y="1790595"/>
          <a:ext cx="377440" cy="441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49219" y="1878902"/>
        <a:ext cx="264208" cy="264919"/>
      </dsp:txXfrm>
    </dsp:sp>
    <dsp:sp modelId="{78C2D4DE-CC7E-4CEB-9D6C-0D9C1E819BF5}">
      <dsp:nvSpPr>
        <dsp:cNvPr id="0" name=""/>
        <dsp:cNvSpPr/>
      </dsp:nvSpPr>
      <dsp:spPr>
        <a:xfrm>
          <a:off x="7483333" y="826298"/>
          <a:ext cx="1780378" cy="2370128"/>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Within 60 Days the of receipt of request, the Trustee will approve, deny, request modification, or request further information</a:t>
          </a:r>
        </a:p>
      </dsp:txBody>
      <dsp:txXfrm>
        <a:off x="7535478" y="878443"/>
        <a:ext cx="1676088" cy="2265838"/>
      </dsp:txXfrm>
    </dsp:sp>
    <dsp:sp modelId="{AAE45821-D4DA-4476-BA56-EA270F6F2B4E}">
      <dsp:nvSpPr>
        <dsp:cNvPr id="0" name=""/>
        <dsp:cNvSpPr/>
      </dsp:nvSpPr>
      <dsp:spPr>
        <a:xfrm>
          <a:off x="9441749" y="1790595"/>
          <a:ext cx="377440" cy="441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441749" y="1878902"/>
        <a:ext cx="264208" cy="264919"/>
      </dsp:txXfrm>
    </dsp:sp>
    <dsp:sp modelId="{AB24840F-10B4-4B3F-BF1A-44091EC4CE85}">
      <dsp:nvSpPr>
        <dsp:cNvPr id="0" name=""/>
        <dsp:cNvSpPr/>
      </dsp:nvSpPr>
      <dsp:spPr>
        <a:xfrm>
          <a:off x="9975863" y="826298"/>
          <a:ext cx="1780378" cy="2370128"/>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Trustee shall begin disbursement of funds within 15 days of approval of Beneficiary Funding Request</a:t>
          </a:r>
        </a:p>
      </dsp:txBody>
      <dsp:txXfrm>
        <a:off x="10028008" y="878443"/>
        <a:ext cx="1676088" cy="22658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6EC4360E-DB38-4089-9756-CEC8FD126CF8}" type="datetimeFigureOut">
              <a:rPr lang="en-US" smtClean="0"/>
              <a:t>7/30/2021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96EF8AC7-E22D-4984-90C9-FB4705CBF5C8}" type="slidenum">
              <a:rPr lang="en-US" smtClean="0"/>
              <a:t>‹#›</a:t>
            </a:fld>
            <a:endParaRPr lang="en-US"/>
          </a:p>
        </p:txBody>
      </p:sp>
    </p:spTree>
    <p:extLst>
      <p:ext uri="{BB962C8B-B14F-4D97-AF65-F5344CB8AC3E}">
        <p14:creationId xmlns:p14="http://schemas.microsoft.com/office/powerpoint/2010/main" val="378082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F8AC7-E22D-4984-90C9-FB4705CBF5C8}" type="slidenum">
              <a:rPr lang="en-US" smtClean="0"/>
              <a:t>1</a:t>
            </a:fld>
            <a:endParaRPr lang="en-US"/>
          </a:p>
        </p:txBody>
      </p:sp>
    </p:spTree>
    <p:extLst>
      <p:ext uri="{BB962C8B-B14F-4D97-AF65-F5344CB8AC3E}">
        <p14:creationId xmlns:p14="http://schemas.microsoft.com/office/powerpoint/2010/main" val="86777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F8AC7-E22D-4984-90C9-FB4705CBF5C8}" type="slidenum">
              <a:rPr lang="en-US" smtClean="0"/>
              <a:t>11</a:t>
            </a:fld>
            <a:endParaRPr lang="en-US"/>
          </a:p>
        </p:txBody>
      </p:sp>
    </p:spTree>
    <p:extLst>
      <p:ext uri="{BB962C8B-B14F-4D97-AF65-F5344CB8AC3E}">
        <p14:creationId xmlns:p14="http://schemas.microsoft.com/office/powerpoint/2010/main" val="237072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F8AC7-E22D-4984-90C9-FB4705CBF5C8}" type="slidenum">
              <a:rPr lang="en-US" smtClean="0"/>
              <a:t>13</a:t>
            </a:fld>
            <a:endParaRPr lang="en-US"/>
          </a:p>
        </p:txBody>
      </p:sp>
    </p:spTree>
    <p:extLst>
      <p:ext uri="{BB962C8B-B14F-4D97-AF65-F5344CB8AC3E}">
        <p14:creationId xmlns:p14="http://schemas.microsoft.com/office/powerpoint/2010/main" val="317811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95707" y="4918391"/>
            <a:ext cx="1423207" cy="1415439"/>
          </a:xfrm>
          <a:prstGeom prst="rect">
            <a:avLst/>
          </a:prstGeom>
        </p:spPr>
      </p:pic>
    </p:spTree>
    <p:extLst>
      <p:ext uri="{BB962C8B-B14F-4D97-AF65-F5344CB8AC3E}">
        <p14:creationId xmlns:p14="http://schemas.microsoft.com/office/powerpoint/2010/main" val="234551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pic>
        <p:nvPicPr>
          <p:cNvPr id="7" name="Picture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95707" y="4918391"/>
            <a:ext cx="1423207" cy="1415439"/>
          </a:xfrm>
          <a:prstGeom prst="rect">
            <a:avLst/>
          </a:prstGeom>
        </p:spPr>
      </p:pic>
    </p:spTree>
    <p:extLst>
      <p:ext uri="{BB962C8B-B14F-4D97-AF65-F5344CB8AC3E}">
        <p14:creationId xmlns:p14="http://schemas.microsoft.com/office/powerpoint/2010/main" val="254851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pic>
        <p:nvPicPr>
          <p:cNvPr id="8" name="Picture 7"/>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95707" y="4918391"/>
            <a:ext cx="1423207" cy="1415439"/>
          </a:xfrm>
          <a:prstGeom prst="rect">
            <a:avLst/>
          </a:prstGeom>
        </p:spPr>
      </p:pic>
    </p:spTree>
    <p:extLst>
      <p:ext uri="{BB962C8B-B14F-4D97-AF65-F5344CB8AC3E}">
        <p14:creationId xmlns:p14="http://schemas.microsoft.com/office/powerpoint/2010/main" val="35846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pic>
        <p:nvPicPr>
          <p:cNvPr id="7" name="Picture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95707" y="4918391"/>
            <a:ext cx="1423207" cy="1415439"/>
          </a:xfrm>
          <a:prstGeom prst="rect">
            <a:avLst/>
          </a:prstGeom>
        </p:spPr>
      </p:pic>
    </p:spTree>
    <p:extLst>
      <p:ext uri="{BB962C8B-B14F-4D97-AF65-F5344CB8AC3E}">
        <p14:creationId xmlns:p14="http://schemas.microsoft.com/office/powerpoint/2010/main" val="82517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86CCD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95707" y="4918391"/>
            <a:ext cx="1423207" cy="1415439"/>
          </a:xfrm>
          <a:prstGeom prst="rect">
            <a:avLst/>
          </a:prstGeom>
        </p:spPr>
      </p:pic>
    </p:spTree>
    <p:extLst>
      <p:ext uri="{BB962C8B-B14F-4D97-AF65-F5344CB8AC3E}">
        <p14:creationId xmlns:p14="http://schemas.microsoft.com/office/powerpoint/2010/main" val="88910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8/4/2021</a:t>
            </a:r>
          </a:p>
        </p:txBody>
      </p:sp>
      <p:sp>
        <p:nvSpPr>
          <p:cNvPr id="6" name="Footer Placeholder 5"/>
          <p:cNvSpPr>
            <a:spLocks noGrp="1"/>
          </p:cNvSpPr>
          <p:nvPr>
            <p:ph type="ftr" sz="quarter" idx="11"/>
          </p:nvPr>
        </p:nvSpPr>
        <p:spPr/>
        <p:txBody>
          <a:bodyPr/>
          <a:lstStyle/>
          <a:p>
            <a:r>
              <a:rPr lang="en-US"/>
              <a:t>Presentation to BR Subcommittee on Economic Development, Tourism, and Environmental Protection </a:t>
            </a:r>
          </a:p>
        </p:txBody>
      </p:sp>
      <p:sp>
        <p:nvSpPr>
          <p:cNvPr id="7" name="Slide Number Placeholder 6"/>
          <p:cNvSpPr>
            <a:spLocks noGrp="1"/>
          </p:cNvSpPr>
          <p:nvPr>
            <p:ph type="sldNum" sz="quarter" idx="12"/>
          </p:nvPr>
        </p:nvSpPr>
        <p:spPr/>
        <p:txBody>
          <a:bodyPr/>
          <a:lstStyle/>
          <a:p>
            <a:fld id="{DAF4631F-9657-4403-B5BD-26F85E582EE4}" type="slidenum">
              <a:rPr lang="en-US" smtClean="0"/>
              <a:t>‹#›</a:t>
            </a:fld>
            <a:endParaRPr lang="en-US"/>
          </a:p>
        </p:txBody>
      </p:sp>
      <p:pic>
        <p:nvPicPr>
          <p:cNvPr id="9" name="Picture 8"/>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95707" y="4918391"/>
            <a:ext cx="1423207" cy="1415439"/>
          </a:xfrm>
          <a:prstGeom prst="rect">
            <a:avLst/>
          </a:prstGeom>
        </p:spPr>
      </p:pic>
    </p:spTree>
    <p:extLst>
      <p:ext uri="{BB962C8B-B14F-4D97-AF65-F5344CB8AC3E}">
        <p14:creationId xmlns:p14="http://schemas.microsoft.com/office/powerpoint/2010/main" val="154717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8/4/2021</a:t>
            </a:r>
          </a:p>
        </p:txBody>
      </p:sp>
      <p:sp>
        <p:nvSpPr>
          <p:cNvPr id="8" name="Footer Placeholder 7"/>
          <p:cNvSpPr>
            <a:spLocks noGrp="1"/>
          </p:cNvSpPr>
          <p:nvPr>
            <p:ph type="ftr" sz="quarter" idx="11"/>
          </p:nvPr>
        </p:nvSpPr>
        <p:spPr/>
        <p:txBody>
          <a:bodyPr/>
          <a:lstStyle/>
          <a:p>
            <a:r>
              <a:rPr lang="en-US"/>
              <a:t>Presentation to BR Subcommittee on Economic Development, Tourism, and Environmental Protection </a:t>
            </a:r>
          </a:p>
        </p:txBody>
      </p:sp>
      <p:sp>
        <p:nvSpPr>
          <p:cNvPr id="9" name="Slide Number Placeholder 8"/>
          <p:cNvSpPr>
            <a:spLocks noGrp="1"/>
          </p:cNvSpPr>
          <p:nvPr>
            <p:ph type="sldNum" sz="quarter" idx="12"/>
          </p:nvPr>
        </p:nvSpPr>
        <p:spPr/>
        <p:txBody>
          <a:bodyPr/>
          <a:lstStyle/>
          <a:p>
            <a:fld id="{DAF4631F-9657-4403-B5BD-26F85E582EE4}" type="slidenum">
              <a:rPr lang="en-US" smtClean="0"/>
              <a:t>‹#›</a:t>
            </a:fld>
            <a:endParaRPr lang="en-US"/>
          </a:p>
        </p:txBody>
      </p:sp>
      <p:pic>
        <p:nvPicPr>
          <p:cNvPr id="11" name="Picture 10"/>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95707" y="4918391"/>
            <a:ext cx="1423207" cy="1415439"/>
          </a:xfrm>
          <a:prstGeom prst="rect">
            <a:avLst/>
          </a:prstGeom>
        </p:spPr>
      </p:pic>
    </p:spTree>
    <p:extLst>
      <p:ext uri="{BB962C8B-B14F-4D97-AF65-F5344CB8AC3E}">
        <p14:creationId xmlns:p14="http://schemas.microsoft.com/office/powerpoint/2010/main" val="140763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8/4/2021</a:t>
            </a:r>
          </a:p>
        </p:txBody>
      </p:sp>
      <p:sp>
        <p:nvSpPr>
          <p:cNvPr id="4" name="Footer Placeholder 3"/>
          <p:cNvSpPr>
            <a:spLocks noGrp="1"/>
          </p:cNvSpPr>
          <p:nvPr>
            <p:ph type="ftr" sz="quarter" idx="11"/>
          </p:nvPr>
        </p:nvSpPr>
        <p:spPr/>
        <p:txBody>
          <a:bodyPr/>
          <a:lstStyle/>
          <a:p>
            <a:r>
              <a:rPr lang="en-US"/>
              <a:t>Presentation to BR Subcommittee on Economic Development, Tourism, and Environmental Protection </a:t>
            </a:r>
          </a:p>
        </p:txBody>
      </p:sp>
      <p:sp>
        <p:nvSpPr>
          <p:cNvPr id="5" name="Slide Number Placeholder 4"/>
          <p:cNvSpPr>
            <a:spLocks noGrp="1"/>
          </p:cNvSpPr>
          <p:nvPr>
            <p:ph type="sldNum" sz="quarter" idx="12"/>
          </p:nvPr>
        </p:nvSpPr>
        <p:spPr/>
        <p:txBody>
          <a:bodyPr/>
          <a:lstStyle/>
          <a:p>
            <a:fld id="{DAF4631F-9657-4403-B5BD-26F85E582EE4}" type="slidenum">
              <a:rPr lang="en-US" smtClean="0"/>
              <a:t>‹#›</a:t>
            </a:fld>
            <a:endParaRPr lang="en-US"/>
          </a:p>
        </p:txBody>
      </p:sp>
      <p:pic>
        <p:nvPicPr>
          <p:cNvPr id="6" name="Picture 5"/>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95707" y="4918391"/>
            <a:ext cx="1423207" cy="1415439"/>
          </a:xfrm>
          <a:prstGeom prst="rect">
            <a:avLst/>
          </a:prstGeom>
        </p:spPr>
      </p:pic>
    </p:spTree>
    <p:extLst>
      <p:ext uri="{BB962C8B-B14F-4D97-AF65-F5344CB8AC3E}">
        <p14:creationId xmlns:p14="http://schemas.microsoft.com/office/powerpoint/2010/main" val="341653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8/4/2021</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Presentation to BR Subcommittee on Economic Development, Tourism, and Environmental Protection </a:t>
            </a:r>
          </a:p>
        </p:txBody>
      </p:sp>
      <p:sp>
        <p:nvSpPr>
          <p:cNvPr id="9" name="Slide Number Placeholder 8"/>
          <p:cNvSpPr>
            <a:spLocks noGrp="1"/>
          </p:cNvSpPr>
          <p:nvPr>
            <p:ph type="sldNum" sz="quarter" idx="12"/>
          </p:nvPr>
        </p:nvSpPr>
        <p:spPr/>
        <p:txBody>
          <a:bodyPr/>
          <a:lstStyle/>
          <a:p>
            <a:fld id="{DAF4631F-9657-4403-B5BD-26F85E582EE4}" type="slidenum">
              <a:rPr lang="en-US" smtClean="0"/>
              <a:t>‹#›</a:t>
            </a:fld>
            <a:endParaRPr lang="en-US"/>
          </a:p>
        </p:txBody>
      </p:sp>
      <p:pic>
        <p:nvPicPr>
          <p:cNvPr id="6" name="Picture 5"/>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95707" y="4918391"/>
            <a:ext cx="1423207" cy="1415439"/>
          </a:xfrm>
          <a:prstGeom prst="rect">
            <a:avLst/>
          </a:prstGeom>
        </p:spPr>
      </p:pic>
    </p:spTree>
    <p:extLst>
      <p:ext uri="{BB962C8B-B14F-4D97-AF65-F5344CB8AC3E}">
        <p14:creationId xmlns:p14="http://schemas.microsoft.com/office/powerpoint/2010/main" val="133332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8/4/2021</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Presentation to BR Subcommittee on Economic Development, Tourism, and Environmental Protection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F4631F-9657-4403-B5BD-26F85E582EE4}" type="slidenum">
              <a:rPr lang="en-US" smtClean="0"/>
              <a:t>‹#›</a:t>
            </a:fld>
            <a:endParaRPr lang="en-US"/>
          </a:p>
        </p:txBody>
      </p:sp>
      <p:pic>
        <p:nvPicPr>
          <p:cNvPr id="9" name="Picture 8"/>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95707" y="4918391"/>
            <a:ext cx="1423207" cy="1415439"/>
          </a:xfrm>
          <a:prstGeom prst="rect">
            <a:avLst/>
          </a:prstGeom>
        </p:spPr>
      </p:pic>
    </p:spTree>
    <p:extLst>
      <p:ext uri="{BB962C8B-B14F-4D97-AF65-F5344CB8AC3E}">
        <p14:creationId xmlns:p14="http://schemas.microsoft.com/office/powerpoint/2010/main" val="202451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86CCD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8/4/2021</a:t>
            </a:r>
          </a:p>
        </p:txBody>
      </p:sp>
      <p:sp>
        <p:nvSpPr>
          <p:cNvPr id="6" name="Footer Placeholder 5"/>
          <p:cNvSpPr>
            <a:spLocks noGrp="1"/>
          </p:cNvSpPr>
          <p:nvPr>
            <p:ph type="ftr" sz="quarter" idx="11"/>
          </p:nvPr>
        </p:nvSpPr>
        <p:spPr/>
        <p:txBody>
          <a:bodyPr/>
          <a:lstStyle/>
          <a:p>
            <a:r>
              <a:rPr lang="en-US"/>
              <a:t>Presentation to BR Subcommittee on Economic Development, Tourism, and Environmental Protection </a:t>
            </a:r>
          </a:p>
        </p:txBody>
      </p:sp>
      <p:sp>
        <p:nvSpPr>
          <p:cNvPr id="7" name="Slide Number Placeholder 6"/>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117619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8/4/2021</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Presentation to BR Subcommittee on Economic Development, Tourism, and Environmental Protection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F4631F-9657-4403-B5BD-26F85E582E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09582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jdpower.com/cars/shopping-guides/how-to-install-an-electric-car-charging-station"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ec.ky.gov/Energy/Programs/Pages/Volkswagen-Settlement.aspx"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epa.gov/sites/production/files/2017-10/documents/statebeneficiarie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Volkswagen Settlement Funding Update</a:t>
            </a:r>
          </a:p>
        </p:txBody>
      </p:sp>
      <p:sp>
        <p:nvSpPr>
          <p:cNvPr id="3" name="Subtitle 2"/>
          <p:cNvSpPr>
            <a:spLocks noGrp="1"/>
          </p:cNvSpPr>
          <p:nvPr>
            <p:ph type="subTitle" idx="1"/>
          </p:nvPr>
        </p:nvSpPr>
        <p:spPr>
          <a:xfrm>
            <a:off x="1100051" y="4455620"/>
            <a:ext cx="10058400" cy="1648618"/>
          </a:xfrm>
        </p:spPr>
        <p:txBody>
          <a:bodyPr>
            <a:normAutofit/>
          </a:bodyPr>
          <a:lstStyle/>
          <a:p>
            <a:r>
              <a:rPr lang="en-US" dirty="0"/>
              <a:t>Rebecca Goodman</a:t>
            </a:r>
          </a:p>
          <a:p>
            <a:r>
              <a:rPr lang="en-US" dirty="0"/>
              <a:t>Kentucky Energy and environment cabinet</a:t>
            </a:r>
          </a:p>
        </p:txBody>
      </p:sp>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95707" y="4918391"/>
            <a:ext cx="1423207" cy="1415439"/>
          </a:xfrm>
          <a:prstGeom prst="rect">
            <a:avLst/>
          </a:prstGeom>
        </p:spPr>
      </p:pic>
      <p:sp>
        <p:nvSpPr>
          <p:cNvPr id="5" name="Date Placeholder 4"/>
          <p:cNvSpPr>
            <a:spLocks noGrp="1"/>
          </p:cNvSpPr>
          <p:nvPr>
            <p:ph type="dt" sz="half" idx="10"/>
          </p:nvPr>
        </p:nvSpPr>
        <p:spPr/>
        <p:txBody>
          <a:bodyPr/>
          <a:lstStyle/>
          <a:p>
            <a:r>
              <a:rPr lang="en-US"/>
              <a:t>8/4/2021</a:t>
            </a:r>
          </a:p>
        </p:txBody>
      </p:sp>
      <p:sp>
        <p:nvSpPr>
          <p:cNvPr id="6" name="Footer Placeholder 5"/>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252243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Settlement Agreement</a:t>
            </a:r>
          </a:p>
        </p:txBody>
      </p:sp>
      <p:sp>
        <p:nvSpPr>
          <p:cNvPr id="3" name="Content Placeholder 2"/>
          <p:cNvSpPr>
            <a:spLocks noGrp="1"/>
          </p:cNvSpPr>
          <p:nvPr>
            <p:ph idx="1"/>
          </p:nvPr>
        </p:nvSpPr>
        <p:spPr>
          <a:xfrm>
            <a:off x="1097280" y="1845734"/>
            <a:ext cx="11018520" cy="4023360"/>
          </a:xfrm>
        </p:spPr>
        <p:txBody>
          <a:bodyPr vert="horz" lIns="0" tIns="45720" rIns="0" bIns="45720" rtlCol="0" anchor="t">
            <a:normAutofit/>
          </a:bodyPr>
          <a:lstStyle/>
          <a:p>
            <a:r>
              <a:rPr lang="en-US" sz="2800" dirty="0"/>
              <a:t>From the National Trustee (Wilmington Trust), </a:t>
            </a:r>
          </a:p>
          <a:p>
            <a:endParaRPr lang="en-US" sz="4000" i="1" dirty="0"/>
          </a:p>
          <a:p>
            <a:r>
              <a:rPr lang="en-US" sz="3600" b="1" i="1" dirty="0"/>
              <a:t>“This is not a grant program but a Trust Agreement.”</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184092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solidFill>
                  <a:schemeClr val="tx1"/>
                </a:solidFill>
              </a:rPr>
              <a:t>Environmental Mitigation Trust</a:t>
            </a:r>
            <a:br>
              <a:rPr lang="en-US" b="1">
                <a:solidFill>
                  <a:schemeClr val="tx1"/>
                </a:solidFill>
              </a:rPr>
            </a:br>
            <a:r>
              <a:rPr lang="en-US" sz="2800" b="1">
                <a:solidFill>
                  <a:schemeClr val="tx1"/>
                </a:solidFill>
              </a:rPr>
              <a:t>(Appendix D of the Settlement)</a:t>
            </a:r>
          </a:p>
        </p:txBody>
      </p:sp>
      <p:sp>
        <p:nvSpPr>
          <p:cNvPr id="5" name="Content Placeholder 4"/>
          <p:cNvSpPr>
            <a:spLocks noGrp="1"/>
          </p:cNvSpPr>
          <p:nvPr>
            <p:ph sz="half" idx="1"/>
          </p:nvPr>
        </p:nvSpPr>
        <p:spPr>
          <a:xfrm>
            <a:off x="1243913" y="2027217"/>
            <a:ext cx="8674443" cy="3496575"/>
          </a:xfrm>
        </p:spPr>
        <p:txBody>
          <a:bodyPr vert="horz" lIns="0" tIns="45720" rIns="0" bIns="45720" rtlCol="0" anchor="t">
            <a:noAutofit/>
          </a:bodyPr>
          <a:lstStyle/>
          <a:p>
            <a:r>
              <a:rPr lang="en-US" sz="2800" dirty="0"/>
              <a:t>$2.7 Billion nationwide to </a:t>
            </a:r>
            <a:r>
              <a:rPr lang="en-US" sz="2800" u="sng" dirty="0"/>
              <a:t>remediate excess NOX emissions</a:t>
            </a:r>
            <a:r>
              <a:rPr lang="en-US" sz="2800" dirty="0"/>
              <a:t> </a:t>
            </a:r>
            <a:r>
              <a:rPr lang="en-US" sz="2800" i="1" dirty="0"/>
              <a:t>(Environmental Mitigation Trust) (Appendix D).</a:t>
            </a:r>
            <a:endParaRPr lang="en-US" sz="2800" i="1" dirty="0">
              <a:cs typeface="Calibri"/>
            </a:endParaRPr>
          </a:p>
          <a:p>
            <a:r>
              <a:rPr lang="en-US" sz="2800" dirty="0"/>
              <a:t>Intended to </a:t>
            </a:r>
            <a:r>
              <a:rPr lang="en-US" sz="2800" u="sng" dirty="0"/>
              <a:t>fully mitigate excess NOx emissions </a:t>
            </a:r>
            <a:r>
              <a:rPr lang="en-US" sz="2800" dirty="0"/>
              <a:t>from  2 liter and 3 liter </a:t>
            </a:r>
            <a:r>
              <a:rPr lang="en-US" sz="2800" dirty="0">
                <a:solidFill>
                  <a:schemeClr val="tx1"/>
                </a:solidFill>
              </a:rPr>
              <a:t>diesel</a:t>
            </a:r>
            <a:r>
              <a:rPr lang="en-US" sz="2800" dirty="0"/>
              <a:t> engines.</a:t>
            </a:r>
          </a:p>
          <a:p>
            <a:r>
              <a:rPr lang="en-US" sz="2800" dirty="0"/>
              <a:t>These are the funds states have been provided to expend.</a:t>
            </a:r>
          </a:p>
          <a:p>
            <a:r>
              <a:rPr lang="en-US" sz="2800" b="1" dirty="0">
                <a:solidFill>
                  <a:srgbClr val="FF0000"/>
                </a:solidFill>
              </a:rPr>
              <a:t>Kentucky’s portion of the Trust is</a:t>
            </a:r>
            <a:r>
              <a:rPr lang="en-US" sz="2800" b="1" dirty="0">
                <a:solidFill>
                  <a:srgbClr val="00B0F0"/>
                </a:solidFill>
              </a:rPr>
              <a:t> </a:t>
            </a:r>
            <a:r>
              <a:rPr lang="en-US" sz="2800" b="1" dirty="0">
                <a:solidFill>
                  <a:srgbClr val="FF0000"/>
                </a:solidFill>
              </a:rPr>
              <a:t>$20,378,649</a:t>
            </a:r>
          </a:p>
          <a:p>
            <a:r>
              <a:rPr lang="en-US" sz="2800" b="1" dirty="0">
                <a:solidFill>
                  <a:srgbClr val="FF0000"/>
                </a:solidFill>
              </a:rPr>
              <a:t>Kentucky received legislative authorization to expend the funds during the 2020 legislative session </a:t>
            </a:r>
            <a:r>
              <a:rPr lang="en-US" sz="2800" b="1" u="sng" dirty="0">
                <a:solidFill>
                  <a:srgbClr val="FF0000"/>
                </a:solidFill>
              </a:rPr>
              <a:t>and the categories of projects to fund.</a:t>
            </a:r>
            <a:r>
              <a:rPr lang="en-US" sz="2800" b="1" dirty="0">
                <a:solidFill>
                  <a:srgbClr val="FF0000"/>
                </a:solidFill>
              </a:rPr>
              <a:t> </a:t>
            </a:r>
            <a:endParaRPr lang="en-US" sz="2800" b="1" dirty="0">
              <a:solidFill>
                <a:srgbClr val="FF0000"/>
              </a:solidFill>
              <a:cs typeface="Calibri"/>
            </a:endParaRPr>
          </a:p>
        </p:txBody>
      </p:sp>
      <p:graphicFrame>
        <p:nvGraphicFramePr>
          <p:cNvPr id="7" name="Content Placeholder 4"/>
          <p:cNvGraphicFramePr>
            <a:graphicFrameLocks noGrp="1"/>
          </p:cNvGraphicFramePr>
          <p:nvPr>
            <p:ph sz="half" idx="2"/>
          </p:nvPr>
        </p:nvGraphicFramePr>
        <p:xfrm>
          <a:off x="9852454" y="3377513"/>
          <a:ext cx="2079282" cy="2492267"/>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p:cNvSpPr>
            <a:spLocks noGrp="1"/>
          </p:cNvSpPr>
          <p:nvPr>
            <p:ph type="dt" sz="half" idx="10"/>
          </p:nvPr>
        </p:nvSpPr>
        <p:spPr/>
        <p:txBody>
          <a:bodyPr/>
          <a:lstStyle/>
          <a:p>
            <a:r>
              <a:rPr lang="en-US"/>
              <a:t>8/4/2021</a:t>
            </a:r>
          </a:p>
        </p:txBody>
      </p:sp>
      <p:sp>
        <p:nvSpPr>
          <p:cNvPr id="3" name="Footer Placeholder 2"/>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335746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2020 Legislative Session: HB 352</a:t>
            </a:r>
          </a:p>
        </p:txBody>
      </p:sp>
      <p:sp>
        <p:nvSpPr>
          <p:cNvPr id="3" name="Content Placeholder 2"/>
          <p:cNvSpPr>
            <a:spLocks noGrp="1"/>
          </p:cNvSpPr>
          <p:nvPr>
            <p:ph idx="1"/>
          </p:nvPr>
        </p:nvSpPr>
        <p:spPr>
          <a:xfrm>
            <a:off x="1097280" y="1845734"/>
            <a:ext cx="7287768" cy="4023360"/>
          </a:xfrm>
        </p:spPr>
        <p:txBody>
          <a:bodyPr vert="horz" lIns="0" tIns="45720" rIns="0" bIns="45720" rtlCol="0" anchor="t">
            <a:normAutofit fontScale="92500" lnSpcReduction="10000"/>
          </a:bodyPr>
          <a:lstStyle/>
          <a:p>
            <a:r>
              <a:rPr lang="en-US" sz="2800" b="1" dirty="0"/>
              <a:t>SCHOOL BUS FUNDING</a:t>
            </a:r>
            <a:endParaRPr lang="en-US" sz="2800" b="1" dirty="0">
              <a:cs typeface="Calibri"/>
            </a:endParaRPr>
          </a:p>
          <a:p>
            <a:r>
              <a:rPr lang="en-US" sz="2800" dirty="0"/>
              <a:t>$8,521,700 shall be used to reimburse local school districts </a:t>
            </a:r>
            <a:r>
              <a:rPr lang="en-US" sz="2800" b="1" dirty="0">
                <a:solidFill>
                  <a:srgbClr val="FF0000"/>
                </a:solidFill>
              </a:rPr>
              <a:t>for 50 percent</a:t>
            </a:r>
            <a:r>
              <a:rPr lang="en-US" sz="2800" dirty="0"/>
              <a:t> of the purchase cost to </a:t>
            </a:r>
            <a:r>
              <a:rPr lang="en-US" sz="2800" b="1" dirty="0">
                <a:solidFill>
                  <a:srgbClr val="FF0000"/>
                </a:solidFill>
              </a:rPr>
              <a:t>replace up to five school buses </a:t>
            </a:r>
            <a:r>
              <a:rPr lang="en-US" sz="2800" dirty="0"/>
              <a:t>per district </a:t>
            </a:r>
            <a:r>
              <a:rPr lang="en-US" sz="2800" b="1" dirty="0">
                <a:solidFill>
                  <a:srgbClr val="FF0000"/>
                </a:solidFill>
              </a:rPr>
              <a:t>currently in daily use </a:t>
            </a:r>
            <a:r>
              <a:rPr lang="en-US" sz="2800" dirty="0"/>
              <a:t>meeting the necessary criteria with a </a:t>
            </a:r>
            <a:r>
              <a:rPr lang="en-US" sz="2800" b="1" dirty="0">
                <a:solidFill>
                  <a:srgbClr val="FF0000"/>
                </a:solidFill>
              </a:rPr>
              <a:t>chassis year of 2001 or earlier.</a:t>
            </a:r>
            <a:r>
              <a:rPr lang="en-US" sz="2800" dirty="0"/>
              <a:t> </a:t>
            </a:r>
          </a:p>
          <a:p>
            <a:r>
              <a:rPr lang="en-US" sz="2800" dirty="0"/>
              <a:t>If these funds are insufficient to cover</a:t>
            </a:r>
            <a:r>
              <a:rPr lang="en-US" sz="2800" dirty="0">
                <a:solidFill>
                  <a:srgbClr val="7030A0"/>
                </a:solidFill>
              </a:rPr>
              <a:t> </a:t>
            </a:r>
            <a:r>
              <a:rPr lang="en-US" sz="2800" i="1" dirty="0">
                <a:solidFill>
                  <a:schemeClr val="tx1"/>
                </a:solidFill>
              </a:rPr>
              <a:t>50 percent of the purchase costs of districts that have requested 5 reimbursement by June 1, 2021, the reimbursement shall be pro rata reduced.</a:t>
            </a:r>
            <a:endParaRPr lang="en-US" sz="2800" b="1" i="1" dirty="0">
              <a:solidFill>
                <a:schemeClr val="tx1"/>
              </a:solidFill>
              <a:cs typeface="Calibri"/>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110" y="1845734"/>
            <a:ext cx="3722890" cy="2861972"/>
          </a:xfrm>
          <a:prstGeom prst="rect">
            <a:avLst/>
          </a:prstGeom>
        </p:spPr>
      </p:pic>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306364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2020 Legislative Session: HB 352</a:t>
            </a:r>
          </a:p>
        </p:txBody>
      </p:sp>
      <p:sp>
        <p:nvSpPr>
          <p:cNvPr id="3" name="Content Placeholder 2"/>
          <p:cNvSpPr>
            <a:spLocks noGrp="1"/>
          </p:cNvSpPr>
          <p:nvPr>
            <p:ph idx="1"/>
          </p:nvPr>
        </p:nvSpPr>
        <p:spPr>
          <a:xfrm>
            <a:off x="1097280" y="1845734"/>
            <a:ext cx="5843016" cy="4023360"/>
          </a:xfrm>
        </p:spPr>
        <p:txBody>
          <a:bodyPr>
            <a:normAutofit/>
          </a:bodyPr>
          <a:lstStyle/>
          <a:p>
            <a:r>
              <a:rPr lang="en-US" sz="2800" b="1" dirty="0"/>
              <a:t>TRANSIT FUNDING</a:t>
            </a:r>
          </a:p>
          <a:p>
            <a:r>
              <a:rPr lang="en-US" sz="2800" dirty="0"/>
              <a:t>$8,521,700 shall be transferred to the Office of Transportation Delivery to replace public transit buses meeting the necessary criteria. Priority shall be given to maximizing Federal Transit Grants </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3859" y="1737360"/>
            <a:ext cx="4444651" cy="3333488"/>
          </a:xfrm>
          <a:prstGeom prst="rect">
            <a:avLst/>
          </a:prstGeom>
        </p:spPr>
      </p:pic>
    </p:spTree>
    <p:extLst>
      <p:ext uri="{BB962C8B-B14F-4D97-AF65-F5344CB8AC3E}">
        <p14:creationId xmlns:p14="http://schemas.microsoft.com/office/powerpoint/2010/main" val="254721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2020 Legislative Session: HB 352</a:t>
            </a:r>
          </a:p>
        </p:txBody>
      </p:sp>
      <p:sp>
        <p:nvSpPr>
          <p:cNvPr id="3" name="Content Placeholder 2"/>
          <p:cNvSpPr>
            <a:spLocks noGrp="1"/>
          </p:cNvSpPr>
          <p:nvPr>
            <p:ph idx="1"/>
          </p:nvPr>
        </p:nvSpPr>
        <p:spPr>
          <a:xfrm>
            <a:off x="1097280" y="1845734"/>
            <a:ext cx="9838944" cy="4023360"/>
          </a:xfrm>
        </p:spPr>
        <p:txBody>
          <a:bodyPr vert="horz" lIns="0" tIns="45720" rIns="0" bIns="45720" rtlCol="0" anchor="t">
            <a:normAutofit lnSpcReduction="10000"/>
          </a:bodyPr>
          <a:lstStyle/>
          <a:p>
            <a:r>
              <a:rPr lang="en-US" sz="2800" b="1"/>
              <a:t>LIGHT DUTY ZERO EMISSION VEHICLE SUPPLY EQUIPMENT FUNDING</a:t>
            </a:r>
            <a:endParaRPr lang="en-US" sz="2800" b="1">
              <a:cs typeface="Calibri"/>
            </a:endParaRPr>
          </a:p>
          <a:p>
            <a:r>
              <a:rPr lang="en-US" sz="2800"/>
              <a:t>$3,056,700 shall be used for the purchase of light-duty, zero-emission vehicle supply equipment meeting the necessary criteria. Recipients shall provide at least </a:t>
            </a:r>
            <a:r>
              <a:rPr lang="en-US" sz="2800" b="1">
                <a:solidFill>
                  <a:srgbClr val="FF0000"/>
                </a:solidFill>
              </a:rPr>
              <a:t>50 percent of matching funds per project</a:t>
            </a:r>
            <a:r>
              <a:rPr lang="en-US" sz="2800"/>
              <a:t>;</a:t>
            </a:r>
            <a:endParaRPr lang="en-US" sz="2800">
              <a:cs typeface="Calibri"/>
            </a:endParaRPr>
          </a:p>
          <a:p>
            <a:endParaRPr lang="en-US" sz="2800" b="1"/>
          </a:p>
          <a:p>
            <a:r>
              <a:rPr lang="en-US" sz="2800" i="1"/>
              <a:t>EEC Note: Legal interpretation of “matching funds” allows for in-kind contributions</a:t>
            </a:r>
          </a:p>
          <a:p>
            <a:endParaRPr lang="en-US"/>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3876718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2020 Legislative Session: HB 352</a:t>
            </a:r>
          </a:p>
        </p:txBody>
      </p:sp>
      <p:sp>
        <p:nvSpPr>
          <p:cNvPr id="3" name="Content Placeholder 2"/>
          <p:cNvSpPr>
            <a:spLocks noGrp="1"/>
          </p:cNvSpPr>
          <p:nvPr>
            <p:ph idx="1"/>
          </p:nvPr>
        </p:nvSpPr>
        <p:spPr/>
        <p:txBody>
          <a:bodyPr>
            <a:normAutofit/>
          </a:bodyPr>
          <a:lstStyle/>
          <a:p>
            <a:r>
              <a:rPr lang="en-US" sz="2800" dirty="0"/>
              <a:t>$278,500 may be used for administrative costs. </a:t>
            </a:r>
          </a:p>
          <a:p>
            <a:endParaRPr lang="en-US" sz="2800" dirty="0"/>
          </a:p>
          <a:p>
            <a:r>
              <a:rPr lang="en-US" sz="2800" dirty="0"/>
              <a:t>Notwithstanding Part III, 2. of this Act, unexpended Restricted Funds appropriated in this subsection shall become available for expenditure in the 2020-2022 biennium</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178873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
        <p:nvSpPr>
          <p:cNvPr id="3" name="Content Placeholder 2"/>
          <p:cNvSpPr>
            <a:spLocks noGrp="1"/>
          </p:cNvSpPr>
          <p:nvPr>
            <p:ph idx="4294967295"/>
          </p:nvPr>
        </p:nvSpPr>
        <p:spPr>
          <a:xfrm>
            <a:off x="727633" y="1177883"/>
            <a:ext cx="10434637" cy="5181728"/>
          </a:xfrm>
        </p:spPr>
        <p:txBody>
          <a:bodyPr>
            <a:normAutofit lnSpcReduction="10000"/>
          </a:bodyPr>
          <a:lstStyle/>
          <a:p>
            <a:r>
              <a:rPr lang="en-US" b="1" dirty="0"/>
              <a:t>Once a BMP is submitted, each request for funding from the Trustee must include:</a:t>
            </a:r>
          </a:p>
          <a:p>
            <a:endParaRPr lang="en-US" b="1" dirty="0"/>
          </a:p>
          <a:p>
            <a:pPr lvl="1">
              <a:buFont typeface="Wingdings" panose="05000000000000000000" pitchFamily="2" charset="2"/>
              <a:buChar char="§"/>
            </a:pPr>
            <a:r>
              <a:rPr lang="en-US" sz="2000" dirty="0"/>
              <a:t>Certification that the funding request fits into the Beneficiary Mitigation Plan;</a:t>
            </a:r>
          </a:p>
          <a:p>
            <a:pPr lvl="1">
              <a:buFont typeface="Wingdings" panose="05000000000000000000" pitchFamily="2" charset="2"/>
              <a:buChar char="§"/>
            </a:pPr>
            <a:r>
              <a:rPr lang="en-US" sz="2000" dirty="0"/>
              <a:t>Detailed description for proposed Eligible Mitigation Action (community and air quality benefits);</a:t>
            </a:r>
          </a:p>
          <a:p>
            <a:pPr lvl="1">
              <a:buFont typeface="Wingdings" panose="05000000000000000000" pitchFamily="2" charset="2"/>
              <a:buChar char="§"/>
            </a:pPr>
            <a:r>
              <a:rPr lang="en-US" sz="2000" dirty="0"/>
              <a:t>Estimate of the NOx reductions anticipated as a result of the proposed Eligible Mitigation Action;</a:t>
            </a:r>
          </a:p>
          <a:p>
            <a:pPr lvl="1">
              <a:buFont typeface="Wingdings" panose="05000000000000000000" pitchFamily="2" charset="2"/>
              <a:buChar char="§"/>
            </a:pPr>
            <a:r>
              <a:rPr lang="en-US" sz="2000" dirty="0"/>
              <a:t>Project management plan for the proposed Eligible Mitigation Action (budget and expenditure timeline);</a:t>
            </a:r>
          </a:p>
          <a:p>
            <a:pPr lvl="1">
              <a:buFont typeface="Wingdings" panose="05000000000000000000" pitchFamily="2" charset="2"/>
              <a:buChar char="§"/>
            </a:pPr>
            <a:r>
              <a:rPr lang="en-US" sz="2000" dirty="0"/>
              <a:t>Certification that all vendors were or will be selected in accordance with state public contracting laws;</a:t>
            </a:r>
          </a:p>
          <a:p>
            <a:pPr lvl="1">
              <a:buFont typeface="Wingdings" panose="05000000000000000000" pitchFamily="2" charset="2"/>
              <a:buChar char="§"/>
            </a:pPr>
            <a:r>
              <a:rPr lang="en-US" sz="2000" dirty="0"/>
              <a:t>Detailed description of how the Beneficiary will oversee the proposed Eligible Mitigation Action (review, auditing, compliance procedures) and commitment by the Beneficiary to maintain and make publicly available all documentation; </a:t>
            </a:r>
          </a:p>
          <a:p>
            <a:pPr lvl="1">
              <a:buFont typeface="Wingdings" panose="05000000000000000000" pitchFamily="2" charset="2"/>
              <a:buChar char="§"/>
            </a:pPr>
            <a:r>
              <a:rPr lang="en-US" sz="2000" dirty="0"/>
              <a:t>Description of any cost share requirements;</a:t>
            </a:r>
          </a:p>
          <a:p>
            <a:pPr lvl="1">
              <a:buFont typeface="Wingdings" panose="05000000000000000000" pitchFamily="2" charset="2"/>
              <a:buChar char="§"/>
            </a:pPr>
            <a:r>
              <a:rPr lang="en-US" sz="2000" dirty="0"/>
              <a:t>If applicable, a description of how the Eligible Mitigation Action mitigates the impacts of NOx emissions on communities that have historically borne a disproportionate share of the adverse impacts of such emissions;</a:t>
            </a:r>
          </a:p>
          <a:p>
            <a:pPr lvl="1">
              <a:buFont typeface="Wingdings" panose="05000000000000000000" pitchFamily="2" charset="2"/>
              <a:buChar char="§"/>
            </a:pPr>
            <a:r>
              <a:rPr lang="en-US" sz="2000" dirty="0"/>
              <a:t>A detailed plan for reporting on Eligible Mitigation Action implementation.</a:t>
            </a:r>
          </a:p>
          <a:p>
            <a:pPr lvl="1"/>
            <a:endParaRPr lang="en-US" dirty="0"/>
          </a:p>
        </p:txBody>
      </p:sp>
      <p:sp>
        <p:nvSpPr>
          <p:cNvPr id="2" name="Title 1"/>
          <p:cNvSpPr>
            <a:spLocks noGrp="1"/>
          </p:cNvSpPr>
          <p:nvPr>
            <p:ph type="title" idx="4294967295"/>
          </p:nvPr>
        </p:nvSpPr>
        <p:spPr>
          <a:xfrm>
            <a:off x="533957" y="56233"/>
            <a:ext cx="10821987" cy="1071563"/>
          </a:xfrm>
        </p:spPr>
        <p:txBody>
          <a:bodyPr/>
          <a:lstStyle/>
          <a:p>
            <a:r>
              <a:rPr lang="en-US"/>
              <a:t>Beneficiary Funding Request Requirements</a:t>
            </a:r>
          </a:p>
        </p:txBody>
      </p:sp>
    </p:spTree>
    <p:extLst>
      <p:ext uri="{BB962C8B-B14F-4D97-AF65-F5344CB8AC3E}">
        <p14:creationId xmlns:p14="http://schemas.microsoft.com/office/powerpoint/2010/main" val="3331742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19432"/>
          </a:xfrm>
        </p:spPr>
        <p:txBody>
          <a:bodyPr/>
          <a:lstStyle/>
          <a:p>
            <a:r>
              <a:rPr lang="en-US"/>
              <a:t>Final Disposition of Trust Funds</a:t>
            </a:r>
          </a:p>
        </p:txBody>
      </p:sp>
      <p:sp>
        <p:nvSpPr>
          <p:cNvPr id="3" name="Content Placeholder 2"/>
          <p:cNvSpPr>
            <a:spLocks noGrp="1"/>
          </p:cNvSpPr>
          <p:nvPr>
            <p:ph idx="1"/>
          </p:nvPr>
        </p:nvSpPr>
        <p:spPr>
          <a:xfrm>
            <a:off x="1484310" y="1843215"/>
            <a:ext cx="9430825" cy="3124201"/>
          </a:xfrm>
        </p:spPr>
        <p:txBody>
          <a:bodyPr>
            <a:noAutofit/>
          </a:bodyPr>
          <a:lstStyle/>
          <a:p>
            <a:r>
              <a:rPr lang="en-US" sz="2400"/>
              <a:t>Beneficiaries have up to 10 years to expend allocations (October 1, 2027)</a:t>
            </a:r>
          </a:p>
          <a:p>
            <a:r>
              <a:rPr lang="en-US" sz="2400"/>
              <a:t>National Trustee is required to file with the Court and U.S. EPA an accounting of all Trust Assets remaining that have not been expended or obligated on approved Eligible Mitigation Actions.</a:t>
            </a:r>
          </a:p>
          <a:p>
            <a:r>
              <a:rPr lang="en-US" sz="2400"/>
              <a:t>Beneficiaries may seek to supplement their allocation by filing with the courts and delivering to the Trustee written reports demonstrating that original funds have been expended/obligated (80%) and requesting a portion of any other remaining funds.</a:t>
            </a:r>
          </a:p>
          <a:p>
            <a:r>
              <a:rPr lang="en-US" sz="2400"/>
              <a:t>Any additional funds awarded will sunset at the end of 5 years after award and those funds will be deemed to have been donated to fund federal agency projects to reduce NOx emissions.</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252369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09" y="216243"/>
            <a:ext cx="10018713" cy="1530179"/>
          </a:xfrm>
        </p:spPr>
        <p:txBody>
          <a:bodyPr/>
          <a:lstStyle/>
          <a:p>
            <a:r>
              <a:rPr lang="en-US">
                <a:solidFill>
                  <a:schemeClr val="tx1"/>
                </a:solidFill>
              </a:rPr>
              <a:t>Environmental Mitigation Trust</a:t>
            </a:r>
            <a:br>
              <a:rPr lang="en-US" b="1">
                <a:solidFill>
                  <a:schemeClr val="tx1"/>
                </a:solidFill>
              </a:rPr>
            </a:br>
            <a:r>
              <a:rPr lang="en-US" sz="3200" b="1">
                <a:solidFill>
                  <a:schemeClr val="tx1"/>
                </a:solidFill>
              </a:rPr>
              <a:t>Important Dates</a:t>
            </a:r>
          </a:p>
        </p:txBody>
      </p:sp>
      <p:sp>
        <p:nvSpPr>
          <p:cNvPr id="6" name="Content Placeholder 5"/>
          <p:cNvSpPr>
            <a:spLocks noGrp="1"/>
          </p:cNvSpPr>
          <p:nvPr>
            <p:ph idx="1"/>
          </p:nvPr>
        </p:nvSpPr>
        <p:spPr>
          <a:xfrm>
            <a:off x="1484309" y="1870650"/>
            <a:ext cx="6557319" cy="3641124"/>
          </a:xfrm>
        </p:spPr>
        <p:txBody>
          <a:bodyPr>
            <a:noAutofit/>
          </a:bodyPr>
          <a:lstStyle/>
          <a:p>
            <a:r>
              <a:rPr lang="en-US" b="1" dirty="0">
                <a:solidFill>
                  <a:schemeClr val="tx1"/>
                </a:solidFill>
              </a:rPr>
              <a:t>December 2016 </a:t>
            </a:r>
            <a:r>
              <a:rPr lang="en-US" dirty="0">
                <a:solidFill>
                  <a:schemeClr val="tx1"/>
                </a:solidFill>
              </a:rPr>
              <a:t>– The Governor designated EEC as the lead agency on behalf of the Commonwealth.</a:t>
            </a:r>
          </a:p>
          <a:p>
            <a:r>
              <a:rPr lang="en-US" b="1" dirty="0">
                <a:solidFill>
                  <a:schemeClr val="tx1"/>
                </a:solidFill>
              </a:rPr>
              <a:t>March 2017 </a:t>
            </a:r>
            <a:r>
              <a:rPr lang="en-US" dirty="0">
                <a:solidFill>
                  <a:schemeClr val="tx1"/>
                </a:solidFill>
              </a:rPr>
              <a:t>– The Court designated Wilmington Trust as the national trustee of the Environmental Mitigation Trust.  Kentucky is officially listed as a beneficiary.  </a:t>
            </a:r>
          </a:p>
          <a:p>
            <a:r>
              <a:rPr lang="en-US" b="1" dirty="0">
                <a:solidFill>
                  <a:schemeClr val="tx1"/>
                </a:solidFill>
              </a:rPr>
              <a:t>October 2, 2017 </a:t>
            </a:r>
            <a:r>
              <a:rPr lang="en-US" dirty="0">
                <a:solidFill>
                  <a:schemeClr val="tx1"/>
                </a:solidFill>
              </a:rPr>
              <a:t>–</a:t>
            </a:r>
            <a:r>
              <a:rPr lang="en-US" dirty="0"/>
              <a:t> Trust Fund Effective Date (TED) – </a:t>
            </a:r>
            <a:r>
              <a:rPr lang="en-US" b="1" dirty="0">
                <a:solidFill>
                  <a:srgbClr val="FF0000"/>
                </a:solidFill>
              </a:rPr>
              <a:t>(This started the 10 year clock to expend the funds)</a:t>
            </a:r>
            <a:r>
              <a:rPr lang="en-US" dirty="0"/>
              <a:t>.</a:t>
            </a:r>
          </a:p>
          <a:p>
            <a:pPr lvl="1"/>
            <a:r>
              <a:rPr lang="en-US" dirty="0"/>
              <a:t>Currently in year 4 of the 10 year cycle to expend the funds.</a:t>
            </a:r>
          </a:p>
          <a:p>
            <a:pPr lvl="1"/>
            <a:r>
              <a:rPr lang="en-US" dirty="0"/>
              <a:t>Beneficiaries must submit the final Beneficiary Mitigation Plan at least 30 days prior to requesting to draw down the Trust funds.</a:t>
            </a:r>
          </a:p>
        </p:txBody>
      </p:sp>
      <p:sp>
        <p:nvSpPr>
          <p:cNvPr id="2" name="Date Placeholder 1"/>
          <p:cNvSpPr>
            <a:spLocks noGrp="1"/>
          </p:cNvSpPr>
          <p:nvPr>
            <p:ph type="dt" sz="half" idx="10"/>
          </p:nvPr>
        </p:nvSpPr>
        <p:spPr/>
        <p:txBody>
          <a:bodyPr/>
          <a:lstStyle/>
          <a:p>
            <a:r>
              <a:rPr lang="en-US"/>
              <a:t>8/4/2021</a:t>
            </a:r>
          </a:p>
        </p:txBody>
      </p:sp>
      <p:pic>
        <p:nvPicPr>
          <p:cNvPr id="7" name="Content Placeholder 10"/>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176436" y="1746423"/>
            <a:ext cx="3109179" cy="3113902"/>
          </a:xfrm>
          <a:prstGeom prst="rect">
            <a:avLst/>
          </a:prstGeom>
        </p:spPr>
      </p:pic>
      <p:sp>
        <p:nvSpPr>
          <p:cNvPr id="8" name="Footer Placeholder 7"/>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41649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DC Fast Charge (Level 3)</a:t>
            </a:r>
          </a:p>
        </p:txBody>
      </p:sp>
      <p:sp>
        <p:nvSpPr>
          <p:cNvPr id="6" name="Content Placeholder 5"/>
          <p:cNvSpPr>
            <a:spLocks noGrp="1"/>
          </p:cNvSpPr>
          <p:nvPr>
            <p:ph idx="1"/>
          </p:nvPr>
        </p:nvSpPr>
        <p:spPr>
          <a:xfrm>
            <a:off x="1097280" y="1845734"/>
            <a:ext cx="5469775" cy="4023360"/>
          </a:xfrm>
        </p:spPr>
        <p:txBody>
          <a:bodyPr/>
          <a:lstStyle/>
          <a:p>
            <a:r>
              <a:rPr lang="en-US" dirty="0"/>
              <a:t>There are currently three types of DC fast charging: Combined Charging System (CCS), </a:t>
            </a:r>
            <a:r>
              <a:rPr lang="en-US" dirty="0" err="1"/>
              <a:t>CHAdeMO</a:t>
            </a:r>
            <a:r>
              <a:rPr lang="en-US" dirty="0"/>
              <a:t> ("</a:t>
            </a:r>
            <a:r>
              <a:rPr lang="en-US" dirty="0" err="1"/>
              <a:t>CHArge</a:t>
            </a:r>
            <a:r>
              <a:rPr lang="en-US" dirty="0"/>
              <a:t> de </a:t>
            </a:r>
            <a:r>
              <a:rPr lang="en-US" dirty="0" err="1"/>
              <a:t>MOve</a:t>
            </a:r>
            <a:r>
              <a:rPr lang="en-US" dirty="0"/>
              <a:t>"), and Tesla Supercharger. </a:t>
            </a:r>
          </a:p>
          <a:p>
            <a:endParaRPr lang="en-US" dirty="0"/>
          </a:p>
          <a:p>
            <a:r>
              <a:rPr lang="en-US" dirty="0"/>
              <a:t>For a much faster and shorter charging experience, there is Level 3 charging, or DC fast charging (DCFC). Generally available at public locations, dealerships, and commercial fleet companies, DCFC chargers can range in output from 50 kW to 350 kW. They can recharge an EV battery to 80% in anywhere from 15 minutes to 45 minutes, depending on the vehicle's voltage capacity.</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pic>
        <p:nvPicPr>
          <p:cNvPr id="1026" name="Picture 2" descr="DC Fast Charger CCS and CHAdeMO Conne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298" y="130374"/>
            <a:ext cx="5184913" cy="388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87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Review of Kentucky’s Beneficiary Mitigation Plan</a:t>
            </a:r>
          </a:p>
          <a:p>
            <a:r>
              <a:rPr lang="en-US" dirty="0"/>
              <a:t>Current Activities and Status of Funding</a:t>
            </a:r>
          </a:p>
          <a:p>
            <a:r>
              <a:rPr lang="en-US" dirty="0"/>
              <a:t>Next Steps</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25910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263" y="2029679"/>
            <a:ext cx="5275810" cy="4023360"/>
          </a:xfrm>
        </p:spPr>
        <p:txBody>
          <a:bodyPr/>
          <a:lstStyle/>
          <a:p>
            <a:r>
              <a:rPr lang="en-US" dirty="0"/>
              <a:t>Level 2 charging uses a 240-volt outlet and produces output ranging from 4 kW to 18 kW of power. This output translates to 12 to 54 miles of range per hour. At the highest rate, an EV with 250 miles of range will recharge entirely in less than five hours. At the lowest rate, it may take about 21 hours. </a:t>
            </a:r>
            <a:r>
              <a:rPr lang="en-US" b="1" dirty="0">
                <a:hlinkClick r:id="rId2"/>
              </a:rPr>
              <a:t>Level 2 charging stations are in homes</a:t>
            </a:r>
            <a:r>
              <a:rPr lang="en-US" dirty="0"/>
              <a:t>, workplaces, and public locations such as malls, parking garages, parks, universities and colleges.</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
        <p:nvSpPr>
          <p:cNvPr id="6" name="Title 5"/>
          <p:cNvSpPr>
            <a:spLocks noGrp="1"/>
          </p:cNvSpPr>
          <p:nvPr>
            <p:ph type="title"/>
          </p:nvPr>
        </p:nvSpPr>
        <p:spPr/>
        <p:txBody>
          <a:bodyPr/>
          <a:lstStyle/>
          <a:p>
            <a:r>
              <a:rPr lang="en-US" dirty="0"/>
              <a:t>Level 2 Chargers</a:t>
            </a:r>
          </a:p>
        </p:txBody>
      </p:sp>
      <p:pic>
        <p:nvPicPr>
          <p:cNvPr id="2052" name="Picture 4" descr="Albemarle EMC Installs Level 2 EV Charger - North Carolina&amp;#39;s Electric  Cooperatives | North Carolina&amp;#39;s Electric Coopera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638" y="399847"/>
            <a:ext cx="4750726" cy="2675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3) Level 2 Electric Vehicle (EV) charging stations ($30,000) - City of  Cambridge Participatory Budg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384" y="3454791"/>
            <a:ext cx="4197024" cy="278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21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8/4/2021</a:t>
            </a:r>
          </a:p>
        </p:txBody>
      </p:sp>
      <p:sp>
        <p:nvSpPr>
          <p:cNvPr id="4" name="Footer Placeholder 3"/>
          <p:cNvSpPr>
            <a:spLocks noGrp="1"/>
          </p:cNvSpPr>
          <p:nvPr>
            <p:ph type="ftr" sz="quarter" idx="11"/>
          </p:nvPr>
        </p:nvSpPr>
        <p:spPr/>
        <p:txBody>
          <a:bodyPr/>
          <a:lstStyle/>
          <a:p>
            <a:r>
              <a:rPr lang="en-US"/>
              <a:t>Presentation to BR Subcommittee on Economic Development, Tourism, and Environmental Protection </a:t>
            </a:r>
          </a:p>
        </p:txBody>
      </p:sp>
      <p:sp>
        <p:nvSpPr>
          <p:cNvPr id="2" name="Title 1"/>
          <p:cNvSpPr>
            <a:spLocks noGrp="1"/>
          </p:cNvSpPr>
          <p:nvPr>
            <p:ph type="title" idx="4294967295"/>
          </p:nvPr>
        </p:nvSpPr>
        <p:spPr>
          <a:xfrm>
            <a:off x="1097280" y="0"/>
            <a:ext cx="10058400" cy="676275"/>
          </a:xfrm>
        </p:spPr>
        <p:txBody>
          <a:bodyPr>
            <a:normAutofit fontScale="90000"/>
          </a:bodyPr>
          <a:lstStyle/>
          <a:p>
            <a:r>
              <a:rPr lang="en-US"/>
              <a:t>Kentucky’s Beneficiary Mitigation Plan</a:t>
            </a:r>
          </a:p>
        </p:txBody>
      </p:sp>
      <p:graphicFrame>
        <p:nvGraphicFramePr>
          <p:cNvPr id="5" name="Table 4"/>
          <p:cNvGraphicFramePr>
            <a:graphicFrameLocks noGrp="1"/>
          </p:cNvGraphicFramePr>
          <p:nvPr>
            <p:extLst>
              <p:ext uri="{D42A27DB-BD31-4B8C-83A1-F6EECF244321}">
                <p14:modId xmlns:p14="http://schemas.microsoft.com/office/powerpoint/2010/main" val="2982830869"/>
              </p:ext>
            </p:extLst>
          </p:nvPr>
        </p:nvGraphicFramePr>
        <p:xfrm>
          <a:off x="1097280" y="704336"/>
          <a:ext cx="8987497" cy="5701071"/>
        </p:xfrm>
        <a:graphic>
          <a:graphicData uri="http://schemas.openxmlformats.org/drawingml/2006/table">
            <a:tbl>
              <a:tblPr firstRow="1" firstCol="1" bandRow="1">
                <a:tableStyleId>{5C22544A-7EE6-4342-B048-85BDC9FD1C3A}</a:tableStyleId>
              </a:tblPr>
              <a:tblGrid>
                <a:gridCol w="6074109">
                  <a:extLst>
                    <a:ext uri="{9D8B030D-6E8A-4147-A177-3AD203B41FA5}">
                      <a16:colId xmlns:a16="http://schemas.microsoft.com/office/drawing/2014/main" val="20000"/>
                    </a:ext>
                  </a:extLst>
                </a:gridCol>
                <a:gridCol w="1461514">
                  <a:extLst>
                    <a:ext uri="{9D8B030D-6E8A-4147-A177-3AD203B41FA5}">
                      <a16:colId xmlns:a16="http://schemas.microsoft.com/office/drawing/2014/main" val="20001"/>
                    </a:ext>
                  </a:extLst>
                </a:gridCol>
                <a:gridCol w="1451874">
                  <a:extLst>
                    <a:ext uri="{9D8B030D-6E8A-4147-A177-3AD203B41FA5}">
                      <a16:colId xmlns:a16="http://schemas.microsoft.com/office/drawing/2014/main" val="20002"/>
                    </a:ext>
                  </a:extLst>
                </a:gridCol>
              </a:tblGrid>
              <a:tr h="610132">
                <a:tc>
                  <a:txBody>
                    <a:bodyPr/>
                    <a:lstStyle/>
                    <a:p>
                      <a:pPr marL="0" marR="0" algn="ctr">
                        <a:lnSpc>
                          <a:spcPct val="107000"/>
                        </a:lnSpc>
                        <a:spcBef>
                          <a:spcPts val="0"/>
                        </a:spcBef>
                        <a:spcAft>
                          <a:spcPts val="0"/>
                        </a:spcAft>
                      </a:pPr>
                      <a:r>
                        <a:rPr lang="en-US" sz="2000">
                          <a:effectLst/>
                        </a:rPr>
                        <a:t>Categories of Eligible Mitigation Actions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of Funds Allocated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Amount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05066">
                <a:tc>
                  <a:txBody>
                    <a:bodyPr/>
                    <a:lstStyle/>
                    <a:p>
                      <a:pPr marL="0" marR="0">
                        <a:lnSpc>
                          <a:spcPct val="107000"/>
                        </a:lnSpc>
                        <a:spcBef>
                          <a:spcPts val="0"/>
                        </a:spcBef>
                        <a:spcAft>
                          <a:spcPts val="0"/>
                        </a:spcAft>
                      </a:pPr>
                      <a:r>
                        <a:rPr lang="en-US" sz="2000">
                          <a:effectLst/>
                        </a:rPr>
                        <a:t>Administrative Expenses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$278,500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05066">
                <a:tc>
                  <a:txBody>
                    <a:bodyPr/>
                    <a:lstStyle/>
                    <a:p>
                      <a:pPr marL="0" marR="0">
                        <a:lnSpc>
                          <a:spcPct val="107000"/>
                        </a:lnSpc>
                        <a:spcBef>
                          <a:spcPts val="0"/>
                        </a:spcBef>
                        <a:spcAft>
                          <a:spcPts val="0"/>
                        </a:spcAft>
                      </a:pPr>
                      <a:r>
                        <a:rPr lang="en-US" sz="2000">
                          <a:effectLst/>
                        </a:rPr>
                        <a:t>Eligible Large Trucks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15199">
                <a:tc>
                  <a:txBody>
                    <a:bodyPr/>
                    <a:lstStyle/>
                    <a:p>
                      <a:pPr marL="0" marR="0">
                        <a:lnSpc>
                          <a:spcPct val="107000"/>
                        </a:lnSpc>
                        <a:spcBef>
                          <a:spcPts val="0"/>
                        </a:spcBef>
                        <a:spcAft>
                          <a:spcPts val="0"/>
                        </a:spcAft>
                      </a:pPr>
                      <a:r>
                        <a:rPr lang="en-US" sz="2000">
                          <a:effectLst/>
                        </a:rPr>
                        <a:t>Buses</a:t>
                      </a:r>
                    </a:p>
                    <a:p>
                      <a:pPr marL="0" marR="0">
                        <a:lnSpc>
                          <a:spcPct val="107000"/>
                        </a:lnSpc>
                        <a:spcBef>
                          <a:spcPts val="0"/>
                        </a:spcBef>
                        <a:spcAft>
                          <a:spcPts val="0"/>
                        </a:spcAft>
                      </a:pPr>
                      <a:r>
                        <a:rPr lang="en-US" sz="2000">
                          <a:effectLst/>
                        </a:rPr>
                        <a:t>Eligible Transit Buses (government entities only)</a:t>
                      </a:r>
                    </a:p>
                    <a:p>
                      <a:pPr marL="0" marR="0">
                        <a:lnSpc>
                          <a:spcPct val="107000"/>
                        </a:lnSpc>
                        <a:spcBef>
                          <a:spcPts val="0"/>
                        </a:spcBef>
                        <a:spcAft>
                          <a:spcPts val="0"/>
                        </a:spcAft>
                      </a:pPr>
                      <a:r>
                        <a:rPr lang="en-US" sz="2000">
                          <a:effectLst/>
                        </a:rPr>
                        <a:t>Eligible school buses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 </a:t>
                      </a:r>
                    </a:p>
                    <a:p>
                      <a:pPr marL="0" marR="0" algn="ctr">
                        <a:lnSpc>
                          <a:spcPct val="107000"/>
                        </a:lnSpc>
                        <a:spcBef>
                          <a:spcPts val="0"/>
                        </a:spcBef>
                        <a:spcAft>
                          <a:spcPts val="0"/>
                        </a:spcAft>
                      </a:pPr>
                      <a:r>
                        <a:rPr lang="en-US" sz="2000">
                          <a:effectLst/>
                        </a:rPr>
                        <a:t>41.8%</a:t>
                      </a:r>
                    </a:p>
                    <a:p>
                      <a:pPr marL="0" marR="0" algn="ctr">
                        <a:lnSpc>
                          <a:spcPct val="107000"/>
                        </a:lnSpc>
                        <a:spcBef>
                          <a:spcPts val="0"/>
                        </a:spcBef>
                        <a:spcAft>
                          <a:spcPts val="0"/>
                        </a:spcAft>
                      </a:pPr>
                      <a:r>
                        <a:rPr lang="en-US" sz="2000">
                          <a:effectLst/>
                        </a:rPr>
                        <a:t>41.8%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a:t>
                      </a:r>
                    </a:p>
                    <a:p>
                      <a:pPr marL="0" marR="0" algn="ctr">
                        <a:lnSpc>
                          <a:spcPct val="107000"/>
                        </a:lnSpc>
                        <a:spcBef>
                          <a:spcPts val="0"/>
                        </a:spcBef>
                        <a:spcAft>
                          <a:spcPts val="0"/>
                        </a:spcAft>
                      </a:pPr>
                      <a:r>
                        <a:rPr lang="en-US" sz="2000">
                          <a:effectLst/>
                        </a:rPr>
                        <a:t>$8,521,700</a:t>
                      </a:r>
                    </a:p>
                    <a:p>
                      <a:pPr marL="0" marR="0" algn="ctr">
                        <a:lnSpc>
                          <a:spcPct val="107000"/>
                        </a:lnSpc>
                        <a:spcBef>
                          <a:spcPts val="0"/>
                        </a:spcBef>
                        <a:spcAft>
                          <a:spcPts val="0"/>
                        </a:spcAft>
                      </a:pPr>
                      <a:r>
                        <a:rPr lang="en-US" sz="2000">
                          <a:effectLst/>
                        </a:rPr>
                        <a:t>$8,521,700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05066">
                <a:tc>
                  <a:txBody>
                    <a:bodyPr/>
                    <a:lstStyle/>
                    <a:p>
                      <a:pPr marL="0" marR="0">
                        <a:lnSpc>
                          <a:spcPct val="107000"/>
                        </a:lnSpc>
                        <a:spcBef>
                          <a:spcPts val="0"/>
                        </a:spcBef>
                        <a:spcAft>
                          <a:spcPts val="0"/>
                        </a:spcAft>
                      </a:pPr>
                      <a:r>
                        <a:rPr lang="en-US" sz="2000" dirty="0">
                          <a:effectLst/>
                        </a:rPr>
                        <a:t>Freight Switchers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05066">
                <a:tc>
                  <a:txBody>
                    <a:bodyPr/>
                    <a:lstStyle/>
                    <a:p>
                      <a:pPr marL="0" marR="0">
                        <a:lnSpc>
                          <a:spcPct val="107000"/>
                        </a:lnSpc>
                        <a:spcBef>
                          <a:spcPts val="0"/>
                        </a:spcBef>
                        <a:spcAft>
                          <a:spcPts val="0"/>
                        </a:spcAft>
                      </a:pPr>
                      <a:r>
                        <a:rPr lang="en-US" sz="2000">
                          <a:effectLst/>
                        </a:rPr>
                        <a:t>Ferries/Tugs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05066">
                <a:tc>
                  <a:txBody>
                    <a:bodyPr/>
                    <a:lstStyle/>
                    <a:p>
                      <a:pPr marL="0" marR="0">
                        <a:lnSpc>
                          <a:spcPct val="107000"/>
                        </a:lnSpc>
                        <a:spcBef>
                          <a:spcPts val="0"/>
                        </a:spcBef>
                        <a:spcAft>
                          <a:spcPts val="0"/>
                        </a:spcAft>
                      </a:pPr>
                      <a:r>
                        <a:rPr lang="en-US" sz="2000">
                          <a:effectLst/>
                        </a:rPr>
                        <a:t>Ocean Going Vessel Shorepower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05066">
                <a:tc>
                  <a:txBody>
                    <a:bodyPr/>
                    <a:lstStyle/>
                    <a:p>
                      <a:pPr marL="0" marR="0">
                        <a:lnSpc>
                          <a:spcPct val="107000"/>
                        </a:lnSpc>
                        <a:spcBef>
                          <a:spcPts val="0"/>
                        </a:spcBef>
                        <a:spcAft>
                          <a:spcPts val="0"/>
                        </a:spcAft>
                      </a:pPr>
                      <a:r>
                        <a:rPr lang="en-US" sz="2000">
                          <a:effectLst/>
                        </a:rPr>
                        <a:t>Eligible Medium Trucks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05066">
                <a:tc>
                  <a:txBody>
                    <a:bodyPr/>
                    <a:lstStyle/>
                    <a:p>
                      <a:pPr marL="0" marR="0">
                        <a:lnSpc>
                          <a:spcPct val="107000"/>
                        </a:lnSpc>
                        <a:spcBef>
                          <a:spcPts val="0"/>
                        </a:spcBef>
                        <a:spcAft>
                          <a:spcPts val="0"/>
                        </a:spcAft>
                      </a:pPr>
                      <a:r>
                        <a:rPr lang="en-US" sz="2000">
                          <a:effectLst/>
                        </a:rPr>
                        <a:t>Airport Ground Support Equipment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05066">
                <a:tc>
                  <a:txBody>
                    <a:bodyPr/>
                    <a:lstStyle/>
                    <a:p>
                      <a:pPr marL="0" marR="0">
                        <a:lnSpc>
                          <a:spcPct val="107000"/>
                        </a:lnSpc>
                        <a:spcBef>
                          <a:spcPts val="0"/>
                        </a:spcBef>
                        <a:spcAft>
                          <a:spcPts val="0"/>
                        </a:spcAft>
                      </a:pPr>
                      <a:r>
                        <a:rPr lang="en-US" sz="2000">
                          <a:effectLst/>
                        </a:rPr>
                        <a:t>Forklifts &amp; Port Cargo Handling Equipment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610132">
                <a:tc>
                  <a:txBody>
                    <a:bodyPr/>
                    <a:lstStyle/>
                    <a:p>
                      <a:pPr marL="0" marR="0">
                        <a:lnSpc>
                          <a:spcPct val="107000"/>
                        </a:lnSpc>
                        <a:spcBef>
                          <a:spcPts val="0"/>
                        </a:spcBef>
                        <a:spcAft>
                          <a:spcPts val="0"/>
                        </a:spcAft>
                      </a:pPr>
                      <a:r>
                        <a:rPr lang="en-US" sz="2000">
                          <a:effectLst/>
                        </a:rPr>
                        <a:t>Light Duty Zero Emission Vehicle Supply Equipment (Government &amp; Non-government)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Up to 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$3,056,700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05066">
                <a:tc>
                  <a:txBody>
                    <a:bodyPr/>
                    <a:lstStyle/>
                    <a:p>
                      <a:pPr marL="0" marR="0">
                        <a:lnSpc>
                          <a:spcPct val="107000"/>
                        </a:lnSpc>
                        <a:spcBef>
                          <a:spcPts val="0"/>
                        </a:spcBef>
                        <a:spcAft>
                          <a:spcPts val="0"/>
                        </a:spcAft>
                      </a:pPr>
                      <a:r>
                        <a:rPr lang="en-US" sz="2000">
                          <a:effectLst/>
                        </a:rPr>
                        <a:t>Diesel Emission Reduction Act (DERA) Option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482895">
                <a:tc>
                  <a:txBody>
                    <a:bodyPr/>
                    <a:lstStyle/>
                    <a:p>
                      <a:pPr marL="0" marR="0">
                        <a:lnSpc>
                          <a:spcPct val="107000"/>
                        </a:lnSpc>
                        <a:spcBef>
                          <a:spcPts val="0"/>
                        </a:spcBef>
                        <a:spcAft>
                          <a:spcPts val="0"/>
                        </a:spcAft>
                      </a:pPr>
                      <a:r>
                        <a:rPr lang="en-US" sz="2000" dirty="0">
                          <a:effectLst/>
                        </a:rPr>
                        <a:t>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$20,378,600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0141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Process for Accessing Kentucky’s VW Trust Allocation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1365634"/>
              </p:ext>
            </p:extLst>
          </p:nvPr>
        </p:nvGraphicFramePr>
        <p:xfrm>
          <a:off x="364111" y="1286329"/>
          <a:ext cx="11761985"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64111" y="5143991"/>
            <a:ext cx="10532075" cy="646331"/>
          </a:xfrm>
          <a:prstGeom prst="rect">
            <a:avLst/>
          </a:prstGeom>
        </p:spPr>
        <p:txBody>
          <a:bodyPr wrap="square">
            <a:spAutoFit/>
          </a:bodyPr>
          <a:lstStyle/>
          <a:p>
            <a:r>
              <a:rPr lang="en-US" dirty="0"/>
              <a:t>The Trustee may only disburse funds for Eligible Mitigation Actions, and for the Eligible Mitigation Action Administrative Expenditures specified in Appendix D-2 and in a Beneficiary’s Mitigation Plan. </a:t>
            </a:r>
          </a:p>
        </p:txBody>
      </p:sp>
      <p:sp>
        <p:nvSpPr>
          <p:cNvPr id="7" name="Date Placeholder 6"/>
          <p:cNvSpPr>
            <a:spLocks noGrp="1"/>
          </p:cNvSpPr>
          <p:nvPr>
            <p:ph type="dt" sz="half" idx="10"/>
          </p:nvPr>
        </p:nvSpPr>
        <p:spPr/>
        <p:txBody>
          <a:bodyPr/>
          <a:lstStyle/>
          <a:p>
            <a:r>
              <a:rPr lang="en-US"/>
              <a:t>8/4/2021</a:t>
            </a:r>
          </a:p>
        </p:txBody>
      </p:sp>
      <p:sp>
        <p:nvSpPr>
          <p:cNvPr id="8" name="Footer Placeholder 7"/>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1821016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6742" y="244028"/>
            <a:ext cx="10438938" cy="1450757"/>
          </a:xfrm>
        </p:spPr>
        <p:txBody>
          <a:bodyPr/>
          <a:lstStyle/>
          <a:p>
            <a:r>
              <a:rPr lang="en-US" dirty="0"/>
              <a:t>Current Actions by EEC: Awarded Projects</a:t>
            </a:r>
          </a:p>
        </p:txBody>
      </p:sp>
      <p:sp>
        <p:nvSpPr>
          <p:cNvPr id="10" name="Content Placeholder 9"/>
          <p:cNvSpPr>
            <a:spLocks noGrp="1"/>
          </p:cNvSpPr>
          <p:nvPr>
            <p:ph sz="half" idx="2"/>
          </p:nvPr>
        </p:nvSpPr>
        <p:spPr>
          <a:xfrm>
            <a:off x="6217920" y="1853434"/>
            <a:ext cx="4937760" cy="4023360"/>
          </a:xfrm>
        </p:spPr>
        <p:txBody>
          <a:bodyPr/>
          <a:lstStyle/>
          <a:p>
            <a:r>
              <a:rPr lang="en-US" b="1" dirty="0"/>
              <a:t>School Bus Project Awards</a:t>
            </a:r>
          </a:p>
          <a:p>
            <a:r>
              <a:rPr lang="en-US" dirty="0"/>
              <a:t>Application webinar conducted Sept 9, 2020.</a:t>
            </a:r>
          </a:p>
          <a:p>
            <a:r>
              <a:rPr lang="en-US" dirty="0"/>
              <a:t>School Bus Project Application were due October 9, 2020.</a:t>
            </a:r>
          </a:p>
          <a:p>
            <a:r>
              <a:rPr lang="en-US" dirty="0"/>
              <a:t>93 school systems submitted applications and were funded, totally $8,128,827 in potential reimbursement.</a:t>
            </a:r>
          </a:p>
          <a:p>
            <a:r>
              <a:rPr lang="en-US" dirty="0"/>
              <a:t>$392,873 remains from the amount authorized by the Legislature. </a:t>
            </a:r>
          </a:p>
        </p:txBody>
      </p:sp>
      <p:sp>
        <p:nvSpPr>
          <p:cNvPr id="2" name="Date Placeholder 1"/>
          <p:cNvSpPr>
            <a:spLocks noGrp="1"/>
          </p:cNvSpPr>
          <p:nvPr>
            <p:ph type="dt" sz="half" idx="10"/>
          </p:nvPr>
        </p:nvSpPr>
        <p:spPr/>
        <p:txBody>
          <a:bodyPr/>
          <a:lstStyle/>
          <a:p>
            <a:r>
              <a:rPr lang="en-US"/>
              <a:t>8/4/2021</a:t>
            </a:r>
          </a:p>
        </p:txBody>
      </p:sp>
      <p:sp>
        <p:nvSpPr>
          <p:cNvPr id="3" name="Footer Placeholder 2"/>
          <p:cNvSpPr>
            <a:spLocks noGrp="1"/>
          </p:cNvSpPr>
          <p:nvPr>
            <p:ph type="ftr" sz="quarter" idx="11"/>
          </p:nvPr>
        </p:nvSpPr>
        <p:spPr/>
        <p:txBody>
          <a:bodyPr/>
          <a:lstStyle/>
          <a:p>
            <a:r>
              <a:rPr lang="en-US"/>
              <a:t>Presentation to BR Subcommittee on Economic Development, Tourism, and Environmental Protection </a:t>
            </a:r>
          </a:p>
        </p:txBody>
      </p:sp>
      <p:sp>
        <p:nvSpPr>
          <p:cNvPr id="11" name="Rectangle 10"/>
          <p:cNvSpPr/>
          <p:nvPr/>
        </p:nvSpPr>
        <p:spPr>
          <a:xfrm>
            <a:off x="1097280" y="5608138"/>
            <a:ext cx="8776393" cy="369332"/>
          </a:xfrm>
          <a:prstGeom prst="rect">
            <a:avLst/>
          </a:prstGeom>
        </p:spPr>
        <p:txBody>
          <a:bodyPr wrap="square">
            <a:spAutoFit/>
          </a:bodyPr>
          <a:lstStyle/>
          <a:p>
            <a:r>
              <a:rPr lang="en-US" dirty="0">
                <a:hlinkClick r:id="rId2"/>
              </a:rPr>
              <a:t>https://eec.ky.gov/Energy/Programs/Pages/Volkswagen-Settlement.aspx</a:t>
            </a: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12" y="1752758"/>
            <a:ext cx="5611008" cy="2886478"/>
          </a:xfrm>
          <a:prstGeom prst="rect">
            <a:avLst/>
          </a:prstGeom>
        </p:spPr>
      </p:pic>
    </p:spTree>
    <p:extLst>
      <p:ext uri="{BB962C8B-B14F-4D97-AF65-F5344CB8AC3E}">
        <p14:creationId xmlns:p14="http://schemas.microsoft.com/office/powerpoint/2010/main" val="229963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Actions Taken by EEC (</a:t>
            </a:r>
            <a:r>
              <a:rPr lang="en-US" dirty="0" err="1"/>
              <a:t>con’t</a:t>
            </a:r>
            <a:r>
              <a:rPr lang="en-US" dirty="0"/>
              <a:t>)</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
        <p:nvSpPr>
          <p:cNvPr id="6" name="Rectangle 5"/>
          <p:cNvSpPr/>
          <p:nvPr/>
        </p:nvSpPr>
        <p:spPr>
          <a:xfrm>
            <a:off x="1097279" y="2099072"/>
            <a:ext cx="9025775" cy="2862322"/>
          </a:xfrm>
          <a:prstGeom prst="rect">
            <a:avLst/>
          </a:prstGeom>
        </p:spPr>
        <p:txBody>
          <a:bodyPr wrap="square">
            <a:spAutoFit/>
          </a:bodyPr>
          <a:lstStyle/>
          <a:p>
            <a:r>
              <a:rPr lang="en-US" dirty="0"/>
              <a:t>Updated Trustee forms to prepare for draw down of funds. </a:t>
            </a:r>
          </a:p>
          <a:p>
            <a:endParaRPr lang="en-US" dirty="0"/>
          </a:p>
          <a:p>
            <a:r>
              <a:rPr lang="en-US" dirty="0"/>
              <a:t>July 2021: Submitted Beneficiary Eligible Mitigation Action Form for preliminary review in order to draw down funds for transit bus projects.</a:t>
            </a:r>
          </a:p>
          <a:p>
            <a:endParaRPr lang="en-US" dirty="0"/>
          </a:p>
          <a:p>
            <a:r>
              <a:rPr lang="en-US" dirty="0"/>
              <a:t>Preparing Beneficiary Eligible Mitigation Action Form for school bus projects draw down in order to begin reimbursement process.</a:t>
            </a:r>
          </a:p>
          <a:p>
            <a:endParaRPr lang="en-US" dirty="0"/>
          </a:p>
          <a:p>
            <a:r>
              <a:rPr lang="en-US" dirty="0"/>
              <a:t>Ongoing discussions with potential grant partners on Light Duty Zero Emission Vehicle Supply Equipment (ZEV) opportunities.</a:t>
            </a:r>
          </a:p>
        </p:txBody>
      </p:sp>
    </p:spTree>
    <p:extLst>
      <p:ext uri="{BB962C8B-B14F-4D97-AF65-F5344CB8AC3E}">
        <p14:creationId xmlns:p14="http://schemas.microsoft.com/office/powerpoint/2010/main" val="165442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a:t>
            </a:r>
          </a:p>
        </p:txBody>
      </p:sp>
      <p:sp>
        <p:nvSpPr>
          <p:cNvPr id="3" name="Content Placeholder 2"/>
          <p:cNvSpPr>
            <a:spLocks noGrp="1"/>
          </p:cNvSpPr>
          <p:nvPr>
            <p:ph idx="1"/>
          </p:nvPr>
        </p:nvSpPr>
        <p:spPr/>
        <p:txBody>
          <a:bodyPr/>
          <a:lstStyle/>
          <a:p>
            <a:endParaRPr lang="en-US" dirty="0"/>
          </a:p>
          <a:p>
            <a:r>
              <a:rPr lang="en-US" dirty="0"/>
              <a:t>Submit Beneficiary Eligible Mitigation Action Form for school bus projects to trustee to draw down funds for reimbursement.</a:t>
            </a:r>
          </a:p>
          <a:p>
            <a:r>
              <a:rPr lang="en-US" dirty="0"/>
              <a:t>Begin the reimbursement process for school and transit buses. Reimbursement does not begin until buses are delivered.</a:t>
            </a:r>
          </a:p>
          <a:p>
            <a:pPr lvl="1"/>
            <a:r>
              <a:rPr lang="en-US" dirty="0"/>
              <a:t>Documentation of scrappage and receipt of buses is required prior to reimbursement.</a:t>
            </a:r>
          </a:p>
          <a:p>
            <a:r>
              <a:rPr lang="en-US" dirty="0"/>
              <a:t>Working with partners on Light Duty Zero Emission Vehicle Supply Equipment contract development.</a:t>
            </a:r>
          </a:p>
          <a:p>
            <a:pPr lvl="1"/>
            <a:r>
              <a:rPr lang="en-US" dirty="0"/>
              <a:t>EEC has allocated 75% for DC Fast Charge and 25% of funding for Level 2</a:t>
            </a:r>
          </a:p>
          <a:p>
            <a:pPr lvl="2"/>
            <a:r>
              <a:rPr lang="en-US" dirty="0"/>
              <a:t>DC Fast Charge Infrastructure is intended to complete EV Corridors for Federal Highway designation</a:t>
            </a:r>
          </a:p>
          <a:p>
            <a:pPr lvl="2"/>
            <a:r>
              <a:rPr lang="en-US" dirty="0"/>
              <a:t>Level 2 charging at publically accessible locations.</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132914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APPENDIX</a:t>
            </a:r>
          </a:p>
        </p:txBody>
      </p:sp>
      <p:sp>
        <p:nvSpPr>
          <p:cNvPr id="3" name="Text Placeholder 2"/>
          <p:cNvSpPr>
            <a:spLocks noGrp="1"/>
          </p:cNvSpPr>
          <p:nvPr>
            <p:ph type="body" idx="1"/>
          </p:nvPr>
        </p:nvSpPr>
        <p:spPr/>
        <p:txBody>
          <a:bodyPr/>
          <a:lstStyle/>
          <a:p>
            <a:r>
              <a:rPr lang="en-US"/>
              <a:t>Additional information </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88022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Environmental Mitigation Trust Agreement for State Beneficiaries</a:t>
            </a:r>
          </a:p>
        </p:txBody>
      </p:sp>
      <p:sp>
        <p:nvSpPr>
          <p:cNvPr id="3" name="Content Placeholder 2"/>
          <p:cNvSpPr>
            <a:spLocks noGrp="1"/>
          </p:cNvSpPr>
          <p:nvPr>
            <p:ph idx="1"/>
          </p:nvPr>
        </p:nvSpPr>
        <p:spPr/>
        <p:txBody>
          <a:bodyPr/>
          <a:lstStyle/>
          <a:p>
            <a:r>
              <a:rPr lang="en-US">
                <a:hlinkClick r:id="rId2"/>
              </a:rPr>
              <a:t>https://www.epa.gov/sites/production/files/2017-10/documents/statebeneficiaries.pdf</a:t>
            </a:r>
            <a:r>
              <a:rPr lang="en-US"/>
              <a:t> </a:t>
            </a:r>
          </a:p>
        </p:txBody>
      </p:sp>
      <p:sp>
        <p:nvSpPr>
          <p:cNvPr id="4" name="Date Placeholder 3"/>
          <p:cNvSpPr>
            <a:spLocks noGrp="1"/>
          </p:cNvSpPr>
          <p:nvPr>
            <p:ph type="dt" sz="half" idx="10"/>
          </p:nvPr>
        </p:nvSpPr>
        <p:spPr/>
        <p:txBody>
          <a:bodyPr/>
          <a:lstStyle/>
          <a:p>
            <a:r>
              <a:rPr lang="en-US"/>
              <a:t>8/4/2021</a:t>
            </a:r>
          </a:p>
        </p:txBody>
      </p:sp>
      <p:sp>
        <p:nvSpPr>
          <p:cNvPr id="5" name="Footer Placeholder 4"/>
          <p:cNvSpPr>
            <a:spLocks noGrp="1"/>
          </p:cNvSpPr>
          <p:nvPr>
            <p:ph type="ftr" sz="quarter" idx="11"/>
          </p:nvPr>
        </p:nvSpPr>
        <p:spPr/>
        <p:txBody>
          <a:bodyPr/>
          <a:lstStyle/>
          <a:p>
            <a:r>
              <a:rPr lang="en-US"/>
              <a:t>Presentation to BR Subcommittee on Economic Development, Tourism, and Environmental Protection </a:t>
            </a:r>
          </a:p>
        </p:txBody>
      </p:sp>
    </p:spTree>
    <p:extLst>
      <p:ext uri="{BB962C8B-B14F-4D97-AF65-F5344CB8AC3E}">
        <p14:creationId xmlns:p14="http://schemas.microsoft.com/office/powerpoint/2010/main" val="130291690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AC6A23A77D5F46A826583C49B527F1" ma:contentTypeVersion="9" ma:contentTypeDescription="Create a new document." ma:contentTypeScope="" ma:versionID="a5eec07cee1a541fda1461012d4ccfb2">
  <xsd:schema xmlns:xsd="http://www.w3.org/2001/XMLSchema" xmlns:xs="http://www.w3.org/2001/XMLSchema" xmlns:p="http://schemas.microsoft.com/office/2006/metadata/properties" xmlns:ns2="6766d0a9-0824-47f7-9f66-d3de3a4c49a2" xmlns:ns3="fa5d4fd8-1639-4dc7-b726-61eff950cd22" targetNamespace="http://schemas.microsoft.com/office/2006/metadata/properties" ma:root="true" ma:fieldsID="03d66a7f3c3bd48fc912130fe305842e" ns2:_="" ns3:_="">
    <xsd:import namespace="6766d0a9-0824-47f7-9f66-d3de3a4c49a2"/>
    <xsd:import namespace="fa5d4fd8-1639-4dc7-b726-61eff950cd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6d0a9-0824-47f7-9f66-d3de3a4c4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5d4fd8-1639-4dc7-b726-61eff950cd2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134BEC-2EC3-443C-9207-FA07080C27D9}">
  <ds:schemaRefs>
    <ds:schemaRef ds:uri="http://purl.org/dc/elements/1.1/"/>
    <ds:schemaRef ds:uri="fa5d4fd8-1639-4dc7-b726-61eff950cd22"/>
    <ds:schemaRef ds:uri="http://schemas.microsoft.com/office/infopath/2007/PartnerControls"/>
    <ds:schemaRef ds:uri="6766d0a9-0824-47f7-9f66-d3de3a4c49a2"/>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24B0047-68EE-40B0-91FB-1F9455383495}">
  <ds:schemaRefs>
    <ds:schemaRef ds:uri="http://schemas.microsoft.com/sharepoint/v3/contenttype/forms"/>
  </ds:schemaRefs>
</ds:datastoreItem>
</file>

<file path=customXml/itemProps3.xml><?xml version="1.0" encoding="utf-8"?>
<ds:datastoreItem xmlns:ds="http://schemas.openxmlformats.org/officeDocument/2006/customXml" ds:itemID="{E1772112-0715-4EC1-8FB1-F30DEF299028}">
  <ds:schemaRefs>
    <ds:schemaRef ds:uri="6766d0a9-0824-47f7-9f66-d3de3a4c49a2"/>
    <ds:schemaRef ds:uri="fa5d4fd8-1639-4dc7-b726-61eff950cd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105</TotalTime>
  <Words>1801</Words>
  <Application>Microsoft Office PowerPoint</Application>
  <PresentationFormat>Widescreen</PresentationFormat>
  <Paragraphs>187</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Calibri Light</vt:lpstr>
      <vt:lpstr>Wingdings</vt:lpstr>
      <vt:lpstr>Retrospect</vt:lpstr>
      <vt:lpstr>Volkswagen Settlement Funding Update</vt:lpstr>
      <vt:lpstr>Agenda</vt:lpstr>
      <vt:lpstr>Kentucky’s Beneficiary Mitigation Plan</vt:lpstr>
      <vt:lpstr>Process for Accessing Kentucky’s VW Trust Allocation</vt:lpstr>
      <vt:lpstr>Current Actions by EEC: Awarded Projects</vt:lpstr>
      <vt:lpstr>Current Actions Taken by EEC (con’t)</vt:lpstr>
      <vt:lpstr>Next Steps</vt:lpstr>
      <vt:lpstr>APPENDIX</vt:lpstr>
      <vt:lpstr>Environmental Mitigation Trust Agreement for State Beneficiaries</vt:lpstr>
      <vt:lpstr>Settlement Agreement</vt:lpstr>
      <vt:lpstr>Environmental Mitigation Trust (Appendix D of the Settlement)</vt:lpstr>
      <vt:lpstr>2020 Legislative Session: HB 352</vt:lpstr>
      <vt:lpstr>2020 Legislative Session: HB 352</vt:lpstr>
      <vt:lpstr>2020 Legislative Session: HB 352</vt:lpstr>
      <vt:lpstr>2020 Legislative Session: HB 352</vt:lpstr>
      <vt:lpstr>Beneficiary Funding Request Requirements</vt:lpstr>
      <vt:lpstr>Final Disposition of Trust Funds</vt:lpstr>
      <vt:lpstr>Environmental Mitigation Trust Important Dates</vt:lpstr>
      <vt:lpstr>DC Fast Charge (Level 3)</vt:lpstr>
      <vt:lpstr>Level 2 Chargers</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Stump, Kenya (EEC)</dc:creator>
  <cp:lastModifiedBy>Kenya Stump</cp:lastModifiedBy>
  <cp:revision>26</cp:revision>
  <cp:lastPrinted>2020-02-07T13:45:53Z</cp:lastPrinted>
  <dcterms:created xsi:type="dcterms:W3CDTF">2018-07-13T13:08:59Z</dcterms:created>
  <dcterms:modified xsi:type="dcterms:W3CDTF">2021-07-30T11:28:37Z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0x0101003DAC6A23A77D5F46A826583C49B527F1</vt:lpwstr>
  </property>
</Properties>
</file>