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431" r:id="rId2"/>
    <p:sldId id="256"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83" autoAdjust="0"/>
    <p:restoredTop sz="94206" autoAdjust="0"/>
  </p:normalViewPr>
  <p:slideViewPr>
    <p:cSldViewPr snapToGrid="0">
      <p:cViewPr varScale="1">
        <p:scale>
          <a:sx n="67" d="100"/>
          <a:sy n="67" d="100"/>
        </p:scale>
        <p:origin x="6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7F66C-2618-486F-8D43-318F3B055C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5945D4F-FFD1-4AF3-847C-0F163571A7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385D16-F5D9-4C91-B950-42E1E53CFA5A}"/>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5" name="Footer Placeholder 4">
            <a:extLst>
              <a:ext uri="{FF2B5EF4-FFF2-40B4-BE49-F238E27FC236}">
                <a16:creationId xmlns:a16="http://schemas.microsoft.com/office/drawing/2014/main" id="{804CB0A0-99EC-4E44-AEC7-C54AE785CD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C48548-3E28-4556-AF3C-A30156CC2DDC}"/>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95108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5E939-6AF5-4349-B6D6-28293D49C6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7B28AE-4D14-4E98-8BD0-6206777B6C2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3D4C4E-6D44-4B54-8510-2979FE52C47D}"/>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5" name="Footer Placeholder 4">
            <a:extLst>
              <a:ext uri="{FF2B5EF4-FFF2-40B4-BE49-F238E27FC236}">
                <a16:creationId xmlns:a16="http://schemas.microsoft.com/office/drawing/2014/main" id="{39485C8A-434C-4F7C-A8E0-5D45377309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5C8C19-7ABC-47CE-8F12-DB63DF9D30BB}"/>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3923685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9356A2-3444-4B05-9E90-9BB22058B7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F1713EB-CFDC-4E3E-BC49-FFE6711459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1EA8715-3B33-4605-BBB3-A9E0A766935E}"/>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5" name="Footer Placeholder 4">
            <a:extLst>
              <a:ext uri="{FF2B5EF4-FFF2-40B4-BE49-F238E27FC236}">
                <a16:creationId xmlns:a16="http://schemas.microsoft.com/office/drawing/2014/main" id="{747EF4A6-7C4E-41E4-93F2-222E1A3CF7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BF9E6A-A369-49A4-A837-2C236B08361F}"/>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2296094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407E5-3B19-4305-BBB4-268FC184BF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4D3B71-F302-4F2A-B7FD-6F82364D8B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C56765-B137-49CF-8B4C-903854383F2C}"/>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5" name="Footer Placeholder 4">
            <a:extLst>
              <a:ext uri="{FF2B5EF4-FFF2-40B4-BE49-F238E27FC236}">
                <a16:creationId xmlns:a16="http://schemas.microsoft.com/office/drawing/2014/main" id="{02EAEB8A-F0AE-429C-9E78-49CEF4748C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16F58D-F5BC-43F3-8568-EC60B4867AC2}"/>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2850594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EEBD1-C8F6-42DC-A91B-2646FFA6D4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1755189-E8D0-48CE-89D5-95720DEA2E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E06DB5-0E9D-4068-A5EE-0700B1C9E1AA}"/>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5" name="Footer Placeholder 4">
            <a:extLst>
              <a:ext uri="{FF2B5EF4-FFF2-40B4-BE49-F238E27FC236}">
                <a16:creationId xmlns:a16="http://schemas.microsoft.com/office/drawing/2014/main" id="{68A98421-FA9D-4DC0-ADFA-891A033239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B28C55-A017-4A79-BA93-7EC6C924BA11}"/>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4085629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B169-543B-4408-AC98-ACA3C5E84A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7CE0DF-EB98-49DB-B658-03C5A7EED0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D094465-0FF8-4052-99CB-09DC0368CC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4B6F82-347D-479E-B011-896584350F35}"/>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6" name="Footer Placeholder 5">
            <a:extLst>
              <a:ext uri="{FF2B5EF4-FFF2-40B4-BE49-F238E27FC236}">
                <a16:creationId xmlns:a16="http://schemas.microsoft.com/office/drawing/2014/main" id="{C48A0B6C-4820-4B0A-95AA-859FA07FFF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8FBC72-972C-4C4C-840E-32FB83286F4B}"/>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64741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81224-163B-4DDB-B4D8-8B9AC9E94D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39AED86-F8FC-40F1-95FD-D3931F9D83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1D3A3EA-A238-4F3B-9AE5-BD186213D50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00FAD3C-8776-46F7-9686-A25993796A6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F238EF-CB37-4CE5-82C3-563291F08F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1AAC86-0AC7-427D-8A4F-D0A6D5DC4EAF}"/>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8" name="Footer Placeholder 7">
            <a:extLst>
              <a:ext uri="{FF2B5EF4-FFF2-40B4-BE49-F238E27FC236}">
                <a16:creationId xmlns:a16="http://schemas.microsoft.com/office/drawing/2014/main" id="{2C1918BA-58FF-4208-B345-1D171D290F9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726DA1-7F63-42C3-8ED2-5E5B01930A64}"/>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257700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0E157D-AE23-4600-AED3-9F02D95455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B35822-76B9-4D02-B397-0BF55C3F9FA8}"/>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4" name="Footer Placeholder 3">
            <a:extLst>
              <a:ext uri="{FF2B5EF4-FFF2-40B4-BE49-F238E27FC236}">
                <a16:creationId xmlns:a16="http://schemas.microsoft.com/office/drawing/2014/main" id="{BFA600AF-0F76-4697-B6BD-E6C879DD63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7F2EF0C-5D3D-4543-B786-D9BE0BAF812E}"/>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3307110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F2BFB8-C9F3-4BB6-BAA5-0E5AA77AC7E9}"/>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3" name="Footer Placeholder 2">
            <a:extLst>
              <a:ext uri="{FF2B5EF4-FFF2-40B4-BE49-F238E27FC236}">
                <a16:creationId xmlns:a16="http://schemas.microsoft.com/office/drawing/2014/main" id="{3A73AABB-A137-4D28-B5F9-D50AFD8618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E0C8D5-A1E1-4E45-8515-F52507382B6B}"/>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348366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40F69-D5DF-4F96-B3DE-2E9C51A427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FF0913-3537-4F11-8C04-7B508C3298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7E4CF5B-03E4-4666-AD39-33B41D2FB9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72AC57-00FF-4AC5-BB50-4B93FA7BFA3A}"/>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6" name="Footer Placeholder 5">
            <a:extLst>
              <a:ext uri="{FF2B5EF4-FFF2-40B4-BE49-F238E27FC236}">
                <a16:creationId xmlns:a16="http://schemas.microsoft.com/office/drawing/2014/main" id="{3C69395C-082D-48B7-94CD-42E5E3A2442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E4CA552-733B-4519-B957-CBB223D69CDA}"/>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2658723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906B3A-EBAD-418E-8C55-8F71A96530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6200C47-0E1F-446F-9DC4-98648FE3CC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141149-DD34-405E-9449-4CA587B111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0FF0B1-5984-4CBE-9C2F-8BEB8158A6FF}"/>
              </a:ext>
            </a:extLst>
          </p:cNvPr>
          <p:cNvSpPr>
            <a:spLocks noGrp="1"/>
          </p:cNvSpPr>
          <p:nvPr>
            <p:ph type="dt" sz="half" idx="10"/>
          </p:nvPr>
        </p:nvSpPr>
        <p:spPr/>
        <p:txBody>
          <a:bodyPr/>
          <a:lstStyle/>
          <a:p>
            <a:fld id="{486A7683-F84B-4A60-8696-F414C2BBCDE2}" type="datetimeFigureOut">
              <a:rPr lang="en-US" smtClean="0"/>
              <a:t>6/28/2022</a:t>
            </a:fld>
            <a:endParaRPr lang="en-US"/>
          </a:p>
        </p:txBody>
      </p:sp>
      <p:sp>
        <p:nvSpPr>
          <p:cNvPr id="6" name="Footer Placeholder 5">
            <a:extLst>
              <a:ext uri="{FF2B5EF4-FFF2-40B4-BE49-F238E27FC236}">
                <a16:creationId xmlns:a16="http://schemas.microsoft.com/office/drawing/2014/main" id="{B29860AE-19A4-4129-9139-8366C124370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FE1D77-205D-4CE0-8DA3-59BC33524DC9}"/>
              </a:ext>
            </a:extLst>
          </p:cNvPr>
          <p:cNvSpPr>
            <a:spLocks noGrp="1"/>
          </p:cNvSpPr>
          <p:nvPr>
            <p:ph type="sldNum" sz="quarter" idx="12"/>
          </p:nvPr>
        </p:nvSpPr>
        <p:spPr/>
        <p:txBody>
          <a:bodyPr/>
          <a:lstStyle/>
          <a:p>
            <a:fld id="{67952BBE-A3EA-4137-AB4E-E0289D71B7CA}" type="slidenum">
              <a:rPr lang="en-US" smtClean="0"/>
              <a:t>‹#›</a:t>
            </a:fld>
            <a:endParaRPr lang="en-US"/>
          </a:p>
        </p:txBody>
      </p:sp>
    </p:spTree>
    <p:extLst>
      <p:ext uri="{BB962C8B-B14F-4D97-AF65-F5344CB8AC3E}">
        <p14:creationId xmlns:p14="http://schemas.microsoft.com/office/powerpoint/2010/main" val="6081124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67E39E7-FB73-49E7-89B6-A5566DA86C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8021F9-5E15-4AD0-B8CF-AB9F1C800C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A56A0-65DB-4AB3-8AD2-801C51ED0E8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6A7683-F84B-4A60-8696-F414C2BBCDE2}" type="datetimeFigureOut">
              <a:rPr lang="en-US" smtClean="0"/>
              <a:t>6/28/2022</a:t>
            </a:fld>
            <a:endParaRPr lang="en-US"/>
          </a:p>
        </p:txBody>
      </p:sp>
      <p:sp>
        <p:nvSpPr>
          <p:cNvPr id="5" name="Footer Placeholder 4">
            <a:extLst>
              <a:ext uri="{FF2B5EF4-FFF2-40B4-BE49-F238E27FC236}">
                <a16:creationId xmlns:a16="http://schemas.microsoft.com/office/drawing/2014/main" id="{315B1457-4B41-4A04-84AD-545365303F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04E0719-4CC9-4E55-A1EE-367702DB2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52BBE-A3EA-4137-AB4E-E0289D71B7CA}" type="slidenum">
              <a:rPr lang="en-US" smtClean="0"/>
              <a:t>‹#›</a:t>
            </a:fld>
            <a:endParaRPr lang="en-US"/>
          </a:p>
        </p:txBody>
      </p:sp>
    </p:spTree>
    <p:extLst>
      <p:ext uri="{BB962C8B-B14F-4D97-AF65-F5344CB8AC3E}">
        <p14:creationId xmlns:p14="http://schemas.microsoft.com/office/powerpoint/2010/main" val="373191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7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26" name="Picture 2" descr="347 Kentucky State Park Stock Photos, Pictures &amp; Royalty-Free Images -  iStock">
            <a:extLst>
              <a:ext uri="{FF2B5EF4-FFF2-40B4-BE49-F238E27FC236}">
                <a16:creationId xmlns:a16="http://schemas.microsoft.com/office/drawing/2014/main" id="{62263557-220B-4646-9CE7-E3FECB4675C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72" b="22842"/>
          <a:stretch/>
        </p:blipFill>
        <p:spPr bwMode="auto">
          <a:xfrm>
            <a:off x="20" y="0"/>
            <a:ext cx="12191980" cy="6856718"/>
          </a:xfrm>
          <a:prstGeom prst="rect">
            <a:avLst/>
          </a:prstGeom>
          <a:noFill/>
          <a:extLst>
            <a:ext uri="{909E8E84-426E-40DD-AFC4-6F175D3DCCD1}">
              <a14:hiddenFill xmlns:a14="http://schemas.microsoft.com/office/drawing/2010/main">
                <a:solidFill>
                  <a:srgbClr val="FFFFFF"/>
                </a:solidFill>
              </a14:hiddenFill>
            </a:ext>
          </a:extLst>
        </p:spPr>
      </p:pic>
      <p:sp>
        <p:nvSpPr>
          <p:cNvPr id="10" name="Title 1">
            <a:extLst>
              <a:ext uri="{FF2B5EF4-FFF2-40B4-BE49-F238E27FC236}">
                <a16:creationId xmlns:a16="http://schemas.microsoft.com/office/drawing/2014/main" id="{EEFAAA94-18D4-4DD5-AD63-E33867D0750D}"/>
              </a:ext>
            </a:extLst>
          </p:cNvPr>
          <p:cNvSpPr txBox="1">
            <a:spLocks/>
          </p:cNvSpPr>
          <p:nvPr/>
        </p:nvSpPr>
        <p:spPr>
          <a:xfrm>
            <a:off x="5525" y="1060852"/>
            <a:ext cx="6808922" cy="99958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950" b="1" dirty="0">
                <a:solidFill>
                  <a:schemeClr val="bg1"/>
                </a:solidFill>
                <a:latin typeface="Tahoma" panose="020B0604030504040204" pitchFamily="34" charset="0"/>
                <a:ea typeface="Tahoma" panose="020B0604030504040204" pitchFamily="34" charset="0"/>
                <a:cs typeface="Tahoma" panose="020B0604030504040204" pitchFamily="34" charset="0"/>
              </a:rPr>
              <a:t>Kentucky State Parks</a:t>
            </a:r>
          </a:p>
        </p:txBody>
      </p:sp>
      <p:sp>
        <p:nvSpPr>
          <p:cNvPr id="11" name="Subtitle 2">
            <a:extLst>
              <a:ext uri="{FF2B5EF4-FFF2-40B4-BE49-F238E27FC236}">
                <a16:creationId xmlns:a16="http://schemas.microsoft.com/office/drawing/2014/main" id="{05CC17DA-A1E8-4149-A365-CE81493B8D9A}"/>
              </a:ext>
            </a:extLst>
          </p:cNvPr>
          <p:cNvSpPr txBox="1">
            <a:spLocks/>
          </p:cNvSpPr>
          <p:nvPr/>
        </p:nvSpPr>
        <p:spPr>
          <a:xfrm>
            <a:off x="108072" y="1942445"/>
            <a:ext cx="5428791" cy="444731"/>
          </a:xfrm>
          <a:prstGeom prst="rect">
            <a:avLst/>
          </a:prstGeom>
        </p:spPr>
        <p:txBody>
          <a:bodyPr vert="horz" wrap="square" lIns="68580" tIns="34290" rIns="68580" bIns="34290" numCol="1" rtlCol="0" anchor="ctr" anchorCtr="0" compatLnSpc="1">
            <a:prstTxWarp prst="textNoShape">
              <a:avLst/>
            </a:prstTxWarp>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b="1" dirty="0">
                <a:solidFill>
                  <a:schemeClr val="bg1"/>
                </a:solidFill>
                <a:cs typeface="Calibri"/>
              </a:rPr>
              <a:t>Commissioner Russ Meyer</a:t>
            </a:r>
            <a:endParaRPr lang="en-US" b="1" dirty="0">
              <a:solidFill>
                <a:schemeClr val="bg1"/>
              </a:solidFill>
            </a:endParaRPr>
          </a:p>
        </p:txBody>
      </p:sp>
      <p:pic>
        <p:nvPicPr>
          <p:cNvPr id="12" name="Picture 5" descr="6in 300dpi KyParksLogo4C_tag.png">
            <a:extLst>
              <a:ext uri="{FF2B5EF4-FFF2-40B4-BE49-F238E27FC236}">
                <a16:creationId xmlns:a16="http://schemas.microsoft.com/office/drawing/2014/main" id="{74DC12DF-F2F8-41EE-A7E0-ED79AFB788E7}"/>
              </a:ext>
            </a:extLst>
          </p:cNvPr>
          <p:cNvPicPr>
            <a:picLocks noChangeAspect="1"/>
          </p:cNvPicPr>
          <p:nvPr/>
        </p:nvPicPr>
        <p:blipFill>
          <a:blip r:embed="rId3"/>
          <a:stretch>
            <a:fillRect/>
          </a:stretch>
        </p:blipFill>
        <p:spPr>
          <a:xfrm>
            <a:off x="5026743" y="6030656"/>
            <a:ext cx="2746373" cy="827344"/>
          </a:xfrm>
          <a:prstGeom prst="rect">
            <a:avLst/>
          </a:prstGeom>
        </p:spPr>
      </p:pic>
    </p:spTree>
    <p:extLst>
      <p:ext uri="{BB962C8B-B14F-4D97-AF65-F5344CB8AC3E}">
        <p14:creationId xmlns:p14="http://schemas.microsoft.com/office/powerpoint/2010/main" val="1306881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3C16133-A0B9-490C-B743-A06DC0D160E9}"/>
              </a:ext>
            </a:extLst>
          </p:cNvPr>
          <p:cNvSpPr txBox="1"/>
          <p:nvPr/>
        </p:nvSpPr>
        <p:spPr>
          <a:xfrm>
            <a:off x="2622505" y="13501"/>
            <a:ext cx="6946990" cy="1015663"/>
          </a:xfrm>
          <a:prstGeom prst="rect">
            <a:avLst/>
          </a:prstGeom>
          <a:noFill/>
        </p:spPr>
        <p:txBody>
          <a:bodyPr wrap="square" rtlCol="0">
            <a:spAutoFit/>
          </a:bodyPr>
          <a:lstStyle/>
          <a:p>
            <a:r>
              <a:rPr lang="en-US" sz="6000" b="1" dirty="0">
                <a:solidFill>
                  <a:schemeClr val="bg1"/>
                </a:solidFill>
              </a:rPr>
              <a:t>Kentucky State Parks</a:t>
            </a:r>
          </a:p>
        </p:txBody>
      </p:sp>
      <p:sp>
        <p:nvSpPr>
          <p:cNvPr id="5" name="TextBox 4">
            <a:extLst>
              <a:ext uri="{FF2B5EF4-FFF2-40B4-BE49-F238E27FC236}">
                <a16:creationId xmlns:a16="http://schemas.microsoft.com/office/drawing/2014/main" id="{F9553895-47F0-458B-BD52-FF10A3F50A37}"/>
              </a:ext>
            </a:extLst>
          </p:cNvPr>
          <p:cNvSpPr txBox="1"/>
          <p:nvPr/>
        </p:nvSpPr>
        <p:spPr>
          <a:xfrm>
            <a:off x="265474" y="1061894"/>
            <a:ext cx="11547988" cy="5855193"/>
          </a:xfrm>
          <a:prstGeom prst="rect">
            <a:avLst/>
          </a:prstGeom>
          <a:noFill/>
        </p:spPr>
        <p:txBody>
          <a:bodyPr wrap="square" rtlCol="0">
            <a:spAutoFit/>
          </a:bodyPr>
          <a:lstStyle/>
          <a:p>
            <a:pPr marL="342900" marR="0" lvl="0" indent="-342900" algn="just">
              <a:lnSpc>
                <a:spcPct val="105000"/>
              </a:lnSpc>
              <a:spcBef>
                <a:spcPts val="0"/>
              </a:spcBef>
              <a:spcAft>
                <a:spcPts val="0"/>
              </a:spcAft>
              <a:buFont typeface="Symbol" panose="05050102010706020507" pitchFamily="18" charset="2"/>
              <a:buChar char=""/>
            </a:pPr>
            <a:r>
              <a:rPr lang="en-US" sz="2300" b="1" dirty="0">
                <a:solidFill>
                  <a:schemeClr val="bg1"/>
                </a:solidFill>
                <a:effectLst/>
                <a:ea typeface="Calibri" panose="020F0502020204030204" pitchFamily="34" charset="0"/>
                <a:cs typeface="Times New Roman" panose="02020603050405020304" pitchFamily="18" charset="0"/>
              </a:rPr>
              <a:t>Kentucky is home to 45 state parks that serve as major tourism attractions and employers for many rural communities. Parks operations consist of 17 resorts parks, 19 recreational parks, 9 historic sites, 13 golf courses, 34 pools and beaches, 15 marinas and 30 campgrounds. State Parks operate on an annual budget of $99.4 million and previously ranks 3</a:t>
            </a:r>
            <a:r>
              <a:rPr lang="en-US" sz="2300" b="1" baseline="30000" dirty="0">
                <a:solidFill>
                  <a:schemeClr val="bg1"/>
                </a:solidFill>
                <a:effectLst/>
                <a:ea typeface="Calibri" panose="020F0502020204030204" pitchFamily="34" charset="0"/>
                <a:cs typeface="Times New Roman" panose="02020603050405020304" pitchFamily="18" charset="0"/>
              </a:rPr>
              <a:t>rd</a:t>
            </a:r>
            <a:r>
              <a:rPr lang="en-US" sz="2300" b="1" dirty="0">
                <a:solidFill>
                  <a:schemeClr val="bg1"/>
                </a:solidFill>
                <a:effectLst/>
                <a:ea typeface="Calibri" panose="020F0502020204030204" pitchFamily="34" charset="0"/>
                <a:cs typeface="Times New Roman" panose="02020603050405020304" pitchFamily="18" charset="0"/>
              </a:rPr>
              <a:t> in the nation for revenue production.</a:t>
            </a:r>
            <a:endParaRPr lang="en-US" sz="2300" b="1" dirty="0">
              <a:solidFill>
                <a:schemeClr val="bg1"/>
              </a:solidFill>
              <a:ea typeface="Calibri" panose="020F0502020204030204" pitchFamily="34" charset="0"/>
              <a:cs typeface="Times New Roman" panose="02020603050405020304" pitchFamily="18" charset="0"/>
            </a:endParaRPr>
          </a:p>
          <a:p>
            <a:pPr marL="342900" marR="0" lvl="0" indent="-342900">
              <a:lnSpc>
                <a:spcPct val="106000"/>
              </a:lnSpc>
              <a:spcBef>
                <a:spcPts val="0"/>
              </a:spcBef>
              <a:spcAft>
                <a:spcPts val="800"/>
              </a:spcAft>
              <a:buFont typeface="Symbol" panose="05050102010706020507" pitchFamily="18" charset="2"/>
              <a:buChar char=""/>
            </a:pPr>
            <a:r>
              <a:rPr lang="en-US" sz="2300" b="1" dirty="0">
                <a:solidFill>
                  <a:schemeClr val="bg1"/>
                </a:solidFill>
                <a:effectLst/>
                <a:ea typeface="Calibri" panose="020F0502020204030204" pitchFamily="34" charset="0"/>
                <a:cs typeface="Times New Roman" panose="02020603050405020304" pitchFamily="18" charset="0"/>
              </a:rPr>
              <a:t>Currently, our total maintenance needs at state parks is approximately $231.9 millio</a:t>
            </a:r>
            <a:r>
              <a:rPr lang="en-US" sz="2300" b="1" dirty="0">
                <a:solidFill>
                  <a:schemeClr val="bg1"/>
                </a:solidFill>
                <a:ea typeface="Calibri" panose="020F0502020204030204" pitchFamily="34" charset="0"/>
                <a:cs typeface="Times New Roman" panose="02020603050405020304" pitchFamily="18" charset="0"/>
              </a:rPr>
              <a:t>n,</a:t>
            </a:r>
            <a:r>
              <a:rPr lang="en-US" sz="2300" b="1" dirty="0">
                <a:solidFill>
                  <a:schemeClr val="bg1"/>
                </a:solidFill>
                <a:effectLst/>
                <a:ea typeface="Calibri" panose="020F0502020204030204" pitchFamily="34" charset="0"/>
                <a:cs typeface="Times New Roman" panose="02020603050405020304" pitchFamily="18" charset="0"/>
              </a:rPr>
              <a:t> and we prioritize these projects based on life safety, severity of need, and structural deficiencies. </a:t>
            </a:r>
          </a:p>
          <a:p>
            <a:pPr marL="342900" marR="0" lvl="0" indent="-342900">
              <a:lnSpc>
                <a:spcPct val="106000"/>
              </a:lnSpc>
              <a:spcBef>
                <a:spcPts val="0"/>
              </a:spcBef>
              <a:spcAft>
                <a:spcPts val="800"/>
              </a:spcAft>
              <a:buFont typeface="Symbol" panose="05050102010706020507" pitchFamily="18" charset="2"/>
              <a:buChar char=""/>
            </a:pPr>
            <a:r>
              <a:rPr lang="en-US" sz="2300" b="1" dirty="0">
                <a:solidFill>
                  <a:schemeClr val="bg1"/>
                </a:solidFill>
                <a:effectLst/>
                <a:ea typeface="Calibri" panose="020F0502020204030204" pitchFamily="34" charset="0"/>
                <a:cs typeface="Times New Roman" panose="02020603050405020304" pitchFamily="18" charset="0"/>
              </a:rPr>
              <a:t>The bipartisan investment Kentucky has made into our state parks was not only critical but timely for ensuring our parks can remain competitive in the tourism and hospitality industries. </a:t>
            </a:r>
          </a:p>
          <a:p>
            <a:pPr marL="342900" marR="0" lvl="0" indent="-342900" algn="just">
              <a:lnSpc>
                <a:spcPct val="107000"/>
              </a:lnSpc>
              <a:spcBef>
                <a:spcPts val="0"/>
              </a:spcBef>
              <a:spcAft>
                <a:spcPts val="0"/>
              </a:spcAft>
              <a:buFont typeface="Symbol" panose="05050102010706020507" pitchFamily="18" charset="2"/>
              <a:buChar char=""/>
            </a:pPr>
            <a:r>
              <a:rPr lang="en-US" sz="2300" b="1" dirty="0">
                <a:solidFill>
                  <a:schemeClr val="bg1"/>
                </a:solidFill>
                <a:effectLst/>
                <a:ea typeface="Calibri" panose="020F0502020204030204" pitchFamily="34" charset="0"/>
                <a:cs typeface="Times New Roman" panose="02020603050405020304" pitchFamily="18" charset="0"/>
              </a:rPr>
              <a:t>Your commitment to our parks will allow us to continue modernization efforts by funding essential preservation projects, maintenance, repair and new projects that will continue to position our parks to attract new visitors. </a:t>
            </a:r>
          </a:p>
          <a:p>
            <a:pPr marL="342900" marR="0" lvl="0" indent="-342900">
              <a:lnSpc>
                <a:spcPct val="106000"/>
              </a:lnSpc>
              <a:spcBef>
                <a:spcPts val="0"/>
              </a:spcBef>
              <a:spcAft>
                <a:spcPts val="800"/>
              </a:spcAft>
              <a:buFont typeface="Symbol" panose="05050102010706020507" pitchFamily="18" charset="2"/>
              <a:buChar char=""/>
            </a:pP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1788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4" name="Picture 3" descr="A picture containing text, outdoor, sign&#10;&#10;Description automatically generated">
            <a:extLst>
              <a:ext uri="{FF2B5EF4-FFF2-40B4-BE49-F238E27FC236}">
                <a16:creationId xmlns:a16="http://schemas.microsoft.com/office/drawing/2014/main" id="{1A4FCD14-8163-45EC-8120-B7175F481F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55527" y="5886620"/>
            <a:ext cx="2890683" cy="858946"/>
          </a:xfrm>
          <a:prstGeom prst="rect">
            <a:avLst/>
          </a:prstGeom>
        </p:spPr>
      </p:pic>
      <p:sp>
        <p:nvSpPr>
          <p:cNvPr id="6" name="TextBox 5">
            <a:extLst>
              <a:ext uri="{FF2B5EF4-FFF2-40B4-BE49-F238E27FC236}">
                <a16:creationId xmlns:a16="http://schemas.microsoft.com/office/drawing/2014/main" id="{C27527F0-3F40-4007-B621-25E2F0A69C05}"/>
              </a:ext>
            </a:extLst>
          </p:cNvPr>
          <p:cNvSpPr txBox="1"/>
          <p:nvPr/>
        </p:nvSpPr>
        <p:spPr>
          <a:xfrm>
            <a:off x="217538" y="282403"/>
            <a:ext cx="11507429" cy="1860702"/>
          </a:xfrm>
          <a:prstGeom prst="rect">
            <a:avLst/>
          </a:prstGeom>
          <a:noFill/>
        </p:spPr>
        <p:txBody>
          <a:bodyPr wrap="square">
            <a:spAutoFit/>
          </a:bodyPr>
          <a:lstStyle/>
          <a:p>
            <a:pPr marL="0" marR="0">
              <a:lnSpc>
                <a:spcPct val="107000"/>
              </a:lnSpc>
              <a:spcBef>
                <a:spcPts val="0"/>
              </a:spcBef>
              <a:spcAft>
                <a:spcPts val="800"/>
              </a:spcAft>
            </a:pPr>
            <a:r>
              <a:rPr lang="en-US" sz="24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HB1 Capital Budget Plan</a:t>
            </a:r>
          </a:p>
          <a:p>
            <a:pPr marR="0">
              <a:lnSpc>
                <a:spcPct val="107000"/>
              </a:lnSpc>
              <a:spcBef>
                <a:spcPts val="0"/>
              </a:spcBef>
              <a:spcAft>
                <a:spcPts val="800"/>
              </a:spcAft>
            </a:pPr>
            <a:r>
              <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FY23/24 - $10 million each year – General Funding – This will address the repair and/or replacement of Equipment/Mechanical Systems/Force Account Projects.</a:t>
            </a:r>
          </a:p>
          <a:p>
            <a:pPr marR="0">
              <a:lnSpc>
                <a:spcPct val="107000"/>
              </a:lnSpc>
              <a:spcBef>
                <a:spcPts val="0"/>
              </a:spcBef>
              <a:spcAft>
                <a:spcPts val="800"/>
              </a:spcAft>
            </a:pPr>
            <a:r>
              <a:rPr lang="en-US"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FY24 - $150 million = Bond Funding</a:t>
            </a:r>
            <a:endParaRPr lang="en-US" sz="24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2CC516E8-508A-4C1C-BF79-E559DE126601}"/>
              </a:ext>
            </a:extLst>
          </p:cNvPr>
          <p:cNvSpPr txBox="1"/>
          <p:nvPr/>
        </p:nvSpPr>
        <p:spPr>
          <a:xfrm>
            <a:off x="304184" y="2143105"/>
            <a:ext cx="6098458" cy="4524637"/>
          </a:xfrm>
          <a:prstGeom prst="rect">
            <a:avLst/>
          </a:prstGeom>
          <a:noFill/>
        </p:spPr>
        <p:txBody>
          <a:bodyPr wrap="square">
            <a:spAutoFit/>
          </a:bodyPr>
          <a:lstStyle/>
          <a:p>
            <a:pPr marL="342900" marR="0" lvl="0" indent="-342900">
              <a:lnSpc>
                <a:spcPct val="107000"/>
              </a:lnSpc>
              <a:spcBef>
                <a:spcPts val="0"/>
              </a:spcBef>
              <a:spcAft>
                <a:spcPts val="0"/>
              </a:spcAft>
              <a:buFont typeface="Symbol" panose="05050102010706020507" pitchFamily="18" charset="2"/>
              <a:buChar cha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Address Structural issues (LB &amp; JW)</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Campground improvements statewide (Utilities upgrades/sewer/regrade or expand site layout/bathhouse upgrades/camper cabins/</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WIFI)</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Accommodations upgrades (bedding/flooring/furniture/bathrooms/soft goods)</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Utility improvements throughout parks (Line &amp; pole replacement/water lines/gas lines)</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Life Safety and ADA improvements </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Upgrade Recreational Amenities (Swimming Pools/Golf/Courts)</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Roof and Exterior Bldg. repairs (Siding/painting/gutters/windows)</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Site Improvements (walkways/lighting/concrete repair/stairways/drainage)</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681597E4-9199-45CE-8027-5642F772B450}"/>
              </a:ext>
            </a:extLst>
          </p:cNvPr>
          <p:cNvSpPr txBox="1"/>
          <p:nvPr/>
        </p:nvSpPr>
        <p:spPr>
          <a:xfrm>
            <a:off x="6913922" y="1879027"/>
            <a:ext cx="4973894" cy="1663597"/>
          </a:xfrm>
          <a:prstGeom prst="rect">
            <a:avLst/>
          </a:prstGeom>
          <a:noFill/>
        </p:spPr>
        <p:txBody>
          <a:bodyPr wrap="square">
            <a:spAutoFit/>
          </a:bodyPr>
          <a:lstStyle/>
          <a:p>
            <a:pPr marL="0" marR="0">
              <a:lnSpc>
                <a:spcPct val="107000"/>
              </a:lnSpc>
              <a:spcBef>
                <a:spcPts val="0"/>
              </a:spcBef>
              <a:spcAft>
                <a:spcPts val="800"/>
              </a:spcAft>
            </a:pPr>
            <a:r>
              <a:rPr lang="en-US" sz="18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Next Steps</a:t>
            </a:r>
            <a:endParaRPr lang="en-US" sz="16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Identify opportunities with Local Government and/or Private entities to share capital cost.</a:t>
            </a:r>
          </a:p>
          <a:p>
            <a:pPr marL="342900" marR="0" lvl="0" indent="-342900">
              <a:lnSpc>
                <a:spcPct val="107000"/>
              </a:lnSpc>
              <a:spcBef>
                <a:spcPts val="0"/>
              </a:spcBef>
              <a:spcAft>
                <a:spcPts val="800"/>
              </a:spcAft>
              <a:buFont typeface="Symbol" panose="05050102010706020507" pitchFamily="18" charset="2"/>
              <a:buChar char=""/>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If applicable, pursue</a:t>
            </a:r>
            <a:r>
              <a:rPr lang="en-US" sz="18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market analysis studies for </a:t>
            </a: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key revenue facilities. </a:t>
            </a:r>
            <a:endParaRPr lang="en-US" sz="1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2" name="TextBox 11">
            <a:extLst>
              <a:ext uri="{FF2B5EF4-FFF2-40B4-BE49-F238E27FC236}">
                <a16:creationId xmlns:a16="http://schemas.microsoft.com/office/drawing/2014/main" id="{30ED17AA-8439-4E07-9C4D-F3C7591425A4}"/>
              </a:ext>
            </a:extLst>
          </p:cNvPr>
          <p:cNvSpPr txBox="1"/>
          <p:nvPr/>
        </p:nvSpPr>
        <p:spPr>
          <a:xfrm>
            <a:off x="6913922" y="3611740"/>
            <a:ext cx="3881897" cy="2256323"/>
          </a:xfrm>
          <a:prstGeom prst="rect">
            <a:avLst/>
          </a:prstGeom>
          <a:noFill/>
        </p:spPr>
        <p:txBody>
          <a:bodyPr wrap="square">
            <a:spAutoFit/>
          </a:bodyPr>
          <a:lstStyle/>
          <a:p>
            <a:pPr marL="0" marR="0">
              <a:lnSpc>
                <a:spcPct val="107000"/>
              </a:lnSpc>
              <a:spcBef>
                <a:spcPts val="0"/>
              </a:spcBef>
              <a:spcAft>
                <a:spcPts val="800"/>
              </a:spcAft>
            </a:pPr>
            <a:r>
              <a:rPr lang="en-US" sz="18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Challenges</a:t>
            </a:r>
            <a:endParaRPr lang="en-US" sz="1600" b="1" u="sng"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Labor market to complete work.</a:t>
            </a:r>
          </a:p>
          <a:p>
            <a:pPr marL="342900" marR="0" lvl="0" indent="-342900">
              <a:lnSpc>
                <a:spcPct val="107000"/>
              </a:lnSpc>
              <a:spcBef>
                <a:spcPts val="0"/>
              </a:spcBef>
              <a:spcAft>
                <a:spcPts val="0"/>
              </a:spcAft>
              <a:buFont typeface="Symbol" panose="05050102010706020507" pitchFamily="18" charset="2"/>
              <a:buChar char=""/>
            </a:pPr>
            <a:r>
              <a:rPr lang="en-US" b="1" dirty="0">
                <a:solidFill>
                  <a:schemeClr val="bg1"/>
                </a:solidFill>
                <a:latin typeface="Calibri" panose="020F0502020204030204" pitchFamily="34" charset="0"/>
                <a:ea typeface="Calibri" panose="020F0502020204030204" pitchFamily="34" charset="0"/>
                <a:cs typeface="Times New Roman" panose="02020603050405020304" pitchFamily="18" charset="0"/>
              </a:rPr>
              <a:t>Maintenance work conducive with tourist travel season.</a:t>
            </a:r>
          </a:p>
          <a:p>
            <a:pPr marL="342900" marR="0" lvl="0" indent="-342900">
              <a:lnSpc>
                <a:spcPct val="107000"/>
              </a:lnSpc>
              <a:spcBef>
                <a:spcPts val="0"/>
              </a:spcBef>
              <a:spcAft>
                <a:spcPts val="0"/>
              </a:spcAft>
              <a:buFont typeface="Symbol" panose="05050102010706020507" pitchFamily="18" charset="2"/>
              <a:buChar char=""/>
            </a:pPr>
            <a:r>
              <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Supply Chain constraints/delays with vendors.</a:t>
            </a:r>
          </a:p>
          <a:p>
            <a:pPr marL="342900" marR="0" lvl="0" indent="-342900">
              <a:lnSpc>
                <a:spcPct val="107000"/>
              </a:lnSpc>
              <a:spcBef>
                <a:spcPts val="0"/>
              </a:spcBef>
              <a:spcAft>
                <a:spcPts val="800"/>
              </a:spcAft>
              <a:buFont typeface="Symbol" panose="05050102010706020507" pitchFamily="18" charset="2"/>
              <a:buChar char=""/>
            </a:pPr>
            <a:r>
              <a:rPr lang="en-US"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Inflation of labor and materials.</a:t>
            </a:r>
          </a:p>
        </p:txBody>
      </p:sp>
    </p:spTree>
    <p:extLst>
      <p:ext uri="{BB962C8B-B14F-4D97-AF65-F5344CB8AC3E}">
        <p14:creationId xmlns:p14="http://schemas.microsoft.com/office/powerpoint/2010/main" val="10514678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3153</TotalTime>
  <Words>387</Words>
  <Application>Microsoft Office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Symbol</vt:lpstr>
      <vt:lpstr>Tahoma</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Vanover, Ron R (PARKS)</dc:creator>
  <cp:lastModifiedBy>Vanover, Ron R (PARKS)</cp:lastModifiedBy>
  <cp:revision>12</cp:revision>
  <dcterms:created xsi:type="dcterms:W3CDTF">2022-06-27T22:53:14Z</dcterms:created>
  <dcterms:modified xsi:type="dcterms:W3CDTF">2022-06-30T17:17:54Z</dcterms:modified>
</cp:coreProperties>
</file>