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20"/>
  </p:notesMasterIdLst>
  <p:sldIdLst>
    <p:sldId id="256" r:id="rId2"/>
    <p:sldId id="281" r:id="rId3"/>
    <p:sldId id="324" r:id="rId4"/>
    <p:sldId id="362" r:id="rId5"/>
    <p:sldId id="369" r:id="rId6"/>
    <p:sldId id="363" r:id="rId7"/>
    <p:sldId id="364" r:id="rId8"/>
    <p:sldId id="344" r:id="rId9"/>
    <p:sldId id="365" r:id="rId10"/>
    <p:sldId id="366" r:id="rId11"/>
    <p:sldId id="350" r:id="rId12"/>
    <p:sldId id="367" r:id="rId13"/>
    <p:sldId id="331" r:id="rId14"/>
    <p:sldId id="368" r:id="rId15"/>
    <p:sldId id="341" r:id="rId16"/>
    <p:sldId id="351" r:id="rId17"/>
    <p:sldId id="352" r:id="rId18"/>
    <p:sldId id="358" r:id="rId19"/>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03" autoAdjust="0"/>
    <p:restoredTop sz="94643" autoAdjust="0"/>
  </p:normalViewPr>
  <p:slideViewPr>
    <p:cSldViewPr snapToGrid="0" showGuides="1">
      <p:cViewPr varScale="1">
        <p:scale>
          <a:sx n="108" d="100"/>
          <a:sy n="108" d="100"/>
        </p:scale>
        <p:origin x="600" y="96"/>
      </p:cViewPr>
      <p:guideLst>
        <p:guide orient="horz" pos="2160"/>
        <p:guide pos="3840"/>
      </p:guideLst>
    </p:cSldViewPr>
  </p:slideViewPr>
  <p:outlineViewPr>
    <p:cViewPr>
      <p:scale>
        <a:sx n="33" d="100"/>
        <a:sy n="33" d="100"/>
      </p:scale>
      <p:origin x="0" y="-654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74A90C22-FBE7-4216-B9D6-ABAA81A16EC1}" type="datetimeFigureOut">
              <a:rPr lang="en-US" smtClean="0"/>
              <a:t>5/31/2023</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8DD54BC1-E203-43D6-ADBC-7700A5EC775C}" type="slidenum">
              <a:rPr lang="en-US" smtClean="0"/>
              <a:t>‹#›</a:t>
            </a:fld>
            <a:endParaRPr lang="en-US"/>
          </a:p>
        </p:txBody>
      </p:sp>
    </p:spTree>
    <p:extLst>
      <p:ext uri="{BB962C8B-B14F-4D97-AF65-F5344CB8AC3E}">
        <p14:creationId xmlns:p14="http://schemas.microsoft.com/office/powerpoint/2010/main" val="485679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DD54BC1-E203-43D6-ADBC-7700A5EC775C}" type="slidenum">
              <a:rPr lang="en-US" smtClean="0"/>
              <a:t>1</a:t>
            </a:fld>
            <a:endParaRPr lang="en-US"/>
          </a:p>
        </p:txBody>
      </p:sp>
    </p:spTree>
    <p:extLst>
      <p:ext uri="{BB962C8B-B14F-4D97-AF65-F5344CB8AC3E}">
        <p14:creationId xmlns:p14="http://schemas.microsoft.com/office/powerpoint/2010/main" val="3278269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DD54BC1-E203-43D6-ADBC-7700A5EC775C}" type="slidenum">
              <a:rPr lang="en-US" smtClean="0"/>
              <a:t>2</a:t>
            </a:fld>
            <a:endParaRPr lang="en-US"/>
          </a:p>
        </p:txBody>
      </p:sp>
    </p:spTree>
    <p:extLst>
      <p:ext uri="{BB962C8B-B14F-4D97-AF65-F5344CB8AC3E}">
        <p14:creationId xmlns:p14="http://schemas.microsoft.com/office/powerpoint/2010/main" val="13299598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solidFill>
                  <a:schemeClr val="accent5">
                    <a:lumMod val="75000"/>
                  </a:schemeClr>
                </a:solidFill>
              </a:defRPr>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5">
                    <a:lumMod val="7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3C6C4E94-7198-4E1A-918C-A2727EA36087}" type="datetime1">
              <a:rPr lang="en-US" smtClean="0"/>
              <a:t>5/31/2023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D25607-309F-4D30-9ECA-33A53AAAC199}" type="slidenum">
              <a:rPr lang="en-US" smtClean="0"/>
              <a:t>‹#›</a:t>
            </a:fld>
            <a:endParaRPr lang="en-US"/>
          </a:p>
        </p:txBody>
      </p:sp>
    </p:spTree>
    <p:extLst>
      <p:ext uri="{BB962C8B-B14F-4D97-AF65-F5344CB8AC3E}">
        <p14:creationId xmlns:p14="http://schemas.microsoft.com/office/powerpoint/2010/main" val="2344714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5">
                    <a:lumMod val="75000"/>
                  </a:schemeClr>
                </a:solidFill>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lvl1pPr>
              <a:defRPr>
                <a:solidFill>
                  <a:schemeClr val="accent5">
                    <a:lumMod val="75000"/>
                  </a:schemeClr>
                </a:solidFill>
              </a:defRPr>
            </a:lvl1pPr>
            <a:lvl2pPr>
              <a:defRPr>
                <a:solidFill>
                  <a:schemeClr val="accent5">
                    <a:lumMod val="75000"/>
                  </a:schemeClr>
                </a:solidFill>
              </a:defRPr>
            </a:lvl2pPr>
            <a:lvl3pPr>
              <a:defRPr>
                <a:solidFill>
                  <a:schemeClr val="accent5">
                    <a:lumMod val="75000"/>
                  </a:schemeClr>
                </a:solidFill>
              </a:defRPr>
            </a:lvl3pPr>
            <a:lvl4pPr>
              <a:defRPr>
                <a:solidFill>
                  <a:schemeClr val="accent5">
                    <a:lumMod val="75000"/>
                  </a:schemeClr>
                </a:solidFill>
              </a:defRPr>
            </a:lvl4pPr>
            <a:lvl5pPr>
              <a:defRPr>
                <a:solidFill>
                  <a:schemeClr val="accent5">
                    <a:lumMod val="75000"/>
                  </a:schemeClr>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31C68C00-B2C7-441A-8459-CDF79BEE5009}" type="datetime1">
              <a:rPr lang="en-US" smtClean="0"/>
              <a:t>5/31/2023</a:t>
            </a:fld>
            <a:endParaRPr lang="en-US"/>
          </a:p>
        </p:txBody>
      </p:sp>
      <p:sp>
        <p:nvSpPr>
          <p:cNvPr id="5" name="Footer Placeholder 4"/>
          <p:cNvSpPr>
            <a:spLocks noGrp="1"/>
          </p:cNvSpPr>
          <p:nvPr>
            <p:ph type="ftr" sz="quarter" idx="11"/>
          </p:nvPr>
        </p:nvSpPr>
        <p:spPr/>
        <p:txBody>
          <a:bodyPr/>
          <a:lstStyle/>
          <a:p>
            <a:r>
              <a:rPr lang="en-US" dirty="0"/>
              <a:t>Kentucky Public Service Commission</a:t>
            </a:r>
          </a:p>
          <a:p>
            <a:endParaRPr lang="en-US" dirty="0"/>
          </a:p>
        </p:txBody>
      </p:sp>
      <p:sp>
        <p:nvSpPr>
          <p:cNvPr id="6" name="Slide Number Placeholder 5"/>
          <p:cNvSpPr>
            <a:spLocks noGrp="1"/>
          </p:cNvSpPr>
          <p:nvPr>
            <p:ph type="sldNum" sz="quarter" idx="12"/>
          </p:nvPr>
        </p:nvSpPr>
        <p:spPr/>
        <p:txBody>
          <a:bodyPr/>
          <a:lstStyle/>
          <a:p>
            <a:fld id="{64D25607-309F-4D30-9ECA-33A53AAAC199}" type="slidenum">
              <a:rPr lang="en-US" smtClean="0"/>
              <a:t>‹#›</a:t>
            </a:fld>
            <a:endParaRPr lang="en-US"/>
          </a:p>
        </p:txBody>
      </p:sp>
    </p:spTree>
    <p:extLst>
      <p:ext uri="{BB962C8B-B14F-4D97-AF65-F5344CB8AC3E}">
        <p14:creationId xmlns:p14="http://schemas.microsoft.com/office/powerpoint/2010/main" val="1993809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B57BD15-E2EA-4197-B3FF-9B9B52140524}" type="datetime1">
              <a:rPr lang="en-US" smtClean="0"/>
              <a:t>5/31/2023</a:t>
            </a:fld>
            <a:endParaRPr lang="en-US"/>
          </a:p>
        </p:txBody>
      </p:sp>
      <p:sp>
        <p:nvSpPr>
          <p:cNvPr id="5" name="Footer Placeholder 4"/>
          <p:cNvSpPr>
            <a:spLocks noGrp="1"/>
          </p:cNvSpPr>
          <p:nvPr>
            <p:ph type="ftr" sz="quarter" idx="11"/>
          </p:nvPr>
        </p:nvSpPr>
        <p:spPr/>
        <p:txBody>
          <a:bodyPr/>
          <a:lstStyle/>
          <a:p>
            <a:r>
              <a:rPr lang="en-US" dirty="0"/>
              <a:t>Kentucky Public Service Commission</a:t>
            </a:r>
          </a:p>
          <a:p>
            <a:endParaRPr lang="en-US" dirty="0"/>
          </a:p>
        </p:txBody>
      </p:sp>
      <p:sp>
        <p:nvSpPr>
          <p:cNvPr id="6" name="Slide Number Placeholder 5"/>
          <p:cNvSpPr>
            <a:spLocks noGrp="1"/>
          </p:cNvSpPr>
          <p:nvPr>
            <p:ph type="sldNum" sz="quarter" idx="12"/>
          </p:nvPr>
        </p:nvSpPr>
        <p:spPr/>
        <p:txBody>
          <a:bodyPr/>
          <a:lstStyle/>
          <a:p>
            <a:fld id="{64D25607-309F-4D30-9ECA-33A53AAAC199}" type="slidenum">
              <a:rPr lang="en-US" smtClean="0"/>
              <a:t>‹#›</a:t>
            </a:fld>
            <a:endParaRPr lang="en-US"/>
          </a:p>
        </p:txBody>
      </p:sp>
    </p:spTree>
    <p:extLst>
      <p:ext uri="{BB962C8B-B14F-4D97-AF65-F5344CB8AC3E}">
        <p14:creationId xmlns:p14="http://schemas.microsoft.com/office/powerpoint/2010/main" val="1194207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86896" y="256912"/>
            <a:ext cx="10515600" cy="1325563"/>
          </a:xfrm>
        </p:spPr>
        <p:txBody>
          <a:bodyPr/>
          <a:lstStyle>
            <a:lvl1pPr>
              <a:defRPr>
                <a:solidFill>
                  <a:schemeClr val="accent5">
                    <a:lumMod val="75000"/>
                  </a:schemeClr>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chemeClr val="accent5">
                    <a:lumMod val="75000"/>
                  </a:schemeClr>
                </a:solidFill>
              </a:defRPr>
            </a:lvl1pPr>
            <a:lvl2pPr>
              <a:defRPr>
                <a:solidFill>
                  <a:schemeClr val="accent5">
                    <a:lumMod val="75000"/>
                  </a:schemeClr>
                </a:solidFill>
              </a:defRPr>
            </a:lvl2pPr>
            <a:lvl3pPr>
              <a:defRPr>
                <a:solidFill>
                  <a:schemeClr val="accent5">
                    <a:lumMod val="75000"/>
                  </a:schemeClr>
                </a:solidFill>
              </a:defRPr>
            </a:lvl3pPr>
            <a:lvl4pPr>
              <a:defRPr>
                <a:solidFill>
                  <a:schemeClr val="accent5">
                    <a:lumMod val="75000"/>
                  </a:schemeClr>
                </a:solidFill>
              </a:defRPr>
            </a:lvl4pPr>
            <a:lvl5pPr>
              <a:defRPr>
                <a:solidFill>
                  <a:schemeClr val="accent5">
                    <a:lumMod val="75000"/>
                  </a:schemeClr>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F92AA55-B267-4AF6-A9DF-3C1594F387DC}" type="datetime1">
              <a:rPr lang="en-US" smtClean="0"/>
              <a:t>5/31/2023</a:t>
            </a:fld>
            <a:endParaRPr lang="en-US"/>
          </a:p>
        </p:txBody>
      </p:sp>
      <p:sp>
        <p:nvSpPr>
          <p:cNvPr id="5" name="Footer Placeholder 4"/>
          <p:cNvSpPr>
            <a:spLocks noGrp="1"/>
          </p:cNvSpPr>
          <p:nvPr>
            <p:ph type="ftr" sz="quarter" idx="11"/>
          </p:nvPr>
        </p:nvSpPr>
        <p:spPr/>
        <p:txBody>
          <a:bodyPr/>
          <a:lstStyle/>
          <a:p>
            <a:r>
              <a:rPr lang="en-US" dirty="0"/>
              <a:t>Kentucky Public Service Commission</a:t>
            </a:r>
          </a:p>
        </p:txBody>
      </p:sp>
      <p:sp>
        <p:nvSpPr>
          <p:cNvPr id="6" name="Slide Number Placeholder 5"/>
          <p:cNvSpPr>
            <a:spLocks noGrp="1"/>
          </p:cNvSpPr>
          <p:nvPr>
            <p:ph type="sldNum" sz="quarter" idx="12"/>
          </p:nvPr>
        </p:nvSpPr>
        <p:spPr/>
        <p:txBody>
          <a:bodyPr/>
          <a:lstStyle>
            <a:lvl1pPr>
              <a:defRPr/>
            </a:lvl1pPr>
          </a:lstStyle>
          <a:p>
            <a:fld id="{B5B60515-9764-43B8-B3EB-AA7427414835}" type="slidenum">
              <a:rPr lang="en-US" smtClean="0"/>
              <a:pPr/>
              <a:t>‹#›</a:t>
            </a:fld>
            <a:endParaRPr lang="en-US" dirty="0"/>
          </a:p>
        </p:txBody>
      </p:sp>
      <p:cxnSp>
        <p:nvCxnSpPr>
          <p:cNvPr id="7" name="Straight Connector 6"/>
          <p:cNvCxnSpPr/>
          <p:nvPr userDrawn="1"/>
        </p:nvCxnSpPr>
        <p:spPr>
          <a:xfrm flipV="1">
            <a:off x="886896" y="1367612"/>
            <a:ext cx="10515600" cy="18853"/>
          </a:xfrm>
          <a:prstGeom prst="line">
            <a:avLst/>
          </a:prstGeom>
          <a:ln w="762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0557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solidFill>
                  <a:schemeClr val="accent5">
                    <a:lumMod val="75000"/>
                  </a:schemeClr>
                </a:solidFill>
              </a:defRPr>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accent5">
                    <a:lumMod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96DD7842-D92B-42FB-B04A-BE6F0B5D0E61}" type="datetime1">
              <a:rPr lang="en-US" smtClean="0"/>
              <a:t>5/31/2023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D25607-309F-4D30-9ECA-33A53AAAC199}" type="slidenum">
              <a:rPr lang="en-US" smtClean="0"/>
              <a:t>‹#›</a:t>
            </a:fld>
            <a:endParaRPr lang="en-US"/>
          </a:p>
        </p:txBody>
      </p:sp>
    </p:spTree>
    <p:extLst>
      <p:ext uri="{BB962C8B-B14F-4D97-AF65-F5344CB8AC3E}">
        <p14:creationId xmlns:p14="http://schemas.microsoft.com/office/powerpoint/2010/main" val="3916842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235269"/>
            <a:ext cx="10515600" cy="1325563"/>
          </a:xfrm>
        </p:spPr>
        <p:txBody>
          <a:bodyPr/>
          <a:lstStyle>
            <a:lvl1pPr>
              <a:defRPr>
                <a:solidFill>
                  <a:schemeClr val="accent5">
                    <a:lumMod val="75000"/>
                  </a:schemeClr>
                </a:solidFill>
              </a:defRPr>
            </a:lvl1p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lvl1pPr>
              <a:defRPr>
                <a:solidFill>
                  <a:schemeClr val="accent5">
                    <a:lumMod val="75000"/>
                  </a:schemeClr>
                </a:solidFill>
              </a:defRPr>
            </a:lvl1pPr>
            <a:lvl2pPr>
              <a:defRPr>
                <a:solidFill>
                  <a:schemeClr val="accent5">
                    <a:lumMod val="75000"/>
                  </a:schemeClr>
                </a:solidFill>
              </a:defRPr>
            </a:lvl2pPr>
            <a:lvl3pPr>
              <a:defRPr>
                <a:solidFill>
                  <a:schemeClr val="accent5">
                    <a:lumMod val="75000"/>
                  </a:schemeClr>
                </a:solidFill>
              </a:defRPr>
            </a:lvl3pPr>
            <a:lvl4pPr>
              <a:defRPr>
                <a:solidFill>
                  <a:schemeClr val="accent5">
                    <a:lumMod val="75000"/>
                  </a:schemeClr>
                </a:solidFill>
              </a:defRPr>
            </a:lvl4pPr>
            <a:lvl5pPr>
              <a:defRPr>
                <a:solidFill>
                  <a:schemeClr val="accent5">
                    <a:lumMod val="75000"/>
                  </a:schemeClr>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lvl1pPr>
              <a:defRPr>
                <a:solidFill>
                  <a:schemeClr val="accent5">
                    <a:lumMod val="75000"/>
                  </a:schemeClr>
                </a:solidFill>
              </a:defRPr>
            </a:lvl1pPr>
            <a:lvl2pPr>
              <a:defRPr>
                <a:solidFill>
                  <a:schemeClr val="accent5">
                    <a:lumMod val="75000"/>
                  </a:schemeClr>
                </a:solidFill>
              </a:defRPr>
            </a:lvl2pPr>
            <a:lvl3pPr>
              <a:defRPr>
                <a:solidFill>
                  <a:schemeClr val="accent5">
                    <a:lumMod val="75000"/>
                  </a:schemeClr>
                </a:solidFill>
              </a:defRPr>
            </a:lvl3pPr>
            <a:lvl4pPr>
              <a:defRPr>
                <a:solidFill>
                  <a:schemeClr val="accent5">
                    <a:lumMod val="75000"/>
                  </a:schemeClr>
                </a:solidFill>
              </a:defRPr>
            </a:lvl4pPr>
            <a:lvl5pPr>
              <a:defRPr>
                <a:solidFill>
                  <a:schemeClr val="accent5">
                    <a:lumMod val="75000"/>
                  </a:schemeClr>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0FECBF2A-A421-4AF5-A2A4-3849516E571B}" type="datetime1">
              <a:rPr lang="en-US" smtClean="0"/>
              <a:t>5/31/2023</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4D25607-309F-4D30-9ECA-33A53AAAC199}" type="slidenum">
              <a:rPr lang="en-US" smtClean="0"/>
              <a:t>‹#›</a:t>
            </a:fld>
            <a:endParaRPr lang="en-US" dirty="0"/>
          </a:p>
        </p:txBody>
      </p:sp>
      <p:cxnSp>
        <p:nvCxnSpPr>
          <p:cNvPr id="8" name="Straight Connector 7"/>
          <p:cNvCxnSpPr/>
          <p:nvPr userDrawn="1"/>
        </p:nvCxnSpPr>
        <p:spPr>
          <a:xfrm flipV="1">
            <a:off x="838200" y="1378434"/>
            <a:ext cx="10515600" cy="18853"/>
          </a:xfrm>
          <a:prstGeom prst="line">
            <a:avLst/>
          </a:prstGeom>
          <a:ln w="762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2429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04F6393-92EF-4D10-8DDC-9B3215B0B9A5}" type="datetime1">
              <a:rPr lang="en-US" smtClean="0"/>
              <a:t>5/31/2023</a:t>
            </a:fld>
            <a:endParaRPr lang="en-US"/>
          </a:p>
        </p:txBody>
      </p:sp>
      <p:sp>
        <p:nvSpPr>
          <p:cNvPr id="8" name="Footer Placeholder 7"/>
          <p:cNvSpPr>
            <a:spLocks noGrp="1"/>
          </p:cNvSpPr>
          <p:nvPr>
            <p:ph type="ftr" sz="quarter" idx="11"/>
          </p:nvPr>
        </p:nvSpPr>
        <p:spPr/>
        <p:txBody>
          <a:bodyPr/>
          <a:lstStyle/>
          <a:p>
            <a:r>
              <a:rPr lang="en-US" dirty="0"/>
              <a:t>Kentucky Public Service Commission</a:t>
            </a:r>
          </a:p>
          <a:p>
            <a:endParaRPr lang="en-US" dirty="0"/>
          </a:p>
        </p:txBody>
      </p:sp>
      <p:sp>
        <p:nvSpPr>
          <p:cNvPr id="9" name="Slide Number Placeholder 8"/>
          <p:cNvSpPr>
            <a:spLocks noGrp="1"/>
          </p:cNvSpPr>
          <p:nvPr>
            <p:ph type="sldNum" sz="quarter" idx="12"/>
          </p:nvPr>
        </p:nvSpPr>
        <p:spPr/>
        <p:txBody>
          <a:bodyPr/>
          <a:lstStyle/>
          <a:p>
            <a:fld id="{64D25607-309F-4D30-9ECA-33A53AAAC199}" type="slidenum">
              <a:rPr lang="en-US" smtClean="0"/>
              <a:t>‹#›</a:t>
            </a:fld>
            <a:endParaRPr lang="en-US"/>
          </a:p>
        </p:txBody>
      </p:sp>
      <p:cxnSp>
        <p:nvCxnSpPr>
          <p:cNvPr id="10" name="Straight Connector 9"/>
          <p:cNvCxnSpPr/>
          <p:nvPr userDrawn="1"/>
        </p:nvCxnSpPr>
        <p:spPr>
          <a:xfrm flipV="1">
            <a:off x="838200" y="1495623"/>
            <a:ext cx="10515600" cy="18853"/>
          </a:xfrm>
          <a:prstGeom prst="line">
            <a:avLst/>
          </a:prstGeom>
          <a:ln w="762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828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5">
                    <a:lumMod val="75000"/>
                  </a:schemeClr>
                </a:solidFill>
              </a:defRPr>
            </a:lvl1pPr>
          </a:lstStyle>
          <a:p>
            <a:r>
              <a:rPr lang="en-US" dirty="0"/>
              <a:t>Click to edit Master title style</a:t>
            </a:r>
          </a:p>
        </p:txBody>
      </p:sp>
      <p:sp>
        <p:nvSpPr>
          <p:cNvPr id="3" name="Date Placeholder 2"/>
          <p:cNvSpPr>
            <a:spLocks noGrp="1"/>
          </p:cNvSpPr>
          <p:nvPr>
            <p:ph type="dt" sz="half" idx="10"/>
          </p:nvPr>
        </p:nvSpPr>
        <p:spPr/>
        <p:txBody>
          <a:bodyPr/>
          <a:lstStyle/>
          <a:p>
            <a:fld id="{4A020125-94CE-4358-A11B-69A0D5190046}" type="datetime1">
              <a:rPr lang="en-US" smtClean="0"/>
              <a:t>5/31/2023</a:t>
            </a:fld>
            <a:endParaRPr lang="en-US"/>
          </a:p>
        </p:txBody>
      </p:sp>
      <p:sp>
        <p:nvSpPr>
          <p:cNvPr id="4" name="Footer Placeholder 3"/>
          <p:cNvSpPr>
            <a:spLocks noGrp="1"/>
          </p:cNvSpPr>
          <p:nvPr>
            <p:ph type="ftr" sz="quarter" idx="11"/>
          </p:nvPr>
        </p:nvSpPr>
        <p:spPr/>
        <p:txBody>
          <a:bodyPr/>
          <a:lstStyle/>
          <a:p>
            <a:r>
              <a:rPr lang="en-US" dirty="0"/>
              <a:t>Kentucky Public Service Commission</a:t>
            </a:r>
          </a:p>
          <a:p>
            <a:endParaRPr lang="en-US" dirty="0"/>
          </a:p>
        </p:txBody>
      </p:sp>
      <p:sp>
        <p:nvSpPr>
          <p:cNvPr id="5" name="Slide Number Placeholder 4"/>
          <p:cNvSpPr>
            <a:spLocks noGrp="1"/>
          </p:cNvSpPr>
          <p:nvPr>
            <p:ph type="sldNum" sz="quarter" idx="12"/>
          </p:nvPr>
        </p:nvSpPr>
        <p:spPr/>
        <p:txBody>
          <a:bodyPr/>
          <a:lstStyle/>
          <a:p>
            <a:fld id="{64D25607-309F-4D30-9ECA-33A53AAAC199}" type="slidenum">
              <a:rPr lang="en-US" smtClean="0"/>
              <a:t>‹#›</a:t>
            </a:fld>
            <a:endParaRPr lang="en-US"/>
          </a:p>
        </p:txBody>
      </p:sp>
    </p:spTree>
    <p:extLst>
      <p:ext uri="{BB962C8B-B14F-4D97-AF65-F5344CB8AC3E}">
        <p14:creationId xmlns:p14="http://schemas.microsoft.com/office/powerpoint/2010/main" val="1697718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5C6B95-0E90-44C2-AA43-E91564549260}" type="datetime1">
              <a:rPr lang="en-US" smtClean="0"/>
              <a:t>5/31/2023</a:t>
            </a:fld>
            <a:endParaRPr lang="en-US"/>
          </a:p>
        </p:txBody>
      </p:sp>
      <p:sp>
        <p:nvSpPr>
          <p:cNvPr id="3" name="Footer Placeholder 2"/>
          <p:cNvSpPr>
            <a:spLocks noGrp="1"/>
          </p:cNvSpPr>
          <p:nvPr>
            <p:ph type="ftr" sz="quarter" idx="11"/>
          </p:nvPr>
        </p:nvSpPr>
        <p:spPr/>
        <p:txBody>
          <a:bodyPr/>
          <a:lstStyle/>
          <a:p>
            <a:r>
              <a:rPr lang="en-US" dirty="0"/>
              <a:t>Kentucky Public Service Commission</a:t>
            </a:r>
          </a:p>
          <a:p>
            <a:endParaRPr lang="en-US" dirty="0"/>
          </a:p>
        </p:txBody>
      </p:sp>
      <p:sp>
        <p:nvSpPr>
          <p:cNvPr id="4" name="Slide Number Placeholder 3"/>
          <p:cNvSpPr>
            <a:spLocks noGrp="1"/>
          </p:cNvSpPr>
          <p:nvPr>
            <p:ph type="sldNum" sz="quarter" idx="12"/>
          </p:nvPr>
        </p:nvSpPr>
        <p:spPr/>
        <p:txBody>
          <a:bodyPr/>
          <a:lstStyle/>
          <a:p>
            <a:fld id="{64D25607-309F-4D30-9ECA-33A53AAAC199}" type="slidenum">
              <a:rPr lang="en-US" smtClean="0"/>
              <a:t>‹#›</a:t>
            </a:fld>
            <a:endParaRPr lang="en-US"/>
          </a:p>
        </p:txBody>
      </p:sp>
    </p:spTree>
    <p:extLst>
      <p:ext uri="{BB962C8B-B14F-4D97-AF65-F5344CB8AC3E}">
        <p14:creationId xmlns:p14="http://schemas.microsoft.com/office/powerpoint/2010/main" val="2529727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solidFill>
                  <a:schemeClr val="accent5">
                    <a:lumMod val="75000"/>
                  </a:schemeClr>
                </a:solidFill>
              </a:defRPr>
            </a:lvl1pPr>
          </a:lstStyle>
          <a:p>
            <a:r>
              <a:rPr lang="en-US" dirty="0"/>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solidFill>
                  <a:schemeClr val="accent5">
                    <a:lumMod val="75000"/>
                  </a:schemeClr>
                </a:solidFill>
              </a:defRPr>
            </a:lvl1pPr>
            <a:lvl2pPr>
              <a:defRPr sz="2800">
                <a:solidFill>
                  <a:schemeClr val="accent5">
                    <a:lumMod val="75000"/>
                  </a:schemeClr>
                </a:solidFill>
              </a:defRPr>
            </a:lvl2pPr>
            <a:lvl3pPr>
              <a:defRPr sz="2400">
                <a:solidFill>
                  <a:schemeClr val="accent5">
                    <a:lumMod val="75000"/>
                  </a:schemeClr>
                </a:solidFill>
              </a:defRPr>
            </a:lvl3pPr>
            <a:lvl4pPr>
              <a:defRPr sz="2000">
                <a:solidFill>
                  <a:schemeClr val="accent5">
                    <a:lumMod val="75000"/>
                  </a:schemeClr>
                </a:solidFill>
              </a:defRPr>
            </a:lvl4pPr>
            <a:lvl5pPr>
              <a:defRPr sz="2000">
                <a:solidFill>
                  <a:schemeClr val="accent5">
                    <a:lumMod val="75000"/>
                  </a:schemeClr>
                </a:solidFill>
              </a:defRPr>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solidFill>
                  <a:schemeClr val="accent5">
                    <a:lumMod val="7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p:cNvSpPr>
            <a:spLocks noGrp="1"/>
          </p:cNvSpPr>
          <p:nvPr>
            <p:ph type="dt" sz="half" idx="10"/>
          </p:nvPr>
        </p:nvSpPr>
        <p:spPr/>
        <p:txBody>
          <a:bodyPr/>
          <a:lstStyle/>
          <a:p>
            <a:fld id="{3BC84307-D69E-401F-BFFB-F7067FC579D3}" type="datetime1">
              <a:rPr lang="en-US" smtClean="0"/>
              <a:t>5/31/2023</a:t>
            </a:fld>
            <a:endParaRPr lang="en-US"/>
          </a:p>
        </p:txBody>
      </p:sp>
      <p:sp>
        <p:nvSpPr>
          <p:cNvPr id="6" name="Footer Placeholder 5"/>
          <p:cNvSpPr>
            <a:spLocks noGrp="1"/>
          </p:cNvSpPr>
          <p:nvPr>
            <p:ph type="ftr" sz="quarter" idx="11"/>
          </p:nvPr>
        </p:nvSpPr>
        <p:spPr/>
        <p:txBody>
          <a:bodyPr/>
          <a:lstStyle/>
          <a:p>
            <a:r>
              <a:rPr lang="en-US" dirty="0"/>
              <a:t>Kentucky Public Service Commission</a:t>
            </a:r>
          </a:p>
          <a:p>
            <a:endParaRPr lang="en-US" dirty="0"/>
          </a:p>
        </p:txBody>
      </p:sp>
      <p:sp>
        <p:nvSpPr>
          <p:cNvPr id="7" name="Slide Number Placeholder 6"/>
          <p:cNvSpPr>
            <a:spLocks noGrp="1"/>
          </p:cNvSpPr>
          <p:nvPr>
            <p:ph type="sldNum" sz="quarter" idx="12"/>
          </p:nvPr>
        </p:nvSpPr>
        <p:spPr/>
        <p:txBody>
          <a:bodyPr/>
          <a:lstStyle/>
          <a:p>
            <a:fld id="{64D25607-309F-4D30-9ECA-33A53AAAC199}" type="slidenum">
              <a:rPr lang="en-US" smtClean="0"/>
              <a:t>‹#›</a:t>
            </a:fld>
            <a:endParaRPr lang="en-US"/>
          </a:p>
        </p:txBody>
      </p:sp>
    </p:spTree>
    <p:extLst>
      <p:ext uri="{BB962C8B-B14F-4D97-AF65-F5344CB8AC3E}">
        <p14:creationId xmlns:p14="http://schemas.microsoft.com/office/powerpoint/2010/main" val="454802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solidFill>
                  <a:schemeClr val="accent5">
                    <a:lumMod val="75000"/>
                  </a:schemeClr>
                </a:solidFill>
              </a:defRPr>
            </a:lvl1pPr>
          </a:lstStyle>
          <a:p>
            <a:r>
              <a:rPr lang="en-US" dirty="0"/>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solidFill>
                  <a:schemeClr val="accent5">
                    <a:lumMod val="7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p:cNvSpPr>
            <a:spLocks noGrp="1"/>
          </p:cNvSpPr>
          <p:nvPr>
            <p:ph type="dt" sz="half" idx="10"/>
          </p:nvPr>
        </p:nvSpPr>
        <p:spPr/>
        <p:txBody>
          <a:bodyPr/>
          <a:lstStyle/>
          <a:p>
            <a:fld id="{34A67798-E148-4D5A-AD7F-BE95205C2B4B}" type="datetime1">
              <a:rPr lang="en-US" smtClean="0"/>
              <a:t>5/31/2023</a:t>
            </a:fld>
            <a:endParaRPr lang="en-US"/>
          </a:p>
        </p:txBody>
      </p:sp>
      <p:sp>
        <p:nvSpPr>
          <p:cNvPr id="6" name="Footer Placeholder 5"/>
          <p:cNvSpPr>
            <a:spLocks noGrp="1"/>
          </p:cNvSpPr>
          <p:nvPr>
            <p:ph type="ftr" sz="quarter" idx="11"/>
          </p:nvPr>
        </p:nvSpPr>
        <p:spPr/>
        <p:txBody>
          <a:bodyPr/>
          <a:lstStyle/>
          <a:p>
            <a:r>
              <a:rPr lang="en-US" dirty="0"/>
              <a:t>Kentucky Public Service Commission</a:t>
            </a:r>
          </a:p>
          <a:p>
            <a:endParaRPr lang="en-US" dirty="0"/>
          </a:p>
        </p:txBody>
      </p:sp>
      <p:sp>
        <p:nvSpPr>
          <p:cNvPr id="7" name="Slide Number Placeholder 6"/>
          <p:cNvSpPr>
            <a:spLocks noGrp="1"/>
          </p:cNvSpPr>
          <p:nvPr>
            <p:ph type="sldNum" sz="quarter" idx="12"/>
          </p:nvPr>
        </p:nvSpPr>
        <p:spPr/>
        <p:txBody>
          <a:bodyPr/>
          <a:lstStyle/>
          <a:p>
            <a:fld id="{64D25607-309F-4D30-9ECA-33A53AAAC199}" type="slidenum">
              <a:rPr lang="en-US" smtClean="0"/>
              <a:t>‹#›</a:t>
            </a:fld>
            <a:endParaRPr lang="en-US"/>
          </a:p>
        </p:txBody>
      </p:sp>
    </p:spTree>
    <p:extLst>
      <p:ext uri="{BB962C8B-B14F-4D97-AF65-F5344CB8AC3E}">
        <p14:creationId xmlns:p14="http://schemas.microsoft.com/office/powerpoint/2010/main" val="3061113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E9CE0D-2DA6-4A8B-B032-34753A510C0F}" type="datetime1">
              <a:rPr lang="en-US" smtClean="0"/>
              <a:t>5/31/2023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D25607-309F-4D30-9ECA-33A53AAAC199}" type="slidenum">
              <a:rPr lang="en-US" smtClean="0"/>
              <a:t>‹#›</a:t>
            </a:fld>
            <a:endParaRPr lang="en-US"/>
          </a:p>
        </p:txBody>
      </p:sp>
    </p:spTree>
    <p:extLst>
      <p:ext uri="{BB962C8B-B14F-4D97-AF65-F5344CB8AC3E}">
        <p14:creationId xmlns:p14="http://schemas.microsoft.com/office/powerpoint/2010/main" val="10752892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accent5"/>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5"/>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5"/>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5"/>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655762"/>
          </a:xfrm>
        </p:spPr>
        <p:txBody>
          <a:bodyPr>
            <a:normAutofit/>
          </a:bodyPr>
          <a:lstStyle/>
          <a:p>
            <a:br>
              <a:rPr lang="en-US" sz="4000" dirty="0">
                <a:latin typeface="+mn-lt"/>
              </a:rPr>
            </a:br>
            <a:r>
              <a:rPr lang="en-US" sz="4000" dirty="0">
                <a:latin typeface="+mn-lt"/>
              </a:rPr>
              <a:t>Public Service Commission </a:t>
            </a:r>
          </a:p>
        </p:txBody>
      </p:sp>
      <p:sp>
        <p:nvSpPr>
          <p:cNvPr id="4" name="Subtitle 3"/>
          <p:cNvSpPr>
            <a:spLocks noGrp="1"/>
          </p:cNvSpPr>
          <p:nvPr>
            <p:ph type="subTitle" idx="1"/>
          </p:nvPr>
        </p:nvSpPr>
        <p:spPr>
          <a:xfrm>
            <a:off x="1524000" y="3657697"/>
            <a:ext cx="9144000" cy="1655762"/>
          </a:xfrm>
        </p:spPr>
        <p:txBody>
          <a:bodyPr>
            <a:normAutofit/>
          </a:bodyPr>
          <a:lstStyle/>
          <a:p>
            <a:r>
              <a:rPr lang="en-US" dirty="0"/>
              <a:t>Kent Chandler, Chairman</a:t>
            </a:r>
          </a:p>
          <a:p>
            <a:r>
              <a:rPr lang="en-US" dirty="0"/>
              <a:t>Kentucky Public Service Commission</a:t>
            </a:r>
          </a:p>
          <a:p>
            <a:r>
              <a:rPr lang="en-US" dirty="0"/>
              <a:t>June 2023</a:t>
            </a:r>
          </a:p>
        </p:txBody>
      </p:sp>
      <p:sp>
        <p:nvSpPr>
          <p:cNvPr id="3" name="TextBox 2"/>
          <p:cNvSpPr txBox="1"/>
          <p:nvPr/>
        </p:nvSpPr>
        <p:spPr>
          <a:xfrm>
            <a:off x="0" y="6119336"/>
            <a:ext cx="12191999" cy="738664"/>
          </a:xfrm>
          <a:prstGeom prst="rect">
            <a:avLst/>
          </a:prstGeom>
          <a:solidFill>
            <a:schemeClr val="accent5">
              <a:lumMod val="75000"/>
            </a:schemeClr>
          </a:solidFill>
        </p:spPr>
        <p:txBody>
          <a:bodyPr wrap="square" rtlCol="0">
            <a:spAutoFit/>
          </a:bodyPr>
          <a:lstStyle/>
          <a:p>
            <a:pPr algn="ctr"/>
            <a:endParaRPr lang="en-US" sz="1400" dirty="0">
              <a:solidFill>
                <a:schemeClr val="accent5">
                  <a:lumMod val="75000"/>
                </a:schemeClr>
              </a:solidFill>
            </a:endParaRPr>
          </a:p>
          <a:p>
            <a:pPr algn="ctr"/>
            <a:r>
              <a:rPr lang="en-US" sz="1400" b="1" dirty="0">
                <a:solidFill>
                  <a:schemeClr val="bg1"/>
                </a:solidFill>
              </a:rPr>
              <a:t>Any views expressed in this presentation are those of the presenter and do not reflect official positions of the PSC.</a:t>
            </a:r>
          </a:p>
          <a:p>
            <a:pPr algn="ctr"/>
            <a:endParaRPr lang="en-US" sz="1400" dirty="0">
              <a:solidFill>
                <a:schemeClr val="accent5">
                  <a:lumMod val="75000"/>
                </a:schemeClr>
              </a:solidFill>
            </a:endParaRPr>
          </a:p>
        </p:txBody>
      </p:sp>
    </p:spTree>
    <p:extLst>
      <p:ext uri="{BB962C8B-B14F-4D97-AF65-F5344CB8AC3E}">
        <p14:creationId xmlns:p14="http://schemas.microsoft.com/office/powerpoint/2010/main" val="35781888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0CAA9-E712-90D5-65C8-D173566914C7}"/>
              </a:ext>
            </a:extLst>
          </p:cNvPr>
          <p:cNvSpPr>
            <a:spLocks noGrp="1"/>
          </p:cNvSpPr>
          <p:nvPr>
            <p:ph type="title"/>
          </p:nvPr>
        </p:nvSpPr>
        <p:spPr/>
        <p:txBody>
          <a:bodyPr/>
          <a:lstStyle/>
          <a:p>
            <a:r>
              <a:rPr lang="en-US" dirty="0"/>
              <a:t>Regulating incentives, continued</a:t>
            </a:r>
          </a:p>
        </p:txBody>
      </p:sp>
      <p:sp>
        <p:nvSpPr>
          <p:cNvPr id="3" name="Content Placeholder 2">
            <a:extLst>
              <a:ext uri="{FF2B5EF4-FFF2-40B4-BE49-F238E27FC236}">
                <a16:creationId xmlns:a16="http://schemas.microsoft.com/office/drawing/2014/main" id="{0CA0BE73-2290-B3CC-3862-3E36D73EBA39}"/>
              </a:ext>
            </a:extLst>
          </p:cNvPr>
          <p:cNvSpPr>
            <a:spLocks noGrp="1"/>
          </p:cNvSpPr>
          <p:nvPr>
            <p:ph idx="1"/>
          </p:nvPr>
        </p:nvSpPr>
        <p:spPr/>
        <p:txBody>
          <a:bodyPr>
            <a:normAutofit fontScale="92500" lnSpcReduction="20000"/>
          </a:bodyPr>
          <a:lstStyle/>
          <a:p>
            <a:r>
              <a:rPr lang="en-US" dirty="0"/>
              <a:t>In acknowledgement that different entity and governance structures have different incentives, the Commission has attempted to create processes to positively address those distinctions</a:t>
            </a:r>
          </a:p>
          <a:p>
            <a:pPr lvl="1"/>
            <a:r>
              <a:rPr lang="en-US" dirty="0"/>
              <a:t>Water Districts</a:t>
            </a:r>
          </a:p>
          <a:p>
            <a:pPr lvl="2"/>
            <a:r>
              <a:rPr lang="en-US" dirty="0"/>
              <a:t>Following investigation (Case No. 2019-00041), the PSC placed a greater emphasis on ensuring rural water districts have revenues sufficient to address aging systems, water loss and other problems that degrade service. </a:t>
            </a:r>
          </a:p>
          <a:p>
            <a:pPr lvl="2"/>
            <a:r>
              <a:rPr lang="en-US" dirty="0"/>
              <a:t>Began instituting defined, transparent surcharges to address water loss</a:t>
            </a:r>
          </a:p>
          <a:p>
            <a:pPr lvl="1"/>
            <a:r>
              <a:rPr lang="en-US" dirty="0"/>
              <a:t>R.E.C.C.s- Created pilot streamline process to incentivize periodic, incremental rate increases</a:t>
            </a:r>
          </a:p>
          <a:p>
            <a:pPr lvl="2"/>
            <a:r>
              <a:rPr lang="en-US" dirty="0"/>
              <a:t>Majority of costs originate with G&amp;T or at wholesale level</a:t>
            </a:r>
          </a:p>
          <a:p>
            <a:pPr lvl="2"/>
            <a:r>
              <a:rPr lang="en-US" dirty="0"/>
              <a:t>Limited number of cost drivers- Depreciation, wages, vegetation management, etc.</a:t>
            </a:r>
          </a:p>
          <a:p>
            <a:pPr lvl="2"/>
            <a:r>
              <a:rPr lang="en-US" dirty="0"/>
              <a:t>Intended to increase frequency of rate increases, while reducing size of increases, in recognition that the utility doesn’t have an incentive to increase the expenses</a:t>
            </a:r>
          </a:p>
          <a:p>
            <a:pPr lvl="2"/>
            <a:r>
              <a:rPr lang="en-US" dirty="0"/>
              <a:t>Cutting largest costs likely to drive down reliability, and further drive costs</a:t>
            </a:r>
          </a:p>
        </p:txBody>
      </p:sp>
      <p:sp>
        <p:nvSpPr>
          <p:cNvPr id="4" name="Slide Number Placeholder 3">
            <a:extLst>
              <a:ext uri="{FF2B5EF4-FFF2-40B4-BE49-F238E27FC236}">
                <a16:creationId xmlns:a16="http://schemas.microsoft.com/office/drawing/2014/main" id="{5DAB03E4-610D-D312-4F7A-0F21FFA5EA46}"/>
              </a:ext>
            </a:extLst>
          </p:cNvPr>
          <p:cNvSpPr>
            <a:spLocks noGrp="1"/>
          </p:cNvSpPr>
          <p:nvPr>
            <p:ph type="sldNum" sz="quarter" idx="12"/>
          </p:nvPr>
        </p:nvSpPr>
        <p:spPr/>
        <p:txBody>
          <a:bodyPr/>
          <a:lstStyle/>
          <a:p>
            <a:fld id="{B5B60515-9764-43B8-B3EB-AA7427414835}" type="slidenum">
              <a:rPr lang="en-US" smtClean="0"/>
              <a:pPr/>
              <a:t>10</a:t>
            </a:fld>
            <a:endParaRPr lang="en-US" dirty="0"/>
          </a:p>
        </p:txBody>
      </p:sp>
    </p:spTree>
    <p:extLst>
      <p:ext uri="{BB962C8B-B14F-4D97-AF65-F5344CB8AC3E}">
        <p14:creationId xmlns:p14="http://schemas.microsoft.com/office/powerpoint/2010/main" val="23877918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B7A29-607E-4BD0-A005-8CF4B90798FF}"/>
              </a:ext>
            </a:extLst>
          </p:cNvPr>
          <p:cNvSpPr>
            <a:spLocks noGrp="1"/>
          </p:cNvSpPr>
          <p:nvPr>
            <p:ph type="title"/>
          </p:nvPr>
        </p:nvSpPr>
        <p:spPr/>
        <p:txBody>
          <a:bodyPr/>
          <a:lstStyle/>
          <a:p>
            <a:r>
              <a:rPr lang="en-US" dirty="0"/>
              <a:t>Regulating Incentives, continued</a:t>
            </a:r>
          </a:p>
        </p:txBody>
      </p:sp>
      <p:sp>
        <p:nvSpPr>
          <p:cNvPr id="3" name="Content Placeholder 2">
            <a:extLst>
              <a:ext uri="{FF2B5EF4-FFF2-40B4-BE49-F238E27FC236}">
                <a16:creationId xmlns:a16="http://schemas.microsoft.com/office/drawing/2014/main" id="{AE74E8C2-6609-4F93-A379-AAC4AF32CE03}"/>
              </a:ext>
            </a:extLst>
          </p:cNvPr>
          <p:cNvSpPr>
            <a:spLocks noGrp="1"/>
          </p:cNvSpPr>
          <p:nvPr>
            <p:ph idx="1"/>
          </p:nvPr>
        </p:nvSpPr>
        <p:spPr/>
        <p:txBody>
          <a:bodyPr/>
          <a:lstStyle/>
          <a:p>
            <a:r>
              <a:rPr lang="en-US" dirty="0"/>
              <a:t>This only makes sense. These utilities are not investor-owned</a:t>
            </a:r>
          </a:p>
          <a:p>
            <a:r>
              <a:rPr lang="en-US" dirty="0"/>
              <a:t>Investor-owned utilities make more profit the more they invest</a:t>
            </a:r>
          </a:p>
          <a:p>
            <a:pPr lvl="1"/>
            <a:r>
              <a:rPr lang="en-US" dirty="0"/>
              <a:t>This is assuming the cost of equity capital is constant</a:t>
            </a:r>
          </a:p>
          <a:p>
            <a:pPr lvl="1"/>
            <a:r>
              <a:rPr lang="en-US" dirty="0"/>
              <a:t>The PSC determines the cost of equity capital in rate cases, to ensure that the utility shareholders’ rate of return on their equity investments are commiserate with the risk experienced by the investment</a:t>
            </a:r>
          </a:p>
          <a:p>
            <a:r>
              <a:rPr lang="en-US" dirty="0"/>
              <a:t>Since IOUs earn a return on investment, if investments go up, so do profits.</a:t>
            </a:r>
          </a:p>
          <a:p>
            <a:pPr lvl="1"/>
            <a:r>
              <a:rPr lang="en-US" dirty="0"/>
              <a:t>Its this incentive to increase certain costs, namely capital costs, between rate changes, that is one of the primary differences between IOUs and RECCs</a:t>
            </a:r>
          </a:p>
        </p:txBody>
      </p:sp>
      <p:sp>
        <p:nvSpPr>
          <p:cNvPr id="4" name="Slide Number Placeholder 3">
            <a:extLst>
              <a:ext uri="{FF2B5EF4-FFF2-40B4-BE49-F238E27FC236}">
                <a16:creationId xmlns:a16="http://schemas.microsoft.com/office/drawing/2014/main" id="{2B9C70F5-EF50-4230-A74D-7CE4DFA222EB}"/>
              </a:ext>
            </a:extLst>
          </p:cNvPr>
          <p:cNvSpPr>
            <a:spLocks noGrp="1"/>
          </p:cNvSpPr>
          <p:nvPr>
            <p:ph type="sldNum" sz="quarter" idx="12"/>
          </p:nvPr>
        </p:nvSpPr>
        <p:spPr/>
        <p:txBody>
          <a:bodyPr/>
          <a:lstStyle/>
          <a:p>
            <a:fld id="{B5B60515-9764-43B8-B3EB-AA7427414835}" type="slidenum">
              <a:rPr lang="en-US" smtClean="0"/>
              <a:pPr/>
              <a:t>11</a:t>
            </a:fld>
            <a:endParaRPr lang="en-US" dirty="0"/>
          </a:p>
        </p:txBody>
      </p:sp>
    </p:spTree>
    <p:extLst>
      <p:ext uri="{BB962C8B-B14F-4D97-AF65-F5344CB8AC3E}">
        <p14:creationId xmlns:p14="http://schemas.microsoft.com/office/powerpoint/2010/main" val="41212213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30F7B-5CEB-9DD3-BE03-170BCB83A7CE}"/>
              </a:ext>
            </a:extLst>
          </p:cNvPr>
          <p:cNvSpPr>
            <a:spLocks noGrp="1"/>
          </p:cNvSpPr>
          <p:nvPr>
            <p:ph type="title"/>
          </p:nvPr>
        </p:nvSpPr>
        <p:spPr/>
        <p:txBody>
          <a:bodyPr/>
          <a:lstStyle/>
          <a:p>
            <a:r>
              <a:rPr lang="en-US" dirty="0"/>
              <a:t>Looking Forward- Changes to regulations</a:t>
            </a:r>
          </a:p>
        </p:txBody>
      </p:sp>
      <p:sp>
        <p:nvSpPr>
          <p:cNvPr id="3" name="Content Placeholder 2">
            <a:extLst>
              <a:ext uri="{FF2B5EF4-FFF2-40B4-BE49-F238E27FC236}">
                <a16:creationId xmlns:a16="http://schemas.microsoft.com/office/drawing/2014/main" id="{05FC3EC7-1183-AFF3-9EB9-2131437C3E86}"/>
              </a:ext>
            </a:extLst>
          </p:cNvPr>
          <p:cNvSpPr>
            <a:spLocks noGrp="1"/>
          </p:cNvSpPr>
          <p:nvPr>
            <p:ph idx="1"/>
          </p:nvPr>
        </p:nvSpPr>
        <p:spPr/>
        <p:txBody>
          <a:bodyPr/>
          <a:lstStyle/>
          <a:p>
            <a:r>
              <a:rPr lang="en-US" dirty="0"/>
              <a:t>General Regulations</a:t>
            </a:r>
          </a:p>
          <a:p>
            <a:pPr lvl="1"/>
            <a:r>
              <a:rPr lang="en-US" dirty="0"/>
              <a:t>Looked to change in 2020- Delayed due to resources</a:t>
            </a:r>
          </a:p>
          <a:p>
            <a:r>
              <a:rPr lang="en-US" dirty="0"/>
              <a:t>RECC Streamline Process- Explained above</a:t>
            </a:r>
          </a:p>
          <a:p>
            <a:pPr lvl="1"/>
            <a:r>
              <a:rPr lang="en-US" dirty="0"/>
              <a:t>Fairly successful process</a:t>
            </a:r>
          </a:p>
          <a:p>
            <a:pPr lvl="1"/>
            <a:r>
              <a:rPr lang="en-US" dirty="0"/>
              <a:t>Certainty with regulation should reduce costs and resources for utilities and PSC alike</a:t>
            </a:r>
          </a:p>
          <a:p>
            <a:r>
              <a:rPr lang="en-US" dirty="0"/>
              <a:t>Integrated Resource Plan </a:t>
            </a:r>
          </a:p>
          <a:p>
            <a:pPr lvl="1"/>
            <a:r>
              <a:rPr lang="en-US" dirty="0"/>
              <a:t>Discussed publicly in the last year</a:t>
            </a:r>
          </a:p>
          <a:p>
            <a:pPr lvl="1"/>
            <a:r>
              <a:rPr lang="en-US" dirty="0"/>
              <a:t>Same with general regulations, put on pause due to lack of resources</a:t>
            </a:r>
          </a:p>
          <a:p>
            <a:pPr lvl="1"/>
            <a:r>
              <a:rPr lang="en-US" dirty="0"/>
              <a:t>Needed to address energy adequacy and affordability going forward</a:t>
            </a:r>
          </a:p>
          <a:p>
            <a:endParaRPr lang="en-US" dirty="0"/>
          </a:p>
        </p:txBody>
      </p:sp>
      <p:sp>
        <p:nvSpPr>
          <p:cNvPr id="4" name="Slide Number Placeholder 3">
            <a:extLst>
              <a:ext uri="{FF2B5EF4-FFF2-40B4-BE49-F238E27FC236}">
                <a16:creationId xmlns:a16="http://schemas.microsoft.com/office/drawing/2014/main" id="{1CDE5A0D-27A7-8376-3932-2DED5D3F20C0}"/>
              </a:ext>
            </a:extLst>
          </p:cNvPr>
          <p:cNvSpPr>
            <a:spLocks noGrp="1"/>
          </p:cNvSpPr>
          <p:nvPr>
            <p:ph type="sldNum" sz="quarter" idx="12"/>
          </p:nvPr>
        </p:nvSpPr>
        <p:spPr/>
        <p:txBody>
          <a:bodyPr/>
          <a:lstStyle/>
          <a:p>
            <a:fld id="{B5B60515-9764-43B8-B3EB-AA7427414835}" type="slidenum">
              <a:rPr lang="en-US" smtClean="0"/>
              <a:pPr/>
              <a:t>12</a:t>
            </a:fld>
            <a:endParaRPr lang="en-US" dirty="0"/>
          </a:p>
        </p:txBody>
      </p:sp>
    </p:spTree>
    <p:extLst>
      <p:ext uri="{BB962C8B-B14F-4D97-AF65-F5344CB8AC3E}">
        <p14:creationId xmlns:p14="http://schemas.microsoft.com/office/powerpoint/2010/main" val="11267060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9452"/>
            <a:ext cx="10515600" cy="1325563"/>
          </a:xfrm>
        </p:spPr>
        <p:txBody>
          <a:bodyPr/>
          <a:lstStyle/>
          <a:p>
            <a:r>
              <a:rPr lang="en-US" dirty="0"/>
              <a:t>Integrated Resource Planning</a:t>
            </a:r>
          </a:p>
        </p:txBody>
      </p:sp>
      <p:sp>
        <p:nvSpPr>
          <p:cNvPr id="3" name="Content Placeholder 2"/>
          <p:cNvSpPr>
            <a:spLocks noGrp="1"/>
          </p:cNvSpPr>
          <p:nvPr>
            <p:ph idx="1"/>
          </p:nvPr>
        </p:nvSpPr>
        <p:spPr>
          <a:xfrm>
            <a:off x="792192" y="1657350"/>
            <a:ext cx="10515600" cy="5064125"/>
          </a:xfrm>
        </p:spPr>
        <p:txBody>
          <a:bodyPr>
            <a:normAutofit/>
          </a:bodyPr>
          <a:lstStyle/>
          <a:p>
            <a:r>
              <a:rPr lang="en-US" dirty="0"/>
              <a:t>Integrated Resource Planning (807 KAR 5:058)—prescribes rules for regular reporting and commission review of load forecasts and resource plans of electric utilities to meet future demand with an adequate, reliable supply of power within their service areas.</a:t>
            </a:r>
          </a:p>
          <a:p>
            <a:r>
              <a:rPr lang="en-US" dirty="0"/>
              <a:t>Filed every three years —15-year planning horizon—includes historical and projected usage, resource, and financial data, and other operating performance and system information. </a:t>
            </a:r>
          </a:p>
          <a:p>
            <a:r>
              <a:rPr lang="en-US" dirty="0"/>
              <a:t>IRPs include summary of planned resource acquisitions, new power plants, transmission improvements, etc. </a:t>
            </a:r>
          </a:p>
          <a:p>
            <a:r>
              <a:rPr lang="en-US" dirty="0"/>
              <a:t>Plans are reflective of expected data- fuel, environmental and operational costs play a huge role in resource choices to serve load</a:t>
            </a:r>
          </a:p>
        </p:txBody>
      </p:sp>
      <p:sp>
        <p:nvSpPr>
          <p:cNvPr id="4" name="Slide Number Placeholder 3"/>
          <p:cNvSpPr>
            <a:spLocks noGrp="1"/>
          </p:cNvSpPr>
          <p:nvPr>
            <p:ph type="sldNum" sz="quarter" idx="12"/>
          </p:nvPr>
        </p:nvSpPr>
        <p:spPr/>
        <p:txBody>
          <a:bodyPr/>
          <a:lstStyle/>
          <a:p>
            <a:fld id="{B5B60515-9764-43B8-B3EB-AA7427414835}" type="slidenum">
              <a:rPr lang="en-US" smtClean="0"/>
              <a:pPr/>
              <a:t>13</a:t>
            </a:fld>
            <a:endParaRPr lang="en-US" dirty="0"/>
          </a:p>
        </p:txBody>
      </p:sp>
    </p:spTree>
    <p:extLst>
      <p:ext uri="{BB962C8B-B14F-4D97-AF65-F5344CB8AC3E}">
        <p14:creationId xmlns:p14="http://schemas.microsoft.com/office/powerpoint/2010/main" val="9026851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FA76C-6A6F-B20A-A1A8-4D560100D740}"/>
              </a:ext>
            </a:extLst>
          </p:cNvPr>
          <p:cNvSpPr>
            <a:spLocks noGrp="1"/>
          </p:cNvSpPr>
          <p:nvPr>
            <p:ph type="title"/>
          </p:nvPr>
        </p:nvSpPr>
        <p:spPr/>
        <p:txBody>
          <a:bodyPr/>
          <a:lstStyle/>
          <a:p>
            <a:r>
              <a:rPr lang="en-US" dirty="0"/>
              <a:t>2023 Legislative Session</a:t>
            </a:r>
          </a:p>
        </p:txBody>
      </p:sp>
      <p:sp>
        <p:nvSpPr>
          <p:cNvPr id="3" name="Content Placeholder 2">
            <a:extLst>
              <a:ext uri="{FF2B5EF4-FFF2-40B4-BE49-F238E27FC236}">
                <a16:creationId xmlns:a16="http://schemas.microsoft.com/office/drawing/2014/main" id="{EFE8B917-1DB8-6149-6ACA-74C24269043A}"/>
              </a:ext>
            </a:extLst>
          </p:cNvPr>
          <p:cNvSpPr>
            <a:spLocks noGrp="1"/>
          </p:cNvSpPr>
          <p:nvPr>
            <p:ph idx="1"/>
          </p:nvPr>
        </p:nvSpPr>
        <p:spPr/>
        <p:txBody>
          <a:bodyPr/>
          <a:lstStyle/>
          <a:p>
            <a:r>
              <a:rPr lang="en-US" dirty="0"/>
              <a:t>Senate Bill 4</a:t>
            </a:r>
          </a:p>
          <a:p>
            <a:pPr lvl="1"/>
            <a:r>
              <a:rPr lang="en-US" dirty="0"/>
              <a:t>Related to the retirement of fossil fuel-fired generators</a:t>
            </a:r>
          </a:p>
          <a:p>
            <a:pPr lvl="1"/>
            <a:r>
              <a:rPr lang="en-US" dirty="0"/>
              <a:t>Already in effect	</a:t>
            </a:r>
          </a:p>
          <a:p>
            <a:pPr lvl="1"/>
            <a:r>
              <a:rPr lang="en-US" dirty="0"/>
              <a:t>PSC processing first case under the law</a:t>
            </a:r>
          </a:p>
          <a:p>
            <a:r>
              <a:rPr lang="en-US" dirty="0"/>
              <a:t>Senate Bill 192</a:t>
            </a:r>
          </a:p>
          <a:p>
            <a:pPr lvl="1"/>
            <a:r>
              <a:rPr lang="en-US" dirty="0"/>
              <a:t>Related to Securitization</a:t>
            </a:r>
          </a:p>
          <a:p>
            <a:pPr lvl="1"/>
            <a:r>
              <a:rPr lang="en-US" dirty="0"/>
              <a:t>Goes into effect this year</a:t>
            </a:r>
          </a:p>
          <a:p>
            <a:r>
              <a:rPr lang="en-US" dirty="0"/>
              <a:t>House Bill 4</a:t>
            </a:r>
          </a:p>
          <a:p>
            <a:pPr lvl="1"/>
            <a:r>
              <a:rPr lang="en-US" dirty="0"/>
              <a:t>Related to Merchant Solar</a:t>
            </a:r>
          </a:p>
          <a:p>
            <a:pPr lvl="1"/>
            <a:r>
              <a:rPr lang="en-US" dirty="0"/>
              <a:t>Goes into effect this year</a:t>
            </a:r>
          </a:p>
        </p:txBody>
      </p:sp>
      <p:sp>
        <p:nvSpPr>
          <p:cNvPr id="4" name="Slide Number Placeholder 3">
            <a:extLst>
              <a:ext uri="{FF2B5EF4-FFF2-40B4-BE49-F238E27FC236}">
                <a16:creationId xmlns:a16="http://schemas.microsoft.com/office/drawing/2014/main" id="{2308CF38-E632-4ED3-0177-5E20F1722F35}"/>
              </a:ext>
            </a:extLst>
          </p:cNvPr>
          <p:cNvSpPr>
            <a:spLocks noGrp="1"/>
          </p:cNvSpPr>
          <p:nvPr>
            <p:ph type="sldNum" sz="quarter" idx="12"/>
          </p:nvPr>
        </p:nvSpPr>
        <p:spPr/>
        <p:txBody>
          <a:bodyPr/>
          <a:lstStyle/>
          <a:p>
            <a:fld id="{B5B60515-9764-43B8-B3EB-AA7427414835}" type="slidenum">
              <a:rPr lang="en-US" smtClean="0"/>
              <a:pPr/>
              <a:t>14</a:t>
            </a:fld>
            <a:endParaRPr lang="en-US" dirty="0"/>
          </a:p>
        </p:txBody>
      </p:sp>
    </p:spTree>
    <p:extLst>
      <p:ext uri="{BB962C8B-B14F-4D97-AF65-F5344CB8AC3E}">
        <p14:creationId xmlns:p14="http://schemas.microsoft.com/office/powerpoint/2010/main" val="19277544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5ED59-CACF-40D2-AF3D-4AB4463423D4}"/>
              </a:ext>
            </a:extLst>
          </p:cNvPr>
          <p:cNvSpPr>
            <a:spLocks noGrp="1"/>
          </p:cNvSpPr>
          <p:nvPr>
            <p:ph type="title"/>
          </p:nvPr>
        </p:nvSpPr>
        <p:spPr/>
        <p:txBody>
          <a:bodyPr/>
          <a:lstStyle/>
          <a:p>
            <a:r>
              <a:rPr lang="en-US" dirty="0"/>
              <a:t>Securitization </a:t>
            </a:r>
          </a:p>
        </p:txBody>
      </p:sp>
      <p:sp>
        <p:nvSpPr>
          <p:cNvPr id="3" name="Content Placeholder 2">
            <a:extLst>
              <a:ext uri="{FF2B5EF4-FFF2-40B4-BE49-F238E27FC236}">
                <a16:creationId xmlns:a16="http://schemas.microsoft.com/office/drawing/2014/main" id="{C9325EF3-5B92-4217-9E27-F33CE1E92308}"/>
              </a:ext>
            </a:extLst>
          </p:cNvPr>
          <p:cNvSpPr>
            <a:spLocks noGrp="1"/>
          </p:cNvSpPr>
          <p:nvPr>
            <p:ph idx="1"/>
          </p:nvPr>
        </p:nvSpPr>
        <p:spPr/>
        <p:txBody>
          <a:bodyPr>
            <a:normAutofit lnSpcReduction="10000"/>
          </a:bodyPr>
          <a:lstStyle/>
          <a:p>
            <a:r>
              <a:rPr lang="en-US" dirty="0"/>
              <a:t>Is the process of financing cash flows from a specific asset or pool of assets, and issuing claims on these assets, through the issuance of asset-backed securities.</a:t>
            </a:r>
            <a:endParaRPr lang="en-US" baseline="30000" dirty="0"/>
          </a:p>
          <a:p>
            <a:pPr lvl="1"/>
            <a:r>
              <a:rPr lang="en-US" dirty="0"/>
              <a:t>More simply, securitization is a process set out by a state statute that can permit customers of a utility to effectively buy an asset from a utility using money provided by bonds financed by lenders. </a:t>
            </a:r>
          </a:p>
          <a:p>
            <a:pPr lvl="1"/>
            <a:r>
              <a:rPr lang="en-US" dirty="0"/>
              <a:t>Effectively, since the utility earns an equity and debt return on their own investments, replacing that investment with only debt capital reduces the financing costs of that asset. </a:t>
            </a:r>
          </a:p>
          <a:p>
            <a:pPr lvl="1"/>
            <a:r>
              <a:rPr lang="en-US" dirty="0"/>
              <a:t>The bonds used to “buy out” the utility are sometimes referred to as ratepayer-backed bonds because they are financed on the premise that a utility’s customers, pursuant to a statute, have guaranteed the repayment of the bond according to predetermined schedules. </a:t>
            </a:r>
          </a:p>
          <a:p>
            <a:endParaRPr lang="en-US" baseline="30000" dirty="0"/>
          </a:p>
        </p:txBody>
      </p:sp>
      <p:sp>
        <p:nvSpPr>
          <p:cNvPr id="4" name="Slide Number Placeholder 3">
            <a:extLst>
              <a:ext uri="{FF2B5EF4-FFF2-40B4-BE49-F238E27FC236}">
                <a16:creationId xmlns:a16="http://schemas.microsoft.com/office/drawing/2014/main" id="{10922E01-4766-4DFD-97F5-0C89B9A46CA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B60515-9764-43B8-B3EB-AA742741483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337225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5ED59-CACF-40D2-AF3D-4AB4463423D4}"/>
              </a:ext>
            </a:extLst>
          </p:cNvPr>
          <p:cNvSpPr>
            <a:spLocks noGrp="1"/>
          </p:cNvSpPr>
          <p:nvPr>
            <p:ph type="title"/>
          </p:nvPr>
        </p:nvSpPr>
        <p:spPr/>
        <p:txBody>
          <a:bodyPr/>
          <a:lstStyle/>
          <a:p>
            <a:r>
              <a:rPr lang="en-US" dirty="0"/>
              <a:t>Securitization- Why?</a:t>
            </a:r>
          </a:p>
        </p:txBody>
      </p:sp>
      <p:sp>
        <p:nvSpPr>
          <p:cNvPr id="3" name="Content Placeholder 2">
            <a:extLst>
              <a:ext uri="{FF2B5EF4-FFF2-40B4-BE49-F238E27FC236}">
                <a16:creationId xmlns:a16="http://schemas.microsoft.com/office/drawing/2014/main" id="{C9325EF3-5B92-4217-9E27-F33CE1E92308}"/>
              </a:ext>
            </a:extLst>
          </p:cNvPr>
          <p:cNvSpPr>
            <a:spLocks noGrp="1"/>
          </p:cNvSpPr>
          <p:nvPr>
            <p:ph idx="1"/>
          </p:nvPr>
        </p:nvSpPr>
        <p:spPr/>
        <p:txBody>
          <a:bodyPr>
            <a:normAutofit fontScale="92500" lnSpcReduction="20000"/>
          </a:bodyPr>
          <a:lstStyle/>
          <a:p>
            <a:r>
              <a:rPr lang="en-US" dirty="0"/>
              <a:t>Some costs are nonrecurring, one-time, extreme, or are otherwise not ordinary property that makes utility financing of those costs expensive for customers and unnecessarily burdensome for a utility</a:t>
            </a:r>
          </a:p>
          <a:p>
            <a:pPr lvl="1"/>
            <a:r>
              <a:rPr lang="en-US" dirty="0"/>
              <a:t>Debt costs less than equity capital</a:t>
            </a:r>
          </a:p>
          <a:p>
            <a:pPr lvl="2"/>
            <a:r>
              <a:rPr lang="en-US" dirty="0"/>
              <a:t>Although the principal amount is the same, the reduction in the interest rate, coupled with the time value of money, can lead to significant customer “savings” compared to the status quo</a:t>
            </a:r>
          </a:p>
          <a:p>
            <a:r>
              <a:rPr lang="en-US" dirty="0"/>
              <a:t>Utilities make investments in assets for the public benefit; they are not financing entities. Having them hold investments and receive a return on paper assets may not be the best use of their limited capital</a:t>
            </a:r>
          </a:p>
          <a:p>
            <a:pPr lvl="1"/>
            <a:r>
              <a:rPr lang="en-US" dirty="0"/>
              <a:t>Securitization allows the utility to get out of investing in a paper asset, and put that capital to use, likely to invest in the assets to replace whatever the regulatory asset is related to (like the replacement generator in the scenario)</a:t>
            </a:r>
          </a:p>
          <a:p>
            <a:r>
              <a:rPr lang="en-US" dirty="0"/>
              <a:t>Reduce the costs to customers of decisions or outcomes beyond most any stakeholder’s control</a:t>
            </a:r>
          </a:p>
        </p:txBody>
      </p:sp>
      <p:sp>
        <p:nvSpPr>
          <p:cNvPr id="4" name="Slide Number Placeholder 3">
            <a:extLst>
              <a:ext uri="{FF2B5EF4-FFF2-40B4-BE49-F238E27FC236}">
                <a16:creationId xmlns:a16="http://schemas.microsoft.com/office/drawing/2014/main" id="{10922E01-4766-4DFD-97F5-0C89B9A46CA6}"/>
              </a:ext>
            </a:extLst>
          </p:cNvPr>
          <p:cNvSpPr>
            <a:spLocks noGrp="1"/>
          </p:cNvSpPr>
          <p:nvPr>
            <p:ph type="sldNum" sz="quarter" idx="12"/>
          </p:nvPr>
        </p:nvSpPr>
        <p:spPr/>
        <p:txBody>
          <a:bodyPr/>
          <a:lstStyle/>
          <a:p>
            <a:fld id="{B5B60515-9764-43B8-B3EB-AA7427414835}" type="slidenum">
              <a:rPr lang="en-US" smtClean="0"/>
              <a:pPr/>
              <a:t>16</a:t>
            </a:fld>
            <a:endParaRPr lang="en-US" dirty="0"/>
          </a:p>
        </p:txBody>
      </p:sp>
    </p:spTree>
    <p:extLst>
      <p:ext uri="{BB962C8B-B14F-4D97-AF65-F5344CB8AC3E}">
        <p14:creationId xmlns:p14="http://schemas.microsoft.com/office/powerpoint/2010/main" val="37107833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5ED59-CACF-40D2-AF3D-4AB4463423D4}"/>
              </a:ext>
            </a:extLst>
          </p:cNvPr>
          <p:cNvSpPr>
            <a:spLocks noGrp="1"/>
          </p:cNvSpPr>
          <p:nvPr>
            <p:ph type="title"/>
          </p:nvPr>
        </p:nvSpPr>
        <p:spPr/>
        <p:txBody>
          <a:bodyPr/>
          <a:lstStyle/>
          <a:p>
            <a:r>
              <a:rPr lang="en-US" dirty="0"/>
              <a:t>Securitization Facts</a:t>
            </a:r>
          </a:p>
        </p:txBody>
      </p:sp>
      <p:sp>
        <p:nvSpPr>
          <p:cNvPr id="3" name="Content Placeholder 2">
            <a:extLst>
              <a:ext uri="{FF2B5EF4-FFF2-40B4-BE49-F238E27FC236}">
                <a16:creationId xmlns:a16="http://schemas.microsoft.com/office/drawing/2014/main" id="{C9325EF3-5B92-4217-9E27-F33CE1E92308}"/>
              </a:ext>
            </a:extLst>
          </p:cNvPr>
          <p:cNvSpPr>
            <a:spLocks noGrp="1"/>
          </p:cNvSpPr>
          <p:nvPr>
            <p:ph idx="1"/>
          </p:nvPr>
        </p:nvSpPr>
        <p:spPr/>
        <p:txBody>
          <a:bodyPr>
            <a:normAutofit fontScale="92500" lnSpcReduction="10000"/>
          </a:bodyPr>
          <a:lstStyle/>
          <a:p>
            <a:r>
              <a:rPr lang="en-US" dirty="0"/>
              <a:t>About half of states have legislation on the books allowing securitization</a:t>
            </a:r>
          </a:p>
          <a:p>
            <a:pPr lvl="1"/>
            <a:r>
              <a:rPr lang="en-US" dirty="0"/>
              <a:t>Some are more prescriptive than others</a:t>
            </a:r>
          </a:p>
          <a:p>
            <a:pPr lvl="1"/>
            <a:r>
              <a:rPr lang="en-US" dirty="0"/>
              <a:t>Some permit different types of bond marketing (utility v. state bonding authority)</a:t>
            </a:r>
          </a:p>
          <a:p>
            <a:pPr lvl="1"/>
            <a:r>
              <a:rPr lang="en-US" dirty="0"/>
              <a:t>Different states allow securitization to apply to certain types of assets or costs, while some have complicated criteria that have to be met in an application:</a:t>
            </a:r>
          </a:p>
          <a:p>
            <a:pPr lvl="2"/>
            <a:r>
              <a:rPr lang="en-US" dirty="0"/>
              <a:t>Retired generation </a:t>
            </a:r>
          </a:p>
          <a:p>
            <a:pPr lvl="2"/>
            <a:r>
              <a:rPr lang="en-US" dirty="0"/>
              <a:t>Extreme fuel costs (winter storm Uri)</a:t>
            </a:r>
          </a:p>
          <a:p>
            <a:pPr lvl="2"/>
            <a:r>
              <a:rPr lang="en-US" dirty="0"/>
              <a:t>Wildfire costs</a:t>
            </a:r>
          </a:p>
          <a:p>
            <a:pPr lvl="2"/>
            <a:r>
              <a:rPr lang="en-US" dirty="0"/>
              <a:t>Extreme storm damage, such as hurricanes </a:t>
            </a:r>
          </a:p>
          <a:p>
            <a:pPr lvl="1"/>
            <a:r>
              <a:rPr lang="en-US" dirty="0"/>
              <a:t>Debt is not backed by full faith and credit of the state- They are the obligation of the captive ratepayers</a:t>
            </a:r>
          </a:p>
          <a:p>
            <a:r>
              <a:rPr lang="en-US" dirty="0"/>
              <a:t>As of May 2022, $62 billion of utility securitization bonds nationwide have been issued by electric utilities, ranging from $22M to $4B issuances</a:t>
            </a:r>
          </a:p>
          <a:p>
            <a:pPr lvl="2"/>
            <a:endParaRPr lang="en-US" dirty="0"/>
          </a:p>
          <a:p>
            <a:endParaRPr lang="en-US" baseline="30000" dirty="0"/>
          </a:p>
        </p:txBody>
      </p:sp>
      <p:sp>
        <p:nvSpPr>
          <p:cNvPr id="4" name="Slide Number Placeholder 3">
            <a:extLst>
              <a:ext uri="{FF2B5EF4-FFF2-40B4-BE49-F238E27FC236}">
                <a16:creationId xmlns:a16="http://schemas.microsoft.com/office/drawing/2014/main" id="{10922E01-4766-4DFD-97F5-0C89B9A46CA6}"/>
              </a:ext>
            </a:extLst>
          </p:cNvPr>
          <p:cNvSpPr>
            <a:spLocks noGrp="1"/>
          </p:cNvSpPr>
          <p:nvPr>
            <p:ph type="sldNum" sz="quarter" idx="12"/>
          </p:nvPr>
        </p:nvSpPr>
        <p:spPr/>
        <p:txBody>
          <a:bodyPr/>
          <a:lstStyle/>
          <a:p>
            <a:fld id="{B5B60515-9764-43B8-B3EB-AA7427414835}" type="slidenum">
              <a:rPr lang="en-US" smtClean="0"/>
              <a:pPr/>
              <a:t>17</a:t>
            </a:fld>
            <a:endParaRPr lang="en-US" dirty="0"/>
          </a:p>
        </p:txBody>
      </p:sp>
    </p:spTree>
    <p:extLst>
      <p:ext uri="{BB962C8B-B14F-4D97-AF65-F5344CB8AC3E}">
        <p14:creationId xmlns:p14="http://schemas.microsoft.com/office/powerpoint/2010/main" val="31394094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5ED59-CACF-40D2-AF3D-4AB4463423D4}"/>
              </a:ext>
            </a:extLst>
          </p:cNvPr>
          <p:cNvSpPr>
            <a:spLocks noGrp="1"/>
          </p:cNvSpPr>
          <p:nvPr>
            <p:ph type="title"/>
          </p:nvPr>
        </p:nvSpPr>
        <p:spPr/>
        <p:txBody>
          <a:bodyPr/>
          <a:lstStyle/>
          <a:p>
            <a:r>
              <a:rPr lang="en-US" dirty="0"/>
              <a:t>Securitization – Need for statute</a:t>
            </a:r>
          </a:p>
        </p:txBody>
      </p:sp>
      <p:sp>
        <p:nvSpPr>
          <p:cNvPr id="3" name="Content Placeholder 2">
            <a:extLst>
              <a:ext uri="{FF2B5EF4-FFF2-40B4-BE49-F238E27FC236}">
                <a16:creationId xmlns:a16="http://schemas.microsoft.com/office/drawing/2014/main" id="{C9325EF3-5B92-4217-9E27-F33CE1E92308}"/>
              </a:ext>
            </a:extLst>
          </p:cNvPr>
          <p:cNvSpPr>
            <a:spLocks noGrp="1"/>
          </p:cNvSpPr>
          <p:nvPr>
            <p:ph idx="1"/>
          </p:nvPr>
        </p:nvSpPr>
        <p:spPr/>
        <p:txBody>
          <a:bodyPr>
            <a:normAutofit/>
          </a:bodyPr>
          <a:lstStyle/>
          <a:p>
            <a:r>
              <a:rPr lang="en-US" dirty="0"/>
              <a:t>Securitization “works” only because of the low-cost debt financing that replaces the combo debt and equity financing providing by the utility</a:t>
            </a:r>
          </a:p>
          <a:p>
            <a:pPr lvl="1"/>
            <a:r>
              <a:rPr lang="en-US" dirty="0"/>
              <a:t>The reason that bondholders are willing to finance these ratepayer-back bonds that are not part of utility debt, is because of the strict language of statutes, PSC orders, security interest in the property, </a:t>
            </a:r>
            <a:r>
              <a:rPr lang="en-US" dirty="0" err="1"/>
              <a:t>nonbypassable</a:t>
            </a:r>
            <a:r>
              <a:rPr lang="en-US" dirty="0"/>
              <a:t> charges and other characteristics that ensure timely repayment of the debt.</a:t>
            </a:r>
          </a:p>
          <a:p>
            <a:pPr lvl="1"/>
            <a:r>
              <a:rPr lang="en-US" dirty="0"/>
              <a:t>“The ability to segregate the collateral in a bankruptcy-remote [special purpose entity] and the ability to make periodic adjustments to the Securitization Charges are critical to the rating agencies’ analysis to reach the highest possible rating category (AAA).”</a:t>
            </a:r>
            <a:endParaRPr lang="en-US" baseline="30000" dirty="0"/>
          </a:p>
        </p:txBody>
      </p:sp>
      <p:sp>
        <p:nvSpPr>
          <p:cNvPr id="4" name="Slide Number Placeholder 3">
            <a:extLst>
              <a:ext uri="{FF2B5EF4-FFF2-40B4-BE49-F238E27FC236}">
                <a16:creationId xmlns:a16="http://schemas.microsoft.com/office/drawing/2014/main" id="{10922E01-4766-4DFD-97F5-0C89B9A46CA6}"/>
              </a:ext>
            </a:extLst>
          </p:cNvPr>
          <p:cNvSpPr>
            <a:spLocks noGrp="1"/>
          </p:cNvSpPr>
          <p:nvPr>
            <p:ph type="sldNum" sz="quarter" idx="12"/>
          </p:nvPr>
        </p:nvSpPr>
        <p:spPr/>
        <p:txBody>
          <a:bodyPr/>
          <a:lstStyle/>
          <a:p>
            <a:fld id="{B5B60515-9764-43B8-B3EB-AA7427414835}" type="slidenum">
              <a:rPr lang="en-US" smtClean="0"/>
              <a:pPr/>
              <a:t>18</a:t>
            </a:fld>
            <a:endParaRPr lang="en-US" dirty="0"/>
          </a:p>
        </p:txBody>
      </p:sp>
    </p:spTree>
    <p:extLst>
      <p:ext uri="{BB962C8B-B14F-4D97-AF65-F5344CB8AC3E}">
        <p14:creationId xmlns:p14="http://schemas.microsoft.com/office/powerpoint/2010/main" val="41481266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Public Service Commission</a:t>
            </a:r>
          </a:p>
        </p:txBody>
      </p:sp>
      <p:sp>
        <p:nvSpPr>
          <p:cNvPr id="3" name="Content Placeholder 2"/>
          <p:cNvSpPr>
            <a:spLocks noGrp="1"/>
          </p:cNvSpPr>
          <p:nvPr>
            <p:ph idx="1"/>
          </p:nvPr>
        </p:nvSpPr>
        <p:spPr/>
        <p:txBody>
          <a:bodyPr>
            <a:normAutofit fontScale="92500" lnSpcReduction="10000"/>
          </a:bodyPr>
          <a:lstStyle/>
          <a:p>
            <a:r>
              <a:rPr lang="en-US" dirty="0"/>
              <a:t>Independent Regulatory Agency</a:t>
            </a:r>
          </a:p>
          <a:p>
            <a:r>
              <a:rPr lang="en-US" dirty="0"/>
              <a:t>Three-member Commission – Two new Commissioners in past year</a:t>
            </a:r>
          </a:p>
          <a:p>
            <a:r>
              <a:rPr lang="en-US" dirty="0"/>
              <a:t>Quasi-judicial function</a:t>
            </a:r>
          </a:p>
          <a:p>
            <a:r>
              <a:rPr lang="en-US" dirty="0"/>
              <a:t>Regulates rates and service provided by jurisdictional utilities:</a:t>
            </a:r>
          </a:p>
          <a:p>
            <a:pPr lvl="1"/>
            <a:r>
              <a:rPr lang="en-US" dirty="0"/>
              <a:t>1,100 jurisdictional utilities</a:t>
            </a:r>
          </a:p>
          <a:p>
            <a:pPr lvl="1"/>
            <a:r>
              <a:rPr lang="en-US" dirty="0"/>
              <a:t>Water and sewer utilities </a:t>
            </a:r>
            <a:r>
              <a:rPr lang="en-US" b="1" dirty="0"/>
              <a:t>(small systems comprise the bulk of regulated utilities)</a:t>
            </a:r>
          </a:p>
          <a:p>
            <a:pPr lvl="1"/>
            <a:r>
              <a:rPr lang="en-US" dirty="0"/>
              <a:t>Natural gas distribution systems and intrastate pipelines</a:t>
            </a:r>
          </a:p>
          <a:p>
            <a:pPr lvl="1"/>
            <a:r>
              <a:rPr lang="en-US" dirty="0"/>
              <a:t>Electric utilities (investor-owned and jurisdictional cooperatives)</a:t>
            </a:r>
          </a:p>
          <a:p>
            <a:pPr lvl="1"/>
            <a:r>
              <a:rPr lang="en-US" dirty="0"/>
              <a:t>Telecommunications (small number) </a:t>
            </a:r>
          </a:p>
          <a:p>
            <a:pPr lvl="1"/>
            <a:r>
              <a:rPr lang="en-US" dirty="0"/>
              <a:t>Does not regulate municipal utilities except for gas pipeline safety.</a:t>
            </a:r>
          </a:p>
          <a:p>
            <a:pPr lvl="1"/>
            <a:r>
              <a:rPr lang="en-US" dirty="0"/>
              <a:t>Does not regulate cooperatives served by TVA.</a:t>
            </a:r>
          </a:p>
          <a:p>
            <a:endParaRPr lang="en-US" dirty="0"/>
          </a:p>
          <a:p>
            <a:endParaRPr lang="en-US" dirty="0"/>
          </a:p>
        </p:txBody>
      </p:sp>
      <p:sp>
        <p:nvSpPr>
          <p:cNvPr id="4" name="Slide Number Placeholder 3"/>
          <p:cNvSpPr>
            <a:spLocks noGrp="1"/>
          </p:cNvSpPr>
          <p:nvPr>
            <p:ph type="sldNum" sz="quarter" idx="12"/>
          </p:nvPr>
        </p:nvSpPr>
        <p:spPr/>
        <p:txBody>
          <a:bodyPr/>
          <a:lstStyle/>
          <a:p>
            <a:fld id="{B5B60515-9764-43B8-B3EB-AA7427414835}" type="slidenum">
              <a:rPr lang="en-US" smtClean="0"/>
              <a:pPr/>
              <a:t>2</a:t>
            </a:fld>
            <a:endParaRPr lang="en-US" dirty="0"/>
          </a:p>
        </p:txBody>
      </p:sp>
    </p:spTree>
    <p:extLst>
      <p:ext uri="{BB962C8B-B14F-4D97-AF65-F5344CB8AC3E}">
        <p14:creationId xmlns:p14="http://schemas.microsoft.com/office/powerpoint/2010/main" val="2622622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Service and Rates</a:t>
            </a:r>
          </a:p>
        </p:txBody>
      </p:sp>
      <p:sp>
        <p:nvSpPr>
          <p:cNvPr id="11" name="Content Placeholder 10"/>
          <p:cNvSpPr>
            <a:spLocks noGrp="1"/>
          </p:cNvSpPr>
          <p:nvPr>
            <p:ph idx="1"/>
          </p:nvPr>
        </p:nvSpPr>
        <p:spPr>
          <a:xfrm>
            <a:off x="838200" y="1571625"/>
            <a:ext cx="10515600" cy="5089525"/>
          </a:xfrm>
        </p:spPr>
        <p:txBody>
          <a:bodyPr>
            <a:normAutofit/>
          </a:bodyPr>
          <a:lstStyle/>
          <a:p>
            <a:r>
              <a:rPr lang="en-US" sz="3200" dirty="0"/>
              <a:t>Since 1934, the primary statutory directive of utility regulation in Kentucky revolves around:</a:t>
            </a:r>
          </a:p>
          <a:p>
            <a:pPr lvl="1"/>
            <a:r>
              <a:rPr lang="en-US" sz="2800" dirty="0"/>
              <a:t>Rates</a:t>
            </a:r>
          </a:p>
          <a:p>
            <a:pPr lvl="2"/>
            <a:r>
              <a:rPr lang="en-US" sz="2800" dirty="0"/>
              <a:t>Fair, just and reasonable</a:t>
            </a:r>
          </a:p>
          <a:p>
            <a:pPr lvl="1"/>
            <a:r>
              <a:rPr lang="en-US" sz="2800" dirty="0"/>
              <a:t>Service</a:t>
            </a:r>
          </a:p>
          <a:p>
            <a:pPr lvl="2"/>
            <a:r>
              <a:rPr lang="en-US" sz="2800" dirty="0"/>
              <a:t>Adequate, efficient and reasonable</a:t>
            </a:r>
          </a:p>
          <a:p>
            <a:r>
              <a:rPr lang="en-US" dirty="0"/>
              <a:t>Most everything in retail utility regulation comes back to one or both of these principles. </a:t>
            </a:r>
          </a:p>
        </p:txBody>
      </p:sp>
      <p:sp>
        <p:nvSpPr>
          <p:cNvPr id="2" name="Slide Number Placeholder 1"/>
          <p:cNvSpPr>
            <a:spLocks noGrp="1"/>
          </p:cNvSpPr>
          <p:nvPr>
            <p:ph type="sldNum" sz="quarter" idx="12"/>
          </p:nvPr>
        </p:nvSpPr>
        <p:spPr/>
        <p:txBody>
          <a:bodyPr/>
          <a:lstStyle/>
          <a:p>
            <a:fld id="{64D25607-309F-4D30-9ECA-33A53AAAC199}" type="slidenum">
              <a:rPr lang="en-US" smtClean="0"/>
              <a:t>3</a:t>
            </a:fld>
            <a:endParaRPr lang="en-US"/>
          </a:p>
        </p:txBody>
      </p:sp>
    </p:spTree>
    <p:extLst>
      <p:ext uri="{BB962C8B-B14F-4D97-AF65-F5344CB8AC3E}">
        <p14:creationId xmlns:p14="http://schemas.microsoft.com/office/powerpoint/2010/main" val="3542613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9BFFC-0D10-8C16-CEBE-D984350493B8}"/>
              </a:ext>
            </a:extLst>
          </p:cNvPr>
          <p:cNvSpPr>
            <a:spLocks noGrp="1"/>
          </p:cNvSpPr>
          <p:nvPr>
            <p:ph type="title"/>
          </p:nvPr>
        </p:nvSpPr>
        <p:spPr/>
        <p:txBody>
          <a:bodyPr/>
          <a:lstStyle/>
          <a:p>
            <a:r>
              <a:rPr lang="en-US" dirty="0"/>
              <a:t>Inside the PSC</a:t>
            </a:r>
          </a:p>
        </p:txBody>
      </p:sp>
      <p:sp>
        <p:nvSpPr>
          <p:cNvPr id="3" name="Content Placeholder 2">
            <a:extLst>
              <a:ext uri="{FF2B5EF4-FFF2-40B4-BE49-F238E27FC236}">
                <a16:creationId xmlns:a16="http://schemas.microsoft.com/office/drawing/2014/main" id="{99BA70BA-0123-0E3A-C418-6231DECB0242}"/>
              </a:ext>
            </a:extLst>
          </p:cNvPr>
          <p:cNvSpPr>
            <a:spLocks noGrp="1"/>
          </p:cNvSpPr>
          <p:nvPr>
            <p:ph idx="1"/>
          </p:nvPr>
        </p:nvSpPr>
        <p:spPr/>
        <p:txBody>
          <a:bodyPr/>
          <a:lstStyle/>
          <a:p>
            <a:r>
              <a:rPr lang="en-US" dirty="0"/>
              <a:t>Turnover on Commission since 2021</a:t>
            </a:r>
          </a:p>
          <a:p>
            <a:r>
              <a:rPr lang="en-US" dirty="0"/>
              <a:t>Staffing </a:t>
            </a:r>
          </a:p>
          <a:p>
            <a:pPr lvl="1"/>
            <a:r>
              <a:rPr lang="en-US" dirty="0"/>
              <a:t>PSC has half the employees it had 20 years ago</a:t>
            </a:r>
          </a:p>
          <a:p>
            <a:pPr lvl="1"/>
            <a:r>
              <a:rPr lang="en-US" dirty="0"/>
              <a:t>Entered 35% more orders in 2022 than 2018</a:t>
            </a:r>
          </a:p>
          <a:p>
            <a:pPr lvl="1"/>
            <a:r>
              <a:rPr lang="en-US" dirty="0"/>
              <a:t>Complete turnover in entire financial division’s management over past year</a:t>
            </a:r>
          </a:p>
          <a:p>
            <a:pPr lvl="1"/>
            <a:r>
              <a:rPr lang="en-US" dirty="0"/>
              <a:t>Annual turnover for attorneys is between 20-35% annually the past few years</a:t>
            </a:r>
          </a:p>
          <a:p>
            <a:r>
              <a:rPr lang="en-US" dirty="0"/>
              <a:t>Trying to work smarter and harder</a:t>
            </a:r>
          </a:p>
          <a:p>
            <a:pPr lvl="1"/>
            <a:r>
              <a:rPr lang="en-US" dirty="0"/>
              <a:t>Internal reviews of processes</a:t>
            </a:r>
          </a:p>
          <a:p>
            <a:pPr lvl="1"/>
            <a:r>
              <a:rPr lang="en-US" dirty="0"/>
              <a:t>Using technology </a:t>
            </a:r>
          </a:p>
        </p:txBody>
      </p:sp>
      <p:sp>
        <p:nvSpPr>
          <p:cNvPr id="4" name="Slide Number Placeholder 3">
            <a:extLst>
              <a:ext uri="{FF2B5EF4-FFF2-40B4-BE49-F238E27FC236}">
                <a16:creationId xmlns:a16="http://schemas.microsoft.com/office/drawing/2014/main" id="{C687F2A7-72FB-60F4-E77B-4040F8539DB0}"/>
              </a:ext>
            </a:extLst>
          </p:cNvPr>
          <p:cNvSpPr>
            <a:spLocks noGrp="1"/>
          </p:cNvSpPr>
          <p:nvPr>
            <p:ph type="sldNum" sz="quarter" idx="12"/>
          </p:nvPr>
        </p:nvSpPr>
        <p:spPr/>
        <p:txBody>
          <a:bodyPr/>
          <a:lstStyle/>
          <a:p>
            <a:fld id="{B5B60515-9764-43B8-B3EB-AA7427414835}" type="slidenum">
              <a:rPr lang="en-US" smtClean="0"/>
              <a:pPr/>
              <a:t>4</a:t>
            </a:fld>
            <a:endParaRPr lang="en-US" dirty="0"/>
          </a:p>
        </p:txBody>
      </p:sp>
    </p:spTree>
    <p:extLst>
      <p:ext uri="{BB962C8B-B14F-4D97-AF65-F5344CB8AC3E}">
        <p14:creationId xmlns:p14="http://schemas.microsoft.com/office/powerpoint/2010/main" val="9119856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9BFFC-0D10-8C16-CEBE-D984350493B8}"/>
              </a:ext>
            </a:extLst>
          </p:cNvPr>
          <p:cNvSpPr>
            <a:spLocks noGrp="1"/>
          </p:cNvSpPr>
          <p:nvPr>
            <p:ph type="title"/>
          </p:nvPr>
        </p:nvSpPr>
        <p:spPr/>
        <p:txBody>
          <a:bodyPr/>
          <a:lstStyle/>
          <a:p>
            <a:r>
              <a:rPr lang="en-US" dirty="0"/>
              <a:t>Other Personnel</a:t>
            </a:r>
          </a:p>
        </p:txBody>
      </p:sp>
      <p:sp>
        <p:nvSpPr>
          <p:cNvPr id="3" name="Content Placeholder 2">
            <a:extLst>
              <a:ext uri="{FF2B5EF4-FFF2-40B4-BE49-F238E27FC236}">
                <a16:creationId xmlns:a16="http://schemas.microsoft.com/office/drawing/2014/main" id="{99BA70BA-0123-0E3A-C418-6231DECB0242}"/>
              </a:ext>
            </a:extLst>
          </p:cNvPr>
          <p:cNvSpPr>
            <a:spLocks noGrp="1"/>
          </p:cNvSpPr>
          <p:nvPr>
            <p:ph idx="1"/>
          </p:nvPr>
        </p:nvSpPr>
        <p:spPr/>
        <p:txBody>
          <a:bodyPr>
            <a:normAutofit/>
          </a:bodyPr>
          <a:lstStyle/>
          <a:p>
            <a:r>
              <a:rPr lang="en-US" dirty="0"/>
              <a:t>Need more employees, and employees with experience or time to train</a:t>
            </a:r>
          </a:p>
          <a:p>
            <a:r>
              <a:rPr lang="en-US" dirty="0"/>
              <a:t>Need to reduce turnover</a:t>
            </a:r>
          </a:p>
          <a:p>
            <a:r>
              <a:rPr lang="en-US" dirty="0"/>
              <a:t>Need more emphasis on technical skills, wholesale issues, and smallest utilities</a:t>
            </a:r>
          </a:p>
          <a:p>
            <a:pPr lvl="1"/>
            <a:r>
              <a:rPr lang="en-US" dirty="0"/>
              <a:t>Wholesale issues- 2 RTOs, SERTP, FERC Gas and Electric, </a:t>
            </a:r>
          </a:p>
          <a:p>
            <a:pPr lvl="2"/>
            <a:r>
              <a:rPr lang="en-US" dirty="0"/>
              <a:t>The above doesn’t include national issues, like congress, and federal agencies</a:t>
            </a:r>
          </a:p>
          <a:p>
            <a:pPr marL="457200" lvl="1" indent="0">
              <a:buNone/>
            </a:pPr>
            <a:endParaRPr lang="en-US" dirty="0"/>
          </a:p>
          <a:p>
            <a:pPr lvl="1"/>
            <a:endParaRPr lang="en-US" dirty="0"/>
          </a:p>
        </p:txBody>
      </p:sp>
      <p:sp>
        <p:nvSpPr>
          <p:cNvPr id="4" name="Slide Number Placeholder 3">
            <a:extLst>
              <a:ext uri="{FF2B5EF4-FFF2-40B4-BE49-F238E27FC236}">
                <a16:creationId xmlns:a16="http://schemas.microsoft.com/office/drawing/2014/main" id="{C687F2A7-72FB-60F4-E77B-4040F8539DB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B60515-9764-43B8-B3EB-AA742741483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84828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2EC15-F490-6ABB-9E45-38CCBB1C0F80}"/>
              </a:ext>
            </a:extLst>
          </p:cNvPr>
          <p:cNvSpPr>
            <a:spLocks noGrp="1"/>
          </p:cNvSpPr>
          <p:nvPr>
            <p:ph type="title"/>
          </p:nvPr>
        </p:nvSpPr>
        <p:spPr/>
        <p:txBody>
          <a:bodyPr/>
          <a:lstStyle/>
          <a:p>
            <a:r>
              <a:rPr lang="en-US" dirty="0"/>
              <a:t>Investigation of the Fuel Adjustment Clause	</a:t>
            </a:r>
          </a:p>
        </p:txBody>
      </p:sp>
      <p:sp>
        <p:nvSpPr>
          <p:cNvPr id="3" name="Content Placeholder 2">
            <a:extLst>
              <a:ext uri="{FF2B5EF4-FFF2-40B4-BE49-F238E27FC236}">
                <a16:creationId xmlns:a16="http://schemas.microsoft.com/office/drawing/2014/main" id="{8BBCDA9D-802A-ECF4-A8FF-365B81705A72}"/>
              </a:ext>
            </a:extLst>
          </p:cNvPr>
          <p:cNvSpPr>
            <a:spLocks noGrp="1"/>
          </p:cNvSpPr>
          <p:nvPr>
            <p:ph idx="1"/>
          </p:nvPr>
        </p:nvSpPr>
        <p:spPr/>
        <p:txBody>
          <a:bodyPr>
            <a:normAutofit fontScale="92500" lnSpcReduction="10000"/>
          </a:bodyPr>
          <a:lstStyle/>
          <a:p>
            <a:r>
              <a:rPr lang="en-US" sz="2400" dirty="0"/>
              <a:t>The FAC regulation has been in effect for 40 years, was in tariffs before that.</a:t>
            </a:r>
          </a:p>
          <a:p>
            <a:pPr lvl="1"/>
            <a:r>
              <a:rPr lang="en-US" sz="2000" dirty="0"/>
              <a:t>Time to kick the tires</a:t>
            </a:r>
          </a:p>
          <a:p>
            <a:pPr lvl="1"/>
            <a:r>
              <a:rPr lang="en-US" sz="2000" dirty="0"/>
              <a:t>Senate Resolution</a:t>
            </a:r>
          </a:p>
          <a:p>
            <a:r>
              <a:rPr lang="en-US" sz="2400" dirty="0"/>
              <a:t>The FAC regulation allows jurisdictional utilities to reflect, through a line item on customers’ bills, the incremental or decremental cost of purchased power and/or fuel. Expenses incurred in a particular month appear in a subsequent month. </a:t>
            </a:r>
          </a:p>
          <a:p>
            <a:r>
              <a:rPr lang="en-US" sz="2400" dirty="0"/>
              <a:t>Fuel costs make up a significant portion of the cost of providing electricity.</a:t>
            </a:r>
          </a:p>
          <a:p>
            <a:pPr lvl="1"/>
            <a:r>
              <a:rPr lang="en-US" dirty="0"/>
              <a:t>For instance, in 2021, Kentucky Utilities, the largest utility in the Commonwealth, had approximately $1.64B in retail sales, while of that, $500M, or almost 1/3 of sales, was a pass through of fuel costs. </a:t>
            </a:r>
          </a:p>
          <a:p>
            <a:r>
              <a:rPr lang="en-US" sz="2400" dirty="0"/>
              <a:t>As we’ve seen in the last year, fuel expenses can fluctuate widely. </a:t>
            </a:r>
          </a:p>
          <a:p>
            <a:r>
              <a:rPr lang="en-US" sz="2400" dirty="0"/>
              <a:t>Compared to the past 10 years, all electric and natural gas utilities have experienced higher fuel and purchased power costs in recent months (12-18).</a:t>
            </a:r>
          </a:p>
          <a:p>
            <a:endParaRPr lang="en-US" dirty="0"/>
          </a:p>
        </p:txBody>
      </p:sp>
      <p:sp>
        <p:nvSpPr>
          <p:cNvPr id="4" name="Slide Number Placeholder 3">
            <a:extLst>
              <a:ext uri="{FF2B5EF4-FFF2-40B4-BE49-F238E27FC236}">
                <a16:creationId xmlns:a16="http://schemas.microsoft.com/office/drawing/2014/main" id="{8FA858BE-7EA8-A827-ECB6-5DF4D1EBAD0F}"/>
              </a:ext>
            </a:extLst>
          </p:cNvPr>
          <p:cNvSpPr>
            <a:spLocks noGrp="1"/>
          </p:cNvSpPr>
          <p:nvPr>
            <p:ph type="sldNum" sz="quarter" idx="12"/>
          </p:nvPr>
        </p:nvSpPr>
        <p:spPr/>
        <p:txBody>
          <a:bodyPr/>
          <a:lstStyle/>
          <a:p>
            <a:fld id="{B5B60515-9764-43B8-B3EB-AA7427414835}" type="slidenum">
              <a:rPr lang="en-US" smtClean="0"/>
              <a:pPr/>
              <a:t>6</a:t>
            </a:fld>
            <a:endParaRPr lang="en-US" dirty="0"/>
          </a:p>
        </p:txBody>
      </p:sp>
    </p:spTree>
    <p:extLst>
      <p:ext uri="{BB962C8B-B14F-4D97-AF65-F5344CB8AC3E}">
        <p14:creationId xmlns:p14="http://schemas.microsoft.com/office/powerpoint/2010/main" val="42660578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09C90-7D45-2274-9052-71AFE5A1705A}"/>
              </a:ext>
            </a:extLst>
          </p:cNvPr>
          <p:cNvSpPr>
            <a:spLocks noGrp="1"/>
          </p:cNvSpPr>
          <p:nvPr>
            <p:ph type="title"/>
          </p:nvPr>
        </p:nvSpPr>
        <p:spPr/>
        <p:txBody>
          <a:bodyPr/>
          <a:lstStyle/>
          <a:p>
            <a:r>
              <a:rPr lang="en-US" dirty="0"/>
              <a:t>FAC Investigation, continued</a:t>
            </a:r>
          </a:p>
        </p:txBody>
      </p:sp>
      <p:sp>
        <p:nvSpPr>
          <p:cNvPr id="3" name="Content Placeholder 2">
            <a:extLst>
              <a:ext uri="{FF2B5EF4-FFF2-40B4-BE49-F238E27FC236}">
                <a16:creationId xmlns:a16="http://schemas.microsoft.com/office/drawing/2014/main" id="{1147EB5F-7920-3050-8057-0417ACBE6ED6}"/>
              </a:ext>
            </a:extLst>
          </p:cNvPr>
          <p:cNvSpPr>
            <a:spLocks noGrp="1"/>
          </p:cNvSpPr>
          <p:nvPr>
            <p:ph idx="1"/>
          </p:nvPr>
        </p:nvSpPr>
        <p:spPr/>
        <p:txBody>
          <a:bodyPr>
            <a:normAutofit/>
          </a:bodyPr>
          <a:lstStyle/>
          <a:p>
            <a:r>
              <a:rPr lang="en-US" dirty="0"/>
              <a:t>Commission asked a number of questions, including:</a:t>
            </a:r>
          </a:p>
          <a:p>
            <a:pPr lvl="1"/>
            <a:r>
              <a:rPr lang="en-US" dirty="0"/>
              <a:t>What changes to the FAC regulation, if any, could reduce the monthly volatility of the FAC?</a:t>
            </a:r>
          </a:p>
          <a:p>
            <a:pPr lvl="1"/>
            <a:r>
              <a:rPr lang="en-US" dirty="0"/>
              <a:t>What changes to the FAC regulations, if any, could reduce exposure of the FAC to volatility in the wholesale power market? </a:t>
            </a:r>
          </a:p>
          <a:p>
            <a:pPr lvl="1"/>
            <a:r>
              <a:rPr lang="en-US" dirty="0"/>
              <a:t>How does the current structure of the FAC regulation affect the efficiency and reliability of power plants, if at all?</a:t>
            </a:r>
          </a:p>
          <a:p>
            <a:r>
              <a:rPr lang="en-US" dirty="0"/>
              <a:t>Commenters suggested a number of amendments, including cost sharing, </a:t>
            </a:r>
            <a:r>
              <a:rPr lang="en-US" dirty="0" err="1"/>
              <a:t>levelizing</a:t>
            </a:r>
            <a:r>
              <a:rPr lang="en-US" dirty="0"/>
              <a:t> charges, and stricter review of purchases.</a:t>
            </a:r>
          </a:p>
          <a:p>
            <a:r>
              <a:rPr lang="en-US" dirty="0"/>
              <a:t>Case is open and pending. Changes would be prospective.</a:t>
            </a:r>
          </a:p>
        </p:txBody>
      </p:sp>
      <p:sp>
        <p:nvSpPr>
          <p:cNvPr id="4" name="Slide Number Placeholder 3">
            <a:extLst>
              <a:ext uri="{FF2B5EF4-FFF2-40B4-BE49-F238E27FC236}">
                <a16:creationId xmlns:a16="http://schemas.microsoft.com/office/drawing/2014/main" id="{EE54D5BD-7330-6EC3-7FBB-B41F26C1DA6C}"/>
              </a:ext>
            </a:extLst>
          </p:cNvPr>
          <p:cNvSpPr>
            <a:spLocks noGrp="1"/>
          </p:cNvSpPr>
          <p:nvPr>
            <p:ph type="sldNum" sz="quarter" idx="12"/>
          </p:nvPr>
        </p:nvSpPr>
        <p:spPr/>
        <p:txBody>
          <a:bodyPr/>
          <a:lstStyle/>
          <a:p>
            <a:fld id="{B5B60515-9764-43B8-B3EB-AA7427414835}" type="slidenum">
              <a:rPr lang="en-US" smtClean="0"/>
              <a:pPr/>
              <a:t>7</a:t>
            </a:fld>
            <a:endParaRPr lang="en-US" dirty="0"/>
          </a:p>
        </p:txBody>
      </p:sp>
    </p:spTree>
    <p:extLst>
      <p:ext uri="{BB962C8B-B14F-4D97-AF65-F5344CB8AC3E}">
        <p14:creationId xmlns:p14="http://schemas.microsoft.com/office/powerpoint/2010/main" val="8867460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A897F-29EF-494B-8B51-BBE71C9CA025}"/>
              </a:ext>
            </a:extLst>
          </p:cNvPr>
          <p:cNvSpPr>
            <a:spLocks noGrp="1"/>
          </p:cNvSpPr>
          <p:nvPr>
            <p:ph type="title"/>
          </p:nvPr>
        </p:nvSpPr>
        <p:spPr/>
        <p:txBody>
          <a:bodyPr/>
          <a:lstStyle/>
          <a:p>
            <a:r>
              <a:rPr lang="en-US" dirty="0"/>
              <a:t>Regulating Incentives</a:t>
            </a:r>
          </a:p>
        </p:txBody>
      </p:sp>
      <p:sp>
        <p:nvSpPr>
          <p:cNvPr id="3" name="Content Placeholder 2">
            <a:extLst>
              <a:ext uri="{FF2B5EF4-FFF2-40B4-BE49-F238E27FC236}">
                <a16:creationId xmlns:a16="http://schemas.microsoft.com/office/drawing/2014/main" id="{72F13BD1-9619-497B-947A-7399564CFB64}"/>
              </a:ext>
            </a:extLst>
          </p:cNvPr>
          <p:cNvSpPr>
            <a:spLocks noGrp="1"/>
          </p:cNvSpPr>
          <p:nvPr>
            <p:ph idx="1"/>
          </p:nvPr>
        </p:nvSpPr>
        <p:spPr/>
        <p:txBody>
          <a:bodyPr>
            <a:normAutofit lnSpcReduction="10000"/>
          </a:bodyPr>
          <a:lstStyle/>
          <a:p>
            <a:r>
              <a:rPr lang="en-US" dirty="0"/>
              <a:t>Utilities in Kentucky are not competitive businesses, but instead have their rates and service regulated by the PSC</a:t>
            </a:r>
          </a:p>
          <a:p>
            <a:r>
              <a:rPr lang="en-US" dirty="0"/>
              <a:t>Historically, there was a concern around the duplication of the same service, leading to the inefficient investment of capital</a:t>
            </a:r>
          </a:p>
          <a:p>
            <a:r>
              <a:rPr lang="en-US" dirty="0"/>
              <a:t>Electric Utilities, for instance, were provided defined service territories: They have an obligation to serve everyone who demands service in that territory</a:t>
            </a:r>
          </a:p>
          <a:p>
            <a:r>
              <a:rPr lang="en-US" dirty="0"/>
              <a:t>A state granted monopoly creates two primary problems: risk of poor service, and monopoly profits in excess of costs</a:t>
            </a:r>
          </a:p>
          <a:p>
            <a:r>
              <a:rPr lang="en-US" dirty="0"/>
              <a:t>Solution: regulate the utility’s rates and service</a:t>
            </a:r>
          </a:p>
        </p:txBody>
      </p:sp>
      <p:sp>
        <p:nvSpPr>
          <p:cNvPr id="4" name="Slide Number Placeholder 3">
            <a:extLst>
              <a:ext uri="{FF2B5EF4-FFF2-40B4-BE49-F238E27FC236}">
                <a16:creationId xmlns:a16="http://schemas.microsoft.com/office/drawing/2014/main" id="{3C3E3EB9-02CB-4C71-91B6-29B32597778D}"/>
              </a:ext>
            </a:extLst>
          </p:cNvPr>
          <p:cNvSpPr>
            <a:spLocks noGrp="1"/>
          </p:cNvSpPr>
          <p:nvPr>
            <p:ph type="sldNum" sz="quarter" idx="12"/>
          </p:nvPr>
        </p:nvSpPr>
        <p:spPr/>
        <p:txBody>
          <a:bodyPr/>
          <a:lstStyle/>
          <a:p>
            <a:fld id="{B5B60515-9764-43B8-B3EB-AA7427414835}" type="slidenum">
              <a:rPr lang="en-US" smtClean="0"/>
              <a:pPr/>
              <a:t>8</a:t>
            </a:fld>
            <a:endParaRPr lang="en-US" dirty="0"/>
          </a:p>
        </p:txBody>
      </p:sp>
    </p:spTree>
    <p:extLst>
      <p:ext uri="{BB962C8B-B14F-4D97-AF65-F5344CB8AC3E}">
        <p14:creationId xmlns:p14="http://schemas.microsoft.com/office/powerpoint/2010/main" val="12714506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0CAA9-E712-90D5-65C8-D173566914C7}"/>
              </a:ext>
            </a:extLst>
          </p:cNvPr>
          <p:cNvSpPr>
            <a:spLocks noGrp="1"/>
          </p:cNvSpPr>
          <p:nvPr>
            <p:ph type="title"/>
          </p:nvPr>
        </p:nvSpPr>
        <p:spPr/>
        <p:txBody>
          <a:bodyPr/>
          <a:lstStyle/>
          <a:p>
            <a:r>
              <a:rPr lang="en-US" dirty="0"/>
              <a:t>Regulating incentives, continued</a:t>
            </a:r>
          </a:p>
        </p:txBody>
      </p:sp>
      <p:sp>
        <p:nvSpPr>
          <p:cNvPr id="3" name="Content Placeholder 2">
            <a:extLst>
              <a:ext uri="{FF2B5EF4-FFF2-40B4-BE49-F238E27FC236}">
                <a16:creationId xmlns:a16="http://schemas.microsoft.com/office/drawing/2014/main" id="{0CA0BE73-2290-B3CC-3862-3E36D73EBA39}"/>
              </a:ext>
            </a:extLst>
          </p:cNvPr>
          <p:cNvSpPr>
            <a:spLocks noGrp="1"/>
          </p:cNvSpPr>
          <p:nvPr>
            <p:ph idx="1"/>
          </p:nvPr>
        </p:nvSpPr>
        <p:spPr/>
        <p:txBody>
          <a:bodyPr>
            <a:normAutofit/>
          </a:bodyPr>
          <a:lstStyle/>
          <a:p>
            <a:r>
              <a:rPr lang="en-US" dirty="0"/>
              <a:t>The rate regulation of monopoly utilities is a function of costs</a:t>
            </a:r>
          </a:p>
          <a:p>
            <a:pPr lvl="1"/>
            <a:r>
              <a:rPr lang="en-US" dirty="0"/>
              <a:t>Since society has concerns about the prices a monopoly would charge, including IOUs charging rates in excess of costs or publicly-owned utilities charging rates below costs, rates are created based on the costs incurred or expected to be incurred by a utility </a:t>
            </a:r>
          </a:p>
          <a:p>
            <a:r>
              <a:rPr lang="en-US" dirty="0"/>
              <a:t>However, different entities have different incentives</a:t>
            </a:r>
          </a:p>
          <a:p>
            <a:pPr lvl="1"/>
            <a:r>
              <a:rPr lang="en-US" dirty="0"/>
              <a:t>For profit (Shareholder owned) v. Not for profit (Customer Owned)</a:t>
            </a:r>
          </a:p>
          <a:p>
            <a:pPr lvl="2"/>
            <a:r>
              <a:rPr lang="en-US" dirty="0"/>
              <a:t>For profit entities have a profit motive</a:t>
            </a:r>
          </a:p>
          <a:p>
            <a:pPr lvl="2"/>
            <a:r>
              <a:rPr lang="en-US" dirty="0"/>
              <a:t>Customer-owned entities may have a motive to keeps costs low (too low), which can degrade service</a:t>
            </a:r>
          </a:p>
          <a:p>
            <a:pPr lvl="3"/>
            <a:r>
              <a:rPr lang="en-US" dirty="0"/>
              <a:t>Water Districts- depreciation</a:t>
            </a:r>
          </a:p>
          <a:p>
            <a:pPr lvl="3"/>
            <a:r>
              <a:rPr lang="en-US" dirty="0"/>
              <a:t>Distribution Cooperatives- Vegetation Management</a:t>
            </a:r>
          </a:p>
        </p:txBody>
      </p:sp>
      <p:sp>
        <p:nvSpPr>
          <p:cNvPr id="4" name="Slide Number Placeholder 3">
            <a:extLst>
              <a:ext uri="{FF2B5EF4-FFF2-40B4-BE49-F238E27FC236}">
                <a16:creationId xmlns:a16="http://schemas.microsoft.com/office/drawing/2014/main" id="{5DAB03E4-610D-D312-4F7A-0F21FFA5EA46}"/>
              </a:ext>
            </a:extLst>
          </p:cNvPr>
          <p:cNvSpPr>
            <a:spLocks noGrp="1"/>
          </p:cNvSpPr>
          <p:nvPr>
            <p:ph type="sldNum" sz="quarter" idx="12"/>
          </p:nvPr>
        </p:nvSpPr>
        <p:spPr/>
        <p:txBody>
          <a:bodyPr/>
          <a:lstStyle/>
          <a:p>
            <a:fld id="{B5B60515-9764-43B8-B3EB-AA7427414835}" type="slidenum">
              <a:rPr lang="en-US" smtClean="0"/>
              <a:pPr/>
              <a:t>9</a:t>
            </a:fld>
            <a:endParaRPr lang="en-US" dirty="0"/>
          </a:p>
        </p:txBody>
      </p:sp>
    </p:spTree>
    <p:extLst>
      <p:ext uri="{BB962C8B-B14F-4D97-AF65-F5344CB8AC3E}">
        <p14:creationId xmlns:p14="http://schemas.microsoft.com/office/powerpoint/2010/main" val="21527481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0</TotalTime>
  <Words>1864</Words>
  <Application>Microsoft Office PowerPoint</Application>
  <PresentationFormat>Widescreen</PresentationFormat>
  <Paragraphs>161</Paragraphs>
  <Slides>18</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 Public Service Commission </vt:lpstr>
      <vt:lpstr>Public Service Commission</vt:lpstr>
      <vt:lpstr>Service and Rates</vt:lpstr>
      <vt:lpstr>Inside the PSC</vt:lpstr>
      <vt:lpstr>Other Personnel</vt:lpstr>
      <vt:lpstr>Investigation of the Fuel Adjustment Clause </vt:lpstr>
      <vt:lpstr>FAC Investigation, continued</vt:lpstr>
      <vt:lpstr>Regulating Incentives</vt:lpstr>
      <vt:lpstr>Regulating incentives, continued</vt:lpstr>
      <vt:lpstr>Regulating incentives, continued</vt:lpstr>
      <vt:lpstr>Regulating Incentives, continued</vt:lpstr>
      <vt:lpstr>Looking Forward- Changes to regulations</vt:lpstr>
      <vt:lpstr>Integrated Resource Planning</vt:lpstr>
      <vt:lpstr>2023 Legislative Session</vt:lpstr>
      <vt:lpstr>Securitization </vt:lpstr>
      <vt:lpstr>Securitization- Why?</vt:lpstr>
      <vt:lpstr>Securitization Facts</vt:lpstr>
      <vt:lpstr>Securitization – Need for statute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2023-05-31T20:25:34Z</dcterms:created>
  <dcterms:modified xsi:type="dcterms:W3CDTF">2023-05-31T20:27:26Z</dcterms:modified>
</cp:coreProperties>
</file>