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17.jpg" ContentType="image/jpeg"/>
  <Override PartName="/ppt/media/image19.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8.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4.JPG" ContentType="image/jpeg"/>
  <Override PartName="/ppt/media/image65.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79.jpg" ContentType="image/jpeg"/>
  <Override PartName="/ppt/media/image80.jpg" ContentType="image/jpeg"/>
  <Override PartName="/ppt/notesSlides/notesSlide28.xml" ContentType="application/vnd.openxmlformats-officedocument.presentationml.notesSlide+xml"/>
  <Override PartName="/ppt/media/image89.jpg" ContentType="image/jpeg"/>
  <Override PartName="/ppt/media/image91.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98.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81" r:id="rId3"/>
    <p:sldMasterId id="2147483697" r:id="rId4"/>
    <p:sldMasterId id="2147483710" r:id="rId5"/>
  </p:sldMasterIdLst>
  <p:notesMasterIdLst>
    <p:notesMasterId r:id="rId43"/>
  </p:notesMasterIdLst>
  <p:sldIdLst>
    <p:sldId id="256" r:id="rId6"/>
    <p:sldId id="1906" r:id="rId7"/>
    <p:sldId id="1300" r:id="rId8"/>
    <p:sldId id="1908" r:id="rId9"/>
    <p:sldId id="296" r:id="rId10"/>
    <p:sldId id="291" r:id="rId11"/>
    <p:sldId id="302" r:id="rId12"/>
    <p:sldId id="1909" r:id="rId13"/>
    <p:sldId id="1880" r:id="rId14"/>
    <p:sldId id="1907" r:id="rId15"/>
    <p:sldId id="261" r:id="rId16"/>
    <p:sldId id="262" r:id="rId17"/>
    <p:sldId id="263" r:id="rId18"/>
    <p:sldId id="265" r:id="rId19"/>
    <p:sldId id="272" r:id="rId20"/>
    <p:sldId id="258" r:id="rId21"/>
    <p:sldId id="1882" r:id="rId22"/>
    <p:sldId id="259" r:id="rId23"/>
    <p:sldId id="292" r:id="rId24"/>
    <p:sldId id="293" r:id="rId25"/>
    <p:sldId id="266" r:id="rId26"/>
    <p:sldId id="271" r:id="rId27"/>
    <p:sldId id="267" r:id="rId28"/>
    <p:sldId id="273" r:id="rId29"/>
    <p:sldId id="275" r:id="rId30"/>
    <p:sldId id="298" r:id="rId31"/>
    <p:sldId id="299" r:id="rId32"/>
    <p:sldId id="294" r:id="rId33"/>
    <p:sldId id="300" r:id="rId34"/>
    <p:sldId id="287" r:id="rId35"/>
    <p:sldId id="288" r:id="rId36"/>
    <p:sldId id="289" r:id="rId37"/>
    <p:sldId id="283" r:id="rId38"/>
    <p:sldId id="285" r:id="rId39"/>
    <p:sldId id="284" r:id="rId40"/>
    <p:sldId id="269" r:id="rId41"/>
    <p:sldId id="270"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9" autoAdjust="0"/>
    <p:restoredTop sz="85782" autoAdjust="0"/>
  </p:normalViewPr>
  <p:slideViewPr>
    <p:cSldViewPr snapToGrid="0">
      <p:cViewPr varScale="1">
        <p:scale>
          <a:sx n="72" d="100"/>
          <a:sy n="72" d="100"/>
        </p:scale>
        <p:origin x="8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57A735-5626-48A1-A7DE-24444B9F4904}" type="doc">
      <dgm:prSet loTypeId="urn:microsoft.com/office/officeart/2005/8/layout/orgChart1" loCatId="hierarchy" qsTypeId="urn:microsoft.com/office/officeart/2005/8/quickstyle/simple1" qsCatId="simple" csTypeId="urn:microsoft.com/office/officeart/2005/8/colors/accent5_2" csCatId="accent5" phldr="1"/>
      <dgm:spPr/>
      <dgm:t>
        <a:bodyPr/>
        <a:lstStyle/>
        <a:p>
          <a:endParaRPr lang="en-US"/>
        </a:p>
      </dgm:t>
    </dgm:pt>
    <dgm:pt modelId="{8C408745-0AEC-4612-A732-F26150F99D5E}">
      <dgm:prSet phldrT="[Text]" custT="1"/>
      <dgm:spPr>
        <a:solidFill>
          <a:srgbClr val="5FB3E5"/>
        </a:solidFill>
      </dgm:spPr>
      <dgm:t>
        <a:bodyPr/>
        <a:lstStyle/>
        <a:p>
          <a:r>
            <a:rPr lang="en-US" sz="1050" b="1" dirty="0">
              <a:latin typeface="Arial" panose="020B0604020202020204" pitchFamily="34" charset="0"/>
              <a:cs typeface="Arial" panose="020B0604020202020204" pitchFamily="34" charset="0"/>
            </a:rPr>
            <a:t>Regional E.D. Advisory Team</a:t>
          </a:r>
        </a:p>
      </dgm:t>
    </dgm:pt>
    <dgm:pt modelId="{2ADB10F6-E729-46FF-851B-118B8C22970D}" type="parTrans" cxnId="{1CDC0004-E517-4056-818B-65A3C1D3948E}">
      <dgm:prSet/>
      <dgm:spPr/>
      <dgm:t>
        <a:bodyPr/>
        <a:lstStyle/>
        <a:p>
          <a:endParaRPr lang="en-US"/>
        </a:p>
      </dgm:t>
    </dgm:pt>
    <dgm:pt modelId="{146B3E78-7CE8-4953-A461-02282881D66C}" type="sibTrans" cxnId="{1CDC0004-E517-4056-818B-65A3C1D3948E}">
      <dgm:prSet/>
      <dgm:spPr/>
      <dgm:t>
        <a:bodyPr/>
        <a:lstStyle/>
        <a:p>
          <a:endParaRPr lang="en-US"/>
        </a:p>
      </dgm:t>
    </dgm:pt>
    <dgm:pt modelId="{E53629D1-7325-4DB8-8E7E-2D2E21FE3B6E}" type="asst">
      <dgm:prSet phldrT="[Text]" custT="1"/>
      <dgm:spPr>
        <a:solidFill>
          <a:srgbClr val="5FB3E5"/>
        </a:solidFill>
      </dgm:spPr>
      <dgm:t>
        <a:bodyPr/>
        <a:lstStyle/>
        <a:p>
          <a:endParaRPr lang="en-US" sz="1050" b="1"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KY Association for Economic Development</a:t>
          </a:r>
        </a:p>
        <a:p>
          <a:endParaRPr lang="en-US" sz="1050" b="1" dirty="0">
            <a:latin typeface="Arial" panose="020B0604020202020204" pitchFamily="34" charset="0"/>
            <a:cs typeface="Arial" panose="020B0604020202020204" pitchFamily="34" charset="0"/>
          </a:endParaRPr>
        </a:p>
      </dgm:t>
    </dgm:pt>
    <dgm:pt modelId="{35346824-571E-44FD-ABDB-ECD6F791838E}" type="parTrans" cxnId="{D0BEC3FD-C221-47FA-BFF9-7CD1F7E2A867}">
      <dgm:prSet/>
      <dgm:spPr/>
      <dgm:t>
        <a:bodyPr/>
        <a:lstStyle/>
        <a:p>
          <a:endParaRPr lang="en-US"/>
        </a:p>
      </dgm:t>
    </dgm:pt>
    <dgm:pt modelId="{9004B13F-5CB7-4E1A-A9ED-DEB5907FEEF7}" type="sibTrans" cxnId="{D0BEC3FD-C221-47FA-BFF9-7CD1F7E2A867}">
      <dgm:prSet/>
      <dgm:spPr/>
      <dgm:t>
        <a:bodyPr/>
        <a:lstStyle/>
        <a:p>
          <a:endParaRPr lang="en-US"/>
        </a:p>
      </dgm:t>
    </dgm:pt>
    <dgm:pt modelId="{86A781CB-4650-4B75-81EC-B7E992C6F0FB}">
      <dgm:prSet phldrT="[Text]" custT="1"/>
      <dgm:spPr>
        <a:solidFill>
          <a:srgbClr val="5FB3E5"/>
        </a:solidFill>
      </dgm:spPr>
      <dgm:t>
        <a:bodyPr/>
        <a:lstStyle/>
        <a:p>
          <a:r>
            <a:rPr lang="en-US" sz="1050" b="1" dirty="0">
              <a:latin typeface="Arial" panose="020B0604020202020204" pitchFamily="34" charset="0"/>
              <a:cs typeface="Arial" panose="020B0604020202020204" pitchFamily="34" charset="0"/>
            </a:rPr>
            <a:t>Consultant</a:t>
          </a:r>
        </a:p>
      </dgm:t>
    </dgm:pt>
    <dgm:pt modelId="{30EC6CDA-3A8D-4ED6-A7BB-0C25F6B97488}" type="parTrans" cxnId="{A68584E6-A772-4E8A-A6A7-8CA39D3D02D8}">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0AE1121C-FCC8-464B-90E0-DB3CBDF25C42}" type="sibTrans" cxnId="{A68584E6-A772-4E8A-A6A7-8CA39D3D02D8}">
      <dgm:prSet/>
      <dgm:spPr/>
      <dgm:t>
        <a:bodyPr/>
        <a:lstStyle/>
        <a:p>
          <a:endParaRPr lang="en-US"/>
        </a:p>
      </dgm:t>
    </dgm:pt>
    <dgm:pt modelId="{9C3555F5-5710-49B6-BD98-1EBE4BAD4049}">
      <dgm:prSet custT="1"/>
      <dgm:spPr>
        <a:solidFill>
          <a:srgbClr val="5FB3E5"/>
        </a:solidFill>
      </dgm:spPr>
      <dgm:t>
        <a:bodyPr/>
        <a:lstStyle/>
        <a:p>
          <a:r>
            <a:rPr lang="en-US" sz="1050" b="1" dirty="0">
              <a:latin typeface="Arial" panose="020B0604020202020204" pitchFamily="34" charset="0"/>
              <a:cs typeface="Arial" panose="020B0604020202020204" pitchFamily="34" charset="0"/>
            </a:rPr>
            <a:t>Government</a:t>
          </a:r>
        </a:p>
      </dgm:t>
    </dgm:pt>
    <dgm:pt modelId="{214C30BC-2DEA-4047-AC53-CE1E1ABA7D46}" type="parTrans" cxnId="{00E99A0B-5B8F-4FB1-B3F2-922A84911D9A}">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4B6B4F40-0204-440A-A6E9-C1A5CAB5F531}" type="sibTrans" cxnId="{00E99A0B-5B8F-4FB1-B3F2-922A84911D9A}">
      <dgm:prSet/>
      <dgm:spPr/>
      <dgm:t>
        <a:bodyPr/>
        <a:lstStyle/>
        <a:p>
          <a:endParaRPr lang="en-US"/>
        </a:p>
      </dgm:t>
    </dgm:pt>
    <dgm:pt modelId="{11C85D9C-0593-49F7-B1B0-3FA654D7D131}">
      <dgm:prSet custT="1"/>
      <dgm:spPr>
        <a:solidFill>
          <a:srgbClr val="5FB3E5"/>
        </a:solidFill>
      </dgm:spPr>
      <dgm:t>
        <a:bodyPr/>
        <a:lstStyle/>
        <a:p>
          <a:r>
            <a:rPr lang="en-US" sz="1050" b="1" dirty="0">
              <a:latin typeface="Arial" panose="020B0604020202020204" pitchFamily="34" charset="0"/>
              <a:cs typeface="Arial" panose="020B0604020202020204" pitchFamily="34" charset="0"/>
            </a:rPr>
            <a:t>Education &amp; Workforce</a:t>
          </a:r>
        </a:p>
      </dgm:t>
    </dgm:pt>
    <dgm:pt modelId="{EC82A3EA-8F54-4B96-A250-B335050D373F}" type="parTrans" cxnId="{DB2E27A7-DF90-4ADF-BB95-5DA82FB50F5D}">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E72CE973-486A-4E0A-A24E-103BAD7DF163}" type="sibTrans" cxnId="{DB2E27A7-DF90-4ADF-BB95-5DA82FB50F5D}">
      <dgm:prSet/>
      <dgm:spPr/>
      <dgm:t>
        <a:bodyPr/>
        <a:lstStyle/>
        <a:p>
          <a:endParaRPr lang="en-US"/>
        </a:p>
      </dgm:t>
    </dgm:pt>
    <dgm:pt modelId="{63FCD6E1-9F32-46B3-8A03-6900A825E9BB}">
      <dgm:prSet custT="1"/>
      <dgm:spPr>
        <a:solidFill>
          <a:srgbClr val="5FB3E5"/>
        </a:solidFill>
      </dgm:spPr>
      <dgm:t>
        <a:bodyPr/>
        <a:lstStyle/>
        <a:p>
          <a:r>
            <a:rPr lang="en-US" sz="1050" b="1" dirty="0">
              <a:latin typeface="Arial" panose="020B0604020202020204" pitchFamily="34" charset="0"/>
              <a:cs typeface="Arial" panose="020B0604020202020204" pitchFamily="34" charset="0"/>
            </a:rPr>
            <a:t>Business</a:t>
          </a:r>
        </a:p>
      </dgm:t>
    </dgm:pt>
    <dgm:pt modelId="{52D51F63-9F21-4A57-958D-AE64F176D9A6}" type="parTrans" cxnId="{A6DBE44D-57AC-4FAC-88B1-9418901A7A10}">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D47F9058-943F-4AAE-9278-367CD32E8A7B}" type="sibTrans" cxnId="{A6DBE44D-57AC-4FAC-88B1-9418901A7A10}">
      <dgm:prSet/>
      <dgm:spPr/>
      <dgm:t>
        <a:bodyPr/>
        <a:lstStyle/>
        <a:p>
          <a:endParaRPr lang="en-US"/>
        </a:p>
      </dgm:t>
    </dgm:pt>
    <dgm:pt modelId="{A7C0C7EF-1481-44A0-822D-DF4C0E64A0A2}">
      <dgm:prSet custT="1"/>
      <dgm:spPr>
        <a:solidFill>
          <a:srgbClr val="5FB3E5"/>
        </a:solidFill>
      </dgm:spPr>
      <dgm:t>
        <a:bodyPr/>
        <a:lstStyle/>
        <a:p>
          <a:r>
            <a:rPr lang="en-US" sz="1050" b="1" dirty="0">
              <a:latin typeface="Arial" panose="020B0604020202020204" pitchFamily="34" charset="0"/>
              <a:cs typeface="Arial" panose="020B0604020202020204" pitchFamily="34" charset="0"/>
            </a:rPr>
            <a:t>Utilities</a:t>
          </a:r>
        </a:p>
      </dgm:t>
    </dgm:pt>
    <dgm:pt modelId="{3C9B5844-1663-4C3F-BAB8-38CEF271895F}" type="parTrans" cxnId="{68FF9358-F66D-4137-BB7B-6717E464629A}">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BA57B314-7CC9-4A4A-82B3-C704F7540AA4}" type="sibTrans" cxnId="{68FF9358-F66D-4137-BB7B-6717E464629A}">
      <dgm:prSet/>
      <dgm:spPr/>
      <dgm:t>
        <a:bodyPr/>
        <a:lstStyle/>
        <a:p>
          <a:endParaRPr lang="en-US"/>
        </a:p>
      </dgm:t>
    </dgm:pt>
    <dgm:pt modelId="{E3485B2E-37FA-44F7-9C0B-F11649DBAA4E}">
      <dgm:prSet custT="1"/>
      <dgm:spPr>
        <a:solidFill>
          <a:srgbClr val="5FB3E5"/>
        </a:solidFill>
      </dgm:spPr>
      <dgm:t>
        <a:bodyPr/>
        <a:lstStyle/>
        <a:p>
          <a:r>
            <a:rPr lang="en-US" sz="1050" b="1" dirty="0">
              <a:latin typeface="Arial" panose="020B0604020202020204" pitchFamily="34" charset="0"/>
              <a:cs typeface="Arial" panose="020B0604020202020204" pitchFamily="34" charset="0"/>
            </a:rPr>
            <a:t>Entrepreneurism</a:t>
          </a:r>
        </a:p>
      </dgm:t>
    </dgm:pt>
    <dgm:pt modelId="{FE769BE5-2BC0-4A72-942E-5EC5722EE5A8}" type="parTrans" cxnId="{3479A180-29B8-4411-B719-BCA46C509FC6}">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E878BD42-4DA7-4325-BAAE-51258C6DFB56}" type="sibTrans" cxnId="{3479A180-29B8-4411-B719-BCA46C509FC6}">
      <dgm:prSet/>
      <dgm:spPr/>
      <dgm:t>
        <a:bodyPr/>
        <a:lstStyle/>
        <a:p>
          <a:endParaRPr lang="en-US"/>
        </a:p>
      </dgm:t>
    </dgm:pt>
    <dgm:pt modelId="{A93ADAF8-7F0F-4A19-8C39-EC02A3E2942E}">
      <dgm:prSet phldrT="[Text]" custT="1"/>
      <dgm:spPr>
        <a:solidFill>
          <a:srgbClr val="5FB3E5"/>
        </a:solidFill>
      </dgm:spPr>
      <dgm:t>
        <a:bodyPr/>
        <a:lstStyle/>
        <a:p>
          <a:r>
            <a:rPr lang="en-US" sz="1050" b="1" dirty="0">
              <a:latin typeface="Arial" panose="020B0604020202020204" pitchFamily="34" charset="0"/>
              <a:cs typeface="Arial" panose="020B0604020202020204" pitchFamily="34" charset="0"/>
            </a:rPr>
            <a:t>KY Cabinet for Economic Development</a:t>
          </a:r>
        </a:p>
      </dgm:t>
    </dgm:pt>
    <dgm:pt modelId="{5C765E20-EF33-4E36-91C8-8CE0837BBCEB}" type="parTrans" cxnId="{640F825F-8667-4F4A-B7EC-91AC61CD8DD6}">
      <dgm:prSet/>
      <dgm:spPr/>
      <dgm:t>
        <a:bodyPr/>
        <a:lstStyle/>
        <a:p>
          <a:endParaRPr lang="en-US"/>
        </a:p>
      </dgm:t>
    </dgm:pt>
    <dgm:pt modelId="{2A16DB68-89F7-4FE4-9679-32F5510FED44}" type="sibTrans" cxnId="{640F825F-8667-4F4A-B7EC-91AC61CD8DD6}">
      <dgm:prSet/>
      <dgm:spPr/>
      <dgm:t>
        <a:bodyPr/>
        <a:lstStyle/>
        <a:p>
          <a:endParaRPr lang="en-US"/>
        </a:p>
      </dgm:t>
    </dgm:pt>
    <dgm:pt modelId="{B38C3FF4-83D7-475F-A3BD-52AA1EE55BC7}">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KLC</a:t>
          </a:r>
        </a:p>
      </dgm:t>
    </dgm:pt>
    <dgm:pt modelId="{DB2EF077-2B71-45C0-8772-A0BF5D92A98D}" type="parTrans" cxnId="{C81779F6-1A0E-4E76-BDAC-F038A94498E8}">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32AC6B94-B7CE-4229-9579-F2CF203182AD}" type="sibTrans" cxnId="{C81779F6-1A0E-4E76-BDAC-F038A94498E8}">
      <dgm:prSet/>
      <dgm:spPr/>
      <dgm:t>
        <a:bodyPr/>
        <a:lstStyle/>
        <a:p>
          <a:endParaRPr lang="en-US"/>
        </a:p>
      </dgm:t>
    </dgm:pt>
    <dgm:pt modelId="{8FD7C2CB-8749-432B-B149-D070F87F3F5D}">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KACO</a:t>
          </a:r>
        </a:p>
      </dgm:t>
    </dgm:pt>
    <dgm:pt modelId="{5B4DC5A3-0AD4-487D-846A-DD7A75CD5197}" type="parTrans" cxnId="{63BA9690-392B-468E-8CF7-285635ABFC03}">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997E646F-3F9A-4CB6-9C08-5BE9F35FA324}" type="sibTrans" cxnId="{63BA9690-392B-468E-8CF7-285635ABFC03}">
      <dgm:prSet/>
      <dgm:spPr/>
      <dgm:t>
        <a:bodyPr/>
        <a:lstStyle/>
        <a:p>
          <a:endParaRPr lang="en-US"/>
        </a:p>
      </dgm:t>
    </dgm:pt>
    <dgm:pt modelId="{9347F014-DE83-4DA7-9E7D-82453857CCC5}">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EEC</a:t>
          </a:r>
        </a:p>
      </dgm:t>
    </dgm:pt>
    <dgm:pt modelId="{FD210B58-988C-4B1F-8A19-99FC14A200D6}" type="parTrans" cxnId="{45AACED8-EE1E-42DD-B2DC-A58775DF24A5}">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5F981EE9-D535-4135-BD51-B14FA6CFFC40}" type="sibTrans" cxnId="{45AACED8-EE1E-42DD-B2DC-A58775DF24A5}">
      <dgm:prSet/>
      <dgm:spPr/>
      <dgm:t>
        <a:bodyPr/>
        <a:lstStyle/>
        <a:p>
          <a:endParaRPr lang="en-US"/>
        </a:p>
      </dgm:t>
    </dgm:pt>
    <dgm:pt modelId="{8319BA31-724A-4948-A037-7128BC3C7AB9}">
      <dgm:prSet custT="1"/>
      <dgm:spPr>
        <a:solidFill>
          <a:srgbClr val="5FB3E5"/>
        </a:solidFill>
      </dgm:spPr>
      <dgm:t>
        <a:bodyPr/>
        <a:lstStyle/>
        <a:p>
          <a:r>
            <a:rPr lang="en-US" sz="950" b="1" dirty="0">
              <a:latin typeface="Arial" panose="020B0604020202020204" pitchFamily="34" charset="0"/>
              <a:cs typeface="Arial" panose="020B0604020202020204" pitchFamily="34" charset="0"/>
            </a:rPr>
            <a:t>Public Colleges &amp; Universities</a:t>
          </a:r>
        </a:p>
      </dgm:t>
    </dgm:pt>
    <dgm:pt modelId="{26521DFF-DFA9-40D3-8B7A-C660E2C100A0}" type="parTrans" cxnId="{364CFBEF-C78F-4659-900F-CADFBB08ED97}">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29C89966-A233-46BE-A35A-FD90563DCB7B}" type="sibTrans" cxnId="{364CFBEF-C78F-4659-900F-CADFBB08ED97}">
      <dgm:prSet/>
      <dgm:spPr/>
      <dgm:t>
        <a:bodyPr/>
        <a:lstStyle/>
        <a:p>
          <a:endParaRPr lang="en-US"/>
        </a:p>
      </dgm:t>
    </dgm:pt>
    <dgm:pt modelId="{7A793AE9-6E83-40B5-A209-66613225D126}">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K-12 Education</a:t>
          </a:r>
        </a:p>
      </dgm:t>
    </dgm:pt>
    <dgm:pt modelId="{675E6AEE-9A95-4D6D-B04F-2A56A3A88895}" type="parTrans" cxnId="{C3F2F315-7F91-4C5B-8CC9-37C855ADBA23}">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B57C7BE6-E5FB-4B1A-B61C-7971F6434D9A}" type="sibTrans" cxnId="{C3F2F315-7F91-4C5B-8CC9-37C855ADBA23}">
      <dgm:prSet/>
      <dgm:spPr/>
      <dgm:t>
        <a:bodyPr/>
        <a:lstStyle/>
        <a:p>
          <a:endParaRPr lang="en-US"/>
        </a:p>
      </dgm:t>
    </dgm:pt>
    <dgm:pt modelId="{83771F8A-B1AD-48E3-B927-5F679FE93D8F}">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KY Chamber</a:t>
          </a:r>
        </a:p>
      </dgm:t>
    </dgm:pt>
    <dgm:pt modelId="{633CB485-1409-467A-83E4-38F2483AEB34}" type="parTrans" cxnId="{31DE67D1-8071-4447-8515-1E100BEDFC50}">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DD9E46B3-AAE0-4281-BC51-B72EE4739AEC}" type="sibTrans" cxnId="{31DE67D1-8071-4447-8515-1E100BEDFC50}">
      <dgm:prSet/>
      <dgm:spPr/>
      <dgm:t>
        <a:bodyPr/>
        <a:lstStyle/>
        <a:p>
          <a:endParaRPr lang="en-US"/>
        </a:p>
      </dgm:t>
    </dgm:pt>
    <dgm:pt modelId="{30D289D1-5628-4F7C-871A-D019F0C3A174}">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KAM</a:t>
          </a:r>
        </a:p>
      </dgm:t>
    </dgm:pt>
    <dgm:pt modelId="{E62CF585-D9B7-4A0C-9909-C39E5070584A}" type="parTrans" cxnId="{0261511D-F1CF-4615-BC6E-F1EEC09A4645}">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8342286D-1F70-4C63-B16B-B266342FCC35}" type="sibTrans" cxnId="{0261511D-F1CF-4615-BC6E-F1EEC09A4645}">
      <dgm:prSet/>
      <dgm:spPr/>
      <dgm:t>
        <a:bodyPr/>
        <a:lstStyle/>
        <a:p>
          <a:endParaRPr lang="en-US"/>
        </a:p>
      </dgm:t>
    </dgm:pt>
    <dgm:pt modelId="{D24F6FE7-CF14-4293-88D7-B1607BADE7BF}">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KYSB</a:t>
          </a:r>
        </a:p>
      </dgm:t>
    </dgm:pt>
    <dgm:pt modelId="{2EE8FDE3-A54C-4C01-9F73-B5D57C4B817E}" type="parTrans" cxnId="{66C559FA-C9F0-4D4D-A3B2-388268B5D743}">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D67564C4-6E5F-4030-9673-17612056FB1F}" type="sibTrans" cxnId="{66C559FA-C9F0-4D4D-A3B2-388268B5D743}">
      <dgm:prSet/>
      <dgm:spPr/>
      <dgm:t>
        <a:bodyPr/>
        <a:lstStyle/>
        <a:p>
          <a:endParaRPr lang="en-US"/>
        </a:p>
      </dgm:t>
    </dgm:pt>
    <dgm:pt modelId="{D7DE3CC7-ABC8-4114-97FC-116CFA1D021C}">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TVA</a:t>
          </a:r>
        </a:p>
      </dgm:t>
    </dgm:pt>
    <dgm:pt modelId="{E0FB8743-E50D-47EE-97DF-FDB94F863A01}" type="parTrans" cxnId="{9C997E82-D0A3-4891-B581-B8F3422AF365}">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C92EF236-A50D-4153-B8CC-E97C0521DF3A}" type="sibTrans" cxnId="{9C997E82-D0A3-4891-B581-B8F3422AF365}">
      <dgm:prSet/>
      <dgm:spPr/>
      <dgm:t>
        <a:bodyPr/>
        <a:lstStyle/>
        <a:p>
          <a:endParaRPr lang="en-US"/>
        </a:p>
      </dgm:t>
    </dgm:pt>
    <dgm:pt modelId="{C12ECEB9-C039-447E-8860-E6E036056FB2}">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LGE/KU</a:t>
          </a:r>
        </a:p>
      </dgm:t>
    </dgm:pt>
    <dgm:pt modelId="{A2BD8E46-455A-40E9-84D4-F5B9527FB3F9}" type="parTrans" cxnId="{3B07BCB2-D177-4165-855B-9E79A8A56A9F}">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44A123ED-6E15-4225-8AD8-64630BC3EE40}" type="sibTrans" cxnId="{3B07BCB2-D177-4165-855B-9E79A8A56A9F}">
      <dgm:prSet/>
      <dgm:spPr/>
      <dgm:t>
        <a:bodyPr/>
        <a:lstStyle/>
        <a:p>
          <a:endParaRPr lang="en-US"/>
        </a:p>
      </dgm:t>
    </dgm:pt>
    <dgm:pt modelId="{8C75D6D7-9F77-4AD9-83D4-11391EEF7866}">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KY Utility Cooperatives</a:t>
          </a:r>
        </a:p>
      </dgm:t>
    </dgm:pt>
    <dgm:pt modelId="{D98525C1-199C-4D39-A63D-D43B84221BDE}" type="parTrans" cxnId="{2ECE3DC9-61BD-4F3E-85EF-57FBE4B7E68E}">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2E714A46-9283-4A2E-BABA-B31AD3ED806D}" type="sibTrans" cxnId="{2ECE3DC9-61BD-4F3E-85EF-57FBE4B7E68E}">
      <dgm:prSet/>
      <dgm:spPr/>
      <dgm:t>
        <a:bodyPr/>
        <a:lstStyle/>
        <a:p>
          <a:endParaRPr lang="en-US"/>
        </a:p>
      </dgm:t>
    </dgm:pt>
    <dgm:pt modelId="{87C96E91-542D-47A0-ADE0-83C0C342171D}">
      <dgm:prSet custT="1"/>
      <dgm:spPr>
        <a:solidFill>
          <a:srgbClr val="5FB3E5"/>
        </a:solidFill>
      </dgm:spPr>
      <dgm:t>
        <a:bodyPr/>
        <a:lstStyle/>
        <a:p>
          <a:r>
            <a:rPr lang="en-US" sz="950" b="1" dirty="0">
              <a:latin typeface="Arial" panose="020B0604020202020204" pitchFamily="34" charset="0"/>
              <a:cs typeface="Arial" panose="020B0604020202020204" pitchFamily="34" charset="0"/>
            </a:rPr>
            <a:t>KY Innovation</a:t>
          </a:r>
        </a:p>
      </dgm:t>
    </dgm:pt>
    <dgm:pt modelId="{342DDDF8-7E0C-48D3-B6A0-F6E4F7A9DF05}" type="parTrans" cxnId="{CB4B53E5-2225-4177-B60A-80416FACF960}">
      <dgm:prSet/>
      <dgm:spPr>
        <a:solidFill>
          <a:srgbClr val="5FB3E5"/>
        </a:solidFill>
      </dgm:spPr>
      <dgm:t>
        <a:bodyPr/>
        <a:lstStyle/>
        <a:p>
          <a:endParaRPr lang="en-US">
            <a:latin typeface="Arial" panose="020B0604020202020204" pitchFamily="34" charset="0"/>
            <a:cs typeface="Arial" panose="020B0604020202020204" pitchFamily="34" charset="0"/>
          </a:endParaRPr>
        </a:p>
      </dgm:t>
    </dgm:pt>
    <dgm:pt modelId="{7CE7865E-3EEF-4692-9B62-37A6F189B480}" type="sibTrans" cxnId="{CB4B53E5-2225-4177-B60A-80416FACF960}">
      <dgm:prSet/>
      <dgm:spPr/>
      <dgm:t>
        <a:bodyPr/>
        <a:lstStyle/>
        <a:p>
          <a:endParaRPr lang="en-US"/>
        </a:p>
      </dgm:t>
    </dgm:pt>
    <dgm:pt modelId="{4358FA5E-F827-4365-9D0C-810F54CCE29E}">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Others</a:t>
          </a:r>
        </a:p>
      </dgm:t>
    </dgm:pt>
    <dgm:pt modelId="{EB069CE7-893E-4C33-90B2-F2B654A54015}" type="parTrans" cxnId="{ECB85C46-77AA-45EB-B3AC-7ACC1A5615D6}">
      <dgm:prSet/>
      <dgm:spPr>
        <a:solidFill>
          <a:srgbClr val="5FB3E5"/>
        </a:solidFill>
      </dgm:spPr>
      <dgm:t>
        <a:bodyPr/>
        <a:lstStyle/>
        <a:p>
          <a:endParaRPr lang="en-US"/>
        </a:p>
      </dgm:t>
    </dgm:pt>
    <dgm:pt modelId="{1B9A6145-EDEE-40E5-BF72-C899B193BE5F}" type="sibTrans" cxnId="{ECB85C46-77AA-45EB-B3AC-7ACC1A5615D6}">
      <dgm:prSet/>
      <dgm:spPr/>
      <dgm:t>
        <a:bodyPr/>
        <a:lstStyle/>
        <a:p>
          <a:endParaRPr lang="en-US"/>
        </a:p>
      </dgm:t>
    </dgm:pt>
    <dgm:pt modelId="{44DE59F8-1B43-4543-AB19-EE88738D3CB3}">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AIKCU/CPE</a:t>
          </a:r>
        </a:p>
      </dgm:t>
    </dgm:pt>
    <dgm:pt modelId="{DCE587C4-7150-2D48-AEF2-F38DF34FBD1C}" type="parTrans" cxnId="{E024C178-CAA2-CE4B-8D0A-7C34BD11D714}">
      <dgm:prSet/>
      <dgm:spPr/>
      <dgm:t>
        <a:bodyPr/>
        <a:lstStyle/>
        <a:p>
          <a:endParaRPr lang="en-US"/>
        </a:p>
      </dgm:t>
    </dgm:pt>
    <dgm:pt modelId="{4ECE7A1B-043F-3C42-A486-AD1D79390B75}" type="sibTrans" cxnId="{E024C178-CAA2-CE4B-8D0A-7C34BD11D714}">
      <dgm:prSet/>
      <dgm:spPr/>
      <dgm:t>
        <a:bodyPr/>
        <a:lstStyle/>
        <a:p>
          <a:endParaRPr lang="en-US"/>
        </a:p>
      </dgm:t>
    </dgm:pt>
    <dgm:pt modelId="{9386E08E-86D8-2D49-A143-5BF13758E174}">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Education &amp; Labor Cabinet</a:t>
          </a:r>
        </a:p>
      </dgm:t>
    </dgm:pt>
    <dgm:pt modelId="{848719B8-DC36-3646-B8A0-37644AFDB855}" type="parTrans" cxnId="{AECBBCD2-E3A9-2B40-B2E0-461F4AF3B6F9}">
      <dgm:prSet/>
      <dgm:spPr/>
      <dgm:t>
        <a:bodyPr/>
        <a:lstStyle/>
        <a:p>
          <a:endParaRPr lang="en-US"/>
        </a:p>
      </dgm:t>
    </dgm:pt>
    <dgm:pt modelId="{5BE460DE-6704-8F43-AEE2-2CC853B3FE10}" type="sibTrans" cxnId="{AECBBCD2-E3A9-2B40-B2E0-461F4AF3B6F9}">
      <dgm:prSet/>
      <dgm:spPr/>
      <dgm:t>
        <a:bodyPr/>
        <a:lstStyle/>
        <a:p>
          <a:endParaRPr lang="en-US"/>
        </a:p>
      </dgm:t>
    </dgm:pt>
    <dgm:pt modelId="{7DC063C2-FA86-9A48-98F0-C76534D2D011}">
      <dgm:prSet custT="1"/>
      <dgm:spPr>
        <a:solidFill>
          <a:srgbClr val="5FB3E5"/>
        </a:solidFill>
      </dgm:spPr>
      <dgm:t>
        <a:bodyPr/>
        <a:lstStyle/>
        <a:p>
          <a:r>
            <a:rPr lang="en-US" sz="1000" b="1" dirty="0">
              <a:latin typeface="Arial" panose="020B0604020202020204" pitchFamily="34" charset="0"/>
              <a:cs typeface="Arial" panose="020B0604020202020204" pitchFamily="34" charset="0"/>
            </a:rPr>
            <a:t>KDA</a:t>
          </a:r>
        </a:p>
      </dgm:t>
    </dgm:pt>
    <dgm:pt modelId="{28AF6D4E-44F3-BF4A-8A33-77FD7B8D5ED3}" type="parTrans" cxnId="{F4D9BF77-C16B-7F47-B776-6BB96522CE31}">
      <dgm:prSet/>
      <dgm:spPr/>
      <dgm:t>
        <a:bodyPr/>
        <a:lstStyle/>
        <a:p>
          <a:endParaRPr lang="en-US"/>
        </a:p>
      </dgm:t>
    </dgm:pt>
    <dgm:pt modelId="{8911D360-5AB9-664D-AC1B-DF0601C6AC22}" type="sibTrans" cxnId="{F4D9BF77-C16B-7F47-B776-6BB96522CE31}">
      <dgm:prSet/>
      <dgm:spPr/>
      <dgm:t>
        <a:bodyPr/>
        <a:lstStyle/>
        <a:p>
          <a:endParaRPr lang="en-US"/>
        </a:p>
      </dgm:t>
    </dgm:pt>
    <dgm:pt modelId="{7A32389C-C99B-D14E-8B25-1E0FA790A029}">
      <dgm:prSet custT="1"/>
      <dgm:spPr>
        <a:solidFill>
          <a:srgbClr val="5FB3E5"/>
        </a:solidFill>
      </dgm:spPr>
      <dgm:t>
        <a:bodyPr/>
        <a:lstStyle/>
        <a:p>
          <a:r>
            <a:rPr lang="en-US" sz="950" b="1" dirty="0">
              <a:latin typeface="Arial" panose="020B0604020202020204" pitchFamily="34" charset="0"/>
              <a:cs typeface="Arial" panose="020B0604020202020204" pitchFamily="34" charset="0"/>
            </a:rPr>
            <a:t>KSTC</a:t>
          </a:r>
        </a:p>
      </dgm:t>
    </dgm:pt>
    <dgm:pt modelId="{86B05DEE-B711-9749-A837-766875B1DB09}" type="parTrans" cxnId="{4681DE06-D689-0642-B51F-5A8D702FDDBB}">
      <dgm:prSet/>
      <dgm:spPr/>
      <dgm:t>
        <a:bodyPr/>
        <a:lstStyle/>
        <a:p>
          <a:endParaRPr lang="en-US"/>
        </a:p>
      </dgm:t>
    </dgm:pt>
    <dgm:pt modelId="{07AD2902-0FC1-1D44-A321-60F39B77CD75}" type="sibTrans" cxnId="{4681DE06-D689-0642-B51F-5A8D702FDDBB}">
      <dgm:prSet/>
      <dgm:spPr/>
      <dgm:t>
        <a:bodyPr/>
        <a:lstStyle/>
        <a:p>
          <a:endParaRPr lang="en-US"/>
        </a:p>
      </dgm:t>
    </dgm:pt>
    <dgm:pt modelId="{9B7F8508-FA0B-194F-8B59-D28D95F4D796}">
      <dgm:prSet custT="1"/>
      <dgm:spPr>
        <a:solidFill>
          <a:srgbClr val="5FB3E5"/>
        </a:solidFill>
      </dgm:spPr>
      <dgm:t>
        <a:bodyPr/>
        <a:lstStyle/>
        <a:p>
          <a:r>
            <a:rPr lang="en-US" sz="950" b="1" dirty="0">
              <a:latin typeface="Arial" panose="020B0604020202020204" pitchFamily="34" charset="0"/>
              <a:cs typeface="Arial" panose="020B0604020202020204" pitchFamily="34" charset="0"/>
            </a:rPr>
            <a:t>Regional Hubs </a:t>
          </a:r>
        </a:p>
      </dgm:t>
    </dgm:pt>
    <dgm:pt modelId="{BE5F1037-E299-0449-B903-619AD5ED7BF6}" type="parTrans" cxnId="{18A08B15-9F86-344F-A666-892448411009}">
      <dgm:prSet/>
      <dgm:spPr/>
      <dgm:t>
        <a:bodyPr/>
        <a:lstStyle/>
        <a:p>
          <a:endParaRPr lang="en-US"/>
        </a:p>
      </dgm:t>
    </dgm:pt>
    <dgm:pt modelId="{B35F4B66-421B-BF46-B67B-6CB4FC7FDB82}" type="sibTrans" cxnId="{18A08B15-9F86-344F-A666-892448411009}">
      <dgm:prSet/>
      <dgm:spPr/>
      <dgm:t>
        <a:bodyPr/>
        <a:lstStyle/>
        <a:p>
          <a:endParaRPr lang="en-US"/>
        </a:p>
      </dgm:t>
    </dgm:pt>
    <dgm:pt modelId="{4133FEB5-7F27-4D66-AF17-EE3A9435DF24}" type="pres">
      <dgm:prSet presAssocID="{8F57A735-5626-48A1-A7DE-24444B9F4904}" presName="hierChild1" presStyleCnt="0">
        <dgm:presLayoutVars>
          <dgm:orgChart val="1"/>
          <dgm:chPref val="1"/>
          <dgm:dir/>
          <dgm:animOne val="branch"/>
          <dgm:animLvl val="lvl"/>
          <dgm:resizeHandles/>
        </dgm:presLayoutVars>
      </dgm:prSet>
      <dgm:spPr/>
    </dgm:pt>
    <dgm:pt modelId="{D1467E0A-EFC8-486C-AFD9-2DADAE040551}" type="pres">
      <dgm:prSet presAssocID="{8C408745-0AEC-4612-A732-F26150F99D5E}" presName="hierRoot1" presStyleCnt="0">
        <dgm:presLayoutVars>
          <dgm:hierBranch val="init"/>
        </dgm:presLayoutVars>
      </dgm:prSet>
      <dgm:spPr/>
    </dgm:pt>
    <dgm:pt modelId="{1CC46B27-DB74-418B-AB18-C71F1CD3609A}" type="pres">
      <dgm:prSet presAssocID="{8C408745-0AEC-4612-A732-F26150F99D5E}" presName="rootComposite1" presStyleCnt="0"/>
      <dgm:spPr/>
    </dgm:pt>
    <dgm:pt modelId="{294BFBCE-81E8-4597-B64C-BFA80B9F468D}" type="pres">
      <dgm:prSet presAssocID="{8C408745-0AEC-4612-A732-F26150F99D5E}" presName="rootText1" presStyleLbl="node0" presStyleIdx="0" presStyleCnt="3" custScaleX="174514" custScaleY="213685" custLinFactX="368121" custLinFactY="17886" custLinFactNeighborX="400000" custLinFactNeighborY="100000">
        <dgm:presLayoutVars>
          <dgm:chPref val="3"/>
        </dgm:presLayoutVars>
      </dgm:prSet>
      <dgm:spPr/>
    </dgm:pt>
    <dgm:pt modelId="{BEEC390E-3200-4583-87D6-2EB08FCF5A36}" type="pres">
      <dgm:prSet presAssocID="{8C408745-0AEC-4612-A732-F26150F99D5E}" presName="rootConnector1" presStyleLbl="node1" presStyleIdx="0" presStyleCnt="0"/>
      <dgm:spPr/>
    </dgm:pt>
    <dgm:pt modelId="{C2995921-BE82-40C3-85F6-D58E1EE73E0B}" type="pres">
      <dgm:prSet presAssocID="{8C408745-0AEC-4612-A732-F26150F99D5E}" presName="hierChild2" presStyleCnt="0"/>
      <dgm:spPr/>
    </dgm:pt>
    <dgm:pt modelId="{48AE35D9-5CE6-40A9-9AF5-96D50F75278B}" type="pres">
      <dgm:prSet presAssocID="{8C408745-0AEC-4612-A732-F26150F99D5E}" presName="hierChild3" presStyleCnt="0"/>
      <dgm:spPr/>
    </dgm:pt>
    <dgm:pt modelId="{544DF815-A672-47F3-8FC8-6D48349E6B73}" type="pres">
      <dgm:prSet presAssocID="{A93ADAF8-7F0F-4A19-8C39-EC02A3E2942E}" presName="hierRoot1" presStyleCnt="0">
        <dgm:presLayoutVars>
          <dgm:hierBranch val="init"/>
        </dgm:presLayoutVars>
      </dgm:prSet>
      <dgm:spPr/>
    </dgm:pt>
    <dgm:pt modelId="{9B05EDD7-6012-4863-94B6-552F6D4B4AC4}" type="pres">
      <dgm:prSet presAssocID="{A93ADAF8-7F0F-4A19-8C39-EC02A3E2942E}" presName="rootComposite1" presStyleCnt="0"/>
      <dgm:spPr/>
    </dgm:pt>
    <dgm:pt modelId="{272253CE-8047-4229-BD67-995410F02DF5}" type="pres">
      <dgm:prSet presAssocID="{A93ADAF8-7F0F-4A19-8C39-EC02A3E2942E}" presName="rootText1" presStyleLbl="node0" presStyleIdx="1" presStyleCnt="3" custScaleX="174514" custScaleY="213685" custLinFactNeighborX="-4296" custLinFactNeighborY="-31262">
        <dgm:presLayoutVars>
          <dgm:chPref val="3"/>
        </dgm:presLayoutVars>
      </dgm:prSet>
      <dgm:spPr/>
    </dgm:pt>
    <dgm:pt modelId="{84D28828-2659-4612-925E-1C4898335F05}" type="pres">
      <dgm:prSet presAssocID="{A93ADAF8-7F0F-4A19-8C39-EC02A3E2942E}" presName="rootConnector1" presStyleLbl="node1" presStyleIdx="0" presStyleCnt="0"/>
      <dgm:spPr/>
    </dgm:pt>
    <dgm:pt modelId="{3190AEF5-3E14-44D2-BC99-7F1AEDB72374}" type="pres">
      <dgm:prSet presAssocID="{A93ADAF8-7F0F-4A19-8C39-EC02A3E2942E}" presName="hierChild2" presStyleCnt="0"/>
      <dgm:spPr/>
    </dgm:pt>
    <dgm:pt modelId="{961AC47E-7114-43AD-BD76-C62384FE6D13}" type="pres">
      <dgm:prSet presAssocID="{A93ADAF8-7F0F-4A19-8C39-EC02A3E2942E}" presName="hierChild3" presStyleCnt="0"/>
      <dgm:spPr/>
    </dgm:pt>
    <dgm:pt modelId="{DA3B9D16-D941-4312-B472-F09FB9EE09E5}" type="pres">
      <dgm:prSet presAssocID="{E53629D1-7325-4DB8-8E7E-2D2E21FE3B6E}" presName="hierRoot1" presStyleCnt="0">
        <dgm:presLayoutVars>
          <dgm:hierBranch val="init"/>
        </dgm:presLayoutVars>
      </dgm:prSet>
      <dgm:spPr/>
    </dgm:pt>
    <dgm:pt modelId="{7EC32C92-4199-431F-B927-B3B130BB6829}" type="pres">
      <dgm:prSet presAssocID="{E53629D1-7325-4DB8-8E7E-2D2E21FE3B6E}" presName="rootComposite1" presStyleCnt="0"/>
      <dgm:spPr/>
    </dgm:pt>
    <dgm:pt modelId="{6D3DD4CC-4043-4C6F-8055-1A369FE1247E}" type="pres">
      <dgm:prSet presAssocID="{E53629D1-7325-4DB8-8E7E-2D2E21FE3B6E}" presName="rootText1" presStyleLbl="node0" presStyleIdx="2" presStyleCnt="3" custScaleX="174514" custScaleY="213685" custLinFactX="77074" custLinFactNeighborX="100000" custLinFactNeighborY="-42717">
        <dgm:presLayoutVars>
          <dgm:chPref val="3"/>
        </dgm:presLayoutVars>
      </dgm:prSet>
      <dgm:spPr/>
    </dgm:pt>
    <dgm:pt modelId="{5866EFBE-FBCE-4DC1-967C-D0C2B896D94C}" type="pres">
      <dgm:prSet presAssocID="{E53629D1-7325-4DB8-8E7E-2D2E21FE3B6E}" presName="rootConnector1" presStyleLbl="asst0" presStyleIdx="0" presStyleCnt="0"/>
      <dgm:spPr/>
    </dgm:pt>
    <dgm:pt modelId="{89E5265E-6CA8-4BEC-B9F1-3F21BBCBD835}" type="pres">
      <dgm:prSet presAssocID="{E53629D1-7325-4DB8-8E7E-2D2E21FE3B6E}" presName="hierChild2" presStyleCnt="0"/>
      <dgm:spPr/>
    </dgm:pt>
    <dgm:pt modelId="{CB74AB56-7DEB-4D12-B35B-0616039D0679}" type="pres">
      <dgm:prSet presAssocID="{30EC6CDA-3A8D-4ED6-A7BB-0C25F6B97488}" presName="Name37" presStyleLbl="parChTrans1D2" presStyleIdx="0" presStyleCnt="1"/>
      <dgm:spPr/>
    </dgm:pt>
    <dgm:pt modelId="{84FE114A-FEA8-4BB6-A44D-ACFE9C8D31B0}" type="pres">
      <dgm:prSet presAssocID="{86A781CB-4650-4B75-81EC-B7E992C6F0FB}" presName="hierRoot2" presStyleCnt="0">
        <dgm:presLayoutVars>
          <dgm:hierBranch/>
        </dgm:presLayoutVars>
      </dgm:prSet>
      <dgm:spPr/>
    </dgm:pt>
    <dgm:pt modelId="{C38A3424-0D02-4006-8A8F-4FFB101C0956}" type="pres">
      <dgm:prSet presAssocID="{86A781CB-4650-4B75-81EC-B7E992C6F0FB}" presName="rootComposite" presStyleCnt="0"/>
      <dgm:spPr/>
    </dgm:pt>
    <dgm:pt modelId="{97C19832-1C7A-4009-8C5E-206D67A51E9E}" type="pres">
      <dgm:prSet presAssocID="{86A781CB-4650-4B75-81EC-B7E992C6F0FB}" presName="rootText" presStyleLbl="node2" presStyleIdx="0" presStyleCnt="1" custScaleX="174514" custScaleY="213685">
        <dgm:presLayoutVars>
          <dgm:chPref val="3"/>
        </dgm:presLayoutVars>
      </dgm:prSet>
      <dgm:spPr/>
    </dgm:pt>
    <dgm:pt modelId="{9B090C75-3F32-4959-B308-3246A063FB85}" type="pres">
      <dgm:prSet presAssocID="{86A781CB-4650-4B75-81EC-B7E992C6F0FB}" presName="rootConnector" presStyleLbl="node2" presStyleIdx="0" presStyleCnt="1"/>
      <dgm:spPr/>
    </dgm:pt>
    <dgm:pt modelId="{77ED87C3-7D44-49EA-A6E4-99D978CACBC2}" type="pres">
      <dgm:prSet presAssocID="{86A781CB-4650-4B75-81EC-B7E992C6F0FB}" presName="hierChild4" presStyleCnt="0"/>
      <dgm:spPr/>
    </dgm:pt>
    <dgm:pt modelId="{42168511-3D49-4272-8F04-87D3E32F8D46}" type="pres">
      <dgm:prSet presAssocID="{214C30BC-2DEA-4047-AC53-CE1E1ABA7D46}" presName="Name35" presStyleLbl="parChTrans1D3" presStyleIdx="0" presStyleCnt="5"/>
      <dgm:spPr/>
    </dgm:pt>
    <dgm:pt modelId="{B2A013F8-4C61-467D-9033-B84181BDCC68}" type="pres">
      <dgm:prSet presAssocID="{9C3555F5-5710-49B6-BD98-1EBE4BAD4049}" presName="hierRoot2" presStyleCnt="0">
        <dgm:presLayoutVars>
          <dgm:hierBranch val="init"/>
        </dgm:presLayoutVars>
      </dgm:prSet>
      <dgm:spPr/>
    </dgm:pt>
    <dgm:pt modelId="{8F0E281B-1136-4089-9F62-0B1A8FE1F1A5}" type="pres">
      <dgm:prSet presAssocID="{9C3555F5-5710-49B6-BD98-1EBE4BAD4049}" presName="rootComposite" presStyleCnt="0"/>
      <dgm:spPr/>
    </dgm:pt>
    <dgm:pt modelId="{857232C4-106B-4F1A-AD8E-FC2A20DCF118}" type="pres">
      <dgm:prSet presAssocID="{9C3555F5-5710-49B6-BD98-1EBE4BAD4049}" presName="rootText" presStyleLbl="node3" presStyleIdx="0" presStyleCnt="5" custScaleX="174514" custScaleY="213685">
        <dgm:presLayoutVars>
          <dgm:chPref val="3"/>
        </dgm:presLayoutVars>
      </dgm:prSet>
      <dgm:spPr/>
    </dgm:pt>
    <dgm:pt modelId="{1E730183-F041-4EC2-A6B3-C6D17CDADAC0}" type="pres">
      <dgm:prSet presAssocID="{9C3555F5-5710-49B6-BD98-1EBE4BAD4049}" presName="rootConnector" presStyleLbl="node3" presStyleIdx="0" presStyleCnt="5"/>
      <dgm:spPr/>
    </dgm:pt>
    <dgm:pt modelId="{E0AA06A0-6462-4E93-B3BC-73833DAC0633}" type="pres">
      <dgm:prSet presAssocID="{9C3555F5-5710-49B6-BD98-1EBE4BAD4049}" presName="hierChild4" presStyleCnt="0"/>
      <dgm:spPr/>
    </dgm:pt>
    <dgm:pt modelId="{D1ED38D4-083E-4456-B5AC-E05B94555069}" type="pres">
      <dgm:prSet presAssocID="{DB2EF077-2B71-45C0-8772-A0BF5D92A98D}" presName="Name37" presStyleLbl="parChTrans1D4" presStyleIdx="0" presStyleCnt="18"/>
      <dgm:spPr/>
    </dgm:pt>
    <dgm:pt modelId="{27AA522C-C153-4BE6-AFC6-752C3EFA9215}" type="pres">
      <dgm:prSet presAssocID="{B38C3FF4-83D7-475F-A3BD-52AA1EE55BC7}" presName="hierRoot2" presStyleCnt="0">
        <dgm:presLayoutVars>
          <dgm:hierBranch val="init"/>
        </dgm:presLayoutVars>
      </dgm:prSet>
      <dgm:spPr/>
    </dgm:pt>
    <dgm:pt modelId="{CCFD6087-4B1A-4A0B-92E3-E0D0770935B9}" type="pres">
      <dgm:prSet presAssocID="{B38C3FF4-83D7-475F-A3BD-52AA1EE55BC7}" presName="rootComposite" presStyleCnt="0"/>
      <dgm:spPr/>
    </dgm:pt>
    <dgm:pt modelId="{0530836B-2DBC-443D-ACD6-C31B9513A05B}" type="pres">
      <dgm:prSet presAssocID="{B38C3FF4-83D7-475F-A3BD-52AA1EE55BC7}" presName="rootText" presStyleLbl="node4" presStyleIdx="0" presStyleCnt="18">
        <dgm:presLayoutVars>
          <dgm:chPref val="3"/>
        </dgm:presLayoutVars>
      </dgm:prSet>
      <dgm:spPr/>
    </dgm:pt>
    <dgm:pt modelId="{F1C34877-A086-425B-8627-DB9D2CFA273E}" type="pres">
      <dgm:prSet presAssocID="{B38C3FF4-83D7-475F-A3BD-52AA1EE55BC7}" presName="rootConnector" presStyleLbl="node4" presStyleIdx="0" presStyleCnt="18"/>
      <dgm:spPr/>
    </dgm:pt>
    <dgm:pt modelId="{787BAB97-4608-4292-80F2-D91179F530D5}" type="pres">
      <dgm:prSet presAssocID="{B38C3FF4-83D7-475F-A3BD-52AA1EE55BC7}" presName="hierChild4" presStyleCnt="0"/>
      <dgm:spPr/>
    </dgm:pt>
    <dgm:pt modelId="{C81D29BA-3045-4197-A4AB-71AA76CC7F6A}" type="pres">
      <dgm:prSet presAssocID="{B38C3FF4-83D7-475F-A3BD-52AA1EE55BC7}" presName="hierChild5" presStyleCnt="0"/>
      <dgm:spPr/>
    </dgm:pt>
    <dgm:pt modelId="{C264C990-DA1F-4456-8C6F-24E7A7C6E11E}" type="pres">
      <dgm:prSet presAssocID="{5B4DC5A3-0AD4-487D-846A-DD7A75CD5197}" presName="Name37" presStyleLbl="parChTrans1D4" presStyleIdx="1" presStyleCnt="18"/>
      <dgm:spPr/>
    </dgm:pt>
    <dgm:pt modelId="{645C3DFB-B2CB-406B-A20E-1954C1A3168B}" type="pres">
      <dgm:prSet presAssocID="{8FD7C2CB-8749-432B-B149-D070F87F3F5D}" presName="hierRoot2" presStyleCnt="0">
        <dgm:presLayoutVars>
          <dgm:hierBranch val="init"/>
        </dgm:presLayoutVars>
      </dgm:prSet>
      <dgm:spPr/>
    </dgm:pt>
    <dgm:pt modelId="{D4E928B5-7BE7-4744-92AB-14AFB63A9343}" type="pres">
      <dgm:prSet presAssocID="{8FD7C2CB-8749-432B-B149-D070F87F3F5D}" presName="rootComposite" presStyleCnt="0"/>
      <dgm:spPr/>
    </dgm:pt>
    <dgm:pt modelId="{BC9774B3-1ECC-4B03-87C4-6EBBD0DB2A7E}" type="pres">
      <dgm:prSet presAssocID="{8FD7C2CB-8749-432B-B149-D070F87F3F5D}" presName="rootText" presStyleLbl="node4" presStyleIdx="1" presStyleCnt="18">
        <dgm:presLayoutVars>
          <dgm:chPref val="3"/>
        </dgm:presLayoutVars>
      </dgm:prSet>
      <dgm:spPr/>
    </dgm:pt>
    <dgm:pt modelId="{7894A03E-8AF2-4386-A5DE-27DB15CE525F}" type="pres">
      <dgm:prSet presAssocID="{8FD7C2CB-8749-432B-B149-D070F87F3F5D}" presName="rootConnector" presStyleLbl="node4" presStyleIdx="1" presStyleCnt="18"/>
      <dgm:spPr/>
    </dgm:pt>
    <dgm:pt modelId="{93F0FEA3-0D39-44BE-881E-413B7B789487}" type="pres">
      <dgm:prSet presAssocID="{8FD7C2CB-8749-432B-B149-D070F87F3F5D}" presName="hierChild4" presStyleCnt="0"/>
      <dgm:spPr/>
    </dgm:pt>
    <dgm:pt modelId="{E914F0E1-C26E-424E-A72F-5B0810F03BAD}" type="pres">
      <dgm:prSet presAssocID="{8FD7C2CB-8749-432B-B149-D070F87F3F5D}" presName="hierChild5" presStyleCnt="0"/>
      <dgm:spPr/>
    </dgm:pt>
    <dgm:pt modelId="{A3FE6FA6-D328-45A5-8D74-854F568F4548}" type="pres">
      <dgm:prSet presAssocID="{FD210B58-988C-4B1F-8A19-99FC14A200D6}" presName="Name37" presStyleLbl="parChTrans1D4" presStyleIdx="2" presStyleCnt="18"/>
      <dgm:spPr/>
    </dgm:pt>
    <dgm:pt modelId="{5AE2C84A-0CB3-4A8A-961D-CB67DD9F962C}" type="pres">
      <dgm:prSet presAssocID="{9347F014-DE83-4DA7-9E7D-82453857CCC5}" presName="hierRoot2" presStyleCnt="0">
        <dgm:presLayoutVars>
          <dgm:hierBranch val="init"/>
        </dgm:presLayoutVars>
      </dgm:prSet>
      <dgm:spPr/>
    </dgm:pt>
    <dgm:pt modelId="{41DD3CA7-1F4C-42AB-B063-295D5F30CC2D}" type="pres">
      <dgm:prSet presAssocID="{9347F014-DE83-4DA7-9E7D-82453857CCC5}" presName="rootComposite" presStyleCnt="0"/>
      <dgm:spPr/>
    </dgm:pt>
    <dgm:pt modelId="{914A698B-29ED-4E73-AAAA-56CF140BFA1D}" type="pres">
      <dgm:prSet presAssocID="{9347F014-DE83-4DA7-9E7D-82453857CCC5}" presName="rootText" presStyleLbl="node4" presStyleIdx="2" presStyleCnt="18">
        <dgm:presLayoutVars>
          <dgm:chPref val="3"/>
        </dgm:presLayoutVars>
      </dgm:prSet>
      <dgm:spPr/>
    </dgm:pt>
    <dgm:pt modelId="{8051047B-B4A7-4BC5-A4E0-A31FA5870183}" type="pres">
      <dgm:prSet presAssocID="{9347F014-DE83-4DA7-9E7D-82453857CCC5}" presName="rootConnector" presStyleLbl="node4" presStyleIdx="2" presStyleCnt="18"/>
      <dgm:spPr/>
    </dgm:pt>
    <dgm:pt modelId="{48018829-BBE2-4736-9F4A-F27CB7464C67}" type="pres">
      <dgm:prSet presAssocID="{9347F014-DE83-4DA7-9E7D-82453857CCC5}" presName="hierChild4" presStyleCnt="0"/>
      <dgm:spPr/>
    </dgm:pt>
    <dgm:pt modelId="{E9525907-0326-413A-948D-8250F9B42A31}" type="pres">
      <dgm:prSet presAssocID="{9347F014-DE83-4DA7-9E7D-82453857CCC5}" presName="hierChild5" presStyleCnt="0"/>
      <dgm:spPr/>
    </dgm:pt>
    <dgm:pt modelId="{214836C5-F19F-BB4E-B5E5-7BA24C0A01EB}" type="pres">
      <dgm:prSet presAssocID="{28AF6D4E-44F3-BF4A-8A33-77FD7B8D5ED3}" presName="Name37" presStyleLbl="parChTrans1D4" presStyleIdx="3" presStyleCnt="18"/>
      <dgm:spPr/>
    </dgm:pt>
    <dgm:pt modelId="{11FC6A57-1C36-0B46-9441-1755D825CC18}" type="pres">
      <dgm:prSet presAssocID="{7DC063C2-FA86-9A48-98F0-C76534D2D011}" presName="hierRoot2" presStyleCnt="0">
        <dgm:presLayoutVars>
          <dgm:hierBranch val="init"/>
        </dgm:presLayoutVars>
      </dgm:prSet>
      <dgm:spPr/>
    </dgm:pt>
    <dgm:pt modelId="{60A4D5DC-DED1-2947-826C-0E54A6C857B3}" type="pres">
      <dgm:prSet presAssocID="{7DC063C2-FA86-9A48-98F0-C76534D2D011}" presName="rootComposite" presStyleCnt="0"/>
      <dgm:spPr/>
    </dgm:pt>
    <dgm:pt modelId="{4B4F9516-CEC3-1549-AAA2-959435E3A099}" type="pres">
      <dgm:prSet presAssocID="{7DC063C2-FA86-9A48-98F0-C76534D2D011}" presName="rootText" presStyleLbl="node4" presStyleIdx="3" presStyleCnt="18">
        <dgm:presLayoutVars>
          <dgm:chPref val="3"/>
        </dgm:presLayoutVars>
      </dgm:prSet>
      <dgm:spPr/>
    </dgm:pt>
    <dgm:pt modelId="{D092D72F-D0BA-524C-8F25-D957A0207799}" type="pres">
      <dgm:prSet presAssocID="{7DC063C2-FA86-9A48-98F0-C76534D2D011}" presName="rootConnector" presStyleLbl="node4" presStyleIdx="3" presStyleCnt="18"/>
      <dgm:spPr/>
    </dgm:pt>
    <dgm:pt modelId="{1C6323F8-9777-CB45-9F28-956717DAE8E7}" type="pres">
      <dgm:prSet presAssocID="{7DC063C2-FA86-9A48-98F0-C76534D2D011}" presName="hierChild4" presStyleCnt="0"/>
      <dgm:spPr/>
    </dgm:pt>
    <dgm:pt modelId="{E356243E-B742-A24E-8248-868E5AD715E6}" type="pres">
      <dgm:prSet presAssocID="{7DC063C2-FA86-9A48-98F0-C76534D2D011}" presName="hierChild5" presStyleCnt="0"/>
      <dgm:spPr/>
    </dgm:pt>
    <dgm:pt modelId="{6D3738AF-44A8-4398-9159-AC6203ACEF10}" type="pres">
      <dgm:prSet presAssocID="{EB069CE7-893E-4C33-90B2-F2B654A54015}" presName="Name37" presStyleLbl="parChTrans1D4" presStyleIdx="4" presStyleCnt="18"/>
      <dgm:spPr/>
    </dgm:pt>
    <dgm:pt modelId="{F7A1C4AE-2A9C-472E-8580-F484DBAE2A8B}" type="pres">
      <dgm:prSet presAssocID="{4358FA5E-F827-4365-9D0C-810F54CCE29E}" presName="hierRoot2" presStyleCnt="0">
        <dgm:presLayoutVars>
          <dgm:hierBranch val="init"/>
        </dgm:presLayoutVars>
      </dgm:prSet>
      <dgm:spPr/>
    </dgm:pt>
    <dgm:pt modelId="{97423DC9-EDE4-4CAE-8A05-51380D2AD299}" type="pres">
      <dgm:prSet presAssocID="{4358FA5E-F827-4365-9D0C-810F54CCE29E}" presName="rootComposite" presStyleCnt="0"/>
      <dgm:spPr/>
    </dgm:pt>
    <dgm:pt modelId="{FFA25FF4-63D1-43C5-A061-0A2F2E14162A}" type="pres">
      <dgm:prSet presAssocID="{4358FA5E-F827-4365-9D0C-810F54CCE29E}" presName="rootText" presStyleLbl="node4" presStyleIdx="4" presStyleCnt="18">
        <dgm:presLayoutVars>
          <dgm:chPref val="3"/>
        </dgm:presLayoutVars>
      </dgm:prSet>
      <dgm:spPr/>
    </dgm:pt>
    <dgm:pt modelId="{4314A811-3BB8-4B19-B107-643FB7E453F3}" type="pres">
      <dgm:prSet presAssocID="{4358FA5E-F827-4365-9D0C-810F54CCE29E}" presName="rootConnector" presStyleLbl="node4" presStyleIdx="4" presStyleCnt="18"/>
      <dgm:spPr/>
    </dgm:pt>
    <dgm:pt modelId="{E51ECAF2-5774-4B2A-8B97-685F0AB09A3D}" type="pres">
      <dgm:prSet presAssocID="{4358FA5E-F827-4365-9D0C-810F54CCE29E}" presName="hierChild4" presStyleCnt="0"/>
      <dgm:spPr/>
    </dgm:pt>
    <dgm:pt modelId="{519DDC76-BDC1-4F48-80D3-DDE3067E1B3F}" type="pres">
      <dgm:prSet presAssocID="{4358FA5E-F827-4365-9D0C-810F54CCE29E}" presName="hierChild5" presStyleCnt="0"/>
      <dgm:spPr/>
    </dgm:pt>
    <dgm:pt modelId="{9B7CAF15-1D1D-4353-9567-5CF5FBE041DF}" type="pres">
      <dgm:prSet presAssocID="{9C3555F5-5710-49B6-BD98-1EBE4BAD4049}" presName="hierChild5" presStyleCnt="0"/>
      <dgm:spPr/>
    </dgm:pt>
    <dgm:pt modelId="{E67082E1-51EE-4325-A49D-440A69D1BFC1}" type="pres">
      <dgm:prSet presAssocID="{EC82A3EA-8F54-4B96-A250-B335050D373F}" presName="Name35" presStyleLbl="parChTrans1D3" presStyleIdx="1" presStyleCnt="5"/>
      <dgm:spPr/>
    </dgm:pt>
    <dgm:pt modelId="{9F4EE500-2489-4904-80B9-8303AEE9FE4F}" type="pres">
      <dgm:prSet presAssocID="{11C85D9C-0593-49F7-B1B0-3FA654D7D131}" presName="hierRoot2" presStyleCnt="0">
        <dgm:presLayoutVars>
          <dgm:hierBranch val="init"/>
        </dgm:presLayoutVars>
      </dgm:prSet>
      <dgm:spPr/>
    </dgm:pt>
    <dgm:pt modelId="{38FADC44-2F95-4D58-8C03-D81D632FE474}" type="pres">
      <dgm:prSet presAssocID="{11C85D9C-0593-49F7-B1B0-3FA654D7D131}" presName="rootComposite" presStyleCnt="0"/>
      <dgm:spPr/>
    </dgm:pt>
    <dgm:pt modelId="{84963374-54FA-4F83-B228-0C6111548437}" type="pres">
      <dgm:prSet presAssocID="{11C85D9C-0593-49F7-B1B0-3FA654D7D131}" presName="rootText" presStyleLbl="node3" presStyleIdx="1" presStyleCnt="5" custScaleX="174514" custScaleY="213685">
        <dgm:presLayoutVars>
          <dgm:chPref val="3"/>
        </dgm:presLayoutVars>
      </dgm:prSet>
      <dgm:spPr/>
    </dgm:pt>
    <dgm:pt modelId="{2AD57A36-6F85-4CE9-8F68-56960CD2D3DA}" type="pres">
      <dgm:prSet presAssocID="{11C85D9C-0593-49F7-B1B0-3FA654D7D131}" presName="rootConnector" presStyleLbl="node3" presStyleIdx="1" presStyleCnt="5"/>
      <dgm:spPr/>
    </dgm:pt>
    <dgm:pt modelId="{E412E0BA-0123-4F7A-908F-CB0DD73900C9}" type="pres">
      <dgm:prSet presAssocID="{11C85D9C-0593-49F7-B1B0-3FA654D7D131}" presName="hierChild4" presStyleCnt="0"/>
      <dgm:spPr/>
    </dgm:pt>
    <dgm:pt modelId="{3FE716AD-7782-4D54-911F-9CA45EF2BEB0}" type="pres">
      <dgm:prSet presAssocID="{26521DFF-DFA9-40D3-8B7A-C660E2C100A0}" presName="Name37" presStyleLbl="parChTrans1D4" presStyleIdx="5" presStyleCnt="18"/>
      <dgm:spPr/>
    </dgm:pt>
    <dgm:pt modelId="{E5891598-F000-424D-A901-551D7DE91AE5}" type="pres">
      <dgm:prSet presAssocID="{8319BA31-724A-4948-A037-7128BC3C7AB9}" presName="hierRoot2" presStyleCnt="0">
        <dgm:presLayoutVars>
          <dgm:hierBranch val="init"/>
        </dgm:presLayoutVars>
      </dgm:prSet>
      <dgm:spPr/>
    </dgm:pt>
    <dgm:pt modelId="{20C5A2F8-C332-497F-A94C-7EED4E78178E}" type="pres">
      <dgm:prSet presAssocID="{8319BA31-724A-4948-A037-7128BC3C7AB9}" presName="rootComposite" presStyleCnt="0"/>
      <dgm:spPr/>
    </dgm:pt>
    <dgm:pt modelId="{8BC61399-F1B5-4DB6-98E2-1E704BB9F8B6}" type="pres">
      <dgm:prSet presAssocID="{8319BA31-724A-4948-A037-7128BC3C7AB9}" presName="rootText" presStyleLbl="node4" presStyleIdx="5" presStyleCnt="18" custScaleX="115745" custScaleY="130656">
        <dgm:presLayoutVars>
          <dgm:chPref val="3"/>
        </dgm:presLayoutVars>
      </dgm:prSet>
      <dgm:spPr/>
    </dgm:pt>
    <dgm:pt modelId="{71A3A833-01C8-401D-BD53-813F5281F58F}" type="pres">
      <dgm:prSet presAssocID="{8319BA31-724A-4948-A037-7128BC3C7AB9}" presName="rootConnector" presStyleLbl="node4" presStyleIdx="5" presStyleCnt="18"/>
      <dgm:spPr/>
    </dgm:pt>
    <dgm:pt modelId="{0DF92143-7FFF-485C-9372-369BD5D80BA3}" type="pres">
      <dgm:prSet presAssocID="{8319BA31-724A-4948-A037-7128BC3C7AB9}" presName="hierChild4" presStyleCnt="0"/>
      <dgm:spPr/>
    </dgm:pt>
    <dgm:pt modelId="{C23EB6B8-B027-42F3-BF53-36B7E985A13E}" type="pres">
      <dgm:prSet presAssocID="{8319BA31-724A-4948-A037-7128BC3C7AB9}" presName="hierChild5" presStyleCnt="0"/>
      <dgm:spPr/>
    </dgm:pt>
    <dgm:pt modelId="{13390F95-C3B5-4649-B997-A9699A2AE89C}" type="pres">
      <dgm:prSet presAssocID="{675E6AEE-9A95-4D6D-B04F-2A56A3A88895}" presName="Name37" presStyleLbl="parChTrans1D4" presStyleIdx="6" presStyleCnt="18"/>
      <dgm:spPr/>
    </dgm:pt>
    <dgm:pt modelId="{C22726F1-87EA-476A-A167-784B750BAA72}" type="pres">
      <dgm:prSet presAssocID="{7A793AE9-6E83-40B5-A209-66613225D126}" presName="hierRoot2" presStyleCnt="0">
        <dgm:presLayoutVars>
          <dgm:hierBranch val="init"/>
        </dgm:presLayoutVars>
      </dgm:prSet>
      <dgm:spPr/>
    </dgm:pt>
    <dgm:pt modelId="{A84C44AD-8100-4341-86CC-BDD207B51695}" type="pres">
      <dgm:prSet presAssocID="{7A793AE9-6E83-40B5-A209-66613225D126}" presName="rootComposite" presStyleCnt="0"/>
      <dgm:spPr/>
    </dgm:pt>
    <dgm:pt modelId="{B065734E-B354-40A4-8974-CFE8272381FE}" type="pres">
      <dgm:prSet presAssocID="{7A793AE9-6E83-40B5-A209-66613225D126}" presName="rootText" presStyleLbl="node4" presStyleIdx="6" presStyleCnt="18" custScaleX="115744">
        <dgm:presLayoutVars>
          <dgm:chPref val="3"/>
        </dgm:presLayoutVars>
      </dgm:prSet>
      <dgm:spPr/>
    </dgm:pt>
    <dgm:pt modelId="{16B01296-CB89-41C6-A73B-18B02963DA0D}" type="pres">
      <dgm:prSet presAssocID="{7A793AE9-6E83-40B5-A209-66613225D126}" presName="rootConnector" presStyleLbl="node4" presStyleIdx="6" presStyleCnt="18"/>
      <dgm:spPr/>
    </dgm:pt>
    <dgm:pt modelId="{53F1B93B-859F-43B1-93A4-35798B17E881}" type="pres">
      <dgm:prSet presAssocID="{7A793AE9-6E83-40B5-A209-66613225D126}" presName="hierChild4" presStyleCnt="0"/>
      <dgm:spPr/>
    </dgm:pt>
    <dgm:pt modelId="{FF9796DA-5FE5-42BB-995D-F8007FAB0840}" type="pres">
      <dgm:prSet presAssocID="{7A793AE9-6E83-40B5-A209-66613225D126}" presName="hierChild5" presStyleCnt="0"/>
      <dgm:spPr/>
    </dgm:pt>
    <dgm:pt modelId="{7CFDB65D-8381-D448-88CC-60D4B76AB025}" type="pres">
      <dgm:prSet presAssocID="{DCE587C4-7150-2D48-AEF2-F38DF34FBD1C}" presName="Name37" presStyleLbl="parChTrans1D4" presStyleIdx="7" presStyleCnt="18"/>
      <dgm:spPr/>
    </dgm:pt>
    <dgm:pt modelId="{54A35F6A-826E-514A-B47D-65AC3A7C9F6B}" type="pres">
      <dgm:prSet presAssocID="{44DE59F8-1B43-4543-AB19-EE88738D3CB3}" presName="hierRoot2" presStyleCnt="0">
        <dgm:presLayoutVars>
          <dgm:hierBranch val="init"/>
        </dgm:presLayoutVars>
      </dgm:prSet>
      <dgm:spPr/>
    </dgm:pt>
    <dgm:pt modelId="{F6CB285A-C551-2F45-85F0-740B9689E5A9}" type="pres">
      <dgm:prSet presAssocID="{44DE59F8-1B43-4543-AB19-EE88738D3CB3}" presName="rootComposite" presStyleCnt="0"/>
      <dgm:spPr/>
    </dgm:pt>
    <dgm:pt modelId="{E6A46A30-AE3A-7F4A-82B8-ED52904EE1DB}" type="pres">
      <dgm:prSet presAssocID="{44DE59F8-1B43-4543-AB19-EE88738D3CB3}" presName="rootText" presStyleLbl="node4" presStyleIdx="7" presStyleCnt="18" custScaleX="115745">
        <dgm:presLayoutVars>
          <dgm:chPref val="3"/>
        </dgm:presLayoutVars>
      </dgm:prSet>
      <dgm:spPr/>
    </dgm:pt>
    <dgm:pt modelId="{0932926A-3B86-BC41-853B-74B44ED5E810}" type="pres">
      <dgm:prSet presAssocID="{44DE59F8-1B43-4543-AB19-EE88738D3CB3}" presName="rootConnector" presStyleLbl="node4" presStyleIdx="7" presStyleCnt="18"/>
      <dgm:spPr/>
    </dgm:pt>
    <dgm:pt modelId="{8CC71856-7694-724A-9D92-74E9BCF9E7E6}" type="pres">
      <dgm:prSet presAssocID="{44DE59F8-1B43-4543-AB19-EE88738D3CB3}" presName="hierChild4" presStyleCnt="0"/>
      <dgm:spPr/>
    </dgm:pt>
    <dgm:pt modelId="{3C27DA9B-2401-E947-9767-B3C1E5E469C8}" type="pres">
      <dgm:prSet presAssocID="{44DE59F8-1B43-4543-AB19-EE88738D3CB3}" presName="hierChild5" presStyleCnt="0"/>
      <dgm:spPr/>
    </dgm:pt>
    <dgm:pt modelId="{0C00F914-BFB3-5042-8597-A3A15C93E1F9}" type="pres">
      <dgm:prSet presAssocID="{848719B8-DC36-3646-B8A0-37644AFDB855}" presName="Name37" presStyleLbl="parChTrans1D4" presStyleIdx="8" presStyleCnt="18"/>
      <dgm:spPr/>
    </dgm:pt>
    <dgm:pt modelId="{C1218BEC-FD91-D546-8273-4AB84633913B}" type="pres">
      <dgm:prSet presAssocID="{9386E08E-86D8-2D49-A143-5BF13758E174}" presName="hierRoot2" presStyleCnt="0">
        <dgm:presLayoutVars>
          <dgm:hierBranch val="init"/>
        </dgm:presLayoutVars>
      </dgm:prSet>
      <dgm:spPr/>
    </dgm:pt>
    <dgm:pt modelId="{9EF6BB5A-A90B-9245-AAD1-FD5DE59BF5AE}" type="pres">
      <dgm:prSet presAssocID="{9386E08E-86D8-2D49-A143-5BF13758E174}" presName="rootComposite" presStyleCnt="0"/>
      <dgm:spPr/>
    </dgm:pt>
    <dgm:pt modelId="{1B9AEA16-2C4D-D648-99FC-1AEB827E4455}" type="pres">
      <dgm:prSet presAssocID="{9386E08E-86D8-2D49-A143-5BF13758E174}" presName="rootText" presStyleLbl="node4" presStyleIdx="8" presStyleCnt="18" custScaleX="114424" custScaleY="136055">
        <dgm:presLayoutVars>
          <dgm:chPref val="3"/>
        </dgm:presLayoutVars>
      </dgm:prSet>
      <dgm:spPr/>
    </dgm:pt>
    <dgm:pt modelId="{A00D49C8-8CB3-E64F-A7F8-18E30710D352}" type="pres">
      <dgm:prSet presAssocID="{9386E08E-86D8-2D49-A143-5BF13758E174}" presName="rootConnector" presStyleLbl="node4" presStyleIdx="8" presStyleCnt="18"/>
      <dgm:spPr/>
    </dgm:pt>
    <dgm:pt modelId="{7AC7EBEE-1524-E94E-AFF3-715F2C857726}" type="pres">
      <dgm:prSet presAssocID="{9386E08E-86D8-2D49-A143-5BF13758E174}" presName="hierChild4" presStyleCnt="0"/>
      <dgm:spPr/>
    </dgm:pt>
    <dgm:pt modelId="{31020951-5410-1248-AF82-1DA669AF839C}" type="pres">
      <dgm:prSet presAssocID="{9386E08E-86D8-2D49-A143-5BF13758E174}" presName="hierChild5" presStyleCnt="0"/>
      <dgm:spPr/>
    </dgm:pt>
    <dgm:pt modelId="{90DFF2FF-F586-40A9-A8DE-CB4DAF6EC180}" type="pres">
      <dgm:prSet presAssocID="{11C85D9C-0593-49F7-B1B0-3FA654D7D131}" presName="hierChild5" presStyleCnt="0"/>
      <dgm:spPr/>
    </dgm:pt>
    <dgm:pt modelId="{9A9621A5-19AA-4682-BE78-998ED7BBBCF1}" type="pres">
      <dgm:prSet presAssocID="{52D51F63-9F21-4A57-958D-AE64F176D9A6}" presName="Name35" presStyleLbl="parChTrans1D3" presStyleIdx="2" presStyleCnt="5"/>
      <dgm:spPr/>
    </dgm:pt>
    <dgm:pt modelId="{A706AE57-02EE-40A2-9AA7-F006FFF29D70}" type="pres">
      <dgm:prSet presAssocID="{63FCD6E1-9F32-46B3-8A03-6900A825E9BB}" presName="hierRoot2" presStyleCnt="0">
        <dgm:presLayoutVars>
          <dgm:hierBranch val="init"/>
        </dgm:presLayoutVars>
      </dgm:prSet>
      <dgm:spPr/>
    </dgm:pt>
    <dgm:pt modelId="{CEE51CA1-E336-4934-97F2-490137388790}" type="pres">
      <dgm:prSet presAssocID="{63FCD6E1-9F32-46B3-8A03-6900A825E9BB}" presName="rootComposite" presStyleCnt="0"/>
      <dgm:spPr/>
    </dgm:pt>
    <dgm:pt modelId="{804F1E2D-9B30-4EE7-8C49-A7ADC4118097}" type="pres">
      <dgm:prSet presAssocID="{63FCD6E1-9F32-46B3-8A03-6900A825E9BB}" presName="rootText" presStyleLbl="node3" presStyleIdx="2" presStyleCnt="5" custScaleX="174514" custScaleY="213685">
        <dgm:presLayoutVars>
          <dgm:chPref val="3"/>
        </dgm:presLayoutVars>
      </dgm:prSet>
      <dgm:spPr/>
    </dgm:pt>
    <dgm:pt modelId="{7907B1C0-89D1-4A5B-B972-121F9D741D53}" type="pres">
      <dgm:prSet presAssocID="{63FCD6E1-9F32-46B3-8A03-6900A825E9BB}" presName="rootConnector" presStyleLbl="node3" presStyleIdx="2" presStyleCnt="5"/>
      <dgm:spPr/>
    </dgm:pt>
    <dgm:pt modelId="{5FDADE36-8C23-4BC0-9DB3-DFAC6CDC358F}" type="pres">
      <dgm:prSet presAssocID="{63FCD6E1-9F32-46B3-8A03-6900A825E9BB}" presName="hierChild4" presStyleCnt="0"/>
      <dgm:spPr/>
    </dgm:pt>
    <dgm:pt modelId="{9658EAED-1CBD-475F-9C91-B23910BFA14A}" type="pres">
      <dgm:prSet presAssocID="{633CB485-1409-467A-83E4-38F2483AEB34}" presName="Name37" presStyleLbl="parChTrans1D4" presStyleIdx="9" presStyleCnt="18"/>
      <dgm:spPr/>
    </dgm:pt>
    <dgm:pt modelId="{5358EE5D-CBC3-4A06-9A13-E92DF5D392E5}" type="pres">
      <dgm:prSet presAssocID="{83771F8A-B1AD-48E3-B927-5F679FE93D8F}" presName="hierRoot2" presStyleCnt="0">
        <dgm:presLayoutVars>
          <dgm:hierBranch val="init"/>
        </dgm:presLayoutVars>
      </dgm:prSet>
      <dgm:spPr/>
    </dgm:pt>
    <dgm:pt modelId="{595353CF-86BB-47DF-AB59-80D610373BDE}" type="pres">
      <dgm:prSet presAssocID="{83771F8A-B1AD-48E3-B927-5F679FE93D8F}" presName="rootComposite" presStyleCnt="0"/>
      <dgm:spPr/>
    </dgm:pt>
    <dgm:pt modelId="{E366AD6B-A483-4B89-94A5-D03318AB3F7E}" type="pres">
      <dgm:prSet presAssocID="{83771F8A-B1AD-48E3-B927-5F679FE93D8F}" presName="rootText" presStyleLbl="node4" presStyleIdx="9" presStyleCnt="18" custScaleX="108222">
        <dgm:presLayoutVars>
          <dgm:chPref val="3"/>
        </dgm:presLayoutVars>
      </dgm:prSet>
      <dgm:spPr/>
    </dgm:pt>
    <dgm:pt modelId="{6E08B92E-8B36-47A9-B8C1-05DD3E05A751}" type="pres">
      <dgm:prSet presAssocID="{83771F8A-B1AD-48E3-B927-5F679FE93D8F}" presName="rootConnector" presStyleLbl="node4" presStyleIdx="9" presStyleCnt="18"/>
      <dgm:spPr/>
    </dgm:pt>
    <dgm:pt modelId="{C25495F6-288B-46EF-879F-F5021A20FFDA}" type="pres">
      <dgm:prSet presAssocID="{83771F8A-B1AD-48E3-B927-5F679FE93D8F}" presName="hierChild4" presStyleCnt="0"/>
      <dgm:spPr/>
    </dgm:pt>
    <dgm:pt modelId="{BC93CDD5-C118-4C73-829B-6A91B05A71E6}" type="pres">
      <dgm:prSet presAssocID="{83771F8A-B1AD-48E3-B927-5F679FE93D8F}" presName="hierChild5" presStyleCnt="0"/>
      <dgm:spPr/>
    </dgm:pt>
    <dgm:pt modelId="{9BA3A060-B73A-468C-B78A-A415A35755AD}" type="pres">
      <dgm:prSet presAssocID="{E62CF585-D9B7-4A0C-9909-C39E5070584A}" presName="Name37" presStyleLbl="parChTrans1D4" presStyleIdx="10" presStyleCnt="18"/>
      <dgm:spPr/>
    </dgm:pt>
    <dgm:pt modelId="{70531888-5C94-42FE-BC14-DB25308FC0F0}" type="pres">
      <dgm:prSet presAssocID="{30D289D1-5628-4F7C-871A-D019F0C3A174}" presName="hierRoot2" presStyleCnt="0">
        <dgm:presLayoutVars>
          <dgm:hierBranch val="init"/>
        </dgm:presLayoutVars>
      </dgm:prSet>
      <dgm:spPr/>
    </dgm:pt>
    <dgm:pt modelId="{3B8DE2DF-95B3-49B5-ADCC-205365785635}" type="pres">
      <dgm:prSet presAssocID="{30D289D1-5628-4F7C-871A-D019F0C3A174}" presName="rootComposite" presStyleCnt="0"/>
      <dgm:spPr/>
    </dgm:pt>
    <dgm:pt modelId="{693F5163-E166-4ACF-9234-CC1011045D3C}" type="pres">
      <dgm:prSet presAssocID="{30D289D1-5628-4F7C-871A-D019F0C3A174}" presName="rootText" presStyleLbl="node4" presStyleIdx="10" presStyleCnt="18">
        <dgm:presLayoutVars>
          <dgm:chPref val="3"/>
        </dgm:presLayoutVars>
      </dgm:prSet>
      <dgm:spPr/>
    </dgm:pt>
    <dgm:pt modelId="{1746D946-B567-47BE-93D5-FB52685CB80F}" type="pres">
      <dgm:prSet presAssocID="{30D289D1-5628-4F7C-871A-D019F0C3A174}" presName="rootConnector" presStyleLbl="node4" presStyleIdx="10" presStyleCnt="18"/>
      <dgm:spPr/>
    </dgm:pt>
    <dgm:pt modelId="{FF65F4EE-DE5F-45F2-897F-37786300CE2E}" type="pres">
      <dgm:prSet presAssocID="{30D289D1-5628-4F7C-871A-D019F0C3A174}" presName="hierChild4" presStyleCnt="0"/>
      <dgm:spPr/>
    </dgm:pt>
    <dgm:pt modelId="{797583BB-2240-4E60-AFCA-181535B6C44E}" type="pres">
      <dgm:prSet presAssocID="{30D289D1-5628-4F7C-871A-D019F0C3A174}" presName="hierChild5" presStyleCnt="0"/>
      <dgm:spPr/>
    </dgm:pt>
    <dgm:pt modelId="{FAB43BED-BCFB-4F22-AD1F-172ADDFB27C4}" type="pres">
      <dgm:prSet presAssocID="{2EE8FDE3-A54C-4C01-9F73-B5D57C4B817E}" presName="Name37" presStyleLbl="parChTrans1D4" presStyleIdx="11" presStyleCnt="18"/>
      <dgm:spPr/>
    </dgm:pt>
    <dgm:pt modelId="{6837BBF0-F01D-4651-BDC6-223DF902BEF8}" type="pres">
      <dgm:prSet presAssocID="{D24F6FE7-CF14-4293-88D7-B1607BADE7BF}" presName="hierRoot2" presStyleCnt="0">
        <dgm:presLayoutVars>
          <dgm:hierBranch val="init"/>
        </dgm:presLayoutVars>
      </dgm:prSet>
      <dgm:spPr/>
    </dgm:pt>
    <dgm:pt modelId="{09149842-877F-4A32-B36F-6879C3C756BD}" type="pres">
      <dgm:prSet presAssocID="{D24F6FE7-CF14-4293-88D7-B1607BADE7BF}" presName="rootComposite" presStyleCnt="0"/>
      <dgm:spPr/>
    </dgm:pt>
    <dgm:pt modelId="{EBFE4431-8274-487A-B694-BB90BCED3B2F}" type="pres">
      <dgm:prSet presAssocID="{D24F6FE7-CF14-4293-88D7-B1607BADE7BF}" presName="rootText" presStyleLbl="node4" presStyleIdx="11" presStyleCnt="18">
        <dgm:presLayoutVars>
          <dgm:chPref val="3"/>
        </dgm:presLayoutVars>
      </dgm:prSet>
      <dgm:spPr/>
    </dgm:pt>
    <dgm:pt modelId="{D522C829-15DC-47CE-B6AE-93779A1AA3D8}" type="pres">
      <dgm:prSet presAssocID="{D24F6FE7-CF14-4293-88D7-B1607BADE7BF}" presName="rootConnector" presStyleLbl="node4" presStyleIdx="11" presStyleCnt="18"/>
      <dgm:spPr/>
    </dgm:pt>
    <dgm:pt modelId="{E29F6B8B-996D-410E-A8F7-5A2E92432C90}" type="pres">
      <dgm:prSet presAssocID="{D24F6FE7-CF14-4293-88D7-B1607BADE7BF}" presName="hierChild4" presStyleCnt="0"/>
      <dgm:spPr/>
    </dgm:pt>
    <dgm:pt modelId="{B45CE392-AF5A-4381-9E87-4126A7356816}" type="pres">
      <dgm:prSet presAssocID="{D24F6FE7-CF14-4293-88D7-B1607BADE7BF}" presName="hierChild5" presStyleCnt="0"/>
      <dgm:spPr/>
    </dgm:pt>
    <dgm:pt modelId="{F624B1F5-2EAD-4673-B23D-77D72DF3C5B0}" type="pres">
      <dgm:prSet presAssocID="{63FCD6E1-9F32-46B3-8A03-6900A825E9BB}" presName="hierChild5" presStyleCnt="0"/>
      <dgm:spPr/>
    </dgm:pt>
    <dgm:pt modelId="{E63C4A73-9CD5-4223-949C-71FFF45F9E40}" type="pres">
      <dgm:prSet presAssocID="{3C9B5844-1663-4C3F-BAB8-38CEF271895F}" presName="Name35" presStyleLbl="parChTrans1D3" presStyleIdx="3" presStyleCnt="5"/>
      <dgm:spPr/>
    </dgm:pt>
    <dgm:pt modelId="{A212AD60-70B3-4302-BCB9-01A7D25DC6A9}" type="pres">
      <dgm:prSet presAssocID="{A7C0C7EF-1481-44A0-822D-DF4C0E64A0A2}" presName="hierRoot2" presStyleCnt="0">
        <dgm:presLayoutVars>
          <dgm:hierBranch val="init"/>
        </dgm:presLayoutVars>
      </dgm:prSet>
      <dgm:spPr/>
    </dgm:pt>
    <dgm:pt modelId="{83B2C959-BD99-4120-AC3B-315BF4426B8E}" type="pres">
      <dgm:prSet presAssocID="{A7C0C7EF-1481-44A0-822D-DF4C0E64A0A2}" presName="rootComposite" presStyleCnt="0"/>
      <dgm:spPr/>
    </dgm:pt>
    <dgm:pt modelId="{932E6CB8-ACE6-4264-82F9-5C92283ADAF3}" type="pres">
      <dgm:prSet presAssocID="{A7C0C7EF-1481-44A0-822D-DF4C0E64A0A2}" presName="rootText" presStyleLbl="node3" presStyleIdx="3" presStyleCnt="5" custScaleX="174514" custScaleY="213685">
        <dgm:presLayoutVars>
          <dgm:chPref val="3"/>
        </dgm:presLayoutVars>
      </dgm:prSet>
      <dgm:spPr/>
    </dgm:pt>
    <dgm:pt modelId="{6D855B44-76FE-4F49-8DA6-26B191324705}" type="pres">
      <dgm:prSet presAssocID="{A7C0C7EF-1481-44A0-822D-DF4C0E64A0A2}" presName="rootConnector" presStyleLbl="node3" presStyleIdx="3" presStyleCnt="5"/>
      <dgm:spPr/>
    </dgm:pt>
    <dgm:pt modelId="{B1980556-B732-43F7-A8A0-B474ADE5AD7C}" type="pres">
      <dgm:prSet presAssocID="{A7C0C7EF-1481-44A0-822D-DF4C0E64A0A2}" presName="hierChild4" presStyleCnt="0"/>
      <dgm:spPr/>
    </dgm:pt>
    <dgm:pt modelId="{018D3E67-30E9-4DFF-B837-71CEBBCFEFD3}" type="pres">
      <dgm:prSet presAssocID="{E0FB8743-E50D-47EE-97DF-FDB94F863A01}" presName="Name37" presStyleLbl="parChTrans1D4" presStyleIdx="12" presStyleCnt="18"/>
      <dgm:spPr/>
    </dgm:pt>
    <dgm:pt modelId="{4E7C948A-18DC-4441-9D49-4BDE88BB005A}" type="pres">
      <dgm:prSet presAssocID="{D7DE3CC7-ABC8-4114-97FC-116CFA1D021C}" presName="hierRoot2" presStyleCnt="0">
        <dgm:presLayoutVars>
          <dgm:hierBranch val="init"/>
        </dgm:presLayoutVars>
      </dgm:prSet>
      <dgm:spPr/>
    </dgm:pt>
    <dgm:pt modelId="{9241B162-B53F-4E4C-9423-E28EEE9BDE24}" type="pres">
      <dgm:prSet presAssocID="{D7DE3CC7-ABC8-4114-97FC-116CFA1D021C}" presName="rootComposite" presStyleCnt="0"/>
      <dgm:spPr/>
    </dgm:pt>
    <dgm:pt modelId="{22D561CD-7869-4CE6-AE92-2295BB3D23BE}" type="pres">
      <dgm:prSet presAssocID="{D7DE3CC7-ABC8-4114-97FC-116CFA1D021C}" presName="rootText" presStyleLbl="node4" presStyleIdx="12" presStyleCnt="18">
        <dgm:presLayoutVars>
          <dgm:chPref val="3"/>
        </dgm:presLayoutVars>
      </dgm:prSet>
      <dgm:spPr/>
    </dgm:pt>
    <dgm:pt modelId="{8ED99ECC-4BC6-4588-9D25-D224494F0803}" type="pres">
      <dgm:prSet presAssocID="{D7DE3CC7-ABC8-4114-97FC-116CFA1D021C}" presName="rootConnector" presStyleLbl="node4" presStyleIdx="12" presStyleCnt="18"/>
      <dgm:spPr/>
    </dgm:pt>
    <dgm:pt modelId="{EB3A2119-FBBC-4312-B674-759767F9C414}" type="pres">
      <dgm:prSet presAssocID="{D7DE3CC7-ABC8-4114-97FC-116CFA1D021C}" presName="hierChild4" presStyleCnt="0"/>
      <dgm:spPr/>
    </dgm:pt>
    <dgm:pt modelId="{42DB2446-74FE-4A7A-BA1A-CFC49787402C}" type="pres">
      <dgm:prSet presAssocID="{D7DE3CC7-ABC8-4114-97FC-116CFA1D021C}" presName="hierChild5" presStyleCnt="0"/>
      <dgm:spPr/>
    </dgm:pt>
    <dgm:pt modelId="{C42C97A9-AB40-4500-AE31-E33D691A65A1}" type="pres">
      <dgm:prSet presAssocID="{A2BD8E46-455A-40E9-84D4-F5B9527FB3F9}" presName="Name37" presStyleLbl="parChTrans1D4" presStyleIdx="13" presStyleCnt="18"/>
      <dgm:spPr/>
    </dgm:pt>
    <dgm:pt modelId="{8569E81D-7E63-4AE2-BB55-D2B0F3BA3264}" type="pres">
      <dgm:prSet presAssocID="{C12ECEB9-C039-447E-8860-E6E036056FB2}" presName="hierRoot2" presStyleCnt="0">
        <dgm:presLayoutVars>
          <dgm:hierBranch val="init"/>
        </dgm:presLayoutVars>
      </dgm:prSet>
      <dgm:spPr/>
    </dgm:pt>
    <dgm:pt modelId="{DA0475A6-6EDC-4519-93AA-5BEA25124EF4}" type="pres">
      <dgm:prSet presAssocID="{C12ECEB9-C039-447E-8860-E6E036056FB2}" presName="rootComposite" presStyleCnt="0"/>
      <dgm:spPr/>
    </dgm:pt>
    <dgm:pt modelId="{90CC6043-A3A0-4724-AD9D-F81182F02A41}" type="pres">
      <dgm:prSet presAssocID="{C12ECEB9-C039-447E-8860-E6E036056FB2}" presName="rootText" presStyleLbl="node4" presStyleIdx="13" presStyleCnt="18">
        <dgm:presLayoutVars>
          <dgm:chPref val="3"/>
        </dgm:presLayoutVars>
      </dgm:prSet>
      <dgm:spPr/>
    </dgm:pt>
    <dgm:pt modelId="{EE8A70F6-CEB7-4C24-AB7C-E4AFED6B60F8}" type="pres">
      <dgm:prSet presAssocID="{C12ECEB9-C039-447E-8860-E6E036056FB2}" presName="rootConnector" presStyleLbl="node4" presStyleIdx="13" presStyleCnt="18"/>
      <dgm:spPr/>
    </dgm:pt>
    <dgm:pt modelId="{398EF782-16EE-4521-B411-0FD837A795A8}" type="pres">
      <dgm:prSet presAssocID="{C12ECEB9-C039-447E-8860-E6E036056FB2}" presName="hierChild4" presStyleCnt="0"/>
      <dgm:spPr/>
    </dgm:pt>
    <dgm:pt modelId="{1C381B6C-E212-4D20-B493-EB4BA75893F2}" type="pres">
      <dgm:prSet presAssocID="{C12ECEB9-C039-447E-8860-E6E036056FB2}" presName="hierChild5" presStyleCnt="0"/>
      <dgm:spPr/>
    </dgm:pt>
    <dgm:pt modelId="{4AEF5C98-7B66-49FE-9DB6-9CBED9E91921}" type="pres">
      <dgm:prSet presAssocID="{D98525C1-199C-4D39-A63D-D43B84221BDE}" presName="Name37" presStyleLbl="parChTrans1D4" presStyleIdx="14" presStyleCnt="18"/>
      <dgm:spPr/>
    </dgm:pt>
    <dgm:pt modelId="{C02D65AB-8F1B-4A8E-AA0B-F085224F65CE}" type="pres">
      <dgm:prSet presAssocID="{8C75D6D7-9F77-4AD9-83D4-11391EEF7866}" presName="hierRoot2" presStyleCnt="0">
        <dgm:presLayoutVars>
          <dgm:hierBranch val="init"/>
        </dgm:presLayoutVars>
      </dgm:prSet>
      <dgm:spPr/>
    </dgm:pt>
    <dgm:pt modelId="{36010C7F-DABE-4456-AD80-DC4AD1467AFD}" type="pres">
      <dgm:prSet presAssocID="{8C75D6D7-9F77-4AD9-83D4-11391EEF7866}" presName="rootComposite" presStyleCnt="0"/>
      <dgm:spPr/>
    </dgm:pt>
    <dgm:pt modelId="{5F665A58-CFD5-4836-8CBA-5FF66B6402DA}" type="pres">
      <dgm:prSet presAssocID="{8C75D6D7-9F77-4AD9-83D4-11391EEF7866}" presName="rootText" presStyleLbl="node4" presStyleIdx="14" presStyleCnt="18" custScaleX="115999">
        <dgm:presLayoutVars>
          <dgm:chPref val="3"/>
        </dgm:presLayoutVars>
      </dgm:prSet>
      <dgm:spPr/>
    </dgm:pt>
    <dgm:pt modelId="{72B80352-87B1-479D-89E2-6DC84A34487E}" type="pres">
      <dgm:prSet presAssocID="{8C75D6D7-9F77-4AD9-83D4-11391EEF7866}" presName="rootConnector" presStyleLbl="node4" presStyleIdx="14" presStyleCnt="18"/>
      <dgm:spPr/>
    </dgm:pt>
    <dgm:pt modelId="{6E4F6B5E-0DE4-4034-A903-7EB94843CD6B}" type="pres">
      <dgm:prSet presAssocID="{8C75D6D7-9F77-4AD9-83D4-11391EEF7866}" presName="hierChild4" presStyleCnt="0"/>
      <dgm:spPr/>
    </dgm:pt>
    <dgm:pt modelId="{551A01C2-E9B2-49FB-B9CB-BDD9540B122D}" type="pres">
      <dgm:prSet presAssocID="{8C75D6D7-9F77-4AD9-83D4-11391EEF7866}" presName="hierChild5" presStyleCnt="0"/>
      <dgm:spPr/>
    </dgm:pt>
    <dgm:pt modelId="{E6F6B6CF-4AA6-49B1-B7F1-2728FF6803A8}" type="pres">
      <dgm:prSet presAssocID="{A7C0C7EF-1481-44A0-822D-DF4C0E64A0A2}" presName="hierChild5" presStyleCnt="0"/>
      <dgm:spPr/>
    </dgm:pt>
    <dgm:pt modelId="{B9A295A9-0CFA-439E-91D7-BA9F6FD707DE}" type="pres">
      <dgm:prSet presAssocID="{FE769BE5-2BC0-4A72-942E-5EC5722EE5A8}" presName="Name35" presStyleLbl="parChTrans1D3" presStyleIdx="4" presStyleCnt="5"/>
      <dgm:spPr/>
    </dgm:pt>
    <dgm:pt modelId="{AD6F4216-5FD9-46F7-AF3E-93B3A5B54DB8}" type="pres">
      <dgm:prSet presAssocID="{E3485B2E-37FA-44F7-9C0B-F11649DBAA4E}" presName="hierRoot2" presStyleCnt="0">
        <dgm:presLayoutVars>
          <dgm:hierBranch val="init"/>
        </dgm:presLayoutVars>
      </dgm:prSet>
      <dgm:spPr/>
    </dgm:pt>
    <dgm:pt modelId="{DD57DC99-3B21-43E8-9A9B-F47D48E24F3E}" type="pres">
      <dgm:prSet presAssocID="{E3485B2E-37FA-44F7-9C0B-F11649DBAA4E}" presName="rootComposite" presStyleCnt="0"/>
      <dgm:spPr/>
    </dgm:pt>
    <dgm:pt modelId="{A3EEB97C-B76A-4BCB-8060-40A1B6CC0F4C}" type="pres">
      <dgm:prSet presAssocID="{E3485B2E-37FA-44F7-9C0B-F11649DBAA4E}" presName="rootText" presStyleLbl="node3" presStyleIdx="4" presStyleCnt="5" custScaleX="174514" custScaleY="213685">
        <dgm:presLayoutVars>
          <dgm:chPref val="3"/>
        </dgm:presLayoutVars>
      </dgm:prSet>
      <dgm:spPr/>
    </dgm:pt>
    <dgm:pt modelId="{EA251DBE-224D-4AFE-BB71-D4E43BCFA58A}" type="pres">
      <dgm:prSet presAssocID="{E3485B2E-37FA-44F7-9C0B-F11649DBAA4E}" presName="rootConnector" presStyleLbl="node3" presStyleIdx="4" presStyleCnt="5"/>
      <dgm:spPr/>
    </dgm:pt>
    <dgm:pt modelId="{9425578B-2499-4060-990F-55861E5C647A}" type="pres">
      <dgm:prSet presAssocID="{E3485B2E-37FA-44F7-9C0B-F11649DBAA4E}" presName="hierChild4" presStyleCnt="0"/>
      <dgm:spPr/>
    </dgm:pt>
    <dgm:pt modelId="{8CB2C12F-2186-440A-82FF-D00C8D20FD1A}" type="pres">
      <dgm:prSet presAssocID="{342DDDF8-7E0C-48D3-B6A0-F6E4F7A9DF05}" presName="Name37" presStyleLbl="parChTrans1D4" presStyleIdx="15" presStyleCnt="18"/>
      <dgm:spPr/>
    </dgm:pt>
    <dgm:pt modelId="{9F25377B-AC57-4ED2-A880-4F3F90D7A61F}" type="pres">
      <dgm:prSet presAssocID="{87C96E91-542D-47A0-ADE0-83C0C342171D}" presName="hierRoot2" presStyleCnt="0">
        <dgm:presLayoutVars>
          <dgm:hierBranch val="init"/>
        </dgm:presLayoutVars>
      </dgm:prSet>
      <dgm:spPr/>
    </dgm:pt>
    <dgm:pt modelId="{7265C1B0-F5F7-4A07-BC1F-D8890D70BC04}" type="pres">
      <dgm:prSet presAssocID="{87C96E91-542D-47A0-ADE0-83C0C342171D}" presName="rootComposite" presStyleCnt="0"/>
      <dgm:spPr/>
    </dgm:pt>
    <dgm:pt modelId="{B74AD339-B94E-429E-B844-6F0ECD76807F}" type="pres">
      <dgm:prSet presAssocID="{87C96E91-542D-47A0-ADE0-83C0C342171D}" presName="rootText" presStyleLbl="node4" presStyleIdx="15" presStyleCnt="18">
        <dgm:presLayoutVars>
          <dgm:chPref val="3"/>
        </dgm:presLayoutVars>
      </dgm:prSet>
      <dgm:spPr/>
    </dgm:pt>
    <dgm:pt modelId="{AE721E01-4A2C-4374-9A38-DC6B228D8B97}" type="pres">
      <dgm:prSet presAssocID="{87C96E91-542D-47A0-ADE0-83C0C342171D}" presName="rootConnector" presStyleLbl="node4" presStyleIdx="15" presStyleCnt="18"/>
      <dgm:spPr/>
    </dgm:pt>
    <dgm:pt modelId="{2B4793F8-60C9-4425-96E6-27F3314011BE}" type="pres">
      <dgm:prSet presAssocID="{87C96E91-542D-47A0-ADE0-83C0C342171D}" presName="hierChild4" presStyleCnt="0"/>
      <dgm:spPr/>
    </dgm:pt>
    <dgm:pt modelId="{1263D740-90B5-45C6-9606-E70910F00540}" type="pres">
      <dgm:prSet presAssocID="{87C96E91-542D-47A0-ADE0-83C0C342171D}" presName="hierChild5" presStyleCnt="0"/>
      <dgm:spPr/>
    </dgm:pt>
    <dgm:pt modelId="{5284B263-F187-4044-8A84-766E1A74DDAF}" type="pres">
      <dgm:prSet presAssocID="{86B05DEE-B711-9749-A837-766875B1DB09}" presName="Name37" presStyleLbl="parChTrans1D4" presStyleIdx="16" presStyleCnt="18"/>
      <dgm:spPr/>
    </dgm:pt>
    <dgm:pt modelId="{B0207649-EA05-0C43-9E1D-04F330C364D0}" type="pres">
      <dgm:prSet presAssocID="{7A32389C-C99B-D14E-8B25-1E0FA790A029}" presName="hierRoot2" presStyleCnt="0">
        <dgm:presLayoutVars>
          <dgm:hierBranch val="init"/>
        </dgm:presLayoutVars>
      </dgm:prSet>
      <dgm:spPr/>
    </dgm:pt>
    <dgm:pt modelId="{4EDA7D7C-93D2-564A-8420-69DA9DB488F6}" type="pres">
      <dgm:prSet presAssocID="{7A32389C-C99B-D14E-8B25-1E0FA790A029}" presName="rootComposite" presStyleCnt="0"/>
      <dgm:spPr/>
    </dgm:pt>
    <dgm:pt modelId="{178564A2-877E-A44E-888E-103B735FBE15}" type="pres">
      <dgm:prSet presAssocID="{7A32389C-C99B-D14E-8B25-1E0FA790A029}" presName="rootText" presStyleLbl="node4" presStyleIdx="16" presStyleCnt="18">
        <dgm:presLayoutVars>
          <dgm:chPref val="3"/>
        </dgm:presLayoutVars>
      </dgm:prSet>
      <dgm:spPr/>
    </dgm:pt>
    <dgm:pt modelId="{B09908B5-0072-F549-B59C-372EE833FD42}" type="pres">
      <dgm:prSet presAssocID="{7A32389C-C99B-D14E-8B25-1E0FA790A029}" presName="rootConnector" presStyleLbl="node4" presStyleIdx="16" presStyleCnt="18"/>
      <dgm:spPr/>
    </dgm:pt>
    <dgm:pt modelId="{A30E061D-6F30-AD48-B535-4827EDC30EE8}" type="pres">
      <dgm:prSet presAssocID="{7A32389C-C99B-D14E-8B25-1E0FA790A029}" presName="hierChild4" presStyleCnt="0"/>
      <dgm:spPr/>
    </dgm:pt>
    <dgm:pt modelId="{4F8B71B3-4073-DE41-8580-795D9A3EFF38}" type="pres">
      <dgm:prSet presAssocID="{7A32389C-C99B-D14E-8B25-1E0FA790A029}" presName="hierChild5" presStyleCnt="0"/>
      <dgm:spPr/>
    </dgm:pt>
    <dgm:pt modelId="{46BB197D-CBE0-2B48-8E24-9ACC0DA4135E}" type="pres">
      <dgm:prSet presAssocID="{BE5F1037-E299-0449-B903-619AD5ED7BF6}" presName="Name37" presStyleLbl="parChTrans1D4" presStyleIdx="17" presStyleCnt="18"/>
      <dgm:spPr/>
    </dgm:pt>
    <dgm:pt modelId="{A098BE8B-D1F2-324F-8D34-EBFF13E484CF}" type="pres">
      <dgm:prSet presAssocID="{9B7F8508-FA0B-194F-8B59-D28D95F4D796}" presName="hierRoot2" presStyleCnt="0">
        <dgm:presLayoutVars>
          <dgm:hierBranch val="init"/>
        </dgm:presLayoutVars>
      </dgm:prSet>
      <dgm:spPr/>
    </dgm:pt>
    <dgm:pt modelId="{A0818355-D372-9144-BB12-960BA4B48E51}" type="pres">
      <dgm:prSet presAssocID="{9B7F8508-FA0B-194F-8B59-D28D95F4D796}" presName="rootComposite" presStyleCnt="0"/>
      <dgm:spPr/>
    </dgm:pt>
    <dgm:pt modelId="{B4F25058-9F3F-8C4B-9DFC-BD1210EDCF7A}" type="pres">
      <dgm:prSet presAssocID="{9B7F8508-FA0B-194F-8B59-D28D95F4D796}" presName="rootText" presStyleLbl="node4" presStyleIdx="17" presStyleCnt="18">
        <dgm:presLayoutVars>
          <dgm:chPref val="3"/>
        </dgm:presLayoutVars>
      </dgm:prSet>
      <dgm:spPr/>
    </dgm:pt>
    <dgm:pt modelId="{FF3245F2-3C32-514D-A9C7-64E7ADC29302}" type="pres">
      <dgm:prSet presAssocID="{9B7F8508-FA0B-194F-8B59-D28D95F4D796}" presName="rootConnector" presStyleLbl="node4" presStyleIdx="17" presStyleCnt="18"/>
      <dgm:spPr/>
    </dgm:pt>
    <dgm:pt modelId="{5F390170-6EA3-4D42-B2AF-DB85195445E7}" type="pres">
      <dgm:prSet presAssocID="{9B7F8508-FA0B-194F-8B59-D28D95F4D796}" presName="hierChild4" presStyleCnt="0"/>
      <dgm:spPr/>
    </dgm:pt>
    <dgm:pt modelId="{6F77E802-C9E5-FF43-B8D3-4212E7524418}" type="pres">
      <dgm:prSet presAssocID="{9B7F8508-FA0B-194F-8B59-D28D95F4D796}" presName="hierChild5" presStyleCnt="0"/>
      <dgm:spPr/>
    </dgm:pt>
    <dgm:pt modelId="{B1EC2EE0-620B-4E17-B154-8F9E338F59F0}" type="pres">
      <dgm:prSet presAssocID="{E3485B2E-37FA-44F7-9C0B-F11649DBAA4E}" presName="hierChild5" presStyleCnt="0"/>
      <dgm:spPr/>
    </dgm:pt>
    <dgm:pt modelId="{886E1CF4-14BE-434B-BA0E-79917C3A889B}" type="pres">
      <dgm:prSet presAssocID="{86A781CB-4650-4B75-81EC-B7E992C6F0FB}" presName="hierChild5" presStyleCnt="0"/>
      <dgm:spPr/>
    </dgm:pt>
    <dgm:pt modelId="{90652B9D-293D-4747-8524-A340A600BD54}" type="pres">
      <dgm:prSet presAssocID="{E53629D1-7325-4DB8-8E7E-2D2E21FE3B6E}" presName="hierChild3" presStyleCnt="0"/>
      <dgm:spPr/>
    </dgm:pt>
  </dgm:ptLst>
  <dgm:cxnLst>
    <dgm:cxn modelId="{5AC59D01-68A6-4D06-A0BC-091286C44F28}" type="presOf" srcId="{A93ADAF8-7F0F-4A19-8C39-EC02A3E2942E}" destId="{272253CE-8047-4229-BD67-995410F02DF5}" srcOrd="0" destOrd="0" presId="urn:microsoft.com/office/officeart/2005/8/layout/orgChart1"/>
    <dgm:cxn modelId="{F3CED702-6256-4C73-9BA0-3794D6F903EA}" type="presOf" srcId="{9C3555F5-5710-49B6-BD98-1EBE4BAD4049}" destId="{1E730183-F041-4EC2-A6B3-C6D17CDADAC0}" srcOrd="1" destOrd="0" presId="urn:microsoft.com/office/officeart/2005/8/layout/orgChart1"/>
    <dgm:cxn modelId="{1CDC0004-E517-4056-818B-65A3C1D3948E}" srcId="{8F57A735-5626-48A1-A7DE-24444B9F4904}" destId="{8C408745-0AEC-4612-A732-F26150F99D5E}" srcOrd="0" destOrd="0" parTransId="{2ADB10F6-E729-46FF-851B-118B8C22970D}" sibTransId="{146B3E78-7CE8-4953-A461-02282881D66C}"/>
    <dgm:cxn modelId="{4681DE06-D689-0642-B51F-5A8D702FDDBB}" srcId="{E3485B2E-37FA-44F7-9C0B-F11649DBAA4E}" destId="{7A32389C-C99B-D14E-8B25-1E0FA790A029}" srcOrd="1" destOrd="0" parTransId="{86B05DEE-B711-9749-A837-766875B1DB09}" sibTransId="{07AD2902-0FC1-1D44-A321-60F39B77CD75}"/>
    <dgm:cxn modelId="{4BEB4208-7600-480C-B52D-A5E615081613}" type="presOf" srcId="{B38C3FF4-83D7-475F-A3BD-52AA1EE55BC7}" destId="{F1C34877-A086-425B-8627-DB9D2CFA273E}" srcOrd="1" destOrd="0" presId="urn:microsoft.com/office/officeart/2005/8/layout/orgChart1"/>
    <dgm:cxn modelId="{38E14E08-4D66-4EC4-A906-D8772DC23DA7}" type="presOf" srcId="{B38C3FF4-83D7-475F-A3BD-52AA1EE55BC7}" destId="{0530836B-2DBC-443D-ACD6-C31B9513A05B}" srcOrd="0" destOrd="0" presId="urn:microsoft.com/office/officeart/2005/8/layout/orgChart1"/>
    <dgm:cxn modelId="{0AE9B208-445B-4A15-AD32-29BFFB033EA8}" type="presOf" srcId="{8C408745-0AEC-4612-A732-F26150F99D5E}" destId="{294BFBCE-81E8-4597-B64C-BFA80B9F468D}" srcOrd="0" destOrd="0" presId="urn:microsoft.com/office/officeart/2005/8/layout/orgChart1"/>
    <dgm:cxn modelId="{C9C91E0A-3459-B441-BC40-3F68A01FA2A3}" type="presOf" srcId="{7DC063C2-FA86-9A48-98F0-C76534D2D011}" destId="{D092D72F-D0BA-524C-8F25-D957A0207799}" srcOrd="1" destOrd="0" presId="urn:microsoft.com/office/officeart/2005/8/layout/orgChart1"/>
    <dgm:cxn modelId="{64FC8E0B-9C6D-4C43-B691-CC83C8A4A8EE}" type="presOf" srcId="{8FD7C2CB-8749-432B-B149-D070F87F3F5D}" destId="{7894A03E-8AF2-4386-A5DE-27DB15CE525F}" srcOrd="1" destOrd="0" presId="urn:microsoft.com/office/officeart/2005/8/layout/orgChart1"/>
    <dgm:cxn modelId="{00E99A0B-5B8F-4FB1-B3F2-922A84911D9A}" srcId="{86A781CB-4650-4B75-81EC-B7E992C6F0FB}" destId="{9C3555F5-5710-49B6-BD98-1EBE4BAD4049}" srcOrd="0" destOrd="0" parTransId="{214C30BC-2DEA-4047-AC53-CE1E1ABA7D46}" sibTransId="{4B6B4F40-0204-440A-A6E9-C1A5CAB5F531}"/>
    <dgm:cxn modelId="{1191650C-8918-C04C-846F-A6998C56CFD0}" type="presOf" srcId="{DCE587C4-7150-2D48-AEF2-F38DF34FBD1C}" destId="{7CFDB65D-8381-D448-88CC-60D4B76AB025}" srcOrd="0" destOrd="0" presId="urn:microsoft.com/office/officeart/2005/8/layout/orgChart1"/>
    <dgm:cxn modelId="{BEE98B0D-F55E-4CC5-85C5-E3A12D3F9EF0}" type="presOf" srcId="{A7C0C7EF-1481-44A0-822D-DF4C0E64A0A2}" destId="{932E6CB8-ACE6-4264-82F9-5C92283ADAF3}" srcOrd="0" destOrd="0" presId="urn:microsoft.com/office/officeart/2005/8/layout/orgChart1"/>
    <dgm:cxn modelId="{DF39C70D-65F8-43A7-9A3C-138BAD0A98CD}" type="presOf" srcId="{11C85D9C-0593-49F7-B1B0-3FA654D7D131}" destId="{2AD57A36-6F85-4CE9-8F68-56960CD2D3DA}" srcOrd="1" destOrd="0" presId="urn:microsoft.com/office/officeart/2005/8/layout/orgChart1"/>
    <dgm:cxn modelId="{6DEC7B0E-BD0A-413F-B304-26C18E297D58}" type="presOf" srcId="{3C9B5844-1663-4C3F-BAB8-38CEF271895F}" destId="{E63C4A73-9CD5-4223-949C-71FFF45F9E40}" srcOrd="0" destOrd="0" presId="urn:microsoft.com/office/officeart/2005/8/layout/orgChart1"/>
    <dgm:cxn modelId="{997D5111-EF7F-4AB4-B5D2-8EB0DF7D0DF6}" type="presOf" srcId="{E62CF585-D9B7-4A0C-9909-C39E5070584A}" destId="{9BA3A060-B73A-468C-B78A-A415A35755AD}" srcOrd="0" destOrd="0" presId="urn:microsoft.com/office/officeart/2005/8/layout/orgChart1"/>
    <dgm:cxn modelId="{18A08B15-9F86-344F-A666-892448411009}" srcId="{E3485B2E-37FA-44F7-9C0B-F11649DBAA4E}" destId="{9B7F8508-FA0B-194F-8B59-D28D95F4D796}" srcOrd="2" destOrd="0" parTransId="{BE5F1037-E299-0449-B903-619AD5ED7BF6}" sibTransId="{B35F4B66-421B-BF46-B67B-6CB4FC7FDB82}"/>
    <dgm:cxn modelId="{C3F2F315-7F91-4C5B-8CC9-37C855ADBA23}" srcId="{11C85D9C-0593-49F7-B1B0-3FA654D7D131}" destId="{7A793AE9-6E83-40B5-A209-66613225D126}" srcOrd="1" destOrd="0" parTransId="{675E6AEE-9A95-4D6D-B04F-2A56A3A88895}" sibTransId="{B57C7BE6-E5FB-4B1A-B61C-7971F6434D9A}"/>
    <dgm:cxn modelId="{C2210716-EA5A-44A3-95B6-384573667C27}" type="presOf" srcId="{EC82A3EA-8F54-4B96-A250-B335050D373F}" destId="{E67082E1-51EE-4325-A49D-440A69D1BFC1}" srcOrd="0" destOrd="0" presId="urn:microsoft.com/office/officeart/2005/8/layout/orgChart1"/>
    <dgm:cxn modelId="{F3FC0819-3EAD-48BC-9B5B-04689A223009}" type="presOf" srcId="{D7DE3CC7-ABC8-4114-97FC-116CFA1D021C}" destId="{8ED99ECC-4BC6-4588-9D25-D224494F0803}" srcOrd="1" destOrd="0" presId="urn:microsoft.com/office/officeart/2005/8/layout/orgChart1"/>
    <dgm:cxn modelId="{0261511D-F1CF-4615-BC6E-F1EEC09A4645}" srcId="{63FCD6E1-9F32-46B3-8A03-6900A825E9BB}" destId="{30D289D1-5628-4F7C-871A-D019F0C3A174}" srcOrd="1" destOrd="0" parTransId="{E62CF585-D9B7-4A0C-9909-C39E5070584A}" sibTransId="{8342286D-1F70-4C63-B16B-B266342FCC35}"/>
    <dgm:cxn modelId="{3C78F41E-BA9D-48A0-BF18-6887F9D9B61F}" type="presOf" srcId="{87C96E91-542D-47A0-ADE0-83C0C342171D}" destId="{AE721E01-4A2C-4374-9A38-DC6B228D8B97}" srcOrd="1" destOrd="0" presId="urn:microsoft.com/office/officeart/2005/8/layout/orgChart1"/>
    <dgm:cxn modelId="{7A350222-56ED-4945-8928-8F58253782C5}" type="presOf" srcId="{44DE59F8-1B43-4543-AB19-EE88738D3CB3}" destId="{0932926A-3B86-BC41-853B-74B44ED5E810}" srcOrd="1" destOrd="0" presId="urn:microsoft.com/office/officeart/2005/8/layout/orgChart1"/>
    <dgm:cxn modelId="{E0EE0724-2B7D-496F-BDD4-25C4FD222CBA}" type="presOf" srcId="{83771F8A-B1AD-48E3-B927-5F679FE93D8F}" destId="{6E08B92E-8B36-47A9-B8C1-05DD3E05A751}" srcOrd="1" destOrd="0" presId="urn:microsoft.com/office/officeart/2005/8/layout/orgChart1"/>
    <dgm:cxn modelId="{FCB36124-B8A3-4D9F-AC3A-130F512A993D}" type="presOf" srcId="{633CB485-1409-467A-83E4-38F2483AEB34}" destId="{9658EAED-1CBD-475F-9C91-B23910BFA14A}" srcOrd="0" destOrd="0" presId="urn:microsoft.com/office/officeart/2005/8/layout/orgChart1"/>
    <dgm:cxn modelId="{A4FECD25-E176-4371-BC27-A5D6CFFDED22}" type="presOf" srcId="{2EE8FDE3-A54C-4C01-9F73-B5D57C4B817E}" destId="{FAB43BED-BCFB-4F22-AD1F-172ADDFB27C4}" srcOrd="0" destOrd="0" presId="urn:microsoft.com/office/officeart/2005/8/layout/orgChart1"/>
    <dgm:cxn modelId="{4305A833-8697-4FA2-B577-DB6411714105}" type="presOf" srcId="{8319BA31-724A-4948-A037-7128BC3C7AB9}" destId="{71A3A833-01C8-401D-BD53-813F5281F58F}" srcOrd="1" destOrd="0" presId="urn:microsoft.com/office/officeart/2005/8/layout/orgChart1"/>
    <dgm:cxn modelId="{C17A6838-2D9C-4668-920B-A939DD7F5777}" type="presOf" srcId="{FD210B58-988C-4B1F-8A19-99FC14A200D6}" destId="{A3FE6FA6-D328-45A5-8D74-854F568F4548}" srcOrd="0" destOrd="0" presId="urn:microsoft.com/office/officeart/2005/8/layout/orgChart1"/>
    <dgm:cxn modelId="{A3B44D38-AD3A-4F97-81CC-535AAF845B0A}" type="presOf" srcId="{7A793AE9-6E83-40B5-A209-66613225D126}" destId="{16B01296-CB89-41C6-A73B-18B02963DA0D}" srcOrd="1" destOrd="0" presId="urn:microsoft.com/office/officeart/2005/8/layout/orgChart1"/>
    <dgm:cxn modelId="{A1BA7A3B-1042-4E8E-B0C1-9C3FF3BB9347}" type="presOf" srcId="{8F57A735-5626-48A1-A7DE-24444B9F4904}" destId="{4133FEB5-7F27-4D66-AF17-EE3A9435DF24}" srcOrd="0" destOrd="0" presId="urn:microsoft.com/office/officeart/2005/8/layout/orgChart1"/>
    <dgm:cxn modelId="{93B9863D-88D9-4862-8489-144D70F080E6}" type="presOf" srcId="{DB2EF077-2B71-45C0-8772-A0BF5D92A98D}" destId="{D1ED38D4-083E-4456-B5AC-E05B94555069}" srcOrd="0" destOrd="0" presId="urn:microsoft.com/office/officeart/2005/8/layout/orgChart1"/>
    <dgm:cxn modelId="{5DD21B3F-1933-CC4E-BF34-6FBC8E6CE7FD}" type="presOf" srcId="{86B05DEE-B711-9749-A837-766875B1DB09}" destId="{5284B263-F187-4044-8A84-766E1A74DDAF}" srcOrd="0" destOrd="0" presId="urn:microsoft.com/office/officeart/2005/8/layout/orgChart1"/>
    <dgm:cxn modelId="{99D4685B-33B6-CA44-8696-E6695FDECA67}" type="presOf" srcId="{44DE59F8-1B43-4543-AB19-EE88738D3CB3}" destId="{E6A46A30-AE3A-7F4A-82B8-ED52904EE1DB}" srcOrd="0" destOrd="0" presId="urn:microsoft.com/office/officeart/2005/8/layout/orgChart1"/>
    <dgm:cxn modelId="{CEAA135F-F2C6-474A-AB79-295A31508205}" type="presOf" srcId="{214C30BC-2DEA-4047-AC53-CE1E1ABA7D46}" destId="{42168511-3D49-4272-8F04-87D3E32F8D46}" srcOrd="0" destOrd="0" presId="urn:microsoft.com/office/officeart/2005/8/layout/orgChart1"/>
    <dgm:cxn modelId="{640F825F-8667-4F4A-B7EC-91AC61CD8DD6}" srcId="{8F57A735-5626-48A1-A7DE-24444B9F4904}" destId="{A93ADAF8-7F0F-4A19-8C39-EC02A3E2942E}" srcOrd="1" destOrd="0" parTransId="{5C765E20-EF33-4E36-91C8-8CE0837BBCEB}" sibTransId="{2A16DB68-89F7-4FE4-9679-32F5510FED44}"/>
    <dgm:cxn modelId="{52B41141-1FB1-4A22-AFB3-8513067330B9}" type="presOf" srcId="{8C75D6D7-9F77-4AD9-83D4-11391EEF7866}" destId="{5F665A58-CFD5-4836-8CBA-5FF66B6402DA}" srcOrd="0" destOrd="0" presId="urn:microsoft.com/office/officeart/2005/8/layout/orgChart1"/>
    <dgm:cxn modelId="{74458161-E863-4441-88D3-DED39FBDF03D}" type="presOf" srcId="{30D289D1-5628-4F7C-871A-D019F0C3A174}" destId="{693F5163-E166-4ACF-9234-CC1011045D3C}" srcOrd="0" destOrd="0" presId="urn:microsoft.com/office/officeart/2005/8/layout/orgChart1"/>
    <dgm:cxn modelId="{31ACC262-D68C-48E7-A412-8D75C4578B99}" type="presOf" srcId="{63FCD6E1-9F32-46B3-8A03-6900A825E9BB}" destId="{804F1E2D-9B30-4EE7-8C49-A7ADC4118097}" srcOrd="0" destOrd="0" presId="urn:microsoft.com/office/officeart/2005/8/layout/orgChart1"/>
    <dgm:cxn modelId="{ECB85C46-77AA-45EB-B3AC-7ACC1A5615D6}" srcId="{9C3555F5-5710-49B6-BD98-1EBE4BAD4049}" destId="{4358FA5E-F827-4365-9D0C-810F54CCE29E}" srcOrd="4" destOrd="0" parTransId="{EB069CE7-893E-4C33-90B2-F2B654A54015}" sibTransId="{1B9A6145-EDEE-40E5-BF72-C899B193BE5F}"/>
    <dgm:cxn modelId="{60165E49-0D84-4D96-8C26-F8C36B380B5C}" type="presOf" srcId="{E0FB8743-E50D-47EE-97DF-FDB94F863A01}" destId="{018D3E67-30E9-4DFF-B837-71CEBBCFEFD3}" srcOrd="0" destOrd="0" presId="urn:microsoft.com/office/officeart/2005/8/layout/orgChart1"/>
    <dgm:cxn modelId="{807DA949-D49C-42B4-A463-C079D54ECE70}" type="presOf" srcId="{8C408745-0AEC-4612-A732-F26150F99D5E}" destId="{BEEC390E-3200-4583-87D6-2EB08FCF5A36}" srcOrd="1" destOrd="0" presId="urn:microsoft.com/office/officeart/2005/8/layout/orgChart1"/>
    <dgm:cxn modelId="{B100B56A-1E0B-4AD9-8C77-60F8B40468D0}" type="presOf" srcId="{EB069CE7-893E-4C33-90B2-F2B654A54015}" destId="{6D3738AF-44A8-4398-9159-AC6203ACEF10}" srcOrd="0" destOrd="0" presId="urn:microsoft.com/office/officeart/2005/8/layout/orgChart1"/>
    <dgm:cxn modelId="{DECE7C6C-236F-A74F-BA09-656F9077CFB6}" type="presOf" srcId="{7A32389C-C99B-D14E-8B25-1E0FA790A029}" destId="{178564A2-877E-A44E-888E-103B735FBE15}" srcOrd="0" destOrd="0" presId="urn:microsoft.com/office/officeart/2005/8/layout/orgChart1"/>
    <dgm:cxn modelId="{E0664A6D-06F5-49B0-A0BD-81EC99E397FD}" type="presOf" srcId="{9347F014-DE83-4DA7-9E7D-82453857CCC5}" destId="{914A698B-29ED-4E73-AAAA-56CF140BFA1D}" srcOrd="0" destOrd="0" presId="urn:microsoft.com/office/officeart/2005/8/layout/orgChart1"/>
    <dgm:cxn modelId="{281E8E6D-1333-4F8C-AAF5-E6EE367FF1E4}" type="presOf" srcId="{87C96E91-542D-47A0-ADE0-83C0C342171D}" destId="{B74AD339-B94E-429E-B844-6F0ECD76807F}" srcOrd="0" destOrd="0" presId="urn:microsoft.com/office/officeart/2005/8/layout/orgChart1"/>
    <dgm:cxn modelId="{A6DBE44D-57AC-4FAC-88B1-9418901A7A10}" srcId="{86A781CB-4650-4B75-81EC-B7E992C6F0FB}" destId="{63FCD6E1-9F32-46B3-8A03-6900A825E9BB}" srcOrd="2" destOrd="0" parTransId="{52D51F63-9F21-4A57-958D-AE64F176D9A6}" sibTransId="{D47F9058-943F-4AAE-9278-367CD32E8A7B}"/>
    <dgm:cxn modelId="{4328FA56-6310-49D3-8944-66EB546E315C}" type="presOf" srcId="{E53629D1-7325-4DB8-8E7E-2D2E21FE3B6E}" destId="{6D3DD4CC-4043-4C6F-8055-1A369FE1247E}" srcOrd="0" destOrd="0" presId="urn:microsoft.com/office/officeart/2005/8/layout/orgChart1"/>
    <dgm:cxn modelId="{F4D9BF77-C16B-7F47-B776-6BB96522CE31}" srcId="{9C3555F5-5710-49B6-BD98-1EBE4BAD4049}" destId="{7DC063C2-FA86-9A48-98F0-C76534D2D011}" srcOrd="3" destOrd="0" parTransId="{28AF6D4E-44F3-BF4A-8A33-77FD7B8D5ED3}" sibTransId="{8911D360-5AB9-664D-AC1B-DF0601C6AC22}"/>
    <dgm:cxn modelId="{C1DB2478-9EE0-4BD1-BE5F-99B9B4976641}" type="presOf" srcId="{63FCD6E1-9F32-46B3-8A03-6900A825E9BB}" destId="{7907B1C0-89D1-4A5B-B972-121F9D741D53}" srcOrd="1" destOrd="0" presId="urn:microsoft.com/office/officeart/2005/8/layout/orgChart1"/>
    <dgm:cxn modelId="{68FF9358-F66D-4137-BB7B-6717E464629A}" srcId="{86A781CB-4650-4B75-81EC-B7E992C6F0FB}" destId="{A7C0C7EF-1481-44A0-822D-DF4C0E64A0A2}" srcOrd="3" destOrd="0" parTransId="{3C9B5844-1663-4C3F-BAB8-38CEF271895F}" sibTransId="{BA57B314-7CC9-4A4A-82B3-C704F7540AA4}"/>
    <dgm:cxn modelId="{07C1B278-EFCE-4B81-8886-46F16D0DBAE7}" type="presOf" srcId="{26521DFF-DFA9-40D3-8B7A-C660E2C100A0}" destId="{3FE716AD-7782-4D54-911F-9CA45EF2BEB0}" srcOrd="0" destOrd="0" presId="urn:microsoft.com/office/officeart/2005/8/layout/orgChart1"/>
    <dgm:cxn modelId="{E024C178-CAA2-CE4B-8D0A-7C34BD11D714}" srcId="{11C85D9C-0593-49F7-B1B0-3FA654D7D131}" destId="{44DE59F8-1B43-4543-AB19-EE88738D3CB3}" srcOrd="2" destOrd="0" parTransId="{DCE587C4-7150-2D48-AEF2-F38DF34FBD1C}" sibTransId="{4ECE7A1B-043F-3C42-A486-AD1D79390B75}"/>
    <dgm:cxn modelId="{8444CB5A-1959-EB42-B85B-7E53EF5ED6A1}" type="presOf" srcId="{9386E08E-86D8-2D49-A143-5BF13758E174}" destId="{1B9AEA16-2C4D-D648-99FC-1AEB827E4455}" srcOrd="0" destOrd="0" presId="urn:microsoft.com/office/officeart/2005/8/layout/orgChart1"/>
    <dgm:cxn modelId="{CFBB5B7B-0CA9-4DD7-BD89-763147E9A208}" type="presOf" srcId="{D7DE3CC7-ABC8-4114-97FC-116CFA1D021C}" destId="{22D561CD-7869-4CE6-AE92-2295BB3D23BE}" srcOrd="0" destOrd="0" presId="urn:microsoft.com/office/officeart/2005/8/layout/orgChart1"/>
    <dgm:cxn modelId="{0A40337D-770F-4FD4-BCE5-FA5207EF3C2C}" type="presOf" srcId="{86A781CB-4650-4B75-81EC-B7E992C6F0FB}" destId="{9B090C75-3F32-4959-B308-3246A063FB85}" srcOrd="1" destOrd="0" presId="urn:microsoft.com/office/officeart/2005/8/layout/orgChart1"/>
    <dgm:cxn modelId="{3479A180-29B8-4411-B719-BCA46C509FC6}" srcId="{86A781CB-4650-4B75-81EC-B7E992C6F0FB}" destId="{E3485B2E-37FA-44F7-9C0B-F11649DBAA4E}" srcOrd="4" destOrd="0" parTransId="{FE769BE5-2BC0-4A72-942E-5EC5722EE5A8}" sibTransId="{E878BD42-4DA7-4325-BAAE-51258C6DFB56}"/>
    <dgm:cxn modelId="{60A48E81-6EE3-4B5A-8869-8FB6C10C4C27}" type="presOf" srcId="{4358FA5E-F827-4365-9D0C-810F54CCE29E}" destId="{4314A811-3BB8-4B19-B107-643FB7E453F3}" srcOrd="1" destOrd="0" presId="urn:microsoft.com/office/officeart/2005/8/layout/orgChart1"/>
    <dgm:cxn modelId="{9C997E82-D0A3-4891-B581-B8F3422AF365}" srcId="{A7C0C7EF-1481-44A0-822D-DF4C0E64A0A2}" destId="{D7DE3CC7-ABC8-4114-97FC-116CFA1D021C}" srcOrd="0" destOrd="0" parTransId="{E0FB8743-E50D-47EE-97DF-FDB94F863A01}" sibTransId="{C92EF236-A50D-4153-B8CC-E97C0521DF3A}"/>
    <dgm:cxn modelId="{265E1783-1493-466E-A16D-C5268798E7DC}" type="presOf" srcId="{A93ADAF8-7F0F-4A19-8C39-EC02A3E2942E}" destId="{84D28828-2659-4612-925E-1C4898335F05}" srcOrd="1" destOrd="0" presId="urn:microsoft.com/office/officeart/2005/8/layout/orgChart1"/>
    <dgm:cxn modelId="{736C2A85-C39A-40D4-983C-238AE44392F9}" type="presOf" srcId="{D98525C1-199C-4D39-A63D-D43B84221BDE}" destId="{4AEF5C98-7B66-49FE-9DB6-9CBED9E91921}" srcOrd="0" destOrd="0" presId="urn:microsoft.com/office/officeart/2005/8/layout/orgChart1"/>
    <dgm:cxn modelId="{87D9A586-3D9D-134C-958C-243E2CD6C6CB}" type="presOf" srcId="{848719B8-DC36-3646-B8A0-37644AFDB855}" destId="{0C00F914-BFB3-5042-8597-A3A15C93E1F9}" srcOrd="0" destOrd="0" presId="urn:microsoft.com/office/officeart/2005/8/layout/orgChart1"/>
    <dgm:cxn modelId="{F0ED7B88-63B4-4920-BFC0-54F27799139D}" type="presOf" srcId="{9347F014-DE83-4DA7-9E7D-82453857CCC5}" destId="{8051047B-B4A7-4BC5-A4E0-A31FA5870183}" srcOrd="1" destOrd="0" presId="urn:microsoft.com/office/officeart/2005/8/layout/orgChart1"/>
    <dgm:cxn modelId="{1622188C-34CD-498C-8451-EE756AEDEFD9}" type="presOf" srcId="{30D289D1-5628-4F7C-871A-D019F0C3A174}" destId="{1746D946-B567-47BE-93D5-FB52685CB80F}" srcOrd="1" destOrd="0" presId="urn:microsoft.com/office/officeart/2005/8/layout/orgChart1"/>
    <dgm:cxn modelId="{7125B48C-F328-49A9-A6DD-095EFF1751D6}" type="presOf" srcId="{4358FA5E-F827-4365-9D0C-810F54CCE29E}" destId="{FFA25FF4-63D1-43C5-A061-0A2F2E14162A}" srcOrd="0" destOrd="0" presId="urn:microsoft.com/office/officeart/2005/8/layout/orgChart1"/>
    <dgm:cxn modelId="{3728CC8C-0400-41E3-A41F-AB4114C1B87D}" type="presOf" srcId="{675E6AEE-9A95-4D6D-B04F-2A56A3A88895}" destId="{13390F95-C3B5-4649-B997-A9699A2AE89C}" srcOrd="0" destOrd="0" presId="urn:microsoft.com/office/officeart/2005/8/layout/orgChart1"/>
    <dgm:cxn modelId="{FB60018E-520D-4ABE-9304-AC86F55A595D}" type="presOf" srcId="{A7C0C7EF-1481-44A0-822D-DF4C0E64A0A2}" destId="{6D855B44-76FE-4F49-8DA6-26B191324705}" srcOrd="1" destOrd="0" presId="urn:microsoft.com/office/officeart/2005/8/layout/orgChart1"/>
    <dgm:cxn modelId="{63BA9690-392B-468E-8CF7-285635ABFC03}" srcId="{9C3555F5-5710-49B6-BD98-1EBE4BAD4049}" destId="{8FD7C2CB-8749-432B-B149-D070F87F3F5D}" srcOrd="1" destOrd="0" parTransId="{5B4DC5A3-0AD4-487D-846A-DD7A75CD5197}" sibTransId="{997E646F-3F9A-4CB6-9C08-5BE9F35FA324}"/>
    <dgm:cxn modelId="{BC8ADC95-C579-449C-A1FA-EB841D4B77E8}" type="presOf" srcId="{83771F8A-B1AD-48E3-B927-5F679FE93D8F}" destId="{E366AD6B-A483-4B89-94A5-D03318AB3F7E}" srcOrd="0" destOrd="0" presId="urn:microsoft.com/office/officeart/2005/8/layout/orgChart1"/>
    <dgm:cxn modelId="{777EF696-7130-9240-B530-CDF520B8F7CB}" type="presOf" srcId="{9B7F8508-FA0B-194F-8B59-D28D95F4D796}" destId="{FF3245F2-3C32-514D-A9C7-64E7ADC29302}" srcOrd="1" destOrd="0" presId="urn:microsoft.com/office/officeart/2005/8/layout/orgChart1"/>
    <dgm:cxn modelId="{F62A0397-4B09-4B3F-877F-20634F9FC129}" type="presOf" srcId="{A2BD8E46-455A-40E9-84D4-F5B9527FB3F9}" destId="{C42C97A9-AB40-4500-AE31-E33D691A65A1}" srcOrd="0" destOrd="0" presId="urn:microsoft.com/office/officeart/2005/8/layout/orgChart1"/>
    <dgm:cxn modelId="{44B7D89C-6A88-4DE9-B847-C9D8AADA222D}" type="presOf" srcId="{E3485B2E-37FA-44F7-9C0B-F11649DBAA4E}" destId="{EA251DBE-224D-4AFE-BB71-D4E43BCFA58A}" srcOrd="1" destOrd="0" presId="urn:microsoft.com/office/officeart/2005/8/layout/orgChart1"/>
    <dgm:cxn modelId="{FDFF939F-21C6-4179-AB67-689C5498D85A}" type="presOf" srcId="{C12ECEB9-C039-447E-8860-E6E036056FB2}" destId="{90CC6043-A3A0-4724-AD9D-F81182F02A41}" srcOrd="0" destOrd="0" presId="urn:microsoft.com/office/officeart/2005/8/layout/orgChart1"/>
    <dgm:cxn modelId="{F0AB92A4-9437-47EB-B739-E25C2938DEC1}" type="presOf" srcId="{52D51F63-9F21-4A57-958D-AE64F176D9A6}" destId="{9A9621A5-19AA-4682-BE78-998ED7BBBCF1}" srcOrd="0" destOrd="0" presId="urn:microsoft.com/office/officeart/2005/8/layout/orgChart1"/>
    <dgm:cxn modelId="{3AB803A7-F152-F04A-8701-40C44F37CDDD}" type="presOf" srcId="{28AF6D4E-44F3-BF4A-8A33-77FD7B8D5ED3}" destId="{214836C5-F19F-BB4E-B5E5-7BA24C0A01EB}" srcOrd="0" destOrd="0" presId="urn:microsoft.com/office/officeart/2005/8/layout/orgChart1"/>
    <dgm:cxn modelId="{DB2E27A7-DF90-4ADF-BB95-5DA82FB50F5D}" srcId="{86A781CB-4650-4B75-81EC-B7E992C6F0FB}" destId="{11C85D9C-0593-49F7-B1B0-3FA654D7D131}" srcOrd="1" destOrd="0" parTransId="{EC82A3EA-8F54-4B96-A250-B335050D373F}" sibTransId="{E72CE973-486A-4E0A-A24E-103BAD7DF163}"/>
    <dgm:cxn modelId="{DC22EDA8-116B-4D49-816A-C5F18AA4FD0F}" type="presOf" srcId="{E3485B2E-37FA-44F7-9C0B-F11649DBAA4E}" destId="{A3EEB97C-B76A-4BCB-8060-40A1B6CC0F4C}" srcOrd="0" destOrd="0" presId="urn:microsoft.com/office/officeart/2005/8/layout/orgChart1"/>
    <dgm:cxn modelId="{729790AA-82EF-4F4F-830E-BB45ADA1755C}" type="presOf" srcId="{7DC063C2-FA86-9A48-98F0-C76534D2D011}" destId="{4B4F9516-CEC3-1549-AAA2-959435E3A099}" srcOrd="0" destOrd="0" presId="urn:microsoft.com/office/officeart/2005/8/layout/orgChart1"/>
    <dgm:cxn modelId="{DF08A7AA-353F-2C40-9A4F-D151A14B7498}" type="presOf" srcId="{BE5F1037-E299-0449-B903-619AD5ED7BF6}" destId="{46BB197D-CBE0-2B48-8E24-9ACC0DA4135E}" srcOrd="0" destOrd="0" presId="urn:microsoft.com/office/officeart/2005/8/layout/orgChart1"/>
    <dgm:cxn modelId="{D9F0FBB1-8C70-48F2-8C33-B3B03C82F34F}" type="presOf" srcId="{8319BA31-724A-4948-A037-7128BC3C7AB9}" destId="{8BC61399-F1B5-4DB6-98E2-1E704BB9F8B6}" srcOrd="0" destOrd="0" presId="urn:microsoft.com/office/officeart/2005/8/layout/orgChart1"/>
    <dgm:cxn modelId="{3B07BCB2-D177-4165-855B-9E79A8A56A9F}" srcId="{A7C0C7EF-1481-44A0-822D-DF4C0E64A0A2}" destId="{C12ECEB9-C039-447E-8860-E6E036056FB2}" srcOrd="1" destOrd="0" parTransId="{A2BD8E46-455A-40E9-84D4-F5B9527FB3F9}" sibTransId="{44A123ED-6E15-4225-8AD8-64630BC3EE40}"/>
    <dgm:cxn modelId="{A750CDB5-4D24-469D-8DD5-80E10004A42B}" type="presOf" srcId="{FE769BE5-2BC0-4A72-942E-5EC5722EE5A8}" destId="{B9A295A9-0CFA-439E-91D7-BA9F6FD707DE}" srcOrd="0" destOrd="0" presId="urn:microsoft.com/office/officeart/2005/8/layout/orgChart1"/>
    <dgm:cxn modelId="{8F007AB6-BC69-451F-A41E-9A176D41C46D}" type="presOf" srcId="{9C3555F5-5710-49B6-BD98-1EBE4BAD4049}" destId="{857232C4-106B-4F1A-AD8E-FC2A20DCF118}" srcOrd="0" destOrd="0" presId="urn:microsoft.com/office/officeart/2005/8/layout/orgChart1"/>
    <dgm:cxn modelId="{711173C4-1856-4C2A-80EB-09C50A3D875A}" type="presOf" srcId="{342DDDF8-7E0C-48D3-B6A0-F6E4F7A9DF05}" destId="{8CB2C12F-2186-440A-82FF-D00C8D20FD1A}" srcOrd="0" destOrd="0" presId="urn:microsoft.com/office/officeart/2005/8/layout/orgChart1"/>
    <dgm:cxn modelId="{FB8034C5-F77F-5D4D-9010-DD3FBA86A7FB}" type="presOf" srcId="{7A32389C-C99B-D14E-8B25-1E0FA790A029}" destId="{B09908B5-0072-F549-B59C-372EE833FD42}" srcOrd="1" destOrd="0" presId="urn:microsoft.com/office/officeart/2005/8/layout/orgChart1"/>
    <dgm:cxn modelId="{CB3F2EC7-37C4-4D38-9EB2-F966180D651E}" type="presOf" srcId="{D24F6FE7-CF14-4293-88D7-B1607BADE7BF}" destId="{D522C829-15DC-47CE-B6AE-93779A1AA3D8}" srcOrd="1" destOrd="0" presId="urn:microsoft.com/office/officeart/2005/8/layout/orgChart1"/>
    <dgm:cxn modelId="{2ECE3DC9-61BD-4F3E-85EF-57FBE4B7E68E}" srcId="{A7C0C7EF-1481-44A0-822D-DF4C0E64A0A2}" destId="{8C75D6D7-9F77-4AD9-83D4-11391EEF7866}" srcOrd="2" destOrd="0" parTransId="{D98525C1-199C-4D39-A63D-D43B84221BDE}" sibTransId="{2E714A46-9283-4A2E-BABA-B31AD3ED806D}"/>
    <dgm:cxn modelId="{39BD1FCB-E782-4B19-97F1-2C358A809E23}" type="presOf" srcId="{7A793AE9-6E83-40B5-A209-66613225D126}" destId="{B065734E-B354-40A4-8974-CFE8272381FE}" srcOrd="0" destOrd="0" presId="urn:microsoft.com/office/officeart/2005/8/layout/orgChart1"/>
    <dgm:cxn modelId="{F300D5CE-A59E-4989-B70C-1FAAF7AAFF9F}" type="presOf" srcId="{D24F6FE7-CF14-4293-88D7-B1607BADE7BF}" destId="{EBFE4431-8274-487A-B694-BB90BCED3B2F}" srcOrd="0" destOrd="0" presId="urn:microsoft.com/office/officeart/2005/8/layout/orgChart1"/>
    <dgm:cxn modelId="{31DE67D1-8071-4447-8515-1E100BEDFC50}" srcId="{63FCD6E1-9F32-46B3-8A03-6900A825E9BB}" destId="{83771F8A-B1AD-48E3-B927-5F679FE93D8F}" srcOrd="0" destOrd="0" parTransId="{633CB485-1409-467A-83E4-38F2483AEB34}" sibTransId="{DD9E46B3-AAE0-4281-BC51-B72EE4739AEC}"/>
    <dgm:cxn modelId="{AECBBCD2-E3A9-2B40-B2E0-461F4AF3B6F9}" srcId="{11C85D9C-0593-49F7-B1B0-3FA654D7D131}" destId="{9386E08E-86D8-2D49-A143-5BF13758E174}" srcOrd="3" destOrd="0" parTransId="{848719B8-DC36-3646-B8A0-37644AFDB855}" sibTransId="{5BE460DE-6704-8F43-AEE2-2CC853B3FE10}"/>
    <dgm:cxn modelId="{5F2CEAD4-16A1-4AD6-9435-49A5FC397663}" type="presOf" srcId="{30EC6CDA-3A8D-4ED6-A7BB-0C25F6B97488}" destId="{CB74AB56-7DEB-4D12-B35B-0616039D0679}" srcOrd="0" destOrd="0" presId="urn:microsoft.com/office/officeart/2005/8/layout/orgChart1"/>
    <dgm:cxn modelId="{6ED128D6-B587-4865-A181-547E000D7105}" type="presOf" srcId="{E53629D1-7325-4DB8-8E7E-2D2E21FE3B6E}" destId="{5866EFBE-FBCE-4DC1-967C-D0C2B896D94C}" srcOrd="1" destOrd="0" presId="urn:microsoft.com/office/officeart/2005/8/layout/orgChart1"/>
    <dgm:cxn modelId="{45AACED8-EE1E-42DD-B2DC-A58775DF24A5}" srcId="{9C3555F5-5710-49B6-BD98-1EBE4BAD4049}" destId="{9347F014-DE83-4DA7-9E7D-82453857CCC5}" srcOrd="2" destOrd="0" parTransId="{FD210B58-988C-4B1F-8A19-99FC14A200D6}" sibTransId="{5F981EE9-D535-4135-BD51-B14FA6CFFC40}"/>
    <dgm:cxn modelId="{18AA5CDA-956D-2E42-8352-2404F1537500}" type="presOf" srcId="{9386E08E-86D8-2D49-A143-5BF13758E174}" destId="{A00D49C8-8CB3-E64F-A7F8-18E30710D352}" srcOrd="1" destOrd="0" presId="urn:microsoft.com/office/officeart/2005/8/layout/orgChart1"/>
    <dgm:cxn modelId="{CB4B53E5-2225-4177-B60A-80416FACF960}" srcId="{E3485B2E-37FA-44F7-9C0B-F11649DBAA4E}" destId="{87C96E91-542D-47A0-ADE0-83C0C342171D}" srcOrd="0" destOrd="0" parTransId="{342DDDF8-7E0C-48D3-B6A0-F6E4F7A9DF05}" sibTransId="{7CE7865E-3EEF-4692-9B62-37A6F189B480}"/>
    <dgm:cxn modelId="{41AC09E6-FA2E-4D83-BA12-ACF64D0DFD6D}" type="presOf" srcId="{C12ECEB9-C039-447E-8860-E6E036056FB2}" destId="{EE8A70F6-CEB7-4C24-AB7C-E4AFED6B60F8}" srcOrd="1" destOrd="0" presId="urn:microsoft.com/office/officeart/2005/8/layout/orgChart1"/>
    <dgm:cxn modelId="{A68584E6-A772-4E8A-A6A7-8CA39D3D02D8}" srcId="{E53629D1-7325-4DB8-8E7E-2D2E21FE3B6E}" destId="{86A781CB-4650-4B75-81EC-B7E992C6F0FB}" srcOrd="0" destOrd="0" parTransId="{30EC6CDA-3A8D-4ED6-A7BB-0C25F6B97488}" sibTransId="{0AE1121C-FCC8-464B-90E0-DB3CBDF25C42}"/>
    <dgm:cxn modelId="{F5E927E9-0A73-4207-AA5C-AB9DC7FC665C}" type="presOf" srcId="{8C75D6D7-9F77-4AD9-83D4-11391EEF7866}" destId="{72B80352-87B1-479D-89E2-6DC84A34487E}" srcOrd="1" destOrd="0" presId="urn:microsoft.com/office/officeart/2005/8/layout/orgChart1"/>
    <dgm:cxn modelId="{9C853EEA-DB04-4A15-8B5A-3003FB4F7190}" type="presOf" srcId="{5B4DC5A3-0AD4-487D-846A-DD7A75CD5197}" destId="{C264C990-DA1F-4456-8C6F-24E7A7C6E11E}" srcOrd="0" destOrd="0" presId="urn:microsoft.com/office/officeart/2005/8/layout/orgChart1"/>
    <dgm:cxn modelId="{1E4B85ED-E7D4-4C43-9D3C-88E8C97E18B4}" type="presOf" srcId="{8FD7C2CB-8749-432B-B149-D070F87F3F5D}" destId="{BC9774B3-1ECC-4B03-87C4-6EBBD0DB2A7E}" srcOrd="0" destOrd="0" presId="urn:microsoft.com/office/officeart/2005/8/layout/orgChart1"/>
    <dgm:cxn modelId="{364CFBEF-C78F-4659-900F-CADFBB08ED97}" srcId="{11C85D9C-0593-49F7-B1B0-3FA654D7D131}" destId="{8319BA31-724A-4948-A037-7128BC3C7AB9}" srcOrd="0" destOrd="0" parTransId="{26521DFF-DFA9-40D3-8B7A-C660E2C100A0}" sibTransId="{29C89966-A233-46BE-A35A-FD90563DCB7B}"/>
    <dgm:cxn modelId="{DE3B09F6-BFC4-8049-9AA5-BD5E42443A78}" type="presOf" srcId="{9B7F8508-FA0B-194F-8B59-D28D95F4D796}" destId="{B4F25058-9F3F-8C4B-9DFC-BD1210EDCF7A}" srcOrd="0" destOrd="0" presId="urn:microsoft.com/office/officeart/2005/8/layout/orgChart1"/>
    <dgm:cxn modelId="{16C742F6-E4AB-49AD-AA13-D823F66E50D8}" type="presOf" srcId="{11C85D9C-0593-49F7-B1B0-3FA654D7D131}" destId="{84963374-54FA-4F83-B228-0C6111548437}" srcOrd="0" destOrd="0" presId="urn:microsoft.com/office/officeart/2005/8/layout/orgChart1"/>
    <dgm:cxn modelId="{C81779F6-1A0E-4E76-BDAC-F038A94498E8}" srcId="{9C3555F5-5710-49B6-BD98-1EBE4BAD4049}" destId="{B38C3FF4-83D7-475F-A3BD-52AA1EE55BC7}" srcOrd="0" destOrd="0" parTransId="{DB2EF077-2B71-45C0-8772-A0BF5D92A98D}" sibTransId="{32AC6B94-B7CE-4229-9579-F2CF203182AD}"/>
    <dgm:cxn modelId="{FCEB82F8-2FA8-4DF6-B141-621F5829C323}" type="presOf" srcId="{86A781CB-4650-4B75-81EC-B7E992C6F0FB}" destId="{97C19832-1C7A-4009-8C5E-206D67A51E9E}" srcOrd="0" destOrd="0" presId="urn:microsoft.com/office/officeart/2005/8/layout/orgChart1"/>
    <dgm:cxn modelId="{66C559FA-C9F0-4D4D-A3B2-388268B5D743}" srcId="{63FCD6E1-9F32-46B3-8A03-6900A825E9BB}" destId="{D24F6FE7-CF14-4293-88D7-B1607BADE7BF}" srcOrd="2" destOrd="0" parTransId="{2EE8FDE3-A54C-4C01-9F73-B5D57C4B817E}" sibTransId="{D67564C4-6E5F-4030-9673-17612056FB1F}"/>
    <dgm:cxn modelId="{D0BEC3FD-C221-47FA-BFF9-7CD1F7E2A867}" srcId="{8F57A735-5626-48A1-A7DE-24444B9F4904}" destId="{E53629D1-7325-4DB8-8E7E-2D2E21FE3B6E}" srcOrd="2" destOrd="0" parTransId="{35346824-571E-44FD-ABDB-ECD6F791838E}" sibTransId="{9004B13F-5CB7-4E1A-A9ED-DEB5907FEEF7}"/>
    <dgm:cxn modelId="{F7E5C280-5700-46C1-BD3B-B767FA2C13A5}" type="presParOf" srcId="{4133FEB5-7F27-4D66-AF17-EE3A9435DF24}" destId="{D1467E0A-EFC8-486C-AFD9-2DADAE040551}" srcOrd="0" destOrd="0" presId="urn:microsoft.com/office/officeart/2005/8/layout/orgChart1"/>
    <dgm:cxn modelId="{E66C19E1-38F2-4DE3-9026-29B3338A99FB}" type="presParOf" srcId="{D1467E0A-EFC8-486C-AFD9-2DADAE040551}" destId="{1CC46B27-DB74-418B-AB18-C71F1CD3609A}" srcOrd="0" destOrd="0" presId="urn:microsoft.com/office/officeart/2005/8/layout/orgChart1"/>
    <dgm:cxn modelId="{56E2B769-EC7F-419C-AF35-B87D634DB28B}" type="presParOf" srcId="{1CC46B27-DB74-418B-AB18-C71F1CD3609A}" destId="{294BFBCE-81E8-4597-B64C-BFA80B9F468D}" srcOrd="0" destOrd="0" presId="urn:microsoft.com/office/officeart/2005/8/layout/orgChart1"/>
    <dgm:cxn modelId="{FB252621-9162-4787-8F9D-8FE999DC92A8}" type="presParOf" srcId="{1CC46B27-DB74-418B-AB18-C71F1CD3609A}" destId="{BEEC390E-3200-4583-87D6-2EB08FCF5A36}" srcOrd="1" destOrd="0" presId="urn:microsoft.com/office/officeart/2005/8/layout/orgChart1"/>
    <dgm:cxn modelId="{E2116792-C282-4A0A-92E2-3CCE5C4C034A}" type="presParOf" srcId="{D1467E0A-EFC8-486C-AFD9-2DADAE040551}" destId="{C2995921-BE82-40C3-85F6-D58E1EE73E0B}" srcOrd="1" destOrd="0" presId="urn:microsoft.com/office/officeart/2005/8/layout/orgChart1"/>
    <dgm:cxn modelId="{18EFC3BB-1841-4C5E-B73A-80CC4BE3ED9D}" type="presParOf" srcId="{D1467E0A-EFC8-486C-AFD9-2DADAE040551}" destId="{48AE35D9-5CE6-40A9-9AF5-96D50F75278B}" srcOrd="2" destOrd="0" presId="urn:microsoft.com/office/officeart/2005/8/layout/orgChart1"/>
    <dgm:cxn modelId="{48E0579F-130A-4909-A7D5-AF7ACDD87453}" type="presParOf" srcId="{4133FEB5-7F27-4D66-AF17-EE3A9435DF24}" destId="{544DF815-A672-47F3-8FC8-6D48349E6B73}" srcOrd="1" destOrd="0" presId="urn:microsoft.com/office/officeart/2005/8/layout/orgChart1"/>
    <dgm:cxn modelId="{66352EC9-3949-4816-A5B0-926FE2E3E666}" type="presParOf" srcId="{544DF815-A672-47F3-8FC8-6D48349E6B73}" destId="{9B05EDD7-6012-4863-94B6-552F6D4B4AC4}" srcOrd="0" destOrd="0" presId="urn:microsoft.com/office/officeart/2005/8/layout/orgChart1"/>
    <dgm:cxn modelId="{9DD12852-6D5F-4CA9-963C-52D4AB3C980E}" type="presParOf" srcId="{9B05EDD7-6012-4863-94B6-552F6D4B4AC4}" destId="{272253CE-8047-4229-BD67-995410F02DF5}" srcOrd="0" destOrd="0" presId="urn:microsoft.com/office/officeart/2005/8/layout/orgChart1"/>
    <dgm:cxn modelId="{E358B11C-9253-460D-994F-43922283CDCD}" type="presParOf" srcId="{9B05EDD7-6012-4863-94B6-552F6D4B4AC4}" destId="{84D28828-2659-4612-925E-1C4898335F05}" srcOrd="1" destOrd="0" presId="urn:microsoft.com/office/officeart/2005/8/layout/orgChart1"/>
    <dgm:cxn modelId="{C5260D04-A7B1-4D34-8DF0-B7BF53D74EFC}" type="presParOf" srcId="{544DF815-A672-47F3-8FC8-6D48349E6B73}" destId="{3190AEF5-3E14-44D2-BC99-7F1AEDB72374}" srcOrd="1" destOrd="0" presId="urn:microsoft.com/office/officeart/2005/8/layout/orgChart1"/>
    <dgm:cxn modelId="{5AABA6A1-FF45-4975-9F2B-AF749F7E4E3A}" type="presParOf" srcId="{544DF815-A672-47F3-8FC8-6D48349E6B73}" destId="{961AC47E-7114-43AD-BD76-C62384FE6D13}" srcOrd="2" destOrd="0" presId="urn:microsoft.com/office/officeart/2005/8/layout/orgChart1"/>
    <dgm:cxn modelId="{24DA31CA-8B29-4C53-98AB-5922BAA25E08}" type="presParOf" srcId="{4133FEB5-7F27-4D66-AF17-EE3A9435DF24}" destId="{DA3B9D16-D941-4312-B472-F09FB9EE09E5}" srcOrd="2" destOrd="0" presId="urn:microsoft.com/office/officeart/2005/8/layout/orgChart1"/>
    <dgm:cxn modelId="{76A33BA4-8E76-4C68-9C20-EAA5440AF123}" type="presParOf" srcId="{DA3B9D16-D941-4312-B472-F09FB9EE09E5}" destId="{7EC32C92-4199-431F-B927-B3B130BB6829}" srcOrd="0" destOrd="0" presId="urn:microsoft.com/office/officeart/2005/8/layout/orgChart1"/>
    <dgm:cxn modelId="{13CDE2E5-52C7-4329-9821-383C13B0C0FE}" type="presParOf" srcId="{7EC32C92-4199-431F-B927-B3B130BB6829}" destId="{6D3DD4CC-4043-4C6F-8055-1A369FE1247E}" srcOrd="0" destOrd="0" presId="urn:microsoft.com/office/officeart/2005/8/layout/orgChart1"/>
    <dgm:cxn modelId="{9EAE588B-227E-47AA-930C-5A1E7B8C656E}" type="presParOf" srcId="{7EC32C92-4199-431F-B927-B3B130BB6829}" destId="{5866EFBE-FBCE-4DC1-967C-D0C2B896D94C}" srcOrd="1" destOrd="0" presId="urn:microsoft.com/office/officeart/2005/8/layout/orgChart1"/>
    <dgm:cxn modelId="{CB4807ED-A82F-4ED1-B0F3-6999DB1D99C3}" type="presParOf" srcId="{DA3B9D16-D941-4312-B472-F09FB9EE09E5}" destId="{89E5265E-6CA8-4BEC-B9F1-3F21BBCBD835}" srcOrd="1" destOrd="0" presId="urn:microsoft.com/office/officeart/2005/8/layout/orgChart1"/>
    <dgm:cxn modelId="{A9D43E48-908A-4758-8CF9-1F50064D8AE4}" type="presParOf" srcId="{89E5265E-6CA8-4BEC-B9F1-3F21BBCBD835}" destId="{CB74AB56-7DEB-4D12-B35B-0616039D0679}" srcOrd="0" destOrd="0" presId="urn:microsoft.com/office/officeart/2005/8/layout/orgChart1"/>
    <dgm:cxn modelId="{8954BA2A-4013-4343-A31E-CAE4F8F8586F}" type="presParOf" srcId="{89E5265E-6CA8-4BEC-B9F1-3F21BBCBD835}" destId="{84FE114A-FEA8-4BB6-A44D-ACFE9C8D31B0}" srcOrd="1" destOrd="0" presId="urn:microsoft.com/office/officeart/2005/8/layout/orgChart1"/>
    <dgm:cxn modelId="{6CF126E4-481A-4062-88DA-F60096CD7913}" type="presParOf" srcId="{84FE114A-FEA8-4BB6-A44D-ACFE9C8D31B0}" destId="{C38A3424-0D02-4006-8A8F-4FFB101C0956}" srcOrd="0" destOrd="0" presId="urn:microsoft.com/office/officeart/2005/8/layout/orgChart1"/>
    <dgm:cxn modelId="{60F0EB7E-8135-4EDF-9A93-43B09365761D}" type="presParOf" srcId="{C38A3424-0D02-4006-8A8F-4FFB101C0956}" destId="{97C19832-1C7A-4009-8C5E-206D67A51E9E}" srcOrd="0" destOrd="0" presId="urn:microsoft.com/office/officeart/2005/8/layout/orgChart1"/>
    <dgm:cxn modelId="{BA72FCF5-B1B9-4D6F-B733-482D034A49DB}" type="presParOf" srcId="{C38A3424-0D02-4006-8A8F-4FFB101C0956}" destId="{9B090C75-3F32-4959-B308-3246A063FB85}" srcOrd="1" destOrd="0" presId="urn:microsoft.com/office/officeart/2005/8/layout/orgChart1"/>
    <dgm:cxn modelId="{48FE7157-B923-4AD2-A509-244D4A04109A}" type="presParOf" srcId="{84FE114A-FEA8-4BB6-A44D-ACFE9C8D31B0}" destId="{77ED87C3-7D44-49EA-A6E4-99D978CACBC2}" srcOrd="1" destOrd="0" presId="urn:microsoft.com/office/officeart/2005/8/layout/orgChart1"/>
    <dgm:cxn modelId="{00BFDAA0-12A1-4ABF-A1D2-B82F17C883A9}" type="presParOf" srcId="{77ED87C3-7D44-49EA-A6E4-99D978CACBC2}" destId="{42168511-3D49-4272-8F04-87D3E32F8D46}" srcOrd="0" destOrd="0" presId="urn:microsoft.com/office/officeart/2005/8/layout/orgChart1"/>
    <dgm:cxn modelId="{A3E3D9FB-32D5-4401-AC46-2ECD4A70B420}" type="presParOf" srcId="{77ED87C3-7D44-49EA-A6E4-99D978CACBC2}" destId="{B2A013F8-4C61-467D-9033-B84181BDCC68}" srcOrd="1" destOrd="0" presId="urn:microsoft.com/office/officeart/2005/8/layout/orgChart1"/>
    <dgm:cxn modelId="{41249212-457F-4908-8DCA-211FEC67FFA9}" type="presParOf" srcId="{B2A013F8-4C61-467D-9033-B84181BDCC68}" destId="{8F0E281B-1136-4089-9F62-0B1A8FE1F1A5}" srcOrd="0" destOrd="0" presId="urn:microsoft.com/office/officeart/2005/8/layout/orgChart1"/>
    <dgm:cxn modelId="{C65F6C7B-D0E6-4C28-954F-C90F2E0328BB}" type="presParOf" srcId="{8F0E281B-1136-4089-9F62-0B1A8FE1F1A5}" destId="{857232C4-106B-4F1A-AD8E-FC2A20DCF118}" srcOrd="0" destOrd="0" presId="urn:microsoft.com/office/officeart/2005/8/layout/orgChart1"/>
    <dgm:cxn modelId="{1BD60E00-6497-4D83-974C-F919AD6C7D61}" type="presParOf" srcId="{8F0E281B-1136-4089-9F62-0B1A8FE1F1A5}" destId="{1E730183-F041-4EC2-A6B3-C6D17CDADAC0}" srcOrd="1" destOrd="0" presId="urn:microsoft.com/office/officeart/2005/8/layout/orgChart1"/>
    <dgm:cxn modelId="{D82EAC8F-0E52-4781-9C05-6932E78CA591}" type="presParOf" srcId="{B2A013F8-4C61-467D-9033-B84181BDCC68}" destId="{E0AA06A0-6462-4E93-B3BC-73833DAC0633}" srcOrd="1" destOrd="0" presId="urn:microsoft.com/office/officeart/2005/8/layout/orgChart1"/>
    <dgm:cxn modelId="{D3AF12C2-D264-416D-AFAE-73B3F7803320}" type="presParOf" srcId="{E0AA06A0-6462-4E93-B3BC-73833DAC0633}" destId="{D1ED38D4-083E-4456-B5AC-E05B94555069}" srcOrd="0" destOrd="0" presId="urn:microsoft.com/office/officeart/2005/8/layout/orgChart1"/>
    <dgm:cxn modelId="{4EC4B1E7-329D-4A22-B028-D43DCD1EAF80}" type="presParOf" srcId="{E0AA06A0-6462-4E93-B3BC-73833DAC0633}" destId="{27AA522C-C153-4BE6-AFC6-752C3EFA9215}" srcOrd="1" destOrd="0" presId="urn:microsoft.com/office/officeart/2005/8/layout/orgChart1"/>
    <dgm:cxn modelId="{47C56A0F-75C0-404D-8CDE-9B4B2FC14A6F}" type="presParOf" srcId="{27AA522C-C153-4BE6-AFC6-752C3EFA9215}" destId="{CCFD6087-4B1A-4A0B-92E3-E0D0770935B9}" srcOrd="0" destOrd="0" presId="urn:microsoft.com/office/officeart/2005/8/layout/orgChart1"/>
    <dgm:cxn modelId="{EF514851-0983-46F0-AF83-403961925095}" type="presParOf" srcId="{CCFD6087-4B1A-4A0B-92E3-E0D0770935B9}" destId="{0530836B-2DBC-443D-ACD6-C31B9513A05B}" srcOrd="0" destOrd="0" presId="urn:microsoft.com/office/officeart/2005/8/layout/orgChart1"/>
    <dgm:cxn modelId="{AAD98FEB-2FEF-46A8-AF70-77ECBD9CDCCC}" type="presParOf" srcId="{CCFD6087-4B1A-4A0B-92E3-E0D0770935B9}" destId="{F1C34877-A086-425B-8627-DB9D2CFA273E}" srcOrd="1" destOrd="0" presId="urn:microsoft.com/office/officeart/2005/8/layout/orgChart1"/>
    <dgm:cxn modelId="{9E919363-93AB-4C9D-917C-26E4F03AA74E}" type="presParOf" srcId="{27AA522C-C153-4BE6-AFC6-752C3EFA9215}" destId="{787BAB97-4608-4292-80F2-D91179F530D5}" srcOrd="1" destOrd="0" presId="urn:microsoft.com/office/officeart/2005/8/layout/orgChart1"/>
    <dgm:cxn modelId="{50528B31-5F98-4242-A592-49DA61B0E809}" type="presParOf" srcId="{27AA522C-C153-4BE6-AFC6-752C3EFA9215}" destId="{C81D29BA-3045-4197-A4AB-71AA76CC7F6A}" srcOrd="2" destOrd="0" presId="urn:microsoft.com/office/officeart/2005/8/layout/orgChart1"/>
    <dgm:cxn modelId="{40461C9B-4A1B-4133-B8F9-F48A9B87A474}" type="presParOf" srcId="{E0AA06A0-6462-4E93-B3BC-73833DAC0633}" destId="{C264C990-DA1F-4456-8C6F-24E7A7C6E11E}" srcOrd="2" destOrd="0" presId="urn:microsoft.com/office/officeart/2005/8/layout/orgChart1"/>
    <dgm:cxn modelId="{E0D97264-4870-46FE-9B82-0E14D5664C9A}" type="presParOf" srcId="{E0AA06A0-6462-4E93-B3BC-73833DAC0633}" destId="{645C3DFB-B2CB-406B-A20E-1954C1A3168B}" srcOrd="3" destOrd="0" presId="urn:microsoft.com/office/officeart/2005/8/layout/orgChart1"/>
    <dgm:cxn modelId="{C721AB7F-F39C-4D38-A570-A0D32281BDC0}" type="presParOf" srcId="{645C3DFB-B2CB-406B-A20E-1954C1A3168B}" destId="{D4E928B5-7BE7-4744-92AB-14AFB63A9343}" srcOrd="0" destOrd="0" presId="urn:microsoft.com/office/officeart/2005/8/layout/orgChart1"/>
    <dgm:cxn modelId="{C73B7D04-47FD-4F92-A6BE-3BDF7A36F286}" type="presParOf" srcId="{D4E928B5-7BE7-4744-92AB-14AFB63A9343}" destId="{BC9774B3-1ECC-4B03-87C4-6EBBD0DB2A7E}" srcOrd="0" destOrd="0" presId="urn:microsoft.com/office/officeart/2005/8/layout/orgChart1"/>
    <dgm:cxn modelId="{AA4AB9CD-59DC-445D-B3D5-D7CC6888BB2C}" type="presParOf" srcId="{D4E928B5-7BE7-4744-92AB-14AFB63A9343}" destId="{7894A03E-8AF2-4386-A5DE-27DB15CE525F}" srcOrd="1" destOrd="0" presId="urn:microsoft.com/office/officeart/2005/8/layout/orgChart1"/>
    <dgm:cxn modelId="{C0166FB4-BCDC-421D-8B85-2A463D7A8FDF}" type="presParOf" srcId="{645C3DFB-B2CB-406B-A20E-1954C1A3168B}" destId="{93F0FEA3-0D39-44BE-881E-413B7B789487}" srcOrd="1" destOrd="0" presId="urn:microsoft.com/office/officeart/2005/8/layout/orgChart1"/>
    <dgm:cxn modelId="{6002EC75-0674-4048-B495-6AF8CCB27B3A}" type="presParOf" srcId="{645C3DFB-B2CB-406B-A20E-1954C1A3168B}" destId="{E914F0E1-C26E-424E-A72F-5B0810F03BAD}" srcOrd="2" destOrd="0" presId="urn:microsoft.com/office/officeart/2005/8/layout/orgChart1"/>
    <dgm:cxn modelId="{671494EE-2386-434A-A2A0-9DE1606C3720}" type="presParOf" srcId="{E0AA06A0-6462-4E93-B3BC-73833DAC0633}" destId="{A3FE6FA6-D328-45A5-8D74-854F568F4548}" srcOrd="4" destOrd="0" presId="urn:microsoft.com/office/officeart/2005/8/layout/orgChart1"/>
    <dgm:cxn modelId="{5AF7310E-3505-4304-BE71-DD473A8024F2}" type="presParOf" srcId="{E0AA06A0-6462-4E93-B3BC-73833DAC0633}" destId="{5AE2C84A-0CB3-4A8A-961D-CB67DD9F962C}" srcOrd="5" destOrd="0" presId="urn:microsoft.com/office/officeart/2005/8/layout/orgChart1"/>
    <dgm:cxn modelId="{3E9CC2CF-FB46-4C95-9C78-C8CE163BDC48}" type="presParOf" srcId="{5AE2C84A-0CB3-4A8A-961D-CB67DD9F962C}" destId="{41DD3CA7-1F4C-42AB-B063-295D5F30CC2D}" srcOrd="0" destOrd="0" presId="urn:microsoft.com/office/officeart/2005/8/layout/orgChart1"/>
    <dgm:cxn modelId="{BAEB731A-259F-4709-91F6-15518882B092}" type="presParOf" srcId="{41DD3CA7-1F4C-42AB-B063-295D5F30CC2D}" destId="{914A698B-29ED-4E73-AAAA-56CF140BFA1D}" srcOrd="0" destOrd="0" presId="urn:microsoft.com/office/officeart/2005/8/layout/orgChart1"/>
    <dgm:cxn modelId="{602FC7B6-68B5-4B68-BF39-700E89E793EA}" type="presParOf" srcId="{41DD3CA7-1F4C-42AB-B063-295D5F30CC2D}" destId="{8051047B-B4A7-4BC5-A4E0-A31FA5870183}" srcOrd="1" destOrd="0" presId="urn:microsoft.com/office/officeart/2005/8/layout/orgChart1"/>
    <dgm:cxn modelId="{A5D2D257-E888-4194-BB2C-FE6AB611A49C}" type="presParOf" srcId="{5AE2C84A-0CB3-4A8A-961D-CB67DD9F962C}" destId="{48018829-BBE2-4736-9F4A-F27CB7464C67}" srcOrd="1" destOrd="0" presId="urn:microsoft.com/office/officeart/2005/8/layout/orgChart1"/>
    <dgm:cxn modelId="{EEADD0E4-FFFA-47F9-9747-0B54390482AF}" type="presParOf" srcId="{5AE2C84A-0CB3-4A8A-961D-CB67DD9F962C}" destId="{E9525907-0326-413A-948D-8250F9B42A31}" srcOrd="2" destOrd="0" presId="urn:microsoft.com/office/officeart/2005/8/layout/orgChart1"/>
    <dgm:cxn modelId="{B78262E6-C1D1-7D44-84E3-807031630137}" type="presParOf" srcId="{E0AA06A0-6462-4E93-B3BC-73833DAC0633}" destId="{214836C5-F19F-BB4E-B5E5-7BA24C0A01EB}" srcOrd="6" destOrd="0" presId="urn:microsoft.com/office/officeart/2005/8/layout/orgChart1"/>
    <dgm:cxn modelId="{7189D7B1-5551-6E47-B06A-B67C057B1446}" type="presParOf" srcId="{E0AA06A0-6462-4E93-B3BC-73833DAC0633}" destId="{11FC6A57-1C36-0B46-9441-1755D825CC18}" srcOrd="7" destOrd="0" presId="urn:microsoft.com/office/officeart/2005/8/layout/orgChart1"/>
    <dgm:cxn modelId="{A096E6F5-4E8F-2846-8BE3-7C3BFC490829}" type="presParOf" srcId="{11FC6A57-1C36-0B46-9441-1755D825CC18}" destId="{60A4D5DC-DED1-2947-826C-0E54A6C857B3}" srcOrd="0" destOrd="0" presId="urn:microsoft.com/office/officeart/2005/8/layout/orgChart1"/>
    <dgm:cxn modelId="{86A1AFD1-D52B-0E4E-8031-525A42821594}" type="presParOf" srcId="{60A4D5DC-DED1-2947-826C-0E54A6C857B3}" destId="{4B4F9516-CEC3-1549-AAA2-959435E3A099}" srcOrd="0" destOrd="0" presId="urn:microsoft.com/office/officeart/2005/8/layout/orgChart1"/>
    <dgm:cxn modelId="{FCE3E0AA-3FCE-F14C-B880-5550D8B811EC}" type="presParOf" srcId="{60A4D5DC-DED1-2947-826C-0E54A6C857B3}" destId="{D092D72F-D0BA-524C-8F25-D957A0207799}" srcOrd="1" destOrd="0" presId="urn:microsoft.com/office/officeart/2005/8/layout/orgChart1"/>
    <dgm:cxn modelId="{2AA6D3A5-C57C-854C-898A-08EE9A8F5BC5}" type="presParOf" srcId="{11FC6A57-1C36-0B46-9441-1755D825CC18}" destId="{1C6323F8-9777-CB45-9F28-956717DAE8E7}" srcOrd="1" destOrd="0" presId="urn:microsoft.com/office/officeart/2005/8/layout/orgChart1"/>
    <dgm:cxn modelId="{FC505A20-BD49-F644-AC8D-C8C6696A6944}" type="presParOf" srcId="{11FC6A57-1C36-0B46-9441-1755D825CC18}" destId="{E356243E-B742-A24E-8248-868E5AD715E6}" srcOrd="2" destOrd="0" presId="urn:microsoft.com/office/officeart/2005/8/layout/orgChart1"/>
    <dgm:cxn modelId="{A5302D3E-0D0A-4014-A69D-0A0B1CE000E3}" type="presParOf" srcId="{E0AA06A0-6462-4E93-B3BC-73833DAC0633}" destId="{6D3738AF-44A8-4398-9159-AC6203ACEF10}" srcOrd="8" destOrd="0" presId="urn:microsoft.com/office/officeart/2005/8/layout/orgChart1"/>
    <dgm:cxn modelId="{73B86B2C-C3C2-4829-A1EB-814CDD4A31E6}" type="presParOf" srcId="{E0AA06A0-6462-4E93-B3BC-73833DAC0633}" destId="{F7A1C4AE-2A9C-472E-8580-F484DBAE2A8B}" srcOrd="9" destOrd="0" presId="urn:microsoft.com/office/officeart/2005/8/layout/orgChart1"/>
    <dgm:cxn modelId="{C11B7E57-6611-4A6A-96AF-E57AD2B10E32}" type="presParOf" srcId="{F7A1C4AE-2A9C-472E-8580-F484DBAE2A8B}" destId="{97423DC9-EDE4-4CAE-8A05-51380D2AD299}" srcOrd="0" destOrd="0" presId="urn:microsoft.com/office/officeart/2005/8/layout/orgChart1"/>
    <dgm:cxn modelId="{CA90E45B-AB16-4F55-BE18-728A51D5658C}" type="presParOf" srcId="{97423DC9-EDE4-4CAE-8A05-51380D2AD299}" destId="{FFA25FF4-63D1-43C5-A061-0A2F2E14162A}" srcOrd="0" destOrd="0" presId="urn:microsoft.com/office/officeart/2005/8/layout/orgChart1"/>
    <dgm:cxn modelId="{C3F82C5C-E02D-40B2-9C67-CBE1125C41A6}" type="presParOf" srcId="{97423DC9-EDE4-4CAE-8A05-51380D2AD299}" destId="{4314A811-3BB8-4B19-B107-643FB7E453F3}" srcOrd="1" destOrd="0" presId="urn:microsoft.com/office/officeart/2005/8/layout/orgChart1"/>
    <dgm:cxn modelId="{D8EE94C4-F557-4323-A1E6-3B6024C998B3}" type="presParOf" srcId="{F7A1C4AE-2A9C-472E-8580-F484DBAE2A8B}" destId="{E51ECAF2-5774-4B2A-8B97-685F0AB09A3D}" srcOrd="1" destOrd="0" presId="urn:microsoft.com/office/officeart/2005/8/layout/orgChart1"/>
    <dgm:cxn modelId="{3001E15F-6267-42A5-8AF5-DF50FA306809}" type="presParOf" srcId="{F7A1C4AE-2A9C-472E-8580-F484DBAE2A8B}" destId="{519DDC76-BDC1-4F48-80D3-DDE3067E1B3F}" srcOrd="2" destOrd="0" presId="urn:microsoft.com/office/officeart/2005/8/layout/orgChart1"/>
    <dgm:cxn modelId="{9C2FDF7D-B472-492A-8A74-3552256673CE}" type="presParOf" srcId="{B2A013F8-4C61-467D-9033-B84181BDCC68}" destId="{9B7CAF15-1D1D-4353-9567-5CF5FBE041DF}" srcOrd="2" destOrd="0" presId="urn:microsoft.com/office/officeart/2005/8/layout/orgChart1"/>
    <dgm:cxn modelId="{78EC2037-B91E-4C15-9AD4-149E0C89CA09}" type="presParOf" srcId="{77ED87C3-7D44-49EA-A6E4-99D978CACBC2}" destId="{E67082E1-51EE-4325-A49D-440A69D1BFC1}" srcOrd="2" destOrd="0" presId="urn:microsoft.com/office/officeart/2005/8/layout/orgChart1"/>
    <dgm:cxn modelId="{513B5731-B962-4BFE-82EF-7789E106E43A}" type="presParOf" srcId="{77ED87C3-7D44-49EA-A6E4-99D978CACBC2}" destId="{9F4EE500-2489-4904-80B9-8303AEE9FE4F}" srcOrd="3" destOrd="0" presId="urn:microsoft.com/office/officeart/2005/8/layout/orgChart1"/>
    <dgm:cxn modelId="{73A3FBEE-60C5-46AA-B110-C6230F938AD1}" type="presParOf" srcId="{9F4EE500-2489-4904-80B9-8303AEE9FE4F}" destId="{38FADC44-2F95-4D58-8C03-D81D632FE474}" srcOrd="0" destOrd="0" presId="urn:microsoft.com/office/officeart/2005/8/layout/orgChart1"/>
    <dgm:cxn modelId="{B52386F9-8504-4126-B277-11D7677BC2B1}" type="presParOf" srcId="{38FADC44-2F95-4D58-8C03-D81D632FE474}" destId="{84963374-54FA-4F83-B228-0C6111548437}" srcOrd="0" destOrd="0" presId="urn:microsoft.com/office/officeart/2005/8/layout/orgChart1"/>
    <dgm:cxn modelId="{86C28FD7-3E61-4A5F-BA20-9FEB214E06EC}" type="presParOf" srcId="{38FADC44-2F95-4D58-8C03-D81D632FE474}" destId="{2AD57A36-6F85-4CE9-8F68-56960CD2D3DA}" srcOrd="1" destOrd="0" presId="urn:microsoft.com/office/officeart/2005/8/layout/orgChart1"/>
    <dgm:cxn modelId="{443EB81B-0209-4A1F-AF60-14DA8DE06F47}" type="presParOf" srcId="{9F4EE500-2489-4904-80B9-8303AEE9FE4F}" destId="{E412E0BA-0123-4F7A-908F-CB0DD73900C9}" srcOrd="1" destOrd="0" presId="urn:microsoft.com/office/officeart/2005/8/layout/orgChart1"/>
    <dgm:cxn modelId="{7CFEAD68-035E-424C-9160-4484B0DAB3C7}" type="presParOf" srcId="{E412E0BA-0123-4F7A-908F-CB0DD73900C9}" destId="{3FE716AD-7782-4D54-911F-9CA45EF2BEB0}" srcOrd="0" destOrd="0" presId="urn:microsoft.com/office/officeart/2005/8/layout/orgChart1"/>
    <dgm:cxn modelId="{8FC7D5B5-72B1-45E7-813B-9EC832C6910A}" type="presParOf" srcId="{E412E0BA-0123-4F7A-908F-CB0DD73900C9}" destId="{E5891598-F000-424D-A901-551D7DE91AE5}" srcOrd="1" destOrd="0" presId="urn:microsoft.com/office/officeart/2005/8/layout/orgChart1"/>
    <dgm:cxn modelId="{826AE8F5-5DB4-4F8B-A196-7F4028DF256B}" type="presParOf" srcId="{E5891598-F000-424D-A901-551D7DE91AE5}" destId="{20C5A2F8-C332-497F-A94C-7EED4E78178E}" srcOrd="0" destOrd="0" presId="urn:microsoft.com/office/officeart/2005/8/layout/orgChart1"/>
    <dgm:cxn modelId="{DAEBE4CA-E3E8-445B-988E-0D75F376ED8A}" type="presParOf" srcId="{20C5A2F8-C332-497F-A94C-7EED4E78178E}" destId="{8BC61399-F1B5-4DB6-98E2-1E704BB9F8B6}" srcOrd="0" destOrd="0" presId="urn:microsoft.com/office/officeart/2005/8/layout/orgChart1"/>
    <dgm:cxn modelId="{6DC3AB00-3ABC-401C-9447-7C50CD397720}" type="presParOf" srcId="{20C5A2F8-C332-497F-A94C-7EED4E78178E}" destId="{71A3A833-01C8-401D-BD53-813F5281F58F}" srcOrd="1" destOrd="0" presId="urn:microsoft.com/office/officeart/2005/8/layout/orgChart1"/>
    <dgm:cxn modelId="{BE01EE09-A720-404E-AB80-18F4151A4EDF}" type="presParOf" srcId="{E5891598-F000-424D-A901-551D7DE91AE5}" destId="{0DF92143-7FFF-485C-9372-369BD5D80BA3}" srcOrd="1" destOrd="0" presId="urn:microsoft.com/office/officeart/2005/8/layout/orgChart1"/>
    <dgm:cxn modelId="{4C1CA22C-DD78-4DD2-87F5-2605400DD136}" type="presParOf" srcId="{E5891598-F000-424D-A901-551D7DE91AE5}" destId="{C23EB6B8-B027-42F3-BF53-36B7E985A13E}" srcOrd="2" destOrd="0" presId="urn:microsoft.com/office/officeart/2005/8/layout/orgChart1"/>
    <dgm:cxn modelId="{7F2E7E59-6965-45CB-B6AB-7AC9B9B1EE68}" type="presParOf" srcId="{E412E0BA-0123-4F7A-908F-CB0DD73900C9}" destId="{13390F95-C3B5-4649-B997-A9699A2AE89C}" srcOrd="2" destOrd="0" presId="urn:microsoft.com/office/officeart/2005/8/layout/orgChart1"/>
    <dgm:cxn modelId="{160C903C-5CB4-4A4B-ABFB-75E973A00A4C}" type="presParOf" srcId="{E412E0BA-0123-4F7A-908F-CB0DD73900C9}" destId="{C22726F1-87EA-476A-A167-784B750BAA72}" srcOrd="3" destOrd="0" presId="urn:microsoft.com/office/officeart/2005/8/layout/orgChart1"/>
    <dgm:cxn modelId="{0396048D-5FD9-42A2-8736-F9DD76081A40}" type="presParOf" srcId="{C22726F1-87EA-476A-A167-784B750BAA72}" destId="{A84C44AD-8100-4341-86CC-BDD207B51695}" srcOrd="0" destOrd="0" presId="urn:microsoft.com/office/officeart/2005/8/layout/orgChart1"/>
    <dgm:cxn modelId="{B8DFC322-836A-4698-84AD-F87F09C89259}" type="presParOf" srcId="{A84C44AD-8100-4341-86CC-BDD207B51695}" destId="{B065734E-B354-40A4-8974-CFE8272381FE}" srcOrd="0" destOrd="0" presId="urn:microsoft.com/office/officeart/2005/8/layout/orgChart1"/>
    <dgm:cxn modelId="{D387A7D1-112E-41C8-AFA9-AD26B2E062F1}" type="presParOf" srcId="{A84C44AD-8100-4341-86CC-BDD207B51695}" destId="{16B01296-CB89-41C6-A73B-18B02963DA0D}" srcOrd="1" destOrd="0" presId="urn:microsoft.com/office/officeart/2005/8/layout/orgChart1"/>
    <dgm:cxn modelId="{1ABFD40D-E243-49F0-B5E9-92348155F8B4}" type="presParOf" srcId="{C22726F1-87EA-476A-A167-784B750BAA72}" destId="{53F1B93B-859F-43B1-93A4-35798B17E881}" srcOrd="1" destOrd="0" presId="urn:microsoft.com/office/officeart/2005/8/layout/orgChart1"/>
    <dgm:cxn modelId="{A3BEE276-0C3F-4A84-8C04-5A798F39B44F}" type="presParOf" srcId="{C22726F1-87EA-476A-A167-784B750BAA72}" destId="{FF9796DA-5FE5-42BB-995D-F8007FAB0840}" srcOrd="2" destOrd="0" presId="urn:microsoft.com/office/officeart/2005/8/layout/orgChart1"/>
    <dgm:cxn modelId="{A80E50AC-FEDD-014D-B8EC-82647ECD2236}" type="presParOf" srcId="{E412E0BA-0123-4F7A-908F-CB0DD73900C9}" destId="{7CFDB65D-8381-D448-88CC-60D4B76AB025}" srcOrd="4" destOrd="0" presId="urn:microsoft.com/office/officeart/2005/8/layout/orgChart1"/>
    <dgm:cxn modelId="{2F171720-A016-284A-A6EE-C548AC22C6E7}" type="presParOf" srcId="{E412E0BA-0123-4F7A-908F-CB0DD73900C9}" destId="{54A35F6A-826E-514A-B47D-65AC3A7C9F6B}" srcOrd="5" destOrd="0" presId="urn:microsoft.com/office/officeart/2005/8/layout/orgChart1"/>
    <dgm:cxn modelId="{86C6B273-8F49-664F-8A6A-98655A2A0E8B}" type="presParOf" srcId="{54A35F6A-826E-514A-B47D-65AC3A7C9F6B}" destId="{F6CB285A-C551-2F45-85F0-740B9689E5A9}" srcOrd="0" destOrd="0" presId="urn:microsoft.com/office/officeart/2005/8/layout/orgChart1"/>
    <dgm:cxn modelId="{14B17551-BCB5-6941-B303-769B917C1E68}" type="presParOf" srcId="{F6CB285A-C551-2F45-85F0-740B9689E5A9}" destId="{E6A46A30-AE3A-7F4A-82B8-ED52904EE1DB}" srcOrd="0" destOrd="0" presId="urn:microsoft.com/office/officeart/2005/8/layout/orgChart1"/>
    <dgm:cxn modelId="{0D85AEAF-A077-094B-984A-F87E5891EF06}" type="presParOf" srcId="{F6CB285A-C551-2F45-85F0-740B9689E5A9}" destId="{0932926A-3B86-BC41-853B-74B44ED5E810}" srcOrd="1" destOrd="0" presId="urn:microsoft.com/office/officeart/2005/8/layout/orgChart1"/>
    <dgm:cxn modelId="{CAABFAD6-10B4-4E4A-B1C2-ECE236D30942}" type="presParOf" srcId="{54A35F6A-826E-514A-B47D-65AC3A7C9F6B}" destId="{8CC71856-7694-724A-9D92-74E9BCF9E7E6}" srcOrd="1" destOrd="0" presId="urn:microsoft.com/office/officeart/2005/8/layout/orgChart1"/>
    <dgm:cxn modelId="{65C7E69B-4DA5-A64C-8D6D-54190EA0F2BB}" type="presParOf" srcId="{54A35F6A-826E-514A-B47D-65AC3A7C9F6B}" destId="{3C27DA9B-2401-E947-9767-B3C1E5E469C8}" srcOrd="2" destOrd="0" presId="urn:microsoft.com/office/officeart/2005/8/layout/orgChart1"/>
    <dgm:cxn modelId="{9F91153F-96CB-DC4A-B76C-60D54BE54E1E}" type="presParOf" srcId="{E412E0BA-0123-4F7A-908F-CB0DD73900C9}" destId="{0C00F914-BFB3-5042-8597-A3A15C93E1F9}" srcOrd="6" destOrd="0" presId="urn:microsoft.com/office/officeart/2005/8/layout/orgChart1"/>
    <dgm:cxn modelId="{2D23C5A5-E72C-A245-A122-AEB1AFA23A20}" type="presParOf" srcId="{E412E0BA-0123-4F7A-908F-CB0DD73900C9}" destId="{C1218BEC-FD91-D546-8273-4AB84633913B}" srcOrd="7" destOrd="0" presId="urn:microsoft.com/office/officeart/2005/8/layout/orgChart1"/>
    <dgm:cxn modelId="{5D6895BF-6F03-E748-9F67-C2400036791D}" type="presParOf" srcId="{C1218BEC-FD91-D546-8273-4AB84633913B}" destId="{9EF6BB5A-A90B-9245-AAD1-FD5DE59BF5AE}" srcOrd="0" destOrd="0" presId="urn:microsoft.com/office/officeart/2005/8/layout/orgChart1"/>
    <dgm:cxn modelId="{A263A3CA-A8AC-4447-B20D-9A98C662D582}" type="presParOf" srcId="{9EF6BB5A-A90B-9245-AAD1-FD5DE59BF5AE}" destId="{1B9AEA16-2C4D-D648-99FC-1AEB827E4455}" srcOrd="0" destOrd="0" presId="urn:microsoft.com/office/officeart/2005/8/layout/orgChart1"/>
    <dgm:cxn modelId="{91634CF3-3468-054D-A0E9-8C21978AE254}" type="presParOf" srcId="{9EF6BB5A-A90B-9245-AAD1-FD5DE59BF5AE}" destId="{A00D49C8-8CB3-E64F-A7F8-18E30710D352}" srcOrd="1" destOrd="0" presId="urn:microsoft.com/office/officeart/2005/8/layout/orgChart1"/>
    <dgm:cxn modelId="{BD750910-63CB-CB43-B63E-AF186D86AF4E}" type="presParOf" srcId="{C1218BEC-FD91-D546-8273-4AB84633913B}" destId="{7AC7EBEE-1524-E94E-AFF3-715F2C857726}" srcOrd="1" destOrd="0" presId="urn:microsoft.com/office/officeart/2005/8/layout/orgChart1"/>
    <dgm:cxn modelId="{71D0503C-9012-F144-ACC5-1506D6BBD692}" type="presParOf" srcId="{C1218BEC-FD91-D546-8273-4AB84633913B}" destId="{31020951-5410-1248-AF82-1DA669AF839C}" srcOrd="2" destOrd="0" presId="urn:microsoft.com/office/officeart/2005/8/layout/orgChart1"/>
    <dgm:cxn modelId="{87AAF0B8-E3C5-4F48-8BB9-ECBE4172097E}" type="presParOf" srcId="{9F4EE500-2489-4904-80B9-8303AEE9FE4F}" destId="{90DFF2FF-F586-40A9-A8DE-CB4DAF6EC180}" srcOrd="2" destOrd="0" presId="urn:microsoft.com/office/officeart/2005/8/layout/orgChart1"/>
    <dgm:cxn modelId="{B2FC4515-AF92-4842-9BB8-ABC914F60FB2}" type="presParOf" srcId="{77ED87C3-7D44-49EA-A6E4-99D978CACBC2}" destId="{9A9621A5-19AA-4682-BE78-998ED7BBBCF1}" srcOrd="4" destOrd="0" presId="urn:microsoft.com/office/officeart/2005/8/layout/orgChart1"/>
    <dgm:cxn modelId="{E1F7CDA8-5424-4788-B1A4-7F8303F86C6E}" type="presParOf" srcId="{77ED87C3-7D44-49EA-A6E4-99D978CACBC2}" destId="{A706AE57-02EE-40A2-9AA7-F006FFF29D70}" srcOrd="5" destOrd="0" presId="urn:microsoft.com/office/officeart/2005/8/layout/orgChart1"/>
    <dgm:cxn modelId="{CFE658BF-EBFC-43F9-93DF-E9EF02AC5DB1}" type="presParOf" srcId="{A706AE57-02EE-40A2-9AA7-F006FFF29D70}" destId="{CEE51CA1-E336-4934-97F2-490137388790}" srcOrd="0" destOrd="0" presId="urn:microsoft.com/office/officeart/2005/8/layout/orgChart1"/>
    <dgm:cxn modelId="{C07EC943-D5C2-4DD9-8313-F5C48860408B}" type="presParOf" srcId="{CEE51CA1-E336-4934-97F2-490137388790}" destId="{804F1E2D-9B30-4EE7-8C49-A7ADC4118097}" srcOrd="0" destOrd="0" presId="urn:microsoft.com/office/officeart/2005/8/layout/orgChart1"/>
    <dgm:cxn modelId="{02184165-0EEE-477A-96F1-A37132F98815}" type="presParOf" srcId="{CEE51CA1-E336-4934-97F2-490137388790}" destId="{7907B1C0-89D1-4A5B-B972-121F9D741D53}" srcOrd="1" destOrd="0" presId="urn:microsoft.com/office/officeart/2005/8/layout/orgChart1"/>
    <dgm:cxn modelId="{1AECF64A-0B0B-441F-991B-D98A86D7AB90}" type="presParOf" srcId="{A706AE57-02EE-40A2-9AA7-F006FFF29D70}" destId="{5FDADE36-8C23-4BC0-9DB3-DFAC6CDC358F}" srcOrd="1" destOrd="0" presId="urn:microsoft.com/office/officeart/2005/8/layout/orgChart1"/>
    <dgm:cxn modelId="{B4D6E332-11FB-4030-AC39-655233768D4F}" type="presParOf" srcId="{5FDADE36-8C23-4BC0-9DB3-DFAC6CDC358F}" destId="{9658EAED-1CBD-475F-9C91-B23910BFA14A}" srcOrd="0" destOrd="0" presId="urn:microsoft.com/office/officeart/2005/8/layout/orgChart1"/>
    <dgm:cxn modelId="{EC208BB3-5D34-4CD5-A5AF-09A9A3292D8D}" type="presParOf" srcId="{5FDADE36-8C23-4BC0-9DB3-DFAC6CDC358F}" destId="{5358EE5D-CBC3-4A06-9A13-E92DF5D392E5}" srcOrd="1" destOrd="0" presId="urn:microsoft.com/office/officeart/2005/8/layout/orgChart1"/>
    <dgm:cxn modelId="{E991C7A6-878A-46FE-B070-5179D1F1BF44}" type="presParOf" srcId="{5358EE5D-CBC3-4A06-9A13-E92DF5D392E5}" destId="{595353CF-86BB-47DF-AB59-80D610373BDE}" srcOrd="0" destOrd="0" presId="urn:microsoft.com/office/officeart/2005/8/layout/orgChart1"/>
    <dgm:cxn modelId="{E8F012A3-DC6D-4645-BF95-99C954E3CFCD}" type="presParOf" srcId="{595353CF-86BB-47DF-AB59-80D610373BDE}" destId="{E366AD6B-A483-4B89-94A5-D03318AB3F7E}" srcOrd="0" destOrd="0" presId="urn:microsoft.com/office/officeart/2005/8/layout/orgChart1"/>
    <dgm:cxn modelId="{D5A3EA4B-F237-4174-94DB-A0C349A0763C}" type="presParOf" srcId="{595353CF-86BB-47DF-AB59-80D610373BDE}" destId="{6E08B92E-8B36-47A9-B8C1-05DD3E05A751}" srcOrd="1" destOrd="0" presId="urn:microsoft.com/office/officeart/2005/8/layout/orgChart1"/>
    <dgm:cxn modelId="{E027DEB1-0FAF-49E7-9656-3691DBE60457}" type="presParOf" srcId="{5358EE5D-CBC3-4A06-9A13-E92DF5D392E5}" destId="{C25495F6-288B-46EF-879F-F5021A20FFDA}" srcOrd="1" destOrd="0" presId="urn:microsoft.com/office/officeart/2005/8/layout/orgChart1"/>
    <dgm:cxn modelId="{A7EBD8B5-B3C6-4670-B7C3-0B2DB156C7A2}" type="presParOf" srcId="{5358EE5D-CBC3-4A06-9A13-E92DF5D392E5}" destId="{BC93CDD5-C118-4C73-829B-6A91B05A71E6}" srcOrd="2" destOrd="0" presId="urn:microsoft.com/office/officeart/2005/8/layout/orgChart1"/>
    <dgm:cxn modelId="{AE04B79C-528D-451B-9D12-B59A2D7D8F39}" type="presParOf" srcId="{5FDADE36-8C23-4BC0-9DB3-DFAC6CDC358F}" destId="{9BA3A060-B73A-468C-B78A-A415A35755AD}" srcOrd="2" destOrd="0" presId="urn:microsoft.com/office/officeart/2005/8/layout/orgChart1"/>
    <dgm:cxn modelId="{B6D8514A-DB23-4A68-AA20-17BB5F1A8AAD}" type="presParOf" srcId="{5FDADE36-8C23-4BC0-9DB3-DFAC6CDC358F}" destId="{70531888-5C94-42FE-BC14-DB25308FC0F0}" srcOrd="3" destOrd="0" presId="urn:microsoft.com/office/officeart/2005/8/layout/orgChart1"/>
    <dgm:cxn modelId="{747DDD0F-E82E-4FFC-9790-657CF277B3F4}" type="presParOf" srcId="{70531888-5C94-42FE-BC14-DB25308FC0F0}" destId="{3B8DE2DF-95B3-49B5-ADCC-205365785635}" srcOrd="0" destOrd="0" presId="urn:microsoft.com/office/officeart/2005/8/layout/orgChart1"/>
    <dgm:cxn modelId="{7DAC1D01-0928-4433-88C0-C41F2215CEC1}" type="presParOf" srcId="{3B8DE2DF-95B3-49B5-ADCC-205365785635}" destId="{693F5163-E166-4ACF-9234-CC1011045D3C}" srcOrd="0" destOrd="0" presId="urn:microsoft.com/office/officeart/2005/8/layout/orgChart1"/>
    <dgm:cxn modelId="{76379DE8-DF3F-4117-9FF4-D48AC2C7A708}" type="presParOf" srcId="{3B8DE2DF-95B3-49B5-ADCC-205365785635}" destId="{1746D946-B567-47BE-93D5-FB52685CB80F}" srcOrd="1" destOrd="0" presId="urn:microsoft.com/office/officeart/2005/8/layout/orgChart1"/>
    <dgm:cxn modelId="{733F6CDC-C2BA-457B-AB03-12B84535CB74}" type="presParOf" srcId="{70531888-5C94-42FE-BC14-DB25308FC0F0}" destId="{FF65F4EE-DE5F-45F2-897F-37786300CE2E}" srcOrd="1" destOrd="0" presId="urn:microsoft.com/office/officeart/2005/8/layout/orgChart1"/>
    <dgm:cxn modelId="{36FA49AF-E519-4150-9869-D88872C8CE50}" type="presParOf" srcId="{70531888-5C94-42FE-BC14-DB25308FC0F0}" destId="{797583BB-2240-4E60-AFCA-181535B6C44E}" srcOrd="2" destOrd="0" presId="urn:microsoft.com/office/officeart/2005/8/layout/orgChart1"/>
    <dgm:cxn modelId="{F24EDBC6-E67B-4A7B-B2A4-63403B4CE62E}" type="presParOf" srcId="{5FDADE36-8C23-4BC0-9DB3-DFAC6CDC358F}" destId="{FAB43BED-BCFB-4F22-AD1F-172ADDFB27C4}" srcOrd="4" destOrd="0" presId="urn:microsoft.com/office/officeart/2005/8/layout/orgChart1"/>
    <dgm:cxn modelId="{3BA69CFA-5F6F-4E18-B208-C7D262E573E8}" type="presParOf" srcId="{5FDADE36-8C23-4BC0-9DB3-DFAC6CDC358F}" destId="{6837BBF0-F01D-4651-BDC6-223DF902BEF8}" srcOrd="5" destOrd="0" presId="urn:microsoft.com/office/officeart/2005/8/layout/orgChart1"/>
    <dgm:cxn modelId="{77944914-C3F0-4344-B0AD-919ED73AB989}" type="presParOf" srcId="{6837BBF0-F01D-4651-BDC6-223DF902BEF8}" destId="{09149842-877F-4A32-B36F-6879C3C756BD}" srcOrd="0" destOrd="0" presId="urn:microsoft.com/office/officeart/2005/8/layout/orgChart1"/>
    <dgm:cxn modelId="{F93A904B-64F9-4FFA-8BAB-A77C9D33011C}" type="presParOf" srcId="{09149842-877F-4A32-B36F-6879C3C756BD}" destId="{EBFE4431-8274-487A-B694-BB90BCED3B2F}" srcOrd="0" destOrd="0" presId="urn:microsoft.com/office/officeart/2005/8/layout/orgChart1"/>
    <dgm:cxn modelId="{C3A588F5-7B51-4B69-B080-89CDF4565C94}" type="presParOf" srcId="{09149842-877F-4A32-B36F-6879C3C756BD}" destId="{D522C829-15DC-47CE-B6AE-93779A1AA3D8}" srcOrd="1" destOrd="0" presId="urn:microsoft.com/office/officeart/2005/8/layout/orgChart1"/>
    <dgm:cxn modelId="{861C2E3F-5388-42F6-8C5B-8B93E563BC88}" type="presParOf" srcId="{6837BBF0-F01D-4651-BDC6-223DF902BEF8}" destId="{E29F6B8B-996D-410E-A8F7-5A2E92432C90}" srcOrd="1" destOrd="0" presId="urn:microsoft.com/office/officeart/2005/8/layout/orgChart1"/>
    <dgm:cxn modelId="{6896BD9A-C121-4DE0-ADBB-07939BEF1115}" type="presParOf" srcId="{6837BBF0-F01D-4651-BDC6-223DF902BEF8}" destId="{B45CE392-AF5A-4381-9E87-4126A7356816}" srcOrd="2" destOrd="0" presId="urn:microsoft.com/office/officeart/2005/8/layout/orgChart1"/>
    <dgm:cxn modelId="{7AA68BC8-2850-44D7-B605-AC5138C88CBB}" type="presParOf" srcId="{A706AE57-02EE-40A2-9AA7-F006FFF29D70}" destId="{F624B1F5-2EAD-4673-B23D-77D72DF3C5B0}" srcOrd="2" destOrd="0" presId="urn:microsoft.com/office/officeart/2005/8/layout/orgChart1"/>
    <dgm:cxn modelId="{A73A5B6E-DAE3-4A9B-8B60-B434F5C73E28}" type="presParOf" srcId="{77ED87C3-7D44-49EA-A6E4-99D978CACBC2}" destId="{E63C4A73-9CD5-4223-949C-71FFF45F9E40}" srcOrd="6" destOrd="0" presId="urn:microsoft.com/office/officeart/2005/8/layout/orgChart1"/>
    <dgm:cxn modelId="{01FA8A0A-7935-4361-BC7F-793481D762BC}" type="presParOf" srcId="{77ED87C3-7D44-49EA-A6E4-99D978CACBC2}" destId="{A212AD60-70B3-4302-BCB9-01A7D25DC6A9}" srcOrd="7" destOrd="0" presId="urn:microsoft.com/office/officeart/2005/8/layout/orgChart1"/>
    <dgm:cxn modelId="{0AB70424-0DFA-4130-B546-431DDBAFDB7A}" type="presParOf" srcId="{A212AD60-70B3-4302-BCB9-01A7D25DC6A9}" destId="{83B2C959-BD99-4120-AC3B-315BF4426B8E}" srcOrd="0" destOrd="0" presId="urn:microsoft.com/office/officeart/2005/8/layout/orgChart1"/>
    <dgm:cxn modelId="{A08A221C-195B-4E22-88FE-D81B93529C65}" type="presParOf" srcId="{83B2C959-BD99-4120-AC3B-315BF4426B8E}" destId="{932E6CB8-ACE6-4264-82F9-5C92283ADAF3}" srcOrd="0" destOrd="0" presId="urn:microsoft.com/office/officeart/2005/8/layout/orgChart1"/>
    <dgm:cxn modelId="{57D6C909-7819-4C8A-9A33-C0AD8133BE5A}" type="presParOf" srcId="{83B2C959-BD99-4120-AC3B-315BF4426B8E}" destId="{6D855B44-76FE-4F49-8DA6-26B191324705}" srcOrd="1" destOrd="0" presId="urn:microsoft.com/office/officeart/2005/8/layout/orgChart1"/>
    <dgm:cxn modelId="{97AD2019-3142-48B8-8B5C-2020E5BDCBDD}" type="presParOf" srcId="{A212AD60-70B3-4302-BCB9-01A7D25DC6A9}" destId="{B1980556-B732-43F7-A8A0-B474ADE5AD7C}" srcOrd="1" destOrd="0" presId="urn:microsoft.com/office/officeart/2005/8/layout/orgChart1"/>
    <dgm:cxn modelId="{5838F536-38DD-419E-BD79-88E957C01481}" type="presParOf" srcId="{B1980556-B732-43F7-A8A0-B474ADE5AD7C}" destId="{018D3E67-30E9-4DFF-B837-71CEBBCFEFD3}" srcOrd="0" destOrd="0" presId="urn:microsoft.com/office/officeart/2005/8/layout/orgChart1"/>
    <dgm:cxn modelId="{AF570805-FF03-4556-B53E-3891CF7077A1}" type="presParOf" srcId="{B1980556-B732-43F7-A8A0-B474ADE5AD7C}" destId="{4E7C948A-18DC-4441-9D49-4BDE88BB005A}" srcOrd="1" destOrd="0" presId="urn:microsoft.com/office/officeart/2005/8/layout/orgChart1"/>
    <dgm:cxn modelId="{58A89D29-9D91-49F3-B73E-C40E73842199}" type="presParOf" srcId="{4E7C948A-18DC-4441-9D49-4BDE88BB005A}" destId="{9241B162-B53F-4E4C-9423-E28EEE9BDE24}" srcOrd="0" destOrd="0" presId="urn:microsoft.com/office/officeart/2005/8/layout/orgChart1"/>
    <dgm:cxn modelId="{37B05E1D-7437-41A0-B7D1-E3415B9F3C73}" type="presParOf" srcId="{9241B162-B53F-4E4C-9423-E28EEE9BDE24}" destId="{22D561CD-7869-4CE6-AE92-2295BB3D23BE}" srcOrd="0" destOrd="0" presId="urn:microsoft.com/office/officeart/2005/8/layout/orgChart1"/>
    <dgm:cxn modelId="{0C46C77A-5155-4178-B497-9967C2395B1B}" type="presParOf" srcId="{9241B162-B53F-4E4C-9423-E28EEE9BDE24}" destId="{8ED99ECC-4BC6-4588-9D25-D224494F0803}" srcOrd="1" destOrd="0" presId="urn:microsoft.com/office/officeart/2005/8/layout/orgChart1"/>
    <dgm:cxn modelId="{77A954F0-30FA-4956-A7DD-52B67E554EC5}" type="presParOf" srcId="{4E7C948A-18DC-4441-9D49-4BDE88BB005A}" destId="{EB3A2119-FBBC-4312-B674-759767F9C414}" srcOrd="1" destOrd="0" presId="urn:microsoft.com/office/officeart/2005/8/layout/orgChart1"/>
    <dgm:cxn modelId="{7F51C533-AD88-40F3-B9EE-3F1059A7E258}" type="presParOf" srcId="{4E7C948A-18DC-4441-9D49-4BDE88BB005A}" destId="{42DB2446-74FE-4A7A-BA1A-CFC49787402C}" srcOrd="2" destOrd="0" presId="urn:microsoft.com/office/officeart/2005/8/layout/orgChart1"/>
    <dgm:cxn modelId="{5E058E84-96D9-4723-A7DF-374D1839D3EE}" type="presParOf" srcId="{B1980556-B732-43F7-A8A0-B474ADE5AD7C}" destId="{C42C97A9-AB40-4500-AE31-E33D691A65A1}" srcOrd="2" destOrd="0" presId="urn:microsoft.com/office/officeart/2005/8/layout/orgChart1"/>
    <dgm:cxn modelId="{650F9369-98E8-4CD2-A7FB-70BB8E0AB581}" type="presParOf" srcId="{B1980556-B732-43F7-A8A0-B474ADE5AD7C}" destId="{8569E81D-7E63-4AE2-BB55-D2B0F3BA3264}" srcOrd="3" destOrd="0" presId="urn:microsoft.com/office/officeart/2005/8/layout/orgChart1"/>
    <dgm:cxn modelId="{18BE29AF-6902-41B0-B08C-C710F93DFBFD}" type="presParOf" srcId="{8569E81D-7E63-4AE2-BB55-D2B0F3BA3264}" destId="{DA0475A6-6EDC-4519-93AA-5BEA25124EF4}" srcOrd="0" destOrd="0" presId="urn:microsoft.com/office/officeart/2005/8/layout/orgChart1"/>
    <dgm:cxn modelId="{D3F9FC00-95AF-414A-82B3-18626F58D4DC}" type="presParOf" srcId="{DA0475A6-6EDC-4519-93AA-5BEA25124EF4}" destId="{90CC6043-A3A0-4724-AD9D-F81182F02A41}" srcOrd="0" destOrd="0" presId="urn:microsoft.com/office/officeart/2005/8/layout/orgChart1"/>
    <dgm:cxn modelId="{15C34DC3-5F4E-4D30-9365-E9DBC5C15B8D}" type="presParOf" srcId="{DA0475A6-6EDC-4519-93AA-5BEA25124EF4}" destId="{EE8A70F6-CEB7-4C24-AB7C-E4AFED6B60F8}" srcOrd="1" destOrd="0" presId="urn:microsoft.com/office/officeart/2005/8/layout/orgChart1"/>
    <dgm:cxn modelId="{F885139D-9B75-4986-854E-12F57048B12C}" type="presParOf" srcId="{8569E81D-7E63-4AE2-BB55-D2B0F3BA3264}" destId="{398EF782-16EE-4521-B411-0FD837A795A8}" srcOrd="1" destOrd="0" presId="urn:microsoft.com/office/officeart/2005/8/layout/orgChart1"/>
    <dgm:cxn modelId="{B18EB33B-874B-4418-AC6D-9974AD8E8221}" type="presParOf" srcId="{8569E81D-7E63-4AE2-BB55-D2B0F3BA3264}" destId="{1C381B6C-E212-4D20-B493-EB4BA75893F2}" srcOrd="2" destOrd="0" presId="urn:microsoft.com/office/officeart/2005/8/layout/orgChart1"/>
    <dgm:cxn modelId="{C56E2A91-8655-453C-ADD6-A3F71992CFB5}" type="presParOf" srcId="{B1980556-B732-43F7-A8A0-B474ADE5AD7C}" destId="{4AEF5C98-7B66-49FE-9DB6-9CBED9E91921}" srcOrd="4" destOrd="0" presId="urn:microsoft.com/office/officeart/2005/8/layout/orgChart1"/>
    <dgm:cxn modelId="{ADA8B0DA-6BC3-43AC-93B7-5840603F2889}" type="presParOf" srcId="{B1980556-B732-43F7-A8A0-B474ADE5AD7C}" destId="{C02D65AB-8F1B-4A8E-AA0B-F085224F65CE}" srcOrd="5" destOrd="0" presId="urn:microsoft.com/office/officeart/2005/8/layout/orgChart1"/>
    <dgm:cxn modelId="{1B6F4D4C-E7B2-444B-B35A-A0D9310CF63C}" type="presParOf" srcId="{C02D65AB-8F1B-4A8E-AA0B-F085224F65CE}" destId="{36010C7F-DABE-4456-AD80-DC4AD1467AFD}" srcOrd="0" destOrd="0" presId="urn:microsoft.com/office/officeart/2005/8/layout/orgChart1"/>
    <dgm:cxn modelId="{3C5A037A-30C4-477B-856A-2AB6DD4A6B75}" type="presParOf" srcId="{36010C7F-DABE-4456-AD80-DC4AD1467AFD}" destId="{5F665A58-CFD5-4836-8CBA-5FF66B6402DA}" srcOrd="0" destOrd="0" presId="urn:microsoft.com/office/officeart/2005/8/layout/orgChart1"/>
    <dgm:cxn modelId="{6D733977-CAF5-4E7D-AED4-664A77FA2074}" type="presParOf" srcId="{36010C7F-DABE-4456-AD80-DC4AD1467AFD}" destId="{72B80352-87B1-479D-89E2-6DC84A34487E}" srcOrd="1" destOrd="0" presId="urn:microsoft.com/office/officeart/2005/8/layout/orgChart1"/>
    <dgm:cxn modelId="{3CD871EE-A552-4780-9C38-B163379F2EDB}" type="presParOf" srcId="{C02D65AB-8F1B-4A8E-AA0B-F085224F65CE}" destId="{6E4F6B5E-0DE4-4034-A903-7EB94843CD6B}" srcOrd="1" destOrd="0" presId="urn:microsoft.com/office/officeart/2005/8/layout/orgChart1"/>
    <dgm:cxn modelId="{5B280720-A6AB-4A7A-A572-5A7787489F73}" type="presParOf" srcId="{C02D65AB-8F1B-4A8E-AA0B-F085224F65CE}" destId="{551A01C2-E9B2-49FB-B9CB-BDD9540B122D}" srcOrd="2" destOrd="0" presId="urn:microsoft.com/office/officeart/2005/8/layout/orgChart1"/>
    <dgm:cxn modelId="{CA734E58-7A3A-4C23-8C6D-91A9A2C43F04}" type="presParOf" srcId="{A212AD60-70B3-4302-BCB9-01A7D25DC6A9}" destId="{E6F6B6CF-4AA6-49B1-B7F1-2728FF6803A8}" srcOrd="2" destOrd="0" presId="urn:microsoft.com/office/officeart/2005/8/layout/orgChart1"/>
    <dgm:cxn modelId="{8C22685D-3648-4264-8D69-6A96469C3788}" type="presParOf" srcId="{77ED87C3-7D44-49EA-A6E4-99D978CACBC2}" destId="{B9A295A9-0CFA-439E-91D7-BA9F6FD707DE}" srcOrd="8" destOrd="0" presId="urn:microsoft.com/office/officeart/2005/8/layout/orgChart1"/>
    <dgm:cxn modelId="{C09530DA-3A67-4254-BBF8-AFBDC8B85AEE}" type="presParOf" srcId="{77ED87C3-7D44-49EA-A6E4-99D978CACBC2}" destId="{AD6F4216-5FD9-46F7-AF3E-93B3A5B54DB8}" srcOrd="9" destOrd="0" presId="urn:microsoft.com/office/officeart/2005/8/layout/orgChart1"/>
    <dgm:cxn modelId="{E20C9222-65FC-4427-BF12-42AE7F761F13}" type="presParOf" srcId="{AD6F4216-5FD9-46F7-AF3E-93B3A5B54DB8}" destId="{DD57DC99-3B21-43E8-9A9B-F47D48E24F3E}" srcOrd="0" destOrd="0" presId="urn:microsoft.com/office/officeart/2005/8/layout/orgChart1"/>
    <dgm:cxn modelId="{BE1E24C1-431F-4E05-9851-C2A48B56B4E9}" type="presParOf" srcId="{DD57DC99-3B21-43E8-9A9B-F47D48E24F3E}" destId="{A3EEB97C-B76A-4BCB-8060-40A1B6CC0F4C}" srcOrd="0" destOrd="0" presId="urn:microsoft.com/office/officeart/2005/8/layout/orgChart1"/>
    <dgm:cxn modelId="{993A6F6F-9AD5-419F-9BC6-A1C180969944}" type="presParOf" srcId="{DD57DC99-3B21-43E8-9A9B-F47D48E24F3E}" destId="{EA251DBE-224D-4AFE-BB71-D4E43BCFA58A}" srcOrd="1" destOrd="0" presId="urn:microsoft.com/office/officeart/2005/8/layout/orgChart1"/>
    <dgm:cxn modelId="{B5307F23-5060-49B2-BE65-CAF9D7D90AFE}" type="presParOf" srcId="{AD6F4216-5FD9-46F7-AF3E-93B3A5B54DB8}" destId="{9425578B-2499-4060-990F-55861E5C647A}" srcOrd="1" destOrd="0" presId="urn:microsoft.com/office/officeart/2005/8/layout/orgChart1"/>
    <dgm:cxn modelId="{69FDE573-4A93-43A1-8E41-019B7CA25173}" type="presParOf" srcId="{9425578B-2499-4060-990F-55861E5C647A}" destId="{8CB2C12F-2186-440A-82FF-D00C8D20FD1A}" srcOrd="0" destOrd="0" presId="urn:microsoft.com/office/officeart/2005/8/layout/orgChart1"/>
    <dgm:cxn modelId="{E01E53E7-8F55-4CFB-B13B-CD7A5E20FEF4}" type="presParOf" srcId="{9425578B-2499-4060-990F-55861E5C647A}" destId="{9F25377B-AC57-4ED2-A880-4F3F90D7A61F}" srcOrd="1" destOrd="0" presId="urn:microsoft.com/office/officeart/2005/8/layout/orgChart1"/>
    <dgm:cxn modelId="{407C4359-8445-4580-A71A-253179D06DA5}" type="presParOf" srcId="{9F25377B-AC57-4ED2-A880-4F3F90D7A61F}" destId="{7265C1B0-F5F7-4A07-BC1F-D8890D70BC04}" srcOrd="0" destOrd="0" presId="urn:microsoft.com/office/officeart/2005/8/layout/orgChart1"/>
    <dgm:cxn modelId="{B2DF67F6-EB05-4FF7-BD09-39FAB8BCE620}" type="presParOf" srcId="{7265C1B0-F5F7-4A07-BC1F-D8890D70BC04}" destId="{B74AD339-B94E-429E-B844-6F0ECD76807F}" srcOrd="0" destOrd="0" presId="urn:microsoft.com/office/officeart/2005/8/layout/orgChart1"/>
    <dgm:cxn modelId="{4D1EE964-30B1-449D-84C6-702F79333976}" type="presParOf" srcId="{7265C1B0-F5F7-4A07-BC1F-D8890D70BC04}" destId="{AE721E01-4A2C-4374-9A38-DC6B228D8B97}" srcOrd="1" destOrd="0" presId="urn:microsoft.com/office/officeart/2005/8/layout/orgChart1"/>
    <dgm:cxn modelId="{AA12C51A-E4CF-459F-B3EB-8FD95036EBC9}" type="presParOf" srcId="{9F25377B-AC57-4ED2-A880-4F3F90D7A61F}" destId="{2B4793F8-60C9-4425-96E6-27F3314011BE}" srcOrd="1" destOrd="0" presId="urn:microsoft.com/office/officeart/2005/8/layout/orgChart1"/>
    <dgm:cxn modelId="{E214CF51-E24B-4BA0-9DD6-B58D2E181C10}" type="presParOf" srcId="{9F25377B-AC57-4ED2-A880-4F3F90D7A61F}" destId="{1263D740-90B5-45C6-9606-E70910F00540}" srcOrd="2" destOrd="0" presId="urn:microsoft.com/office/officeart/2005/8/layout/orgChart1"/>
    <dgm:cxn modelId="{005269EF-8DCA-3C4C-8651-412D4961DE79}" type="presParOf" srcId="{9425578B-2499-4060-990F-55861E5C647A}" destId="{5284B263-F187-4044-8A84-766E1A74DDAF}" srcOrd="2" destOrd="0" presId="urn:microsoft.com/office/officeart/2005/8/layout/orgChart1"/>
    <dgm:cxn modelId="{EE302EE7-D692-AB4F-9C58-C8F21CC5AAA5}" type="presParOf" srcId="{9425578B-2499-4060-990F-55861E5C647A}" destId="{B0207649-EA05-0C43-9E1D-04F330C364D0}" srcOrd="3" destOrd="0" presId="urn:microsoft.com/office/officeart/2005/8/layout/orgChart1"/>
    <dgm:cxn modelId="{0C44FC4E-815D-9940-AB3A-1B558008E0F1}" type="presParOf" srcId="{B0207649-EA05-0C43-9E1D-04F330C364D0}" destId="{4EDA7D7C-93D2-564A-8420-69DA9DB488F6}" srcOrd="0" destOrd="0" presId="urn:microsoft.com/office/officeart/2005/8/layout/orgChart1"/>
    <dgm:cxn modelId="{D2D0AEFD-2560-2843-A025-4FCC815B3702}" type="presParOf" srcId="{4EDA7D7C-93D2-564A-8420-69DA9DB488F6}" destId="{178564A2-877E-A44E-888E-103B735FBE15}" srcOrd="0" destOrd="0" presId="urn:microsoft.com/office/officeart/2005/8/layout/orgChart1"/>
    <dgm:cxn modelId="{E9D34C9A-5BA9-E041-92A2-55F2ABB08E65}" type="presParOf" srcId="{4EDA7D7C-93D2-564A-8420-69DA9DB488F6}" destId="{B09908B5-0072-F549-B59C-372EE833FD42}" srcOrd="1" destOrd="0" presId="urn:microsoft.com/office/officeart/2005/8/layout/orgChart1"/>
    <dgm:cxn modelId="{D20B9CCD-755C-184D-B6A3-A2B0249C08F2}" type="presParOf" srcId="{B0207649-EA05-0C43-9E1D-04F330C364D0}" destId="{A30E061D-6F30-AD48-B535-4827EDC30EE8}" srcOrd="1" destOrd="0" presId="urn:microsoft.com/office/officeart/2005/8/layout/orgChart1"/>
    <dgm:cxn modelId="{079D01A2-DEAF-4249-A262-54D6645C51CE}" type="presParOf" srcId="{B0207649-EA05-0C43-9E1D-04F330C364D0}" destId="{4F8B71B3-4073-DE41-8580-795D9A3EFF38}" srcOrd="2" destOrd="0" presId="urn:microsoft.com/office/officeart/2005/8/layout/orgChart1"/>
    <dgm:cxn modelId="{53A65F87-752F-D045-A26C-1200576A80B4}" type="presParOf" srcId="{9425578B-2499-4060-990F-55861E5C647A}" destId="{46BB197D-CBE0-2B48-8E24-9ACC0DA4135E}" srcOrd="4" destOrd="0" presId="urn:microsoft.com/office/officeart/2005/8/layout/orgChart1"/>
    <dgm:cxn modelId="{D0C4CB69-5190-E84C-8975-0D12BF85193F}" type="presParOf" srcId="{9425578B-2499-4060-990F-55861E5C647A}" destId="{A098BE8B-D1F2-324F-8D34-EBFF13E484CF}" srcOrd="5" destOrd="0" presId="urn:microsoft.com/office/officeart/2005/8/layout/orgChart1"/>
    <dgm:cxn modelId="{B9634A4F-5EA9-4444-845E-A4F6E966258D}" type="presParOf" srcId="{A098BE8B-D1F2-324F-8D34-EBFF13E484CF}" destId="{A0818355-D372-9144-BB12-960BA4B48E51}" srcOrd="0" destOrd="0" presId="urn:microsoft.com/office/officeart/2005/8/layout/orgChart1"/>
    <dgm:cxn modelId="{CAE47CE1-D9DB-0C44-A88E-BD64F417D53E}" type="presParOf" srcId="{A0818355-D372-9144-BB12-960BA4B48E51}" destId="{B4F25058-9F3F-8C4B-9DFC-BD1210EDCF7A}" srcOrd="0" destOrd="0" presId="urn:microsoft.com/office/officeart/2005/8/layout/orgChart1"/>
    <dgm:cxn modelId="{428204CB-CE1C-544D-BFEA-0BC4E9AAA9A5}" type="presParOf" srcId="{A0818355-D372-9144-BB12-960BA4B48E51}" destId="{FF3245F2-3C32-514D-A9C7-64E7ADC29302}" srcOrd="1" destOrd="0" presId="urn:microsoft.com/office/officeart/2005/8/layout/orgChart1"/>
    <dgm:cxn modelId="{1F74B052-E1C7-3346-93CB-9C86A186CEB9}" type="presParOf" srcId="{A098BE8B-D1F2-324F-8D34-EBFF13E484CF}" destId="{5F390170-6EA3-4D42-B2AF-DB85195445E7}" srcOrd="1" destOrd="0" presId="urn:microsoft.com/office/officeart/2005/8/layout/orgChart1"/>
    <dgm:cxn modelId="{49543D31-159A-BC45-9EF2-2A63BC17900C}" type="presParOf" srcId="{A098BE8B-D1F2-324F-8D34-EBFF13E484CF}" destId="{6F77E802-C9E5-FF43-B8D3-4212E7524418}" srcOrd="2" destOrd="0" presId="urn:microsoft.com/office/officeart/2005/8/layout/orgChart1"/>
    <dgm:cxn modelId="{997A74FE-9AE6-4407-BD56-E53ADC2001EA}" type="presParOf" srcId="{AD6F4216-5FD9-46F7-AF3E-93B3A5B54DB8}" destId="{B1EC2EE0-620B-4E17-B154-8F9E338F59F0}" srcOrd="2" destOrd="0" presId="urn:microsoft.com/office/officeart/2005/8/layout/orgChart1"/>
    <dgm:cxn modelId="{155212BA-E78C-430E-9B65-ECEF4D740BAA}" type="presParOf" srcId="{84FE114A-FEA8-4BB6-A44D-ACFE9C8D31B0}" destId="{886E1CF4-14BE-434B-BA0E-79917C3A889B}" srcOrd="2" destOrd="0" presId="urn:microsoft.com/office/officeart/2005/8/layout/orgChart1"/>
    <dgm:cxn modelId="{DF8E9248-8960-4BBE-8382-503922533FA9}" type="presParOf" srcId="{DA3B9D16-D941-4312-B472-F09FB9EE09E5}" destId="{90652B9D-293D-4747-8524-A340A600BD5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B197D-CBE0-2B48-8E24-9ACC0DA4135E}">
      <dsp:nvSpPr>
        <dsp:cNvPr id="0" name=""/>
        <dsp:cNvSpPr/>
      </dsp:nvSpPr>
      <dsp:spPr>
        <a:xfrm>
          <a:off x="7363659" y="2663589"/>
          <a:ext cx="192284" cy="1380957"/>
        </a:xfrm>
        <a:custGeom>
          <a:avLst/>
          <a:gdLst/>
          <a:ahLst/>
          <a:cxnLst/>
          <a:rect l="0" t="0" r="0" b="0"/>
          <a:pathLst>
            <a:path>
              <a:moveTo>
                <a:pt x="0" y="0"/>
              </a:moveTo>
              <a:lnTo>
                <a:pt x="0" y="1380957"/>
              </a:lnTo>
              <a:lnTo>
                <a:pt x="192284" y="138095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84B263-F187-4044-8A84-766E1A74DDAF}">
      <dsp:nvSpPr>
        <dsp:cNvPr id="0" name=""/>
        <dsp:cNvSpPr/>
      </dsp:nvSpPr>
      <dsp:spPr>
        <a:xfrm>
          <a:off x="7363659" y="2663589"/>
          <a:ext cx="192284" cy="859425"/>
        </a:xfrm>
        <a:custGeom>
          <a:avLst/>
          <a:gdLst/>
          <a:ahLst/>
          <a:cxnLst/>
          <a:rect l="0" t="0" r="0" b="0"/>
          <a:pathLst>
            <a:path>
              <a:moveTo>
                <a:pt x="0" y="0"/>
              </a:moveTo>
              <a:lnTo>
                <a:pt x="0" y="859425"/>
              </a:lnTo>
              <a:lnTo>
                <a:pt x="192284" y="85942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B2C12F-2186-440A-82FF-D00C8D20FD1A}">
      <dsp:nvSpPr>
        <dsp:cNvPr id="0" name=""/>
        <dsp:cNvSpPr/>
      </dsp:nvSpPr>
      <dsp:spPr>
        <a:xfrm>
          <a:off x="7363659" y="2663589"/>
          <a:ext cx="192284" cy="337893"/>
        </a:xfrm>
        <a:custGeom>
          <a:avLst/>
          <a:gdLst/>
          <a:ahLst/>
          <a:cxnLst/>
          <a:rect l="0" t="0" r="0" b="0"/>
          <a:pathLst>
            <a:path>
              <a:moveTo>
                <a:pt x="0" y="0"/>
              </a:moveTo>
              <a:lnTo>
                <a:pt x="0" y="337893"/>
              </a:lnTo>
              <a:lnTo>
                <a:pt x="192284" y="337893"/>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A295A9-0CFA-439E-91D7-BA9F6FD707DE}">
      <dsp:nvSpPr>
        <dsp:cNvPr id="0" name=""/>
        <dsp:cNvSpPr/>
      </dsp:nvSpPr>
      <dsp:spPr>
        <a:xfrm>
          <a:off x="5004114" y="1724519"/>
          <a:ext cx="2872302" cy="154255"/>
        </a:xfrm>
        <a:custGeom>
          <a:avLst/>
          <a:gdLst/>
          <a:ahLst/>
          <a:cxnLst/>
          <a:rect l="0" t="0" r="0" b="0"/>
          <a:pathLst>
            <a:path>
              <a:moveTo>
                <a:pt x="0" y="0"/>
              </a:moveTo>
              <a:lnTo>
                <a:pt x="0" y="77127"/>
              </a:lnTo>
              <a:lnTo>
                <a:pt x="2872302" y="77127"/>
              </a:lnTo>
              <a:lnTo>
                <a:pt x="2872302" y="15425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EF5C98-7B66-49FE-9DB6-9CBED9E91921}">
      <dsp:nvSpPr>
        <dsp:cNvPr id="0" name=""/>
        <dsp:cNvSpPr/>
      </dsp:nvSpPr>
      <dsp:spPr>
        <a:xfrm>
          <a:off x="5927507" y="2663589"/>
          <a:ext cx="192284" cy="1380957"/>
        </a:xfrm>
        <a:custGeom>
          <a:avLst/>
          <a:gdLst/>
          <a:ahLst/>
          <a:cxnLst/>
          <a:rect l="0" t="0" r="0" b="0"/>
          <a:pathLst>
            <a:path>
              <a:moveTo>
                <a:pt x="0" y="0"/>
              </a:moveTo>
              <a:lnTo>
                <a:pt x="0" y="1380957"/>
              </a:lnTo>
              <a:lnTo>
                <a:pt x="192284" y="138095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2C97A9-AB40-4500-AE31-E33D691A65A1}">
      <dsp:nvSpPr>
        <dsp:cNvPr id="0" name=""/>
        <dsp:cNvSpPr/>
      </dsp:nvSpPr>
      <dsp:spPr>
        <a:xfrm>
          <a:off x="5927507" y="2663589"/>
          <a:ext cx="192284" cy="859425"/>
        </a:xfrm>
        <a:custGeom>
          <a:avLst/>
          <a:gdLst/>
          <a:ahLst/>
          <a:cxnLst/>
          <a:rect l="0" t="0" r="0" b="0"/>
          <a:pathLst>
            <a:path>
              <a:moveTo>
                <a:pt x="0" y="0"/>
              </a:moveTo>
              <a:lnTo>
                <a:pt x="0" y="859425"/>
              </a:lnTo>
              <a:lnTo>
                <a:pt x="192284" y="85942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8D3E67-30E9-4DFF-B837-71CEBBCFEFD3}">
      <dsp:nvSpPr>
        <dsp:cNvPr id="0" name=""/>
        <dsp:cNvSpPr/>
      </dsp:nvSpPr>
      <dsp:spPr>
        <a:xfrm>
          <a:off x="5927507" y="2663589"/>
          <a:ext cx="192284" cy="337893"/>
        </a:xfrm>
        <a:custGeom>
          <a:avLst/>
          <a:gdLst/>
          <a:ahLst/>
          <a:cxnLst/>
          <a:rect l="0" t="0" r="0" b="0"/>
          <a:pathLst>
            <a:path>
              <a:moveTo>
                <a:pt x="0" y="0"/>
              </a:moveTo>
              <a:lnTo>
                <a:pt x="0" y="337893"/>
              </a:lnTo>
              <a:lnTo>
                <a:pt x="192284" y="337893"/>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C4A73-9CD5-4223-949C-71FFF45F9E40}">
      <dsp:nvSpPr>
        <dsp:cNvPr id="0" name=""/>
        <dsp:cNvSpPr/>
      </dsp:nvSpPr>
      <dsp:spPr>
        <a:xfrm>
          <a:off x="5004114" y="1724519"/>
          <a:ext cx="1436151" cy="154255"/>
        </a:xfrm>
        <a:custGeom>
          <a:avLst/>
          <a:gdLst/>
          <a:ahLst/>
          <a:cxnLst/>
          <a:rect l="0" t="0" r="0" b="0"/>
          <a:pathLst>
            <a:path>
              <a:moveTo>
                <a:pt x="0" y="0"/>
              </a:moveTo>
              <a:lnTo>
                <a:pt x="0" y="77127"/>
              </a:lnTo>
              <a:lnTo>
                <a:pt x="1436151" y="77127"/>
              </a:lnTo>
              <a:lnTo>
                <a:pt x="1436151" y="15425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B43BED-BCFB-4F22-AD1F-172ADDFB27C4}">
      <dsp:nvSpPr>
        <dsp:cNvPr id="0" name=""/>
        <dsp:cNvSpPr/>
      </dsp:nvSpPr>
      <dsp:spPr>
        <a:xfrm>
          <a:off x="4491356" y="2663589"/>
          <a:ext cx="192284" cy="1380957"/>
        </a:xfrm>
        <a:custGeom>
          <a:avLst/>
          <a:gdLst/>
          <a:ahLst/>
          <a:cxnLst/>
          <a:rect l="0" t="0" r="0" b="0"/>
          <a:pathLst>
            <a:path>
              <a:moveTo>
                <a:pt x="0" y="0"/>
              </a:moveTo>
              <a:lnTo>
                <a:pt x="0" y="1380957"/>
              </a:lnTo>
              <a:lnTo>
                <a:pt x="192284" y="138095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3A060-B73A-468C-B78A-A415A35755AD}">
      <dsp:nvSpPr>
        <dsp:cNvPr id="0" name=""/>
        <dsp:cNvSpPr/>
      </dsp:nvSpPr>
      <dsp:spPr>
        <a:xfrm>
          <a:off x="4491356" y="2663589"/>
          <a:ext cx="192284" cy="859425"/>
        </a:xfrm>
        <a:custGeom>
          <a:avLst/>
          <a:gdLst/>
          <a:ahLst/>
          <a:cxnLst/>
          <a:rect l="0" t="0" r="0" b="0"/>
          <a:pathLst>
            <a:path>
              <a:moveTo>
                <a:pt x="0" y="0"/>
              </a:moveTo>
              <a:lnTo>
                <a:pt x="0" y="859425"/>
              </a:lnTo>
              <a:lnTo>
                <a:pt x="192284" y="85942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58EAED-1CBD-475F-9C91-B23910BFA14A}">
      <dsp:nvSpPr>
        <dsp:cNvPr id="0" name=""/>
        <dsp:cNvSpPr/>
      </dsp:nvSpPr>
      <dsp:spPr>
        <a:xfrm>
          <a:off x="4491356" y="2663589"/>
          <a:ext cx="192284" cy="337893"/>
        </a:xfrm>
        <a:custGeom>
          <a:avLst/>
          <a:gdLst/>
          <a:ahLst/>
          <a:cxnLst/>
          <a:rect l="0" t="0" r="0" b="0"/>
          <a:pathLst>
            <a:path>
              <a:moveTo>
                <a:pt x="0" y="0"/>
              </a:moveTo>
              <a:lnTo>
                <a:pt x="0" y="337893"/>
              </a:lnTo>
              <a:lnTo>
                <a:pt x="192284" y="337893"/>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621A5-19AA-4682-BE78-998ED7BBBCF1}">
      <dsp:nvSpPr>
        <dsp:cNvPr id="0" name=""/>
        <dsp:cNvSpPr/>
      </dsp:nvSpPr>
      <dsp:spPr>
        <a:xfrm>
          <a:off x="4958394" y="1724519"/>
          <a:ext cx="91440" cy="154255"/>
        </a:xfrm>
        <a:custGeom>
          <a:avLst/>
          <a:gdLst/>
          <a:ahLst/>
          <a:cxnLst/>
          <a:rect l="0" t="0" r="0" b="0"/>
          <a:pathLst>
            <a:path>
              <a:moveTo>
                <a:pt x="45720" y="0"/>
              </a:moveTo>
              <a:lnTo>
                <a:pt x="45720" y="15425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00F914-BFB3-5042-8597-A3A15C93E1F9}">
      <dsp:nvSpPr>
        <dsp:cNvPr id="0" name=""/>
        <dsp:cNvSpPr/>
      </dsp:nvSpPr>
      <dsp:spPr>
        <a:xfrm>
          <a:off x="3055204" y="2663589"/>
          <a:ext cx="192284" cy="2081291"/>
        </a:xfrm>
        <a:custGeom>
          <a:avLst/>
          <a:gdLst/>
          <a:ahLst/>
          <a:cxnLst/>
          <a:rect l="0" t="0" r="0" b="0"/>
          <a:pathLst>
            <a:path>
              <a:moveTo>
                <a:pt x="0" y="0"/>
              </a:moveTo>
              <a:lnTo>
                <a:pt x="0" y="2081291"/>
              </a:lnTo>
              <a:lnTo>
                <a:pt x="192284" y="2081291"/>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FDB65D-8381-D448-88CC-60D4B76AB025}">
      <dsp:nvSpPr>
        <dsp:cNvPr id="0" name=""/>
        <dsp:cNvSpPr/>
      </dsp:nvSpPr>
      <dsp:spPr>
        <a:xfrm>
          <a:off x="3055204" y="2663589"/>
          <a:ext cx="192284" cy="1493549"/>
        </a:xfrm>
        <a:custGeom>
          <a:avLst/>
          <a:gdLst/>
          <a:ahLst/>
          <a:cxnLst/>
          <a:rect l="0" t="0" r="0" b="0"/>
          <a:pathLst>
            <a:path>
              <a:moveTo>
                <a:pt x="0" y="0"/>
              </a:moveTo>
              <a:lnTo>
                <a:pt x="0" y="1493549"/>
              </a:lnTo>
              <a:lnTo>
                <a:pt x="192284" y="1493549"/>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390F95-C3B5-4649-B997-A9699A2AE89C}">
      <dsp:nvSpPr>
        <dsp:cNvPr id="0" name=""/>
        <dsp:cNvSpPr/>
      </dsp:nvSpPr>
      <dsp:spPr>
        <a:xfrm>
          <a:off x="3055204" y="2663589"/>
          <a:ext cx="192284" cy="972017"/>
        </a:xfrm>
        <a:custGeom>
          <a:avLst/>
          <a:gdLst/>
          <a:ahLst/>
          <a:cxnLst/>
          <a:rect l="0" t="0" r="0" b="0"/>
          <a:pathLst>
            <a:path>
              <a:moveTo>
                <a:pt x="0" y="0"/>
              </a:moveTo>
              <a:lnTo>
                <a:pt x="0" y="972017"/>
              </a:lnTo>
              <a:lnTo>
                <a:pt x="192284" y="97201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E716AD-7782-4D54-911F-9CA45EF2BEB0}">
      <dsp:nvSpPr>
        <dsp:cNvPr id="0" name=""/>
        <dsp:cNvSpPr/>
      </dsp:nvSpPr>
      <dsp:spPr>
        <a:xfrm>
          <a:off x="3055204" y="2663589"/>
          <a:ext cx="192284" cy="394189"/>
        </a:xfrm>
        <a:custGeom>
          <a:avLst/>
          <a:gdLst/>
          <a:ahLst/>
          <a:cxnLst/>
          <a:rect l="0" t="0" r="0" b="0"/>
          <a:pathLst>
            <a:path>
              <a:moveTo>
                <a:pt x="0" y="0"/>
              </a:moveTo>
              <a:lnTo>
                <a:pt x="0" y="394189"/>
              </a:lnTo>
              <a:lnTo>
                <a:pt x="192284" y="394189"/>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7082E1-51EE-4325-A49D-440A69D1BFC1}">
      <dsp:nvSpPr>
        <dsp:cNvPr id="0" name=""/>
        <dsp:cNvSpPr/>
      </dsp:nvSpPr>
      <dsp:spPr>
        <a:xfrm>
          <a:off x="3567963" y="1724519"/>
          <a:ext cx="1436151" cy="154255"/>
        </a:xfrm>
        <a:custGeom>
          <a:avLst/>
          <a:gdLst/>
          <a:ahLst/>
          <a:cxnLst/>
          <a:rect l="0" t="0" r="0" b="0"/>
          <a:pathLst>
            <a:path>
              <a:moveTo>
                <a:pt x="1436151" y="0"/>
              </a:moveTo>
              <a:lnTo>
                <a:pt x="1436151" y="77127"/>
              </a:lnTo>
              <a:lnTo>
                <a:pt x="0" y="77127"/>
              </a:lnTo>
              <a:lnTo>
                <a:pt x="0" y="15425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3738AF-44A8-4398-9159-AC6203ACEF10}">
      <dsp:nvSpPr>
        <dsp:cNvPr id="0" name=""/>
        <dsp:cNvSpPr/>
      </dsp:nvSpPr>
      <dsp:spPr>
        <a:xfrm>
          <a:off x="1619053" y="2663589"/>
          <a:ext cx="192284" cy="2424020"/>
        </a:xfrm>
        <a:custGeom>
          <a:avLst/>
          <a:gdLst/>
          <a:ahLst/>
          <a:cxnLst/>
          <a:rect l="0" t="0" r="0" b="0"/>
          <a:pathLst>
            <a:path>
              <a:moveTo>
                <a:pt x="0" y="0"/>
              </a:moveTo>
              <a:lnTo>
                <a:pt x="0" y="2424020"/>
              </a:lnTo>
              <a:lnTo>
                <a:pt x="192284" y="242402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4836C5-F19F-BB4E-B5E5-7BA24C0A01EB}">
      <dsp:nvSpPr>
        <dsp:cNvPr id="0" name=""/>
        <dsp:cNvSpPr/>
      </dsp:nvSpPr>
      <dsp:spPr>
        <a:xfrm>
          <a:off x="1619053" y="2663589"/>
          <a:ext cx="192284" cy="1902488"/>
        </a:xfrm>
        <a:custGeom>
          <a:avLst/>
          <a:gdLst/>
          <a:ahLst/>
          <a:cxnLst/>
          <a:rect l="0" t="0" r="0" b="0"/>
          <a:pathLst>
            <a:path>
              <a:moveTo>
                <a:pt x="0" y="0"/>
              </a:moveTo>
              <a:lnTo>
                <a:pt x="0" y="1902488"/>
              </a:lnTo>
              <a:lnTo>
                <a:pt x="192284" y="1902488"/>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FE6FA6-D328-45A5-8D74-854F568F4548}">
      <dsp:nvSpPr>
        <dsp:cNvPr id="0" name=""/>
        <dsp:cNvSpPr/>
      </dsp:nvSpPr>
      <dsp:spPr>
        <a:xfrm>
          <a:off x="1619053" y="2663589"/>
          <a:ext cx="192284" cy="1380957"/>
        </a:xfrm>
        <a:custGeom>
          <a:avLst/>
          <a:gdLst/>
          <a:ahLst/>
          <a:cxnLst/>
          <a:rect l="0" t="0" r="0" b="0"/>
          <a:pathLst>
            <a:path>
              <a:moveTo>
                <a:pt x="0" y="0"/>
              </a:moveTo>
              <a:lnTo>
                <a:pt x="0" y="1380957"/>
              </a:lnTo>
              <a:lnTo>
                <a:pt x="192284" y="1380957"/>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64C990-DA1F-4456-8C6F-24E7A7C6E11E}">
      <dsp:nvSpPr>
        <dsp:cNvPr id="0" name=""/>
        <dsp:cNvSpPr/>
      </dsp:nvSpPr>
      <dsp:spPr>
        <a:xfrm>
          <a:off x="1619053" y="2663589"/>
          <a:ext cx="192284" cy="859425"/>
        </a:xfrm>
        <a:custGeom>
          <a:avLst/>
          <a:gdLst/>
          <a:ahLst/>
          <a:cxnLst/>
          <a:rect l="0" t="0" r="0" b="0"/>
          <a:pathLst>
            <a:path>
              <a:moveTo>
                <a:pt x="0" y="0"/>
              </a:moveTo>
              <a:lnTo>
                <a:pt x="0" y="859425"/>
              </a:lnTo>
              <a:lnTo>
                <a:pt x="192284" y="85942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ED38D4-083E-4456-B5AC-E05B94555069}">
      <dsp:nvSpPr>
        <dsp:cNvPr id="0" name=""/>
        <dsp:cNvSpPr/>
      </dsp:nvSpPr>
      <dsp:spPr>
        <a:xfrm>
          <a:off x="1619053" y="2663589"/>
          <a:ext cx="192284" cy="337893"/>
        </a:xfrm>
        <a:custGeom>
          <a:avLst/>
          <a:gdLst/>
          <a:ahLst/>
          <a:cxnLst/>
          <a:rect l="0" t="0" r="0" b="0"/>
          <a:pathLst>
            <a:path>
              <a:moveTo>
                <a:pt x="0" y="0"/>
              </a:moveTo>
              <a:lnTo>
                <a:pt x="0" y="337893"/>
              </a:lnTo>
              <a:lnTo>
                <a:pt x="192284" y="337893"/>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68511-3D49-4272-8F04-87D3E32F8D46}">
      <dsp:nvSpPr>
        <dsp:cNvPr id="0" name=""/>
        <dsp:cNvSpPr/>
      </dsp:nvSpPr>
      <dsp:spPr>
        <a:xfrm>
          <a:off x="2131811" y="1724519"/>
          <a:ext cx="2872302" cy="154255"/>
        </a:xfrm>
        <a:custGeom>
          <a:avLst/>
          <a:gdLst/>
          <a:ahLst/>
          <a:cxnLst/>
          <a:rect l="0" t="0" r="0" b="0"/>
          <a:pathLst>
            <a:path>
              <a:moveTo>
                <a:pt x="2872302" y="0"/>
              </a:moveTo>
              <a:lnTo>
                <a:pt x="2872302" y="77127"/>
              </a:lnTo>
              <a:lnTo>
                <a:pt x="0" y="77127"/>
              </a:lnTo>
              <a:lnTo>
                <a:pt x="0" y="154255"/>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74AB56-7DEB-4D12-B35B-0616039D0679}">
      <dsp:nvSpPr>
        <dsp:cNvPr id="0" name=""/>
        <dsp:cNvSpPr/>
      </dsp:nvSpPr>
      <dsp:spPr>
        <a:xfrm>
          <a:off x="5004114" y="784813"/>
          <a:ext cx="1300700" cy="154893"/>
        </a:xfrm>
        <a:custGeom>
          <a:avLst/>
          <a:gdLst/>
          <a:ahLst/>
          <a:cxnLst/>
          <a:rect l="0" t="0" r="0" b="0"/>
          <a:pathLst>
            <a:path>
              <a:moveTo>
                <a:pt x="1300700" y="0"/>
              </a:moveTo>
              <a:lnTo>
                <a:pt x="1300700" y="77765"/>
              </a:lnTo>
              <a:lnTo>
                <a:pt x="0" y="77765"/>
              </a:lnTo>
              <a:lnTo>
                <a:pt x="0" y="154893"/>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4BFBCE-81E8-4597-B64C-BFA80B9F468D}">
      <dsp:nvSpPr>
        <dsp:cNvPr id="0" name=""/>
        <dsp:cNvSpPr/>
      </dsp:nvSpPr>
      <dsp:spPr>
        <a:xfrm>
          <a:off x="7133109" y="433604"/>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Regional E.D. Advisory Team</a:t>
          </a:r>
        </a:p>
      </dsp:txBody>
      <dsp:txXfrm>
        <a:off x="7133109" y="433604"/>
        <a:ext cx="1281895" cy="784813"/>
      </dsp:txXfrm>
    </dsp:sp>
    <dsp:sp modelId="{272253CE-8047-4229-BD67-995410F02DF5}">
      <dsp:nvSpPr>
        <dsp:cNvPr id="0" name=""/>
        <dsp:cNvSpPr/>
      </dsp:nvSpPr>
      <dsp:spPr>
        <a:xfrm>
          <a:off x="2895458" y="0"/>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KY Cabinet for Economic Development</a:t>
          </a:r>
        </a:p>
      </dsp:txBody>
      <dsp:txXfrm>
        <a:off x="2895458" y="0"/>
        <a:ext cx="1281895" cy="784813"/>
      </dsp:txXfrm>
    </dsp:sp>
    <dsp:sp modelId="{6D3DD4CC-4043-4C6F-8055-1A369FE1247E}">
      <dsp:nvSpPr>
        <dsp:cNvPr id="0" name=""/>
        <dsp:cNvSpPr/>
      </dsp:nvSpPr>
      <dsp:spPr>
        <a:xfrm>
          <a:off x="5663866" y="0"/>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endParaRPr lang="en-US" sz="1050" b="1" kern="1200" dirty="0">
            <a:latin typeface="Arial" panose="020B0604020202020204" pitchFamily="34" charset="0"/>
            <a:cs typeface="Arial" panose="020B0604020202020204" pitchFamily="34" charset="0"/>
          </a:endParaRPr>
        </a:p>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KY Association for Economic Development</a:t>
          </a:r>
        </a:p>
        <a:p>
          <a:pPr marL="0" lvl="0" indent="0" algn="ctr" defTabSz="466725">
            <a:lnSpc>
              <a:spcPct val="90000"/>
            </a:lnSpc>
            <a:spcBef>
              <a:spcPct val="0"/>
            </a:spcBef>
            <a:spcAft>
              <a:spcPct val="35000"/>
            </a:spcAft>
            <a:buNone/>
          </a:pPr>
          <a:endParaRPr lang="en-US" sz="1050" b="1" kern="1200" dirty="0">
            <a:latin typeface="Arial" panose="020B0604020202020204" pitchFamily="34" charset="0"/>
            <a:cs typeface="Arial" panose="020B0604020202020204" pitchFamily="34" charset="0"/>
          </a:endParaRPr>
        </a:p>
      </dsp:txBody>
      <dsp:txXfrm>
        <a:off x="5663866" y="0"/>
        <a:ext cx="1281895" cy="784813"/>
      </dsp:txXfrm>
    </dsp:sp>
    <dsp:sp modelId="{97C19832-1C7A-4009-8C5E-206D67A51E9E}">
      <dsp:nvSpPr>
        <dsp:cNvPr id="0" name=""/>
        <dsp:cNvSpPr/>
      </dsp:nvSpPr>
      <dsp:spPr>
        <a:xfrm>
          <a:off x="4363166" y="939706"/>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Consultant</a:t>
          </a:r>
        </a:p>
      </dsp:txBody>
      <dsp:txXfrm>
        <a:off x="4363166" y="939706"/>
        <a:ext cx="1281895" cy="784813"/>
      </dsp:txXfrm>
    </dsp:sp>
    <dsp:sp modelId="{857232C4-106B-4F1A-AD8E-FC2A20DCF118}">
      <dsp:nvSpPr>
        <dsp:cNvPr id="0" name=""/>
        <dsp:cNvSpPr/>
      </dsp:nvSpPr>
      <dsp:spPr>
        <a:xfrm>
          <a:off x="1490863" y="1878775"/>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Government</a:t>
          </a:r>
        </a:p>
      </dsp:txBody>
      <dsp:txXfrm>
        <a:off x="1490863" y="1878775"/>
        <a:ext cx="1281895" cy="784813"/>
      </dsp:txXfrm>
    </dsp:sp>
    <dsp:sp modelId="{0530836B-2DBC-443D-ACD6-C31B9513A05B}">
      <dsp:nvSpPr>
        <dsp:cNvPr id="0" name=""/>
        <dsp:cNvSpPr/>
      </dsp:nvSpPr>
      <dsp:spPr>
        <a:xfrm>
          <a:off x="1811337" y="2817845"/>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KLC</a:t>
          </a:r>
        </a:p>
      </dsp:txBody>
      <dsp:txXfrm>
        <a:off x="1811337" y="2817845"/>
        <a:ext cx="734551" cy="367275"/>
      </dsp:txXfrm>
    </dsp:sp>
    <dsp:sp modelId="{BC9774B3-1ECC-4B03-87C4-6EBBD0DB2A7E}">
      <dsp:nvSpPr>
        <dsp:cNvPr id="0" name=""/>
        <dsp:cNvSpPr/>
      </dsp:nvSpPr>
      <dsp:spPr>
        <a:xfrm>
          <a:off x="1811337" y="3339376"/>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KACO</a:t>
          </a:r>
        </a:p>
      </dsp:txBody>
      <dsp:txXfrm>
        <a:off x="1811337" y="3339376"/>
        <a:ext cx="734551" cy="367275"/>
      </dsp:txXfrm>
    </dsp:sp>
    <dsp:sp modelId="{914A698B-29ED-4E73-AAAA-56CF140BFA1D}">
      <dsp:nvSpPr>
        <dsp:cNvPr id="0" name=""/>
        <dsp:cNvSpPr/>
      </dsp:nvSpPr>
      <dsp:spPr>
        <a:xfrm>
          <a:off x="1811337" y="3860908"/>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EEC</a:t>
          </a:r>
        </a:p>
      </dsp:txBody>
      <dsp:txXfrm>
        <a:off x="1811337" y="3860908"/>
        <a:ext cx="734551" cy="367275"/>
      </dsp:txXfrm>
    </dsp:sp>
    <dsp:sp modelId="{4B4F9516-CEC3-1549-AAA2-959435E3A099}">
      <dsp:nvSpPr>
        <dsp:cNvPr id="0" name=""/>
        <dsp:cNvSpPr/>
      </dsp:nvSpPr>
      <dsp:spPr>
        <a:xfrm>
          <a:off x="1811337" y="4382440"/>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KDA</a:t>
          </a:r>
        </a:p>
      </dsp:txBody>
      <dsp:txXfrm>
        <a:off x="1811337" y="4382440"/>
        <a:ext cx="734551" cy="367275"/>
      </dsp:txXfrm>
    </dsp:sp>
    <dsp:sp modelId="{FFA25FF4-63D1-43C5-A061-0A2F2E14162A}">
      <dsp:nvSpPr>
        <dsp:cNvPr id="0" name=""/>
        <dsp:cNvSpPr/>
      </dsp:nvSpPr>
      <dsp:spPr>
        <a:xfrm>
          <a:off x="1811337" y="4903971"/>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Others</a:t>
          </a:r>
        </a:p>
      </dsp:txBody>
      <dsp:txXfrm>
        <a:off x="1811337" y="4903971"/>
        <a:ext cx="734551" cy="367275"/>
      </dsp:txXfrm>
    </dsp:sp>
    <dsp:sp modelId="{84963374-54FA-4F83-B228-0C6111548437}">
      <dsp:nvSpPr>
        <dsp:cNvPr id="0" name=""/>
        <dsp:cNvSpPr/>
      </dsp:nvSpPr>
      <dsp:spPr>
        <a:xfrm>
          <a:off x="2927015" y="1878775"/>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Education &amp; Workforce</a:t>
          </a:r>
        </a:p>
      </dsp:txBody>
      <dsp:txXfrm>
        <a:off x="2927015" y="1878775"/>
        <a:ext cx="1281895" cy="784813"/>
      </dsp:txXfrm>
    </dsp:sp>
    <dsp:sp modelId="{8BC61399-F1B5-4DB6-98E2-1E704BB9F8B6}">
      <dsp:nvSpPr>
        <dsp:cNvPr id="0" name=""/>
        <dsp:cNvSpPr/>
      </dsp:nvSpPr>
      <dsp:spPr>
        <a:xfrm>
          <a:off x="3247489" y="2817845"/>
          <a:ext cx="850206" cy="479867"/>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latin typeface="Arial" panose="020B0604020202020204" pitchFamily="34" charset="0"/>
              <a:cs typeface="Arial" panose="020B0604020202020204" pitchFamily="34" charset="0"/>
            </a:rPr>
            <a:t>Public Colleges &amp; Universities</a:t>
          </a:r>
        </a:p>
      </dsp:txBody>
      <dsp:txXfrm>
        <a:off x="3247489" y="2817845"/>
        <a:ext cx="850206" cy="479867"/>
      </dsp:txXfrm>
    </dsp:sp>
    <dsp:sp modelId="{B065734E-B354-40A4-8974-CFE8272381FE}">
      <dsp:nvSpPr>
        <dsp:cNvPr id="0" name=""/>
        <dsp:cNvSpPr/>
      </dsp:nvSpPr>
      <dsp:spPr>
        <a:xfrm>
          <a:off x="3247489" y="3451968"/>
          <a:ext cx="850199"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K-12 Education</a:t>
          </a:r>
        </a:p>
      </dsp:txBody>
      <dsp:txXfrm>
        <a:off x="3247489" y="3451968"/>
        <a:ext cx="850199" cy="367275"/>
      </dsp:txXfrm>
    </dsp:sp>
    <dsp:sp modelId="{E6A46A30-AE3A-7F4A-82B8-ED52904EE1DB}">
      <dsp:nvSpPr>
        <dsp:cNvPr id="0" name=""/>
        <dsp:cNvSpPr/>
      </dsp:nvSpPr>
      <dsp:spPr>
        <a:xfrm>
          <a:off x="3247489" y="3973500"/>
          <a:ext cx="850206"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AIKCU/CPE</a:t>
          </a:r>
        </a:p>
      </dsp:txBody>
      <dsp:txXfrm>
        <a:off x="3247489" y="3973500"/>
        <a:ext cx="850206" cy="367275"/>
      </dsp:txXfrm>
    </dsp:sp>
    <dsp:sp modelId="{1B9AEA16-2C4D-D648-99FC-1AEB827E4455}">
      <dsp:nvSpPr>
        <dsp:cNvPr id="0" name=""/>
        <dsp:cNvSpPr/>
      </dsp:nvSpPr>
      <dsp:spPr>
        <a:xfrm>
          <a:off x="3247489" y="4495032"/>
          <a:ext cx="840503" cy="499697"/>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Education &amp; Labor Cabinet</a:t>
          </a:r>
        </a:p>
      </dsp:txBody>
      <dsp:txXfrm>
        <a:off x="3247489" y="4495032"/>
        <a:ext cx="840503" cy="499697"/>
      </dsp:txXfrm>
    </dsp:sp>
    <dsp:sp modelId="{804F1E2D-9B30-4EE7-8C49-A7ADC4118097}">
      <dsp:nvSpPr>
        <dsp:cNvPr id="0" name=""/>
        <dsp:cNvSpPr/>
      </dsp:nvSpPr>
      <dsp:spPr>
        <a:xfrm>
          <a:off x="4363166" y="1878775"/>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Business</a:t>
          </a:r>
        </a:p>
      </dsp:txBody>
      <dsp:txXfrm>
        <a:off x="4363166" y="1878775"/>
        <a:ext cx="1281895" cy="784813"/>
      </dsp:txXfrm>
    </dsp:sp>
    <dsp:sp modelId="{E366AD6B-A483-4B89-94A5-D03318AB3F7E}">
      <dsp:nvSpPr>
        <dsp:cNvPr id="0" name=""/>
        <dsp:cNvSpPr/>
      </dsp:nvSpPr>
      <dsp:spPr>
        <a:xfrm>
          <a:off x="4683640" y="2817845"/>
          <a:ext cx="794946"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KY Chamber</a:t>
          </a:r>
        </a:p>
      </dsp:txBody>
      <dsp:txXfrm>
        <a:off x="4683640" y="2817845"/>
        <a:ext cx="794946" cy="367275"/>
      </dsp:txXfrm>
    </dsp:sp>
    <dsp:sp modelId="{693F5163-E166-4ACF-9234-CC1011045D3C}">
      <dsp:nvSpPr>
        <dsp:cNvPr id="0" name=""/>
        <dsp:cNvSpPr/>
      </dsp:nvSpPr>
      <dsp:spPr>
        <a:xfrm>
          <a:off x="4683640" y="3339376"/>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KAM</a:t>
          </a:r>
        </a:p>
      </dsp:txBody>
      <dsp:txXfrm>
        <a:off x="4683640" y="3339376"/>
        <a:ext cx="734551" cy="367275"/>
      </dsp:txXfrm>
    </dsp:sp>
    <dsp:sp modelId="{EBFE4431-8274-487A-B694-BB90BCED3B2F}">
      <dsp:nvSpPr>
        <dsp:cNvPr id="0" name=""/>
        <dsp:cNvSpPr/>
      </dsp:nvSpPr>
      <dsp:spPr>
        <a:xfrm>
          <a:off x="4683640" y="3860908"/>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KYSB</a:t>
          </a:r>
        </a:p>
      </dsp:txBody>
      <dsp:txXfrm>
        <a:off x="4683640" y="3860908"/>
        <a:ext cx="734551" cy="367275"/>
      </dsp:txXfrm>
    </dsp:sp>
    <dsp:sp modelId="{932E6CB8-ACE6-4264-82F9-5C92283ADAF3}">
      <dsp:nvSpPr>
        <dsp:cNvPr id="0" name=""/>
        <dsp:cNvSpPr/>
      </dsp:nvSpPr>
      <dsp:spPr>
        <a:xfrm>
          <a:off x="5799318" y="1878775"/>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Utilities</a:t>
          </a:r>
        </a:p>
      </dsp:txBody>
      <dsp:txXfrm>
        <a:off x="5799318" y="1878775"/>
        <a:ext cx="1281895" cy="784813"/>
      </dsp:txXfrm>
    </dsp:sp>
    <dsp:sp modelId="{22D561CD-7869-4CE6-AE92-2295BB3D23BE}">
      <dsp:nvSpPr>
        <dsp:cNvPr id="0" name=""/>
        <dsp:cNvSpPr/>
      </dsp:nvSpPr>
      <dsp:spPr>
        <a:xfrm>
          <a:off x="6119792" y="2817845"/>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TVA</a:t>
          </a:r>
        </a:p>
      </dsp:txBody>
      <dsp:txXfrm>
        <a:off x="6119792" y="2817845"/>
        <a:ext cx="734551" cy="367275"/>
      </dsp:txXfrm>
    </dsp:sp>
    <dsp:sp modelId="{90CC6043-A3A0-4724-AD9D-F81182F02A41}">
      <dsp:nvSpPr>
        <dsp:cNvPr id="0" name=""/>
        <dsp:cNvSpPr/>
      </dsp:nvSpPr>
      <dsp:spPr>
        <a:xfrm>
          <a:off x="6119792" y="3339376"/>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LGE/KU</a:t>
          </a:r>
        </a:p>
      </dsp:txBody>
      <dsp:txXfrm>
        <a:off x="6119792" y="3339376"/>
        <a:ext cx="734551" cy="367275"/>
      </dsp:txXfrm>
    </dsp:sp>
    <dsp:sp modelId="{5F665A58-CFD5-4836-8CBA-5FF66B6402DA}">
      <dsp:nvSpPr>
        <dsp:cNvPr id="0" name=""/>
        <dsp:cNvSpPr/>
      </dsp:nvSpPr>
      <dsp:spPr>
        <a:xfrm>
          <a:off x="6119792" y="3860908"/>
          <a:ext cx="852072"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latin typeface="Arial" panose="020B0604020202020204" pitchFamily="34" charset="0"/>
              <a:cs typeface="Arial" panose="020B0604020202020204" pitchFamily="34" charset="0"/>
            </a:rPr>
            <a:t>KY Utility Cooperatives</a:t>
          </a:r>
        </a:p>
      </dsp:txBody>
      <dsp:txXfrm>
        <a:off x="6119792" y="3860908"/>
        <a:ext cx="852072" cy="367275"/>
      </dsp:txXfrm>
    </dsp:sp>
    <dsp:sp modelId="{A3EEB97C-B76A-4BCB-8060-40A1B6CC0F4C}">
      <dsp:nvSpPr>
        <dsp:cNvPr id="0" name=""/>
        <dsp:cNvSpPr/>
      </dsp:nvSpPr>
      <dsp:spPr>
        <a:xfrm>
          <a:off x="7235469" y="1878775"/>
          <a:ext cx="1281895" cy="784813"/>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latin typeface="Arial" panose="020B0604020202020204" pitchFamily="34" charset="0"/>
              <a:cs typeface="Arial" panose="020B0604020202020204" pitchFamily="34" charset="0"/>
            </a:rPr>
            <a:t>Entrepreneurism</a:t>
          </a:r>
        </a:p>
      </dsp:txBody>
      <dsp:txXfrm>
        <a:off x="7235469" y="1878775"/>
        <a:ext cx="1281895" cy="784813"/>
      </dsp:txXfrm>
    </dsp:sp>
    <dsp:sp modelId="{B74AD339-B94E-429E-B844-6F0ECD76807F}">
      <dsp:nvSpPr>
        <dsp:cNvPr id="0" name=""/>
        <dsp:cNvSpPr/>
      </dsp:nvSpPr>
      <dsp:spPr>
        <a:xfrm>
          <a:off x="7555943" y="2817845"/>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latin typeface="Arial" panose="020B0604020202020204" pitchFamily="34" charset="0"/>
              <a:cs typeface="Arial" panose="020B0604020202020204" pitchFamily="34" charset="0"/>
            </a:rPr>
            <a:t>KY Innovation</a:t>
          </a:r>
        </a:p>
      </dsp:txBody>
      <dsp:txXfrm>
        <a:off x="7555943" y="2817845"/>
        <a:ext cx="734551" cy="367275"/>
      </dsp:txXfrm>
    </dsp:sp>
    <dsp:sp modelId="{178564A2-877E-A44E-888E-103B735FBE15}">
      <dsp:nvSpPr>
        <dsp:cNvPr id="0" name=""/>
        <dsp:cNvSpPr/>
      </dsp:nvSpPr>
      <dsp:spPr>
        <a:xfrm>
          <a:off x="7555943" y="3339376"/>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latin typeface="Arial" panose="020B0604020202020204" pitchFamily="34" charset="0"/>
              <a:cs typeface="Arial" panose="020B0604020202020204" pitchFamily="34" charset="0"/>
            </a:rPr>
            <a:t>KSTC</a:t>
          </a:r>
        </a:p>
      </dsp:txBody>
      <dsp:txXfrm>
        <a:off x="7555943" y="3339376"/>
        <a:ext cx="734551" cy="367275"/>
      </dsp:txXfrm>
    </dsp:sp>
    <dsp:sp modelId="{B4F25058-9F3F-8C4B-9DFC-BD1210EDCF7A}">
      <dsp:nvSpPr>
        <dsp:cNvPr id="0" name=""/>
        <dsp:cNvSpPr/>
      </dsp:nvSpPr>
      <dsp:spPr>
        <a:xfrm>
          <a:off x="7555943" y="3860908"/>
          <a:ext cx="734551" cy="367275"/>
        </a:xfrm>
        <a:prstGeom prst="rect">
          <a:avLst/>
        </a:prstGeom>
        <a:solidFill>
          <a:srgbClr val="5FB3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22275">
            <a:lnSpc>
              <a:spcPct val="90000"/>
            </a:lnSpc>
            <a:spcBef>
              <a:spcPct val="0"/>
            </a:spcBef>
            <a:spcAft>
              <a:spcPct val="35000"/>
            </a:spcAft>
            <a:buNone/>
          </a:pPr>
          <a:r>
            <a:rPr lang="en-US" sz="950" b="1" kern="1200" dirty="0">
              <a:latin typeface="Arial" panose="020B0604020202020204" pitchFamily="34" charset="0"/>
              <a:cs typeface="Arial" panose="020B0604020202020204" pitchFamily="34" charset="0"/>
            </a:rPr>
            <a:t>Regional Hubs </a:t>
          </a:r>
        </a:p>
      </dsp:txBody>
      <dsp:txXfrm>
        <a:off x="7555943" y="3860908"/>
        <a:ext cx="734551" cy="36727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5ECC52F5-1413-40A1-A85B-5D89D14EB353}" type="datetimeFigureOut">
              <a:rPr lang="en-US" smtClean="0"/>
              <a:t>7/13/2023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8480CCE6-F81E-4F8D-8250-8040DFA3C83F}" type="slidenum">
              <a:rPr lang="en-US" smtClean="0"/>
              <a:t>‹#›</a:t>
            </a:fld>
            <a:endParaRPr lang="en-US"/>
          </a:p>
        </p:txBody>
      </p:sp>
    </p:spTree>
    <p:extLst>
      <p:ext uri="{BB962C8B-B14F-4D97-AF65-F5344CB8AC3E}">
        <p14:creationId xmlns:p14="http://schemas.microsoft.com/office/powerpoint/2010/main" val="395612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D9F134-0904-074B-B91B-D9C9738410CF}" type="slidenum">
              <a:rPr lang="en-US" smtClean="0"/>
              <a:t>1</a:t>
            </a:fld>
            <a:endParaRPr lang="en-US" dirty="0"/>
          </a:p>
        </p:txBody>
      </p:sp>
    </p:spTree>
    <p:extLst>
      <p:ext uri="{BB962C8B-B14F-4D97-AF65-F5344CB8AC3E}">
        <p14:creationId xmlns:p14="http://schemas.microsoft.com/office/powerpoint/2010/main" val="2917128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63006-8A3C-43A9-AC39-70B4A3CCF4F7}" type="slidenum">
              <a:rPr lang="en-US" smtClean="0"/>
              <a:t>11</a:t>
            </a:fld>
            <a:endParaRPr lang="en-US" dirty="0"/>
          </a:p>
        </p:txBody>
      </p:sp>
    </p:spTree>
    <p:extLst>
      <p:ext uri="{BB962C8B-B14F-4D97-AF65-F5344CB8AC3E}">
        <p14:creationId xmlns:p14="http://schemas.microsoft.com/office/powerpoint/2010/main" val="132745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1ef792a2f5_1_1:notes"/>
          <p:cNvSpPr>
            <a:spLocks noGrp="1" noRot="1" noChangeAspect="1"/>
          </p:cNvSpPr>
          <p:nvPr>
            <p:ph type="sldImg" idx="2"/>
          </p:nvPr>
        </p:nvSpPr>
        <p:spPr>
          <a:xfrm>
            <a:off x="515938" y="746125"/>
            <a:ext cx="6638925" cy="37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1ef792a2f5_1_1:notes"/>
          <p:cNvSpPr txBox="1">
            <a:spLocks noGrp="1"/>
          </p:cNvSpPr>
          <p:nvPr>
            <p:ph type="body" idx="1"/>
          </p:nvPr>
        </p:nvSpPr>
        <p:spPr>
          <a:xfrm>
            <a:off x="767164" y="4726747"/>
            <a:ext cx="6137323" cy="4477967"/>
          </a:xfrm>
          <a:prstGeom prst="rect">
            <a:avLst/>
          </a:prstGeom>
        </p:spPr>
        <p:txBody>
          <a:bodyPr spcFirstLastPara="1" wrap="square" lIns="100662" tIns="100662" rIns="100662" bIns="100662" anchor="t" anchorCtr="0">
            <a:noAutofit/>
          </a:bodyPr>
          <a:lstStyle/>
          <a:p>
            <a:endParaRPr dirty="0"/>
          </a:p>
        </p:txBody>
      </p:sp>
    </p:spTree>
    <p:extLst>
      <p:ext uri="{BB962C8B-B14F-4D97-AF65-F5344CB8AC3E}">
        <p14:creationId xmlns:p14="http://schemas.microsoft.com/office/powerpoint/2010/main" val="261715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11ef792a2f5_1_121:notes"/>
          <p:cNvSpPr>
            <a:spLocks noGrp="1" noRot="1" noChangeAspect="1"/>
          </p:cNvSpPr>
          <p:nvPr>
            <p:ph type="sldImg" idx="2"/>
          </p:nvPr>
        </p:nvSpPr>
        <p:spPr>
          <a:xfrm>
            <a:off x="515938" y="746125"/>
            <a:ext cx="6638925" cy="3733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11ef792a2f5_1_121:notes"/>
          <p:cNvSpPr txBox="1">
            <a:spLocks noGrp="1"/>
          </p:cNvSpPr>
          <p:nvPr>
            <p:ph type="body" idx="1"/>
          </p:nvPr>
        </p:nvSpPr>
        <p:spPr>
          <a:xfrm>
            <a:off x="767164" y="4726747"/>
            <a:ext cx="6137323" cy="4477967"/>
          </a:xfrm>
          <a:prstGeom prst="rect">
            <a:avLst/>
          </a:prstGeom>
        </p:spPr>
        <p:txBody>
          <a:bodyPr spcFirstLastPara="1" wrap="square" lIns="100662" tIns="100662" rIns="100662" bIns="100662" anchor="t" anchorCtr="0">
            <a:noAutofit/>
          </a:bodyPr>
          <a:lstStyle/>
          <a:p>
            <a:endParaRPr dirty="0"/>
          </a:p>
        </p:txBody>
      </p:sp>
    </p:spTree>
    <p:extLst>
      <p:ext uri="{BB962C8B-B14F-4D97-AF65-F5344CB8AC3E}">
        <p14:creationId xmlns:p14="http://schemas.microsoft.com/office/powerpoint/2010/main" val="28043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11f09b9a3a5_0_691:notes"/>
          <p:cNvSpPr>
            <a:spLocks noGrp="1" noRot="1" noChangeAspect="1"/>
          </p:cNvSpPr>
          <p:nvPr>
            <p:ph type="sldImg" idx="2"/>
          </p:nvPr>
        </p:nvSpPr>
        <p:spPr>
          <a:xfrm>
            <a:off x="552450" y="760413"/>
            <a:ext cx="6753225" cy="37988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11f09b9a3a5_0_691:notes"/>
          <p:cNvSpPr txBox="1">
            <a:spLocks noGrp="1"/>
          </p:cNvSpPr>
          <p:nvPr>
            <p:ph type="body" idx="1"/>
          </p:nvPr>
        </p:nvSpPr>
        <p:spPr>
          <a:xfrm>
            <a:off x="785634" y="4812091"/>
            <a:ext cx="6285073" cy="4558819"/>
          </a:xfrm>
          <a:prstGeom prst="rect">
            <a:avLst/>
          </a:prstGeom>
        </p:spPr>
        <p:txBody>
          <a:bodyPr spcFirstLastPara="1" wrap="square" lIns="102735" tIns="102735" rIns="102735" bIns="102735" anchor="t" anchorCtr="0">
            <a:noAutofit/>
          </a:bodyPr>
          <a:lstStyle/>
          <a:p>
            <a:endParaRPr dirty="0"/>
          </a:p>
        </p:txBody>
      </p:sp>
    </p:spTree>
    <p:extLst>
      <p:ext uri="{BB962C8B-B14F-4D97-AF65-F5344CB8AC3E}">
        <p14:creationId xmlns:p14="http://schemas.microsoft.com/office/powerpoint/2010/main" val="314738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63006-8A3C-43A9-AC39-70B4A3CCF4F7}" type="slidenum">
              <a:rPr lang="en-US" smtClean="0"/>
              <a:t>15</a:t>
            </a:fld>
            <a:endParaRPr lang="en-US" dirty="0"/>
          </a:p>
        </p:txBody>
      </p:sp>
    </p:spTree>
    <p:extLst>
      <p:ext uri="{BB962C8B-B14F-4D97-AF65-F5344CB8AC3E}">
        <p14:creationId xmlns:p14="http://schemas.microsoft.com/office/powerpoint/2010/main" val="175813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919B3-7256-4386-A680-32E5093A9429}" type="slidenum">
              <a:rPr lang="en-US" smtClean="0"/>
              <a:t>16</a:t>
            </a:fld>
            <a:endParaRPr lang="en-US" dirty="0"/>
          </a:p>
        </p:txBody>
      </p:sp>
    </p:spTree>
    <p:extLst>
      <p:ext uri="{BB962C8B-B14F-4D97-AF65-F5344CB8AC3E}">
        <p14:creationId xmlns:p14="http://schemas.microsoft.com/office/powerpoint/2010/main" val="64516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044">
              <a:defRPr/>
            </a:pPr>
            <a:fld id="{2289F155-CBE9-4A93-8E5F-BADF5E9BA1B9}" type="slidenum">
              <a:rPr lang="en-US">
                <a:solidFill>
                  <a:prstClr val="black"/>
                </a:solidFill>
                <a:latin typeface="Calibri" panose="020F0502020204030204"/>
              </a:rPr>
              <a:pPr defTabSz="94704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51596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Johnson</a:t>
            </a:r>
            <a:r>
              <a:rPr lang="en-US" baseline="0" dirty="0"/>
              <a:t> County-based </a:t>
            </a:r>
            <a:r>
              <a:rPr lang="en-US" dirty="0"/>
              <a:t>EKAMI (</a:t>
            </a:r>
            <a:r>
              <a:rPr lang="en-US" dirty="0" err="1"/>
              <a:t>eKentucky</a:t>
            </a:r>
            <a:r>
              <a:rPr lang="en-US" dirty="0"/>
              <a:t> Advanced Manufacturing Institute) added new location in West Liberty, KY (Morgan County) at the East Kentucky Correctional</a:t>
            </a:r>
            <a:r>
              <a:rPr lang="en-US" baseline="0" dirty="0"/>
              <a:t> Complex. </a:t>
            </a:r>
            <a:r>
              <a:rPr lang="en-US" dirty="0"/>
              <a:t>The new institute, funded by an approximately $3 million Abandoned Mine Lands Economic Revitalization grant, seeks to expand opportunities for those incarcerated at the facility.</a:t>
            </a:r>
          </a:p>
        </p:txBody>
      </p:sp>
      <p:sp>
        <p:nvSpPr>
          <p:cNvPr id="4" name="Slide Number Placeholder 3"/>
          <p:cNvSpPr>
            <a:spLocks noGrp="1"/>
          </p:cNvSpPr>
          <p:nvPr>
            <p:ph type="sldNum" sz="quarter" idx="10"/>
          </p:nvPr>
        </p:nvSpPr>
        <p:spPr/>
        <p:txBody>
          <a:bodyPr/>
          <a:lstStyle/>
          <a:p>
            <a:fld id="{8480CCE6-F81E-4F8D-8250-8040DFA3C83F}" type="slidenum">
              <a:rPr lang="en-US" smtClean="0"/>
              <a:t>19</a:t>
            </a:fld>
            <a:endParaRPr lang="en-US"/>
          </a:p>
        </p:txBody>
      </p:sp>
    </p:spTree>
    <p:extLst>
      <p:ext uri="{BB962C8B-B14F-4D97-AF65-F5344CB8AC3E}">
        <p14:creationId xmlns:p14="http://schemas.microsoft.com/office/powerpoint/2010/main" val="178398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a:t>
            </a:r>
            <a:r>
              <a:rPr lang="en-US" baseline="0" dirty="0"/>
              <a:t> inventory data as of 2/9/2023</a:t>
            </a:r>
            <a:endParaRPr lang="en-US" dirty="0"/>
          </a:p>
        </p:txBody>
      </p:sp>
      <p:sp>
        <p:nvSpPr>
          <p:cNvPr id="4" name="Slide Number Placeholder 3"/>
          <p:cNvSpPr>
            <a:spLocks noGrp="1"/>
          </p:cNvSpPr>
          <p:nvPr>
            <p:ph type="sldNum" sz="quarter" idx="5"/>
          </p:nvPr>
        </p:nvSpPr>
        <p:spPr/>
        <p:txBody>
          <a:bodyPr/>
          <a:lstStyle/>
          <a:p>
            <a:fld id="{7D007510-A8EA-5344-B683-7B9B2319DCA9}" type="slidenum">
              <a:rPr lang="en-US" smtClean="0"/>
              <a:t>21</a:t>
            </a:fld>
            <a:endParaRPr lang="en-US" dirty="0"/>
          </a:p>
        </p:txBody>
      </p:sp>
    </p:spTree>
    <p:extLst>
      <p:ext uri="{BB962C8B-B14F-4D97-AF65-F5344CB8AC3E}">
        <p14:creationId xmlns:p14="http://schemas.microsoft.com/office/powerpoint/2010/main" val="367736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r>
              <a:rPr lang="en-US" baseline="0" dirty="0"/>
              <a:t> 2/9/2023</a:t>
            </a:r>
            <a:endParaRPr lang="en-US" dirty="0"/>
          </a:p>
        </p:txBody>
      </p:sp>
      <p:sp>
        <p:nvSpPr>
          <p:cNvPr id="4" name="Slide Number Placeholder 3"/>
          <p:cNvSpPr>
            <a:spLocks noGrp="1"/>
          </p:cNvSpPr>
          <p:nvPr>
            <p:ph type="sldNum" sz="quarter" idx="10"/>
          </p:nvPr>
        </p:nvSpPr>
        <p:spPr/>
        <p:txBody>
          <a:bodyPr/>
          <a:lstStyle/>
          <a:p>
            <a:fld id="{8480CCE6-F81E-4F8D-8250-8040DFA3C83F}" type="slidenum">
              <a:rPr lang="en-US" smtClean="0"/>
              <a:t>22</a:t>
            </a:fld>
            <a:endParaRPr lang="en-US"/>
          </a:p>
        </p:txBody>
      </p:sp>
    </p:spTree>
    <p:extLst>
      <p:ext uri="{BB962C8B-B14F-4D97-AF65-F5344CB8AC3E}">
        <p14:creationId xmlns:p14="http://schemas.microsoft.com/office/powerpoint/2010/main" val="195310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044">
              <a:defRPr/>
            </a:pPr>
            <a:fld id="{3ABA612B-CDFD-FB4E-9EFF-DAE142F502BA}" type="slidenum">
              <a:rPr lang="en-US">
                <a:solidFill>
                  <a:prstClr val="black"/>
                </a:solidFill>
                <a:latin typeface="Calibri" panose="020F0502020204030204"/>
              </a:rPr>
              <a:pPr defTabSz="94704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29211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total row for investment and amount approved</a:t>
            </a:r>
          </a:p>
        </p:txBody>
      </p:sp>
      <p:sp>
        <p:nvSpPr>
          <p:cNvPr id="4" name="Slide Number Placeholder 3"/>
          <p:cNvSpPr>
            <a:spLocks noGrp="1"/>
          </p:cNvSpPr>
          <p:nvPr>
            <p:ph type="sldNum" sz="quarter" idx="10"/>
          </p:nvPr>
        </p:nvSpPr>
        <p:spPr/>
        <p:txBody>
          <a:bodyPr/>
          <a:lstStyle/>
          <a:p>
            <a:fld id="{8480CCE6-F81E-4F8D-8250-8040DFA3C83F}" type="slidenum">
              <a:rPr lang="en-US" smtClean="0"/>
              <a:t>24</a:t>
            </a:fld>
            <a:endParaRPr lang="en-US"/>
          </a:p>
        </p:txBody>
      </p:sp>
    </p:spTree>
    <p:extLst>
      <p:ext uri="{BB962C8B-B14F-4D97-AF65-F5344CB8AC3E}">
        <p14:creationId xmlns:p14="http://schemas.microsoft.com/office/powerpoint/2010/main" val="185402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dirty="0"/>
              <a:t>Add total row for investment and amount approved</a:t>
            </a:r>
          </a:p>
          <a:p>
            <a:endParaRPr lang="en-US" dirty="0"/>
          </a:p>
        </p:txBody>
      </p:sp>
      <p:sp>
        <p:nvSpPr>
          <p:cNvPr id="4" name="Slide Number Placeholder 3"/>
          <p:cNvSpPr>
            <a:spLocks noGrp="1"/>
          </p:cNvSpPr>
          <p:nvPr>
            <p:ph type="sldNum" sz="quarter" idx="10"/>
          </p:nvPr>
        </p:nvSpPr>
        <p:spPr/>
        <p:txBody>
          <a:bodyPr/>
          <a:lstStyle/>
          <a:p>
            <a:fld id="{8480CCE6-F81E-4F8D-8250-8040DFA3C83F}" type="slidenum">
              <a:rPr lang="en-US" smtClean="0"/>
              <a:t>25</a:t>
            </a:fld>
            <a:endParaRPr lang="en-US"/>
          </a:p>
        </p:txBody>
      </p:sp>
    </p:spTree>
    <p:extLst>
      <p:ext uri="{BB962C8B-B14F-4D97-AF65-F5344CB8AC3E}">
        <p14:creationId xmlns:p14="http://schemas.microsoft.com/office/powerpoint/2010/main" val="2881445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80CCE6-F81E-4F8D-8250-8040DFA3C83F}" type="slidenum">
              <a:rPr lang="en-US" smtClean="0"/>
              <a:t>26</a:t>
            </a:fld>
            <a:endParaRPr lang="en-US"/>
          </a:p>
        </p:txBody>
      </p:sp>
    </p:spTree>
    <p:extLst>
      <p:ext uri="{BB962C8B-B14F-4D97-AF65-F5344CB8AC3E}">
        <p14:creationId xmlns:p14="http://schemas.microsoft.com/office/powerpoint/2010/main" val="859083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80CCE6-F81E-4F8D-8250-8040DFA3C83F}" type="slidenum">
              <a:rPr lang="en-US" smtClean="0"/>
              <a:t>27</a:t>
            </a:fld>
            <a:endParaRPr lang="en-US"/>
          </a:p>
        </p:txBody>
      </p:sp>
    </p:spTree>
    <p:extLst>
      <p:ext uri="{BB962C8B-B14F-4D97-AF65-F5344CB8AC3E}">
        <p14:creationId xmlns:p14="http://schemas.microsoft.com/office/powerpoint/2010/main" val="2881445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pPr defTabSz="966554">
              <a:defRPr/>
            </a:pPr>
            <a:fld id="{7D007510-A8EA-5344-B683-7B9B2319DCA9}" type="slidenum">
              <a:rPr lang="en-US">
                <a:solidFill>
                  <a:prstClr val="black"/>
                </a:solidFill>
                <a:latin typeface="Calibri" panose="020F0502020204030204"/>
              </a:rPr>
              <a:pPr defTabSz="96655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43669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pPr defTabSz="966554">
              <a:defRPr/>
            </a:pPr>
            <a:fld id="{7D007510-A8EA-5344-B683-7B9B2319DCA9}" type="slidenum">
              <a:rPr lang="en-US">
                <a:solidFill>
                  <a:prstClr val="black"/>
                </a:solidFill>
                <a:latin typeface="Calibri" panose="020F0502020204030204"/>
              </a:rPr>
              <a:pPr defTabSz="96655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938319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KSBTC – (2021 – YTD 2023)</a:t>
            </a:r>
          </a:p>
        </p:txBody>
      </p:sp>
      <p:sp>
        <p:nvSpPr>
          <p:cNvPr id="4" name="Slide Number Placeholder 3"/>
          <p:cNvSpPr>
            <a:spLocks noGrp="1"/>
          </p:cNvSpPr>
          <p:nvPr>
            <p:ph type="sldNum" sz="quarter" idx="10"/>
          </p:nvPr>
        </p:nvSpPr>
        <p:spPr/>
        <p:txBody>
          <a:bodyPr/>
          <a:lstStyle/>
          <a:p>
            <a:fld id="{8480CCE6-F81E-4F8D-8250-8040DFA3C83F}" type="slidenum">
              <a:rPr lang="en-US" smtClean="0"/>
              <a:t>30</a:t>
            </a:fld>
            <a:endParaRPr lang="en-US"/>
          </a:p>
        </p:txBody>
      </p:sp>
    </p:spTree>
    <p:extLst>
      <p:ext uri="{BB962C8B-B14F-4D97-AF65-F5344CB8AC3E}">
        <p14:creationId xmlns:p14="http://schemas.microsoft.com/office/powerpoint/2010/main" val="241793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799073" y="4939205"/>
            <a:ext cx="6392582" cy="4041168"/>
          </a:xfrm>
          <a:prstGeom prst="rect">
            <a:avLst/>
          </a:prstGeom>
        </p:spPr>
        <p:txBody>
          <a:bodyPr spcFirstLastPara="1" wrap="square" lIns="104256" tIns="52113" rIns="104256" bIns="52113" anchor="t" anchorCtr="0">
            <a:noAutofit/>
          </a:bodyPr>
          <a:lstStyle/>
          <a:p>
            <a:endParaRPr/>
          </a:p>
        </p:txBody>
      </p:sp>
      <p:sp>
        <p:nvSpPr>
          <p:cNvPr id="140" name="Google Shape;140;p4:notes"/>
          <p:cNvSpPr>
            <a:spLocks noGrp="1" noRot="1" noChangeAspect="1"/>
          </p:cNvSpPr>
          <p:nvPr>
            <p:ph type="sldImg" idx="2"/>
          </p:nvPr>
        </p:nvSpPr>
        <p:spPr>
          <a:xfrm>
            <a:off x="915988" y="128270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226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799073" y="4939205"/>
            <a:ext cx="6392582" cy="4041168"/>
          </a:xfrm>
          <a:prstGeom prst="rect">
            <a:avLst/>
          </a:prstGeom>
        </p:spPr>
        <p:txBody>
          <a:bodyPr spcFirstLastPara="1" wrap="square" lIns="104256" tIns="52113" rIns="104256" bIns="52113" anchor="t" anchorCtr="0">
            <a:noAutofit/>
          </a:bodyPr>
          <a:lstStyle/>
          <a:p>
            <a:endParaRPr/>
          </a:p>
        </p:txBody>
      </p:sp>
      <p:sp>
        <p:nvSpPr>
          <p:cNvPr id="140" name="Google Shape;140;p4:notes"/>
          <p:cNvSpPr>
            <a:spLocks noGrp="1" noRot="1" noChangeAspect="1"/>
          </p:cNvSpPr>
          <p:nvPr>
            <p:ph type="sldImg" idx="2"/>
          </p:nvPr>
        </p:nvSpPr>
        <p:spPr>
          <a:xfrm>
            <a:off x="915988" y="128270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789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Disaster Relief Area Enhanced Counties</a:t>
            </a:r>
          </a:p>
        </p:txBody>
      </p:sp>
      <p:sp>
        <p:nvSpPr>
          <p:cNvPr id="4" name="Slide Number Placeholder 3"/>
          <p:cNvSpPr>
            <a:spLocks noGrp="1"/>
          </p:cNvSpPr>
          <p:nvPr>
            <p:ph type="sldNum" sz="quarter" idx="10"/>
          </p:nvPr>
        </p:nvSpPr>
        <p:spPr/>
        <p:txBody>
          <a:bodyPr/>
          <a:lstStyle/>
          <a:p>
            <a:fld id="{8480CCE6-F81E-4F8D-8250-8040DFA3C83F}" type="slidenum">
              <a:rPr lang="en-US" smtClean="0"/>
              <a:t>34</a:t>
            </a:fld>
            <a:endParaRPr lang="en-US"/>
          </a:p>
        </p:txBody>
      </p:sp>
    </p:spTree>
    <p:extLst>
      <p:ext uri="{BB962C8B-B14F-4D97-AF65-F5344CB8AC3E}">
        <p14:creationId xmlns:p14="http://schemas.microsoft.com/office/powerpoint/2010/main" val="78215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as of (10/13/2022)</a:t>
            </a:r>
          </a:p>
        </p:txBody>
      </p:sp>
      <p:sp>
        <p:nvSpPr>
          <p:cNvPr id="4" name="Slide Number Placeholder 3"/>
          <p:cNvSpPr>
            <a:spLocks noGrp="1"/>
          </p:cNvSpPr>
          <p:nvPr>
            <p:ph type="sldNum" sz="quarter" idx="10"/>
          </p:nvPr>
        </p:nvSpPr>
        <p:spPr/>
        <p:txBody>
          <a:bodyPr/>
          <a:lstStyle/>
          <a:p>
            <a:pPr defTabSz="947044">
              <a:defRPr/>
            </a:pPr>
            <a:fld id="{2289F155-CBE9-4A93-8E5F-BADF5E9BA1B9}" type="slidenum">
              <a:rPr lang="en-US">
                <a:solidFill>
                  <a:prstClr val="black"/>
                </a:solidFill>
                <a:latin typeface="Calibri" panose="020F0502020204030204"/>
              </a:rPr>
              <a:pPr defTabSz="94704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9319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DA217-E244-6A43-B613-62A0B9696064}" type="slidenum">
              <a:rPr lang="en-US" smtClean="0"/>
              <a:t>35</a:t>
            </a:fld>
            <a:endParaRPr lang="en-US"/>
          </a:p>
        </p:txBody>
      </p:sp>
    </p:spTree>
    <p:extLst>
      <p:ext uri="{BB962C8B-B14F-4D97-AF65-F5344CB8AC3E}">
        <p14:creationId xmlns:p14="http://schemas.microsoft.com/office/powerpoint/2010/main" val="2066551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DA217-E244-6A43-B613-62A0B9696064}" type="slidenum">
              <a:rPr lang="en-US" smtClean="0"/>
              <a:t>36</a:t>
            </a:fld>
            <a:endParaRPr lang="en-US"/>
          </a:p>
        </p:txBody>
      </p:sp>
    </p:spTree>
    <p:extLst>
      <p:ext uri="{BB962C8B-B14F-4D97-AF65-F5344CB8AC3E}">
        <p14:creationId xmlns:p14="http://schemas.microsoft.com/office/powerpoint/2010/main" val="137052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DA217-E244-6A43-B613-62A0B9696064}" type="slidenum">
              <a:rPr lang="en-US" smtClean="0"/>
              <a:t>37</a:t>
            </a:fld>
            <a:endParaRPr lang="en-US"/>
          </a:p>
        </p:txBody>
      </p:sp>
    </p:spTree>
    <p:extLst>
      <p:ext uri="{BB962C8B-B14F-4D97-AF65-F5344CB8AC3E}">
        <p14:creationId xmlns:p14="http://schemas.microsoft.com/office/powerpoint/2010/main" val="117533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144 projects in 63 rural counties in 2021. </a:t>
            </a:r>
          </a:p>
          <a:p>
            <a:r>
              <a:rPr lang="en-US" baseline="0" dirty="0"/>
              <a:t>130 projects in 56 rural counties in 2022.</a:t>
            </a:r>
          </a:p>
          <a:p>
            <a:endParaRPr lang="en-US" dirty="0"/>
          </a:p>
        </p:txBody>
      </p:sp>
      <p:sp>
        <p:nvSpPr>
          <p:cNvPr id="4" name="Slide Number Placeholder 3"/>
          <p:cNvSpPr>
            <a:spLocks noGrp="1"/>
          </p:cNvSpPr>
          <p:nvPr>
            <p:ph type="sldNum" sz="quarter" idx="10"/>
          </p:nvPr>
        </p:nvSpPr>
        <p:spPr/>
        <p:txBody>
          <a:bodyPr/>
          <a:lstStyle/>
          <a:p>
            <a:pPr defTabSz="947044">
              <a:defRPr/>
            </a:pPr>
            <a:fld id="{8480CCE6-F81E-4F8D-8250-8040DFA3C83F}" type="slidenum">
              <a:rPr lang="en-US">
                <a:solidFill>
                  <a:prstClr val="black"/>
                </a:solidFill>
                <a:latin typeface="Calibri" panose="020F0502020204030204"/>
              </a:rPr>
              <a:pPr defTabSz="94704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32144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Announced Projects</a:t>
            </a:r>
            <a:r>
              <a:rPr lang="en-US" baseline="0" dirty="0"/>
              <a:t> (2021 – YTD 2023)</a:t>
            </a:r>
          </a:p>
          <a:p>
            <a:r>
              <a:rPr lang="en-US" baseline="0" dirty="0"/>
              <a:t>Sample of projects statewide with 50+ new jobs that will draw from surrounding areas to attract workforce</a:t>
            </a:r>
          </a:p>
          <a:p>
            <a:endParaRPr lang="en-US" dirty="0"/>
          </a:p>
        </p:txBody>
      </p:sp>
      <p:sp>
        <p:nvSpPr>
          <p:cNvPr id="4" name="Slide Number Placeholder 3"/>
          <p:cNvSpPr>
            <a:spLocks noGrp="1"/>
          </p:cNvSpPr>
          <p:nvPr>
            <p:ph type="sldNum" sz="quarter" idx="10"/>
          </p:nvPr>
        </p:nvSpPr>
        <p:spPr/>
        <p:txBody>
          <a:bodyPr/>
          <a:lstStyle/>
          <a:p>
            <a:pPr defTabSz="947044">
              <a:defRPr/>
            </a:pPr>
            <a:fld id="{8480CCE6-F81E-4F8D-8250-8040DFA3C83F}" type="slidenum">
              <a:rPr lang="en-US">
                <a:solidFill>
                  <a:prstClr val="black"/>
                </a:solidFill>
                <a:latin typeface="Calibri" panose="020F0502020204030204"/>
              </a:rPr>
              <a:pPr defTabSz="94704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55871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80CCE6-F81E-4F8D-8250-8040DFA3C83F}" type="slidenum">
              <a:rPr lang="en-US" smtClean="0"/>
              <a:t>7</a:t>
            </a:fld>
            <a:endParaRPr lang="en-US" dirty="0"/>
          </a:p>
        </p:txBody>
      </p:sp>
    </p:spTree>
    <p:extLst>
      <p:ext uri="{BB962C8B-B14F-4D97-AF65-F5344CB8AC3E}">
        <p14:creationId xmlns:p14="http://schemas.microsoft.com/office/powerpoint/2010/main" val="106965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044">
              <a:defRPr/>
            </a:pPr>
            <a:fld id="{3ABA612B-CDFD-FB4E-9EFF-DAE142F502BA}" type="slidenum">
              <a:rPr lang="en-US">
                <a:solidFill>
                  <a:prstClr val="black"/>
                </a:solidFill>
                <a:latin typeface="Calibri" panose="020F0502020204030204"/>
              </a:rPr>
              <a:pPr defTabSz="94704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14353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044">
              <a:defRPr/>
            </a:pPr>
            <a:fld id="{3ABA612B-CDFD-FB4E-9EFF-DAE142F502BA}" type="slidenum">
              <a:rPr lang="en-US">
                <a:solidFill>
                  <a:prstClr val="black"/>
                </a:solidFill>
                <a:latin typeface="Calibri" panose="020F0502020204030204"/>
              </a:rPr>
              <a:pPr defTabSz="94704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612002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044">
              <a:defRPr/>
            </a:pPr>
            <a:fld id="{7D007510-A8EA-5344-B683-7B9B2319DCA9}" type="slidenum">
              <a:rPr lang="en-US">
                <a:solidFill>
                  <a:prstClr val="black"/>
                </a:solidFill>
                <a:latin typeface="Calibri" panose="020F0502020204030204"/>
              </a:rPr>
              <a:pPr defTabSz="947044">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8869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EACA76-7338-4430-BC10-84F152521C19}"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997747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EACA76-7338-4430-BC10-84F152521C19}"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178477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EACA76-7338-4430-BC10-84F152521C19}"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255895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x">
  <p:cSld name="1_Title only">
    <p:spTree>
      <p:nvGrpSpPr>
        <p:cNvPr id="1" name="Shape 364"/>
        <p:cNvGrpSpPr/>
        <p:nvPr/>
      </p:nvGrpSpPr>
      <p:grpSpPr>
        <a:xfrm>
          <a:off x="0" y="0"/>
          <a:ext cx="0" cy="0"/>
          <a:chOff x="0" y="0"/>
          <a:chExt cx="0" cy="0"/>
        </a:xfrm>
      </p:grpSpPr>
    </p:spTree>
    <p:extLst>
      <p:ext uri="{BB962C8B-B14F-4D97-AF65-F5344CB8AC3E}">
        <p14:creationId xmlns:p14="http://schemas.microsoft.com/office/powerpoint/2010/main" val="79323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95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EC1BC-93BF-8940-B707-5C0FFC9CA1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9A301E-B526-A84A-B648-F636EA3DE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F0E914-F69D-E348-8143-AB2AA74B0A15}"/>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9238137E-72B3-C545-B5CA-664AC751D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9F2D-1D58-3A4E-83D0-6774775C5430}"/>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1046945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EC07-0146-B045-AC7D-9A60140FA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11B3E-79DD-AD4B-BA19-859EC45CBE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29F27-EDED-1745-B853-4D4757A362F8}"/>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99276723-EE4D-1C46-A85C-F797E5F6B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0EEDA-275C-E44E-8C22-7613DCB88346}"/>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145503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41B8-45A2-5E43-BB9E-5E4E9DA6BE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9EF696-9677-634A-9266-0BC0C8DB5C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6CF9B-A6EA-F14F-9ADD-7B96B5332E25}"/>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064EED0D-3FF0-5644-96F1-50CDDFDC7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6DAE9-C9FF-EA47-919F-2FF96EB2CA29}"/>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1946215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7AB7-F8BC-364D-8A88-9A4CDEC42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CAE9A-FD80-0343-9AD9-A89D7E3CC5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1FBFC1-D2FA-694D-A615-FEE2101E1C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C1A6EB-F2C1-3C43-814B-BDE7B7ADEBAB}"/>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6" name="Footer Placeholder 5">
            <a:extLst>
              <a:ext uri="{FF2B5EF4-FFF2-40B4-BE49-F238E27FC236}">
                <a16:creationId xmlns:a16="http://schemas.microsoft.com/office/drawing/2014/main" id="{120D07AC-8782-364B-9513-152328E68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B09ED-5F55-8943-9DBA-2EA7E9F3B56F}"/>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2793471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7CBC-BC5B-1D48-A22E-775B37C97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D4CF79-3131-2143-BEFA-80E946F2E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693D0-5F2C-8C44-8C51-57A8A76829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DAD1F1-CE79-EF4B-89FA-9B395368A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A7827-5484-3D4A-8CCA-0E03CBEFCF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52FACB-B338-CA4E-A363-70B24B577523}"/>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8" name="Footer Placeholder 7">
            <a:extLst>
              <a:ext uri="{FF2B5EF4-FFF2-40B4-BE49-F238E27FC236}">
                <a16:creationId xmlns:a16="http://schemas.microsoft.com/office/drawing/2014/main" id="{7A7EEE27-5DA2-D04E-9470-0CC813FB7B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604E64-9120-C148-9E37-48E8B08A36E4}"/>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3047075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9507-B251-B342-A621-004D61A936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017D0-E9DB-BE49-8571-DDEA9FD95607}"/>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4" name="Footer Placeholder 3">
            <a:extLst>
              <a:ext uri="{FF2B5EF4-FFF2-40B4-BE49-F238E27FC236}">
                <a16:creationId xmlns:a16="http://schemas.microsoft.com/office/drawing/2014/main" id="{813D6990-240E-364F-A6F2-FE299B61F1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DBBA9-7510-7B4C-8C2D-6678FEA1E10B}"/>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47119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EACA76-7338-4430-BC10-84F152521C19}"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2219516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DFA75-E7E4-C44D-925E-01B1013849D0}"/>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3" name="Footer Placeholder 2">
            <a:extLst>
              <a:ext uri="{FF2B5EF4-FFF2-40B4-BE49-F238E27FC236}">
                <a16:creationId xmlns:a16="http://schemas.microsoft.com/office/drawing/2014/main" id="{5060B85C-7204-5342-A0CC-2D29D18E05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218B0-4654-7445-9F87-E967FAF10760}"/>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408519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517E-89DD-E64E-AF3F-BA0A785EC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759D8C-8BB6-DC44-95F5-7BE73F941C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6C6F14-12F4-1B4A-B32C-4A68BA56D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20AF3-E647-B94F-BC1C-4AE3A8F232DD}"/>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6" name="Footer Placeholder 5">
            <a:extLst>
              <a:ext uri="{FF2B5EF4-FFF2-40B4-BE49-F238E27FC236}">
                <a16:creationId xmlns:a16="http://schemas.microsoft.com/office/drawing/2014/main" id="{D5ABF51E-21C1-8741-A7E3-D561F8DA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CBA52-EF03-2C4E-9983-831C33EF7923}"/>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2001745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69FF-24DA-4447-B435-939D6B4EC7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C5E1C3-54BF-804F-B83C-FA8571C9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72575C-EB46-5141-8E05-32AE77A8F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8ABCC-13B2-144D-81D6-C63997FA6C2F}"/>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6" name="Footer Placeholder 5">
            <a:extLst>
              <a:ext uri="{FF2B5EF4-FFF2-40B4-BE49-F238E27FC236}">
                <a16:creationId xmlns:a16="http://schemas.microsoft.com/office/drawing/2014/main" id="{13881BA4-D95A-2744-A8DA-7F14DE6D2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69E71-3AD0-F440-B8FA-8EFF6B5E3199}"/>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1134051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DEC0-1139-D048-B5DC-9C9F9036D7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2D6196-120F-204E-A9DC-B6698866D6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635A7-E7A4-D34F-B0D1-86E4FF2E94EF}"/>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D4188906-075E-134B-9149-44C5F339E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06B73-017C-184D-95C3-E4D11CFB6A06}"/>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71432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1944A-767E-544F-B37C-6DE3096064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9DA8F0-5CE1-714E-9CEA-9B958D1FD2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ABA19-E4E9-1D42-8DF6-D9F5229B8B60}"/>
              </a:ext>
            </a:extLst>
          </p:cNvPr>
          <p:cNvSpPr>
            <a:spLocks noGrp="1"/>
          </p:cNvSpPr>
          <p:nvPr>
            <p:ph type="dt" sz="half" idx="10"/>
          </p:nvPr>
        </p:nvSpPr>
        <p:spPr/>
        <p:txBody>
          <a:body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61C5BA34-763A-0343-968F-B13851675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2C0F8-2FBB-4043-8B5D-87125AEE49FE}"/>
              </a:ext>
            </a:extLst>
          </p:cNvPr>
          <p:cNvSpPr>
            <a:spLocks noGrp="1"/>
          </p:cNvSpPr>
          <p:nvPr>
            <p:ph type="sldNum" sz="quarter" idx="12"/>
          </p:nvPr>
        </p:nvSpPr>
        <p:spPr/>
        <p:txBody>
          <a:bodyPr/>
          <a:lstStyle/>
          <a:p>
            <a:fld id="{4268DF20-898A-A146-B60E-744451F7FE3D}" type="slidenum">
              <a:rPr lang="en-US" smtClean="0"/>
              <a:t>‹#›</a:t>
            </a:fld>
            <a:endParaRPr lang="en-US"/>
          </a:p>
        </p:txBody>
      </p:sp>
    </p:spTree>
    <p:extLst>
      <p:ext uri="{BB962C8B-B14F-4D97-AF65-F5344CB8AC3E}">
        <p14:creationId xmlns:p14="http://schemas.microsoft.com/office/powerpoint/2010/main" val="3789291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78CF4D-47CC-4CD7-ADDE-FB0B69040FB7}"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470775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EFEDA9-DD87-43CB-BF11-337728292251}"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27150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010649-931E-4AB0-B269-893AEFEFE06F}"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2481780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39907D-C208-4CFC-8208-A8B1758E53F0}"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26057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0EA6D-BC45-447A-A1F4-54D7E7E9F4A1}" type="datetime1">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417130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EACA76-7338-4430-BC10-84F152521C19}"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370778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A538B-28FF-493F-8A8E-1E165F66C9D8}" type="datetime1">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1207271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341C9-B9DC-450C-AD46-99ED7107070B}" type="datetime1">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3089717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DF1837-03E7-4727-91AB-CBE06746C2B3}"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3817007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698862-63B6-4000-A95C-E54B2B43B9F6}"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279281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82348A-9072-4951-9F8C-BFCA531D8F92}"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3116772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B5FC6-2287-48A3-9D81-CF662F01E89A}"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23220D-1260-40E8-9778-1C12234F95C5}" type="slidenum">
              <a:rPr lang="en-US" smtClean="0"/>
              <a:t>‹#›</a:t>
            </a:fld>
            <a:endParaRPr lang="en-US"/>
          </a:p>
        </p:txBody>
      </p:sp>
    </p:spTree>
    <p:extLst>
      <p:ext uri="{BB962C8B-B14F-4D97-AF65-F5344CB8AC3E}">
        <p14:creationId xmlns:p14="http://schemas.microsoft.com/office/powerpoint/2010/main" val="1597394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ver-Landscape">
    <p:spTree>
      <p:nvGrpSpPr>
        <p:cNvPr id="1" name=""/>
        <p:cNvGrpSpPr/>
        <p:nvPr/>
      </p:nvGrpSpPr>
      <p:grpSpPr>
        <a:xfrm>
          <a:off x="0" y="0"/>
          <a:ext cx="0" cy="0"/>
          <a:chOff x="0" y="0"/>
          <a:chExt cx="0" cy="0"/>
        </a:xfrm>
      </p:grpSpPr>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481853" y="4925748"/>
            <a:ext cx="3643313" cy="1065498"/>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5136513" y="4864672"/>
            <a:ext cx="6573632" cy="1126574"/>
          </a:xfrm>
        </p:spPr>
        <p:txBody>
          <a:bodyPr wrap="none" anchor="ctr">
            <a:noAutofit/>
          </a:bodyPr>
          <a:lstStyle>
            <a:lvl1pPr marL="0" indent="0" algn="ctr">
              <a:lnSpc>
                <a:spcPct val="100000"/>
              </a:lnSpc>
              <a:spcBef>
                <a:spcPts val="0"/>
              </a:spcBef>
              <a:buNone/>
              <a:defRPr sz="3530">
                <a:solidFill>
                  <a:schemeClr val="tx1"/>
                </a:solidFill>
              </a:defRPr>
            </a:lvl1pPr>
            <a:lvl2pPr marL="403433" indent="0" algn="r">
              <a:buNone/>
              <a:defRPr/>
            </a:lvl2pPr>
            <a:lvl3pPr marL="806867" indent="0" algn="r">
              <a:buNone/>
              <a:defRPr/>
            </a:lvl3pPr>
            <a:lvl4pPr marL="1210300" indent="0" algn="r">
              <a:buNone/>
              <a:defRPr/>
            </a:lvl4pPr>
            <a:lvl5pPr marL="1613733"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1" y="0"/>
            <a:ext cx="12191997" cy="4506166"/>
          </a:xfrm>
        </p:spPr>
        <p:txBody>
          <a:bodyPr/>
          <a:lstStyle>
            <a:lvl1pPr marL="0" indent="0">
              <a:buNone/>
              <a:defRPr/>
            </a:lvl1pPr>
          </a:lstStyle>
          <a:p>
            <a:r>
              <a:rPr lang="en-US" dirty="0"/>
              <a:t>Click icon to add picture</a:t>
            </a:r>
          </a:p>
        </p:txBody>
      </p:sp>
      <p:pic>
        <p:nvPicPr>
          <p:cNvPr id="7" name="Picture 6" descr="A black background with white text&#10;&#10;Description automatically generated with low confidence">
            <a:extLst>
              <a:ext uri="{FF2B5EF4-FFF2-40B4-BE49-F238E27FC236}">
                <a16:creationId xmlns:a16="http://schemas.microsoft.com/office/drawing/2014/main" id="{F83709E8-7771-4C8B-AC9D-81F770D2DCDD}"/>
              </a:ext>
            </a:extLst>
          </p:cNvPr>
          <p:cNvPicPr>
            <a:picLocks noChangeAspect="1"/>
          </p:cNvPicPr>
          <p:nvPr userDrawn="1"/>
        </p:nvPicPr>
        <p:blipFill>
          <a:blip r:embed="rId2"/>
          <a:stretch>
            <a:fillRect/>
          </a:stretch>
        </p:blipFill>
        <p:spPr>
          <a:xfrm>
            <a:off x="4215939" y="3165415"/>
            <a:ext cx="3760123" cy="527171"/>
          </a:xfrm>
          <a:prstGeom prst="rect">
            <a:avLst/>
          </a:prstGeom>
        </p:spPr>
      </p:pic>
      <p:sp>
        <p:nvSpPr>
          <p:cNvPr id="11" name="bottom rectangle">
            <a:extLst>
              <a:ext uri="{FF2B5EF4-FFF2-40B4-BE49-F238E27FC236}">
                <a16:creationId xmlns:a16="http://schemas.microsoft.com/office/drawing/2014/main" id="{2478C65A-966F-46D2-BBBE-F202BFE99360}"/>
              </a:ext>
            </a:extLst>
          </p:cNvPr>
          <p:cNvSpPr/>
          <p:nvPr userDrawn="1"/>
        </p:nvSpPr>
        <p:spPr>
          <a:xfrm>
            <a:off x="0" y="6403746"/>
            <a:ext cx="12192000" cy="461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b="0" i="0" dirty="0">
              <a:latin typeface="Roboto" panose="02000000000000000000" pitchFamily="2" charset="0"/>
            </a:endParaRPr>
          </a:p>
        </p:txBody>
      </p:sp>
      <p:pic>
        <p:nvPicPr>
          <p:cNvPr id="12" name="Picture 11">
            <a:extLst>
              <a:ext uri="{FF2B5EF4-FFF2-40B4-BE49-F238E27FC236}">
                <a16:creationId xmlns:a16="http://schemas.microsoft.com/office/drawing/2014/main" id="{7F0C4831-1A5C-4B96-A840-93AE61A09869}"/>
              </a:ext>
            </a:extLst>
          </p:cNvPr>
          <p:cNvPicPr>
            <a:picLocks noChangeAspect="1"/>
          </p:cNvPicPr>
          <p:nvPr userDrawn="1"/>
        </p:nvPicPr>
        <p:blipFill>
          <a:blip r:embed="rId3"/>
          <a:srcRect/>
          <a:stretch/>
        </p:blipFill>
        <p:spPr>
          <a:xfrm>
            <a:off x="9633258" y="6460192"/>
            <a:ext cx="2252599" cy="315814"/>
          </a:xfrm>
          <a:prstGeom prst="rect">
            <a:avLst/>
          </a:prstGeom>
        </p:spPr>
      </p:pic>
      <p:cxnSp>
        <p:nvCxnSpPr>
          <p:cNvPr id="13" name="Straight Connector 12">
            <a:extLst>
              <a:ext uri="{FF2B5EF4-FFF2-40B4-BE49-F238E27FC236}">
                <a16:creationId xmlns:a16="http://schemas.microsoft.com/office/drawing/2014/main" id="{4E0085D4-0DCD-486F-9B4D-343948B19E32}"/>
              </a:ext>
            </a:extLst>
          </p:cNvPr>
          <p:cNvCxnSpPr>
            <a:cxnSpLocks/>
            <a:stCxn id="16" idx="1"/>
          </p:cNvCxnSpPr>
          <p:nvPr userDrawn="1"/>
        </p:nvCxnSpPr>
        <p:spPr>
          <a:xfrm flipV="1">
            <a:off x="481854" y="6631436"/>
            <a:ext cx="9076764" cy="545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a:extLst>
              <a:ext uri="{FF2B5EF4-FFF2-40B4-BE49-F238E27FC236}">
                <a16:creationId xmlns:a16="http://schemas.microsoft.com/office/drawing/2014/main" id="{88FFD64B-4888-4C94-A8E7-86A81220D2B9}"/>
              </a:ext>
            </a:extLst>
          </p:cNvPr>
          <p:cNvSpPr>
            <a:spLocks noGrp="1"/>
          </p:cNvSpPr>
          <p:nvPr>
            <p:ph type="body" sz="quarter" idx="18" hasCustomPrompt="1"/>
          </p:nvPr>
        </p:nvSpPr>
        <p:spPr>
          <a:xfrm>
            <a:off x="481854" y="6492937"/>
            <a:ext cx="1914307" cy="287899"/>
          </a:xfrm>
          <a:solidFill>
            <a:schemeClr val="accent2"/>
          </a:solidFill>
        </p:spPr>
        <p:txBody>
          <a:bodyPr wrap="none" lIns="45720" rIns="45720">
            <a:spAutoFit/>
          </a:bodyPr>
          <a:lstStyle>
            <a:lvl1pPr marL="0" indent="0" algn="l">
              <a:buNone/>
              <a:defRPr sz="1412" b="1">
                <a:solidFill>
                  <a:schemeClr val="tx2"/>
                </a:solidFill>
              </a:defRPr>
            </a:lvl1pPr>
            <a:lvl2pPr marL="403433" indent="0">
              <a:buNone/>
              <a:defRPr/>
            </a:lvl2pPr>
            <a:lvl3pPr marL="806867" indent="0">
              <a:buNone/>
              <a:defRPr/>
            </a:lvl3pPr>
            <a:lvl4pPr marL="1210300" indent="0">
              <a:buNone/>
              <a:defRPr/>
            </a:lvl4pPr>
            <a:lvl5pPr marL="1613733" indent="0">
              <a:buNone/>
              <a:defRPr/>
            </a:lvl5pPr>
          </a:lstStyle>
          <a:p>
            <a:pPr lvl="0"/>
            <a:r>
              <a:rPr lang="en-US" dirty="0"/>
              <a:t>Service Line | Date 2021</a:t>
            </a:r>
          </a:p>
        </p:txBody>
      </p:sp>
    </p:spTree>
    <p:extLst>
      <p:ext uri="{BB962C8B-B14F-4D97-AF65-F5344CB8AC3E}">
        <p14:creationId xmlns:p14="http://schemas.microsoft.com/office/powerpoint/2010/main" val="2257512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ai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8236" y="340935"/>
            <a:ext cx="11295529" cy="481853"/>
          </a:xfrm>
          <a:prstGeom prst="rect">
            <a:avLst/>
          </a:prstGeom>
        </p:spPr>
        <p:txBody>
          <a:bodyPr anchor="ctr"/>
          <a:lstStyle>
            <a:lvl1pPr marL="0" indent="0">
              <a:buNone/>
              <a:defRPr sz="3177" b="0" i="0">
                <a:solidFill>
                  <a:schemeClr val="tx1"/>
                </a:solidFill>
                <a:latin typeface="+mj-lt"/>
              </a:defRPr>
            </a:lvl1pPr>
            <a:lvl2pPr marL="276646" indent="0">
              <a:buNone/>
              <a:defRPr b="1">
                <a:solidFill>
                  <a:schemeClr val="bg1"/>
                </a:solidFill>
              </a:defRPr>
            </a:lvl2pPr>
            <a:lvl3pPr marL="553292" indent="0">
              <a:buNone/>
              <a:defRPr b="1">
                <a:solidFill>
                  <a:schemeClr val="bg1"/>
                </a:solidFill>
              </a:defRPr>
            </a:lvl3pPr>
            <a:lvl4pPr marL="829937" indent="0">
              <a:buNone/>
              <a:defRPr b="1">
                <a:solidFill>
                  <a:schemeClr val="bg1"/>
                </a:solidFill>
              </a:defRPr>
            </a:lvl4pPr>
            <a:lvl5pPr marL="1106582" indent="0">
              <a:buNone/>
              <a:defRPr b="1">
                <a:solidFill>
                  <a:schemeClr val="bg1"/>
                </a:solidFill>
              </a:defRPr>
            </a:lvl5pPr>
          </a:lstStyle>
          <a:p>
            <a:pPr lvl="0"/>
            <a:r>
              <a:rPr lang="en-US" dirty="0"/>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1229209" y="6419707"/>
            <a:ext cx="514556" cy="264272"/>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059" b="0" i="0" smtClean="0">
                <a:solidFill>
                  <a:schemeClr val="bg1">
                    <a:lumMod val="75000"/>
                  </a:schemeClr>
                </a:solidFill>
                <a:latin typeface="Roboto" panose="020B0604020202020204" charset="0"/>
                <a:cs typeface="Roboto" panose="02000000000000000000" pitchFamily="2" charset="0"/>
              </a:rPr>
              <a:pPr algn="ctr"/>
              <a:t>‹#›</a:t>
            </a:fld>
            <a:endParaRPr lang="en-US" sz="1235"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448236" y="6377633"/>
            <a:ext cx="1989044" cy="278864"/>
          </a:xfrm>
          <a:prstGeom prst="rect">
            <a:avLst/>
          </a:prstGeom>
        </p:spPr>
      </p:pic>
    </p:spTree>
    <p:extLst>
      <p:ext uri="{BB962C8B-B14F-4D97-AF65-F5344CB8AC3E}">
        <p14:creationId xmlns:p14="http://schemas.microsoft.com/office/powerpoint/2010/main" val="30699450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Main Header-Center">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448236" y="549326"/>
            <a:ext cx="112955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3892018" y="315667"/>
            <a:ext cx="4407965" cy="532390"/>
          </a:xfrm>
          <a:prstGeom prst="rect">
            <a:avLst/>
          </a:prstGeom>
          <a:solidFill>
            <a:schemeClr val="bg1"/>
          </a:solidFill>
        </p:spPr>
        <p:txBody>
          <a:bodyPr wrap="square" anchor="ctr">
            <a:spAutoFit/>
          </a:bodyPr>
          <a:lstStyle>
            <a:lvl1pPr marL="0" indent="0" algn="ctr">
              <a:buNone/>
              <a:defRPr sz="3177" b="0" i="0">
                <a:solidFill>
                  <a:schemeClr val="tx1"/>
                </a:solidFill>
                <a:latin typeface="+mj-lt"/>
              </a:defRPr>
            </a:lvl1pPr>
            <a:lvl2pPr marL="276646" indent="0">
              <a:buNone/>
              <a:defRPr b="1">
                <a:solidFill>
                  <a:schemeClr val="bg1"/>
                </a:solidFill>
              </a:defRPr>
            </a:lvl2pPr>
            <a:lvl3pPr marL="553292" indent="0">
              <a:buNone/>
              <a:defRPr b="1">
                <a:solidFill>
                  <a:schemeClr val="bg1"/>
                </a:solidFill>
              </a:defRPr>
            </a:lvl3pPr>
            <a:lvl4pPr marL="829937" indent="0">
              <a:buNone/>
              <a:defRPr b="1">
                <a:solidFill>
                  <a:schemeClr val="bg1"/>
                </a:solidFill>
              </a:defRPr>
            </a:lvl4pPr>
            <a:lvl5pPr marL="1106582" indent="0">
              <a:buNone/>
              <a:defRPr b="1">
                <a:solidFill>
                  <a:schemeClr val="bg1"/>
                </a:solidFill>
              </a:defRPr>
            </a:lvl5pPr>
          </a:lstStyle>
          <a:p>
            <a:pPr lvl="0"/>
            <a:r>
              <a:rPr lang="en-US" dirty="0"/>
              <a:t>Edit Master Text Styles</a:t>
            </a:r>
          </a:p>
        </p:txBody>
      </p:sp>
      <p:pic>
        <p:nvPicPr>
          <p:cNvPr id="7" name="Picture 6" descr="Shape&#10;&#10;Description automatically generated with medium confidence">
            <a:extLst>
              <a:ext uri="{FF2B5EF4-FFF2-40B4-BE49-F238E27FC236}">
                <a16:creationId xmlns:a16="http://schemas.microsoft.com/office/drawing/2014/main" id="{0A0ED37F-46AF-4616-BB4D-32BE8C3D68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448236" y="6377633"/>
            <a:ext cx="1989044" cy="278864"/>
          </a:xfrm>
          <a:prstGeom prst="rect">
            <a:avLst/>
          </a:prstGeom>
        </p:spPr>
      </p:pic>
      <p:sp>
        <p:nvSpPr>
          <p:cNvPr id="8" name="Slide Number Placeholder 2">
            <a:extLst>
              <a:ext uri="{FF2B5EF4-FFF2-40B4-BE49-F238E27FC236}">
                <a16:creationId xmlns:a16="http://schemas.microsoft.com/office/drawing/2014/main" id="{C79961D1-E289-4121-A94D-736B6B3A52DC}"/>
              </a:ext>
            </a:extLst>
          </p:cNvPr>
          <p:cNvSpPr txBox="1">
            <a:spLocks/>
          </p:cNvSpPr>
          <p:nvPr userDrawn="1"/>
        </p:nvSpPr>
        <p:spPr>
          <a:xfrm>
            <a:off x="11229209" y="6419707"/>
            <a:ext cx="514556" cy="264272"/>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059" b="0" i="0" smtClean="0">
                <a:solidFill>
                  <a:schemeClr val="bg1">
                    <a:lumMod val="75000"/>
                  </a:schemeClr>
                </a:solidFill>
                <a:latin typeface="Roboto" panose="020B0604020202020204" charset="0"/>
                <a:cs typeface="Roboto" panose="02000000000000000000" pitchFamily="2" charset="0"/>
              </a:rPr>
              <a:pPr algn="ctr"/>
              <a:t>‹#›</a:t>
            </a:fld>
            <a:endParaRPr lang="en-US" sz="1235"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94453701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5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EACA76-7338-4430-BC10-84F152521C19}"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1992163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9C72-6116-D943-91B4-6155614872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CEAEE-5911-8F47-891D-2358D575D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52EF8-BE07-E042-920B-51E6242EA2BC}"/>
              </a:ext>
            </a:extLst>
          </p:cNvPr>
          <p:cNvSpPr>
            <a:spLocks noGrp="1"/>
          </p:cNvSpPr>
          <p:nvPr>
            <p:ph type="dt" sz="half" idx="10"/>
          </p:nvPr>
        </p:nvSpPr>
        <p:spPr/>
        <p:txBody>
          <a:bodyPr/>
          <a:lstStyle/>
          <a:p>
            <a:fld id="{3876AB1E-6C8E-4A0D-BC97-F2815F9A261B}" type="datetime1">
              <a:rPr lang="en-US" smtClean="0"/>
              <a:t>7/13/2023</a:t>
            </a:fld>
            <a:endParaRPr lang="en-US"/>
          </a:p>
        </p:txBody>
      </p:sp>
      <p:sp>
        <p:nvSpPr>
          <p:cNvPr id="5" name="Footer Placeholder 4">
            <a:extLst>
              <a:ext uri="{FF2B5EF4-FFF2-40B4-BE49-F238E27FC236}">
                <a16:creationId xmlns:a16="http://schemas.microsoft.com/office/drawing/2014/main" id="{C9F3ECAE-21A2-A64A-9982-0F526DF0E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C9E5D-8479-914C-B144-DCA187569C22}"/>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1004756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597B-B441-EF4D-B244-49219C116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1ACF0-6E94-C445-A8A2-9881C1749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1E8F2-5269-5A44-A649-59DD29311B56}"/>
              </a:ext>
            </a:extLst>
          </p:cNvPr>
          <p:cNvSpPr>
            <a:spLocks noGrp="1"/>
          </p:cNvSpPr>
          <p:nvPr>
            <p:ph type="dt" sz="half" idx="10"/>
          </p:nvPr>
        </p:nvSpPr>
        <p:spPr/>
        <p:txBody>
          <a:bodyPr/>
          <a:lstStyle/>
          <a:p>
            <a:fld id="{28655CA5-432C-4179-A9C2-4365691F7C77}" type="datetime1">
              <a:rPr lang="en-US" smtClean="0"/>
              <a:t>7/13/2023</a:t>
            </a:fld>
            <a:endParaRPr lang="en-US"/>
          </a:p>
        </p:txBody>
      </p:sp>
      <p:sp>
        <p:nvSpPr>
          <p:cNvPr id="5" name="Footer Placeholder 4">
            <a:extLst>
              <a:ext uri="{FF2B5EF4-FFF2-40B4-BE49-F238E27FC236}">
                <a16:creationId xmlns:a16="http://schemas.microsoft.com/office/drawing/2014/main" id="{C95D4BD4-0470-C948-B393-54A8A7101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6D63A-477E-EE4C-A400-486134168835}"/>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299455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4CDD-39D6-094B-87D9-E44A1BAD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11B7AA-2E08-024E-915D-8CEA9E915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579D0B-8878-0343-9D9E-445C84B630AE}"/>
              </a:ext>
            </a:extLst>
          </p:cNvPr>
          <p:cNvSpPr>
            <a:spLocks noGrp="1"/>
          </p:cNvSpPr>
          <p:nvPr>
            <p:ph type="dt" sz="half" idx="10"/>
          </p:nvPr>
        </p:nvSpPr>
        <p:spPr/>
        <p:txBody>
          <a:bodyPr/>
          <a:lstStyle/>
          <a:p>
            <a:fld id="{A9840968-1231-4ADB-928C-69C5A68D47C8}" type="datetime1">
              <a:rPr lang="en-US" smtClean="0"/>
              <a:t>7/13/2023</a:t>
            </a:fld>
            <a:endParaRPr lang="en-US"/>
          </a:p>
        </p:txBody>
      </p:sp>
      <p:sp>
        <p:nvSpPr>
          <p:cNvPr id="5" name="Footer Placeholder 4">
            <a:extLst>
              <a:ext uri="{FF2B5EF4-FFF2-40B4-BE49-F238E27FC236}">
                <a16:creationId xmlns:a16="http://schemas.microsoft.com/office/drawing/2014/main" id="{5F3BF713-82A1-0E4A-9691-57E868F25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E48B5-4436-774C-A2AB-1FED0CE2CE5B}"/>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359599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5CCB-EB80-D340-9C1A-27CE05E75F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77714-46A2-4244-A96F-2823F15B6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8ECC2-448C-2140-87CC-6FCC1B4E2B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4AED57-C791-E648-B6F0-43A7C1C10DF4}"/>
              </a:ext>
            </a:extLst>
          </p:cNvPr>
          <p:cNvSpPr>
            <a:spLocks noGrp="1"/>
          </p:cNvSpPr>
          <p:nvPr>
            <p:ph type="dt" sz="half" idx="10"/>
          </p:nvPr>
        </p:nvSpPr>
        <p:spPr/>
        <p:txBody>
          <a:bodyPr/>
          <a:lstStyle/>
          <a:p>
            <a:fld id="{230D99BD-2D02-4704-8BE5-9421C80ECB19}" type="datetime1">
              <a:rPr lang="en-US" smtClean="0"/>
              <a:t>7/13/2023</a:t>
            </a:fld>
            <a:endParaRPr lang="en-US"/>
          </a:p>
        </p:txBody>
      </p:sp>
      <p:sp>
        <p:nvSpPr>
          <p:cNvPr id="6" name="Footer Placeholder 5">
            <a:extLst>
              <a:ext uri="{FF2B5EF4-FFF2-40B4-BE49-F238E27FC236}">
                <a16:creationId xmlns:a16="http://schemas.microsoft.com/office/drawing/2014/main" id="{034D36A2-8E8C-2947-9992-C6B370DB8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A110-A445-E640-AA48-0B1F1A969187}"/>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2646736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E49A-A624-4342-B2F3-6D50CE0C1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30684-EE89-E64B-8AA4-763411866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58C8A6-679B-6B4C-9A82-6E6AAEB194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A52DB2-7F32-CE4D-99CF-822284A5D3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46ECA-7CAE-2C4D-BF81-C9C5497FA4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8F4EC7-D449-A849-8AF5-B5837344328F}"/>
              </a:ext>
            </a:extLst>
          </p:cNvPr>
          <p:cNvSpPr>
            <a:spLocks noGrp="1"/>
          </p:cNvSpPr>
          <p:nvPr>
            <p:ph type="dt" sz="half" idx="10"/>
          </p:nvPr>
        </p:nvSpPr>
        <p:spPr/>
        <p:txBody>
          <a:bodyPr/>
          <a:lstStyle/>
          <a:p>
            <a:fld id="{549A932D-1E75-4D2C-A74F-975C73AE6B07}" type="datetime1">
              <a:rPr lang="en-US" smtClean="0"/>
              <a:t>7/13/2023</a:t>
            </a:fld>
            <a:endParaRPr lang="en-US"/>
          </a:p>
        </p:txBody>
      </p:sp>
      <p:sp>
        <p:nvSpPr>
          <p:cNvPr id="8" name="Footer Placeholder 7">
            <a:extLst>
              <a:ext uri="{FF2B5EF4-FFF2-40B4-BE49-F238E27FC236}">
                <a16:creationId xmlns:a16="http://schemas.microsoft.com/office/drawing/2014/main" id="{53A6CB69-6E04-9948-9E4D-E99572A149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9BC2F-E87C-B940-8E18-F29C20F87DFC}"/>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2163301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44DF-76E5-4847-979C-76638B6903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513FDF-B883-D948-B28B-AF32DC224A55}"/>
              </a:ext>
            </a:extLst>
          </p:cNvPr>
          <p:cNvSpPr>
            <a:spLocks noGrp="1"/>
          </p:cNvSpPr>
          <p:nvPr>
            <p:ph type="dt" sz="half" idx="10"/>
          </p:nvPr>
        </p:nvSpPr>
        <p:spPr/>
        <p:txBody>
          <a:bodyPr/>
          <a:lstStyle/>
          <a:p>
            <a:fld id="{B0B2DF6A-ED86-4DF2-A42B-CE776FE0FB05}" type="datetime1">
              <a:rPr lang="en-US" smtClean="0"/>
              <a:t>7/13/2023</a:t>
            </a:fld>
            <a:endParaRPr lang="en-US"/>
          </a:p>
        </p:txBody>
      </p:sp>
      <p:sp>
        <p:nvSpPr>
          <p:cNvPr id="4" name="Footer Placeholder 3">
            <a:extLst>
              <a:ext uri="{FF2B5EF4-FFF2-40B4-BE49-F238E27FC236}">
                <a16:creationId xmlns:a16="http://schemas.microsoft.com/office/drawing/2014/main" id="{4C752ABA-F810-B243-8F9C-7D096620BD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D0185D-1C99-B749-8625-A8ED383E7862}"/>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321339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60716-3A1F-9D41-AD2E-923E5294AD81}"/>
              </a:ext>
            </a:extLst>
          </p:cNvPr>
          <p:cNvSpPr>
            <a:spLocks noGrp="1"/>
          </p:cNvSpPr>
          <p:nvPr>
            <p:ph type="dt" sz="half" idx="10"/>
          </p:nvPr>
        </p:nvSpPr>
        <p:spPr/>
        <p:txBody>
          <a:bodyPr/>
          <a:lstStyle/>
          <a:p>
            <a:fld id="{B4E60A5D-EEE0-4C80-B1C3-9998EEC97063}" type="datetime1">
              <a:rPr lang="en-US" smtClean="0"/>
              <a:t>7/13/2023</a:t>
            </a:fld>
            <a:endParaRPr lang="en-US"/>
          </a:p>
        </p:txBody>
      </p:sp>
      <p:sp>
        <p:nvSpPr>
          <p:cNvPr id="3" name="Footer Placeholder 2">
            <a:extLst>
              <a:ext uri="{FF2B5EF4-FFF2-40B4-BE49-F238E27FC236}">
                <a16:creationId xmlns:a16="http://schemas.microsoft.com/office/drawing/2014/main" id="{2415CFBB-446E-D64E-ADF5-2516DED48E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71148-C9A2-8E4E-A36C-800590C44B6E}"/>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4051332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56C2-8705-5849-ACC5-92E0B24D2C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89D2E-3E15-CB4D-8583-C8FDE96471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2B2972-4D03-E345-BDF4-49F7AB003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A848E-BF48-9D4F-AF49-7D6755FF5932}"/>
              </a:ext>
            </a:extLst>
          </p:cNvPr>
          <p:cNvSpPr>
            <a:spLocks noGrp="1"/>
          </p:cNvSpPr>
          <p:nvPr>
            <p:ph type="dt" sz="half" idx="10"/>
          </p:nvPr>
        </p:nvSpPr>
        <p:spPr/>
        <p:txBody>
          <a:bodyPr/>
          <a:lstStyle/>
          <a:p>
            <a:fld id="{3D449C91-5AE9-4ECE-8A87-8C3EDE2A9F28}" type="datetime1">
              <a:rPr lang="en-US" smtClean="0"/>
              <a:t>7/13/2023</a:t>
            </a:fld>
            <a:endParaRPr lang="en-US"/>
          </a:p>
        </p:txBody>
      </p:sp>
      <p:sp>
        <p:nvSpPr>
          <p:cNvPr id="6" name="Footer Placeholder 5">
            <a:extLst>
              <a:ext uri="{FF2B5EF4-FFF2-40B4-BE49-F238E27FC236}">
                <a16:creationId xmlns:a16="http://schemas.microsoft.com/office/drawing/2014/main" id="{BBFF7307-12CB-1B4A-8C15-6C0CBDA73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7B6E2-8726-6241-8330-F63DD9227072}"/>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3506687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410C-AF0A-064F-8DBE-320D3BE55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7F31CE-E3F4-5E44-93BB-50A76A0AE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A7860D9-7CD7-5845-BE85-E11940A58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E540D-4B6C-284A-A964-1E6C7C1C0FC3}"/>
              </a:ext>
            </a:extLst>
          </p:cNvPr>
          <p:cNvSpPr>
            <a:spLocks noGrp="1"/>
          </p:cNvSpPr>
          <p:nvPr>
            <p:ph type="dt" sz="half" idx="10"/>
          </p:nvPr>
        </p:nvSpPr>
        <p:spPr/>
        <p:txBody>
          <a:bodyPr/>
          <a:lstStyle/>
          <a:p>
            <a:fld id="{AFB0395F-94F8-4D4B-9222-FE284E990B64}" type="datetime1">
              <a:rPr lang="en-US" smtClean="0"/>
              <a:t>7/13/2023</a:t>
            </a:fld>
            <a:endParaRPr lang="en-US"/>
          </a:p>
        </p:txBody>
      </p:sp>
      <p:sp>
        <p:nvSpPr>
          <p:cNvPr id="6" name="Footer Placeholder 5">
            <a:extLst>
              <a:ext uri="{FF2B5EF4-FFF2-40B4-BE49-F238E27FC236}">
                <a16:creationId xmlns:a16="http://schemas.microsoft.com/office/drawing/2014/main" id="{E6C84EAE-BF1A-C741-9ED5-01E6F2F14E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42357-445E-074B-A6F0-5FE1C8A8D37E}"/>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3859969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9DA0-FD99-5847-B042-DCBE582808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430167-F941-8245-89C4-65498989A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FB6CB-6F23-0240-B47D-F593D6215083}"/>
              </a:ext>
            </a:extLst>
          </p:cNvPr>
          <p:cNvSpPr>
            <a:spLocks noGrp="1"/>
          </p:cNvSpPr>
          <p:nvPr>
            <p:ph type="dt" sz="half" idx="10"/>
          </p:nvPr>
        </p:nvSpPr>
        <p:spPr/>
        <p:txBody>
          <a:bodyPr/>
          <a:lstStyle/>
          <a:p>
            <a:fld id="{7B2DCA7C-A161-4FE9-9775-CD26213DD6C8}" type="datetime1">
              <a:rPr lang="en-US" smtClean="0"/>
              <a:t>7/13/2023</a:t>
            </a:fld>
            <a:endParaRPr lang="en-US"/>
          </a:p>
        </p:txBody>
      </p:sp>
      <p:sp>
        <p:nvSpPr>
          <p:cNvPr id="5" name="Footer Placeholder 4">
            <a:extLst>
              <a:ext uri="{FF2B5EF4-FFF2-40B4-BE49-F238E27FC236}">
                <a16:creationId xmlns:a16="http://schemas.microsoft.com/office/drawing/2014/main" id="{B605878C-056A-6244-9762-65B537268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B4CAB-4FFE-A64F-ADB9-77C51C4F2C8A}"/>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221272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EACA76-7338-4430-BC10-84F152521C19}"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2698835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5DAD8-6BF8-1F4A-A74C-9362B5C984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8073E4-8B6B-B34A-990F-71A85302C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75428-DFF5-254B-9914-10DB7BC47DCB}"/>
              </a:ext>
            </a:extLst>
          </p:cNvPr>
          <p:cNvSpPr>
            <a:spLocks noGrp="1"/>
          </p:cNvSpPr>
          <p:nvPr>
            <p:ph type="dt" sz="half" idx="10"/>
          </p:nvPr>
        </p:nvSpPr>
        <p:spPr/>
        <p:txBody>
          <a:bodyPr/>
          <a:lstStyle/>
          <a:p>
            <a:fld id="{0E2C66F5-81A1-462D-B109-DA14F3BA4536}" type="datetime1">
              <a:rPr lang="en-US" smtClean="0"/>
              <a:t>7/13/2023</a:t>
            </a:fld>
            <a:endParaRPr lang="en-US"/>
          </a:p>
        </p:txBody>
      </p:sp>
      <p:sp>
        <p:nvSpPr>
          <p:cNvPr id="5" name="Footer Placeholder 4">
            <a:extLst>
              <a:ext uri="{FF2B5EF4-FFF2-40B4-BE49-F238E27FC236}">
                <a16:creationId xmlns:a16="http://schemas.microsoft.com/office/drawing/2014/main" id="{2D852F36-A79C-1445-A57B-90AF08D9B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3087B-C260-A049-A3E0-A80EF92F5D6F}"/>
              </a:ext>
            </a:extLst>
          </p:cNvPr>
          <p:cNvSpPr>
            <a:spLocks noGrp="1"/>
          </p:cNvSpPr>
          <p:nvPr>
            <p:ph type="sldNum" sz="quarter" idx="12"/>
          </p:nvPr>
        </p:nvSpPr>
        <p:spPr/>
        <p:txBody>
          <a:bodyPr/>
          <a:lstStyle/>
          <a:p>
            <a:fld id="{C8528F19-254B-924A-B420-2DD801A06CFB}" type="slidenum">
              <a:rPr lang="en-US" smtClean="0"/>
              <a:t>‹#›</a:t>
            </a:fld>
            <a:endParaRPr lang="en-US"/>
          </a:p>
        </p:txBody>
      </p:sp>
    </p:spTree>
    <p:extLst>
      <p:ext uri="{BB962C8B-B14F-4D97-AF65-F5344CB8AC3E}">
        <p14:creationId xmlns:p14="http://schemas.microsoft.com/office/powerpoint/2010/main" val="1548986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422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rgbClr val="00376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rgbClr val="1C1C1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2487033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003763"/>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1600" b="0" i="0">
                <a:solidFill>
                  <a:srgbClr val="1C1C1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3663786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625583" y="3806952"/>
            <a:ext cx="2566670" cy="3051175"/>
          </a:xfrm>
          <a:custGeom>
            <a:avLst/>
            <a:gdLst/>
            <a:ahLst/>
            <a:cxnLst/>
            <a:rect l="l" t="t" r="r" b="b"/>
            <a:pathLst>
              <a:path w="2566670" h="3051175">
                <a:moveTo>
                  <a:pt x="2566428" y="0"/>
                </a:moveTo>
                <a:lnTo>
                  <a:pt x="0" y="0"/>
                </a:lnTo>
                <a:lnTo>
                  <a:pt x="0" y="3051048"/>
                </a:lnTo>
                <a:lnTo>
                  <a:pt x="2566428" y="3051048"/>
                </a:lnTo>
                <a:lnTo>
                  <a:pt x="2566428" y="0"/>
                </a:lnTo>
                <a:close/>
              </a:path>
            </a:pathLst>
          </a:custGeom>
          <a:solidFill>
            <a:srgbClr val="F1F1F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rgbClr val="003763"/>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3819534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2177" y="2058161"/>
            <a:ext cx="1948180" cy="1106805"/>
          </a:xfrm>
          <a:custGeom>
            <a:avLst/>
            <a:gdLst/>
            <a:ahLst/>
            <a:cxnLst/>
            <a:rect l="l" t="t" r="r" b="b"/>
            <a:pathLst>
              <a:path w="1948180" h="1106805">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17" name="bg object 17"/>
          <p:cNvSpPr/>
          <p:nvPr/>
        </p:nvSpPr>
        <p:spPr>
          <a:xfrm>
            <a:off x="2891789" y="2058161"/>
            <a:ext cx="1949450" cy="1106805"/>
          </a:xfrm>
          <a:custGeom>
            <a:avLst/>
            <a:gdLst/>
            <a:ahLst/>
            <a:cxnLst/>
            <a:rect l="l" t="t" r="r" b="b"/>
            <a:pathLst>
              <a:path w="1949450" h="1106805">
                <a:moveTo>
                  <a:pt x="0" y="0"/>
                </a:moveTo>
                <a:lnTo>
                  <a:pt x="1949195" y="0"/>
                </a:lnTo>
                <a:lnTo>
                  <a:pt x="1949195"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18" name="bg object 18"/>
          <p:cNvSpPr/>
          <p:nvPr/>
        </p:nvSpPr>
        <p:spPr>
          <a:xfrm>
            <a:off x="5122926" y="2058161"/>
            <a:ext cx="1948180" cy="1106805"/>
          </a:xfrm>
          <a:custGeom>
            <a:avLst/>
            <a:gdLst/>
            <a:ahLst/>
            <a:cxnLst/>
            <a:rect l="l" t="t" r="r" b="b"/>
            <a:pathLst>
              <a:path w="1948179" h="1106805">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19" name="bg object 19"/>
          <p:cNvSpPr/>
          <p:nvPr/>
        </p:nvSpPr>
        <p:spPr>
          <a:xfrm>
            <a:off x="7352538" y="2058161"/>
            <a:ext cx="1949450" cy="1106805"/>
          </a:xfrm>
          <a:custGeom>
            <a:avLst/>
            <a:gdLst/>
            <a:ahLst/>
            <a:cxnLst/>
            <a:rect l="l" t="t" r="r" b="b"/>
            <a:pathLst>
              <a:path w="1949450" h="1106805">
                <a:moveTo>
                  <a:pt x="0" y="0"/>
                </a:moveTo>
                <a:lnTo>
                  <a:pt x="1949196" y="0"/>
                </a:lnTo>
                <a:lnTo>
                  <a:pt x="1949196"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0" name="bg object 20"/>
          <p:cNvSpPr/>
          <p:nvPr/>
        </p:nvSpPr>
        <p:spPr>
          <a:xfrm>
            <a:off x="2891789" y="5026914"/>
            <a:ext cx="1949450" cy="1106805"/>
          </a:xfrm>
          <a:custGeom>
            <a:avLst/>
            <a:gdLst/>
            <a:ahLst/>
            <a:cxnLst/>
            <a:rect l="l" t="t" r="r" b="b"/>
            <a:pathLst>
              <a:path w="1949450" h="1106804">
                <a:moveTo>
                  <a:pt x="0" y="0"/>
                </a:moveTo>
                <a:lnTo>
                  <a:pt x="1949195" y="0"/>
                </a:lnTo>
                <a:lnTo>
                  <a:pt x="1949195"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1" name="bg object 21"/>
          <p:cNvSpPr/>
          <p:nvPr/>
        </p:nvSpPr>
        <p:spPr>
          <a:xfrm>
            <a:off x="5122926" y="5026914"/>
            <a:ext cx="1948180" cy="1106805"/>
          </a:xfrm>
          <a:custGeom>
            <a:avLst/>
            <a:gdLst/>
            <a:ahLst/>
            <a:cxnLst/>
            <a:rect l="l" t="t" r="r" b="b"/>
            <a:pathLst>
              <a:path w="1948179" h="1106804">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2" name="bg object 22"/>
          <p:cNvSpPr/>
          <p:nvPr/>
        </p:nvSpPr>
        <p:spPr>
          <a:xfrm>
            <a:off x="7352538" y="5026914"/>
            <a:ext cx="1949450" cy="1106805"/>
          </a:xfrm>
          <a:custGeom>
            <a:avLst/>
            <a:gdLst/>
            <a:ahLst/>
            <a:cxnLst/>
            <a:rect l="l" t="t" r="r" b="b"/>
            <a:pathLst>
              <a:path w="1949450" h="1106804">
                <a:moveTo>
                  <a:pt x="0" y="0"/>
                </a:moveTo>
                <a:lnTo>
                  <a:pt x="1949196" y="0"/>
                </a:lnTo>
                <a:lnTo>
                  <a:pt x="1949196"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3" name="bg object 23"/>
          <p:cNvSpPr/>
          <p:nvPr/>
        </p:nvSpPr>
        <p:spPr>
          <a:xfrm>
            <a:off x="9583673" y="2058161"/>
            <a:ext cx="1948180" cy="1106805"/>
          </a:xfrm>
          <a:custGeom>
            <a:avLst/>
            <a:gdLst/>
            <a:ahLst/>
            <a:cxnLst/>
            <a:rect l="l" t="t" r="r" b="b"/>
            <a:pathLst>
              <a:path w="1948179" h="1106805">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4" name="bg object 24"/>
          <p:cNvSpPr/>
          <p:nvPr/>
        </p:nvSpPr>
        <p:spPr>
          <a:xfrm>
            <a:off x="662177" y="3603497"/>
            <a:ext cx="1948180" cy="1106805"/>
          </a:xfrm>
          <a:custGeom>
            <a:avLst/>
            <a:gdLst/>
            <a:ahLst/>
            <a:cxnLst/>
            <a:rect l="l" t="t" r="r" b="b"/>
            <a:pathLst>
              <a:path w="1948180" h="1106804">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5" name="bg object 25"/>
          <p:cNvSpPr/>
          <p:nvPr/>
        </p:nvSpPr>
        <p:spPr>
          <a:xfrm>
            <a:off x="2891789" y="3603497"/>
            <a:ext cx="1949450" cy="1106805"/>
          </a:xfrm>
          <a:custGeom>
            <a:avLst/>
            <a:gdLst/>
            <a:ahLst/>
            <a:cxnLst/>
            <a:rect l="l" t="t" r="r" b="b"/>
            <a:pathLst>
              <a:path w="1949450" h="1106804">
                <a:moveTo>
                  <a:pt x="0" y="0"/>
                </a:moveTo>
                <a:lnTo>
                  <a:pt x="1949195" y="0"/>
                </a:lnTo>
                <a:lnTo>
                  <a:pt x="1949195"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6" name="bg object 26"/>
          <p:cNvSpPr/>
          <p:nvPr/>
        </p:nvSpPr>
        <p:spPr>
          <a:xfrm>
            <a:off x="5122926" y="3603497"/>
            <a:ext cx="1948180" cy="1106805"/>
          </a:xfrm>
          <a:custGeom>
            <a:avLst/>
            <a:gdLst/>
            <a:ahLst/>
            <a:cxnLst/>
            <a:rect l="l" t="t" r="r" b="b"/>
            <a:pathLst>
              <a:path w="1948179" h="1106804">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7" name="bg object 27"/>
          <p:cNvSpPr/>
          <p:nvPr/>
        </p:nvSpPr>
        <p:spPr>
          <a:xfrm>
            <a:off x="7352538" y="3603497"/>
            <a:ext cx="1949450" cy="1106805"/>
          </a:xfrm>
          <a:custGeom>
            <a:avLst/>
            <a:gdLst/>
            <a:ahLst/>
            <a:cxnLst/>
            <a:rect l="l" t="t" r="r" b="b"/>
            <a:pathLst>
              <a:path w="1949450" h="1106804">
                <a:moveTo>
                  <a:pt x="0" y="0"/>
                </a:moveTo>
                <a:lnTo>
                  <a:pt x="1949196" y="0"/>
                </a:lnTo>
                <a:lnTo>
                  <a:pt x="1949196" y="1106424"/>
                </a:lnTo>
                <a:lnTo>
                  <a:pt x="0" y="1106424"/>
                </a:lnTo>
                <a:lnTo>
                  <a:pt x="0" y="0"/>
                </a:lnTo>
                <a:close/>
              </a:path>
            </a:pathLst>
          </a:custGeom>
          <a:ln w="28575">
            <a:solidFill>
              <a:srgbClr val="003763"/>
            </a:solidFill>
          </a:ln>
        </p:spPr>
        <p:txBody>
          <a:bodyPr wrap="square" lIns="0" tIns="0" rIns="0" bIns="0" rtlCol="0"/>
          <a:lstStyle/>
          <a:p>
            <a:endParaRPr/>
          </a:p>
        </p:txBody>
      </p:sp>
      <p:sp>
        <p:nvSpPr>
          <p:cNvPr id="28" name="bg object 28"/>
          <p:cNvSpPr/>
          <p:nvPr/>
        </p:nvSpPr>
        <p:spPr>
          <a:xfrm>
            <a:off x="9583673" y="3603497"/>
            <a:ext cx="1948180" cy="1106805"/>
          </a:xfrm>
          <a:custGeom>
            <a:avLst/>
            <a:gdLst/>
            <a:ahLst/>
            <a:cxnLst/>
            <a:rect l="l" t="t" r="r" b="b"/>
            <a:pathLst>
              <a:path w="1948179" h="1106804">
                <a:moveTo>
                  <a:pt x="0" y="0"/>
                </a:moveTo>
                <a:lnTo>
                  <a:pt x="1947672" y="0"/>
                </a:lnTo>
                <a:lnTo>
                  <a:pt x="1947672" y="1106424"/>
                </a:lnTo>
                <a:lnTo>
                  <a:pt x="0" y="1106424"/>
                </a:lnTo>
                <a:lnTo>
                  <a:pt x="0" y="0"/>
                </a:lnTo>
                <a:close/>
              </a:path>
            </a:pathLst>
          </a:custGeom>
          <a:ln w="28575">
            <a:solidFill>
              <a:srgbClr val="003763"/>
            </a:solidFill>
          </a:ln>
        </p:spPr>
        <p:txBody>
          <a:bodyPr wrap="square" lIns="0" tIns="0" rIns="0" bIns="0" rtlCol="0"/>
          <a:lstStyle/>
          <a:p>
            <a:endParaRPr/>
          </a:p>
        </p:txBody>
      </p:sp>
      <p:pic>
        <p:nvPicPr>
          <p:cNvPr id="29" name="bg object 29"/>
          <p:cNvPicPr/>
          <p:nvPr/>
        </p:nvPicPr>
        <p:blipFill>
          <a:blip r:embed="rId2" cstate="print"/>
          <a:stretch>
            <a:fillRect/>
          </a:stretch>
        </p:blipFill>
        <p:spPr>
          <a:xfrm>
            <a:off x="758951" y="2275332"/>
            <a:ext cx="1752599" cy="670546"/>
          </a:xfrm>
          <a:prstGeom prst="rect">
            <a:avLst/>
          </a:prstGeom>
        </p:spPr>
      </p:pic>
      <p:pic>
        <p:nvPicPr>
          <p:cNvPr id="30" name="bg object 30"/>
          <p:cNvPicPr/>
          <p:nvPr/>
        </p:nvPicPr>
        <p:blipFill>
          <a:blip r:embed="rId3" cstate="print"/>
          <a:stretch>
            <a:fillRect/>
          </a:stretch>
        </p:blipFill>
        <p:spPr>
          <a:xfrm>
            <a:off x="3031179" y="2429297"/>
            <a:ext cx="1731320" cy="399370"/>
          </a:xfrm>
          <a:prstGeom prst="rect">
            <a:avLst/>
          </a:prstGeom>
        </p:spPr>
      </p:pic>
      <p:pic>
        <p:nvPicPr>
          <p:cNvPr id="31" name="bg object 31"/>
          <p:cNvPicPr/>
          <p:nvPr/>
        </p:nvPicPr>
        <p:blipFill>
          <a:blip r:embed="rId4" cstate="print"/>
          <a:stretch>
            <a:fillRect/>
          </a:stretch>
        </p:blipFill>
        <p:spPr>
          <a:xfrm>
            <a:off x="5692140" y="2129027"/>
            <a:ext cx="807719" cy="961643"/>
          </a:xfrm>
          <a:prstGeom prst="rect">
            <a:avLst/>
          </a:prstGeom>
        </p:spPr>
      </p:pic>
      <p:pic>
        <p:nvPicPr>
          <p:cNvPr id="32" name="bg object 32"/>
          <p:cNvPicPr/>
          <p:nvPr/>
        </p:nvPicPr>
        <p:blipFill>
          <a:blip r:embed="rId5" cstate="print"/>
          <a:stretch>
            <a:fillRect/>
          </a:stretch>
        </p:blipFill>
        <p:spPr>
          <a:xfrm>
            <a:off x="7772400" y="2153411"/>
            <a:ext cx="1118615" cy="914399"/>
          </a:xfrm>
          <a:prstGeom prst="rect">
            <a:avLst/>
          </a:prstGeom>
        </p:spPr>
      </p:pic>
      <p:pic>
        <p:nvPicPr>
          <p:cNvPr id="33" name="bg object 33"/>
          <p:cNvPicPr/>
          <p:nvPr/>
        </p:nvPicPr>
        <p:blipFill>
          <a:blip r:embed="rId6" cstate="print"/>
          <a:stretch>
            <a:fillRect/>
          </a:stretch>
        </p:blipFill>
        <p:spPr>
          <a:xfrm>
            <a:off x="9712452" y="2438400"/>
            <a:ext cx="1688591" cy="507491"/>
          </a:xfrm>
          <a:prstGeom prst="rect">
            <a:avLst/>
          </a:prstGeom>
        </p:spPr>
      </p:pic>
      <p:pic>
        <p:nvPicPr>
          <p:cNvPr id="34" name="bg object 34"/>
          <p:cNvPicPr/>
          <p:nvPr/>
        </p:nvPicPr>
        <p:blipFill>
          <a:blip r:embed="rId7" cstate="print"/>
          <a:stretch>
            <a:fillRect/>
          </a:stretch>
        </p:blipFill>
        <p:spPr>
          <a:xfrm>
            <a:off x="1107947" y="3715511"/>
            <a:ext cx="1054607" cy="880859"/>
          </a:xfrm>
          <a:prstGeom prst="rect">
            <a:avLst/>
          </a:prstGeom>
        </p:spPr>
      </p:pic>
      <p:pic>
        <p:nvPicPr>
          <p:cNvPr id="35" name="bg object 35"/>
          <p:cNvPicPr/>
          <p:nvPr/>
        </p:nvPicPr>
        <p:blipFill>
          <a:blip r:embed="rId8" cstate="print"/>
          <a:stretch>
            <a:fillRect/>
          </a:stretch>
        </p:blipFill>
        <p:spPr>
          <a:xfrm>
            <a:off x="3102864" y="3715511"/>
            <a:ext cx="1523987" cy="935723"/>
          </a:xfrm>
          <a:prstGeom prst="rect">
            <a:avLst/>
          </a:prstGeom>
        </p:spPr>
      </p:pic>
      <p:pic>
        <p:nvPicPr>
          <p:cNvPr id="36" name="bg object 36"/>
          <p:cNvPicPr/>
          <p:nvPr/>
        </p:nvPicPr>
        <p:blipFill>
          <a:blip r:embed="rId9" cstate="print"/>
          <a:stretch>
            <a:fillRect/>
          </a:stretch>
        </p:blipFill>
        <p:spPr>
          <a:xfrm>
            <a:off x="5268467" y="3700271"/>
            <a:ext cx="1511807" cy="850391"/>
          </a:xfrm>
          <a:prstGeom prst="rect">
            <a:avLst/>
          </a:prstGeom>
        </p:spPr>
      </p:pic>
      <p:pic>
        <p:nvPicPr>
          <p:cNvPr id="37" name="bg object 37"/>
          <p:cNvPicPr/>
          <p:nvPr/>
        </p:nvPicPr>
        <p:blipFill>
          <a:blip r:embed="rId10" cstate="print"/>
          <a:stretch>
            <a:fillRect/>
          </a:stretch>
        </p:blipFill>
        <p:spPr>
          <a:xfrm>
            <a:off x="7565135" y="3573779"/>
            <a:ext cx="1523999" cy="1142999"/>
          </a:xfrm>
          <a:prstGeom prst="rect">
            <a:avLst/>
          </a:prstGeom>
        </p:spPr>
      </p:pic>
      <p:pic>
        <p:nvPicPr>
          <p:cNvPr id="38" name="bg object 38"/>
          <p:cNvPicPr/>
          <p:nvPr/>
        </p:nvPicPr>
        <p:blipFill>
          <a:blip r:embed="rId11" cstate="print"/>
          <a:stretch>
            <a:fillRect/>
          </a:stretch>
        </p:blipFill>
        <p:spPr>
          <a:xfrm>
            <a:off x="10149840" y="3715512"/>
            <a:ext cx="813815" cy="909827"/>
          </a:xfrm>
          <a:prstGeom prst="rect">
            <a:avLst/>
          </a:prstGeom>
        </p:spPr>
      </p:pic>
      <p:pic>
        <p:nvPicPr>
          <p:cNvPr id="39" name="bg object 39"/>
          <p:cNvPicPr/>
          <p:nvPr/>
        </p:nvPicPr>
        <p:blipFill>
          <a:blip r:embed="rId12" cstate="print"/>
          <a:stretch>
            <a:fillRect/>
          </a:stretch>
        </p:blipFill>
        <p:spPr>
          <a:xfrm>
            <a:off x="3285744" y="5253228"/>
            <a:ext cx="1005839" cy="653795"/>
          </a:xfrm>
          <a:prstGeom prst="rect">
            <a:avLst/>
          </a:prstGeom>
        </p:spPr>
      </p:pic>
      <p:pic>
        <p:nvPicPr>
          <p:cNvPr id="40" name="bg object 40"/>
          <p:cNvPicPr/>
          <p:nvPr/>
        </p:nvPicPr>
        <p:blipFill>
          <a:blip r:embed="rId13" cstate="print"/>
          <a:stretch>
            <a:fillRect/>
          </a:stretch>
        </p:blipFill>
        <p:spPr>
          <a:xfrm>
            <a:off x="5291328" y="5414771"/>
            <a:ext cx="1635251" cy="361187"/>
          </a:xfrm>
          <a:prstGeom prst="rect">
            <a:avLst/>
          </a:prstGeom>
        </p:spPr>
      </p:pic>
      <p:pic>
        <p:nvPicPr>
          <p:cNvPr id="41" name="bg object 41"/>
          <p:cNvPicPr/>
          <p:nvPr/>
        </p:nvPicPr>
        <p:blipFill>
          <a:blip r:embed="rId14" cstate="print"/>
          <a:stretch>
            <a:fillRect/>
          </a:stretch>
        </p:blipFill>
        <p:spPr>
          <a:xfrm>
            <a:off x="7485888" y="5297423"/>
            <a:ext cx="1680971" cy="563879"/>
          </a:xfrm>
          <a:prstGeom prst="rect">
            <a:avLst/>
          </a:prstGeom>
        </p:spPr>
      </p:pic>
      <p:sp>
        <p:nvSpPr>
          <p:cNvPr id="2" name="Holder 2"/>
          <p:cNvSpPr>
            <a:spLocks noGrp="1"/>
          </p:cNvSpPr>
          <p:nvPr>
            <p:ph type="title"/>
          </p:nvPr>
        </p:nvSpPr>
        <p:spPr/>
        <p:txBody>
          <a:bodyPr lIns="0" tIns="0" rIns="0" bIns="0"/>
          <a:lstStyle>
            <a:lvl1pPr>
              <a:defRPr sz="4000" b="0" i="0">
                <a:solidFill>
                  <a:srgbClr val="003763"/>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2149607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97149" y="0"/>
            <a:ext cx="1510665" cy="1055370"/>
          </a:xfrm>
          <a:custGeom>
            <a:avLst/>
            <a:gdLst/>
            <a:ahLst/>
            <a:cxnLst/>
            <a:rect l="l" t="t" r="r" b="b"/>
            <a:pathLst>
              <a:path w="1510664" h="1055370">
                <a:moveTo>
                  <a:pt x="1313688" y="0"/>
                </a:moveTo>
                <a:lnTo>
                  <a:pt x="196596" y="0"/>
                </a:lnTo>
                <a:lnTo>
                  <a:pt x="0" y="393192"/>
                </a:lnTo>
                <a:lnTo>
                  <a:pt x="331089" y="1055370"/>
                </a:lnTo>
                <a:lnTo>
                  <a:pt x="1179195" y="1055370"/>
                </a:lnTo>
                <a:lnTo>
                  <a:pt x="1510271" y="393192"/>
                </a:lnTo>
                <a:lnTo>
                  <a:pt x="1313688" y="0"/>
                </a:lnTo>
                <a:close/>
              </a:path>
            </a:pathLst>
          </a:custGeom>
          <a:solidFill>
            <a:srgbClr val="7BC7DE"/>
          </a:solidFill>
        </p:spPr>
        <p:txBody>
          <a:bodyPr wrap="square" lIns="0" tIns="0" rIns="0" bIns="0" rtlCol="0"/>
          <a:lstStyle/>
          <a:p>
            <a:endParaRPr/>
          </a:p>
        </p:txBody>
      </p:sp>
      <p:sp>
        <p:nvSpPr>
          <p:cNvPr id="17" name="bg object 17"/>
          <p:cNvSpPr/>
          <p:nvPr/>
        </p:nvSpPr>
        <p:spPr>
          <a:xfrm>
            <a:off x="4597146" y="0"/>
            <a:ext cx="1510665" cy="1055370"/>
          </a:xfrm>
          <a:custGeom>
            <a:avLst/>
            <a:gdLst/>
            <a:ahLst/>
            <a:cxnLst/>
            <a:rect l="l" t="t" r="r" b="b"/>
            <a:pathLst>
              <a:path w="1510664" h="1055370">
                <a:moveTo>
                  <a:pt x="1510284" y="393191"/>
                </a:moveTo>
                <a:lnTo>
                  <a:pt x="1313688" y="0"/>
                </a:lnTo>
              </a:path>
              <a:path w="1510664" h="1055370">
                <a:moveTo>
                  <a:pt x="196595" y="0"/>
                </a:moveTo>
                <a:lnTo>
                  <a:pt x="0" y="393191"/>
                </a:lnTo>
                <a:lnTo>
                  <a:pt x="331089" y="1055369"/>
                </a:lnTo>
                <a:lnTo>
                  <a:pt x="1179195" y="1055369"/>
                </a:lnTo>
                <a:lnTo>
                  <a:pt x="1510284" y="393191"/>
                </a:lnTo>
              </a:path>
            </a:pathLst>
          </a:custGeom>
          <a:ln w="19050">
            <a:solidFill>
              <a:srgbClr val="D9D9D9"/>
            </a:solidFill>
          </a:ln>
        </p:spPr>
        <p:txBody>
          <a:bodyPr wrap="square" lIns="0" tIns="0" rIns="0" bIns="0" rtlCol="0"/>
          <a:lstStyle/>
          <a:p>
            <a:endParaRPr/>
          </a:p>
        </p:txBody>
      </p:sp>
      <p:sp>
        <p:nvSpPr>
          <p:cNvPr id="18" name="bg object 18"/>
          <p:cNvSpPr/>
          <p:nvPr/>
        </p:nvSpPr>
        <p:spPr>
          <a:xfrm>
            <a:off x="4719067" y="0"/>
            <a:ext cx="1268095" cy="950594"/>
          </a:xfrm>
          <a:custGeom>
            <a:avLst/>
            <a:gdLst/>
            <a:ahLst/>
            <a:cxnLst/>
            <a:rect l="l" t="t" r="r" b="b"/>
            <a:pathLst>
              <a:path w="1268095" h="950594">
                <a:moveTo>
                  <a:pt x="1070990" y="0"/>
                </a:moveTo>
                <a:lnTo>
                  <a:pt x="196976" y="0"/>
                </a:lnTo>
                <a:lnTo>
                  <a:pt x="0" y="393954"/>
                </a:lnTo>
                <a:lnTo>
                  <a:pt x="278129" y="950213"/>
                </a:lnTo>
                <a:lnTo>
                  <a:pt x="989838" y="950213"/>
                </a:lnTo>
                <a:lnTo>
                  <a:pt x="1267967" y="393954"/>
                </a:lnTo>
                <a:lnTo>
                  <a:pt x="1070990" y="0"/>
                </a:lnTo>
                <a:close/>
              </a:path>
            </a:pathLst>
          </a:custGeom>
          <a:solidFill>
            <a:srgbClr val="7BC7DE"/>
          </a:solidFill>
        </p:spPr>
        <p:txBody>
          <a:bodyPr wrap="square" lIns="0" tIns="0" rIns="0" bIns="0" rtlCol="0"/>
          <a:lstStyle/>
          <a:p>
            <a:endParaRPr/>
          </a:p>
        </p:txBody>
      </p:sp>
      <p:sp>
        <p:nvSpPr>
          <p:cNvPr id="19" name="bg object 19"/>
          <p:cNvSpPr/>
          <p:nvPr/>
        </p:nvSpPr>
        <p:spPr>
          <a:xfrm>
            <a:off x="4719066" y="0"/>
            <a:ext cx="1268095" cy="950594"/>
          </a:xfrm>
          <a:custGeom>
            <a:avLst/>
            <a:gdLst/>
            <a:ahLst/>
            <a:cxnLst/>
            <a:rect l="l" t="t" r="r" b="b"/>
            <a:pathLst>
              <a:path w="1268095" h="950594">
                <a:moveTo>
                  <a:pt x="1267967" y="393953"/>
                </a:moveTo>
                <a:lnTo>
                  <a:pt x="1070991" y="0"/>
                </a:lnTo>
              </a:path>
              <a:path w="1268095" h="950594">
                <a:moveTo>
                  <a:pt x="196976" y="0"/>
                </a:moveTo>
                <a:lnTo>
                  <a:pt x="0" y="393953"/>
                </a:lnTo>
                <a:lnTo>
                  <a:pt x="278129" y="950213"/>
                </a:lnTo>
                <a:lnTo>
                  <a:pt x="989837" y="950213"/>
                </a:lnTo>
                <a:lnTo>
                  <a:pt x="1267967" y="393953"/>
                </a:lnTo>
              </a:path>
            </a:pathLst>
          </a:custGeom>
          <a:ln w="38100">
            <a:solidFill>
              <a:srgbClr val="FFFFFF"/>
            </a:solidFill>
          </a:ln>
        </p:spPr>
        <p:txBody>
          <a:bodyPr wrap="square" lIns="0" tIns="0" rIns="0" bIns="0" rtlCol="0"/>
          <a:lstStyle/>
          <a:p>
            <a:endParaRPr/>
          </a:p>
        </p:txBody>
      </p:sp>
      <p:sp>
        <p:nvSpPr>
          <p:cNvPr id="20" name="bg object 20"/>
          <p:cNvSpPr/>
          <p:nvPr/>
        </p:nvSpPr>
        <p:spPr>
          <a:xfrm>
            <a:off x="3462526" y="0"/>
            <a:ext cx="1161415" cy="313690"/>
          </a:xfrm>
          <a:custGeom>
            <a:avLst/>
            <a:gdLst/>
            <a:ahLst/>
            <a:cxnLst/>
            <a:rect l="l" t="t" r="r" b="b"/>
            <a:pathLst>
              <a:path w="1161414" h="313690">
                <a:moveTo>
                  <a:pt x="1161288" y="0"/>
                </a:moveTo>
                <a:lnTo>
                  <a:pt x="0" y="0"/>
                </a:lnTo>
                <a:lnTo>
                  <a:pt x="156591" y="313182"/>
                </a:lnTo>
                <a:lnTo>
                  <a:pt x="1004697" y="313182"/>
                </a:lnTo>
                <a:lnTo>
                  <a:pt x="1161288" y="0"/>
                </a:lnTo>
                <a:close/>
              </a:path>
            </a:pathLst>
          </a:custGeom>
          <a:solidFill>
            <a:srgbClr val="003763"/>
          </a:solidFill>
        </p:spPr>
        <p:txBody>
          <a:bodyPr wrap="square" lIns="0" tIns="0" rIns="0" bIns="0" rtlCol="0"/>
          <a:lstStyle/>
          <a:p>
            <a:endParaRPr/>
          </a:p>
        </p:txBody>
      </p:sp>
      <p:sp>
        <p:nvSpPr>
          <p:cNvPr id="21" name="bg object 21"/>
          <p:cNvSpPr/>
          <p:nvPr/>
        </p:nvSpPr>
        <p:spPr>
          <a:xfrm>
            <a:off x="3462527" y="0"/>
            <a:ext cx="1161415" cy="313690"/>
          </a:xfrm>
          <a:custGeom>
            <a:avLst/>
            <a:gdLst/>
            <a:ahLst/>
            <a:cxnLst/>
            <a:rect l="l" t="t" r="r" b="b"/>
            <a:pathLst>
              <a:path w="1161414" h="313690">
                <a:moveTo>
                  <a:pt x="0" y="0"/>
                </a:moveTo>
                <a:lnTo>
                  <a:pt x="156591" y="313182"/>
                </a:lnTo>
                <a:lnTo>
                  <a:pt x="1004697" y="313182"/>
                </a:lnTo>
                <a:lnTo>
                  <a:pt x="1161288" y="0"/>
                </a:lnTo>
              </a:path>
            </a:pathLst>
          </a:custGeom>
          <a:ln w="19050">
            <a:solidFill>
              <a:srgbClr val="D9D9D9"/>
            </a:solidFill>
          </a:ln>
        </p:spPr>
        <p:txBody>
          <a:bodyPr wrap="square" lIns="0" tIns="0" rIns="0" bIns="0" rtlCol="0"/>
          <a:lstStyle/>
          <a:p>
            <a:endParaRPr/>
          </a:p>
        </p:txBody>
      </p:sp>
      <p:sp>
        <p:nvSpPr>
          <p:cNvPr id="22" name="bg object 22"/>
          <p:cNvSpPr/>
          <p:nvPr/>
        </p:nvSpPr>
        <p:spPr>
          <a:xfrm>
            <a:off x="3584441" y="0"/>
            <a:ext cx="919480" cy="207010"/>
          </a:xfrm>
          <a:custGeom>
            <a:avLst/>
            <a:gdLst/>
            <a:ahLst/>
            <a:cxnLst/>
            <a:rect l="l" t="t" r="r" b="b"/>
            <a:pathLst>
              <a:path w="919479" h="207010">
                <a:moveTo>
                  <a:pt x="918984" y="0"/>
                </a:moveTo>
                <a:lnTo>
                  <a:pt x="0" y="0"/>
                </a:lnTo>
                <a:lnTo>
                  <a:pt x="103251" y="206502"/>
                </a:lnTo>
                <a:lnTo>
                  <a:pt x="815733" y="206502"/>
                </a:lnTo>
                <a:lnTo>
                  <a:pt x="918984" y="0"/>
                </a:lnTo>
                <a:close/>
              </a:path>
            </a:pathLst>
          </a:custGeom>
          <a:solidFill>
            <a:srgbClr val="003763"/>
          </a:solidFill>
        </p:spPr>
        <p:txBody>
          <a:bodyPr wrap="square" lIns="0" tIns="0" rIns="0" bIns="0" rtlCol="0"/>
          <a:lstStyle/>
          <a:p>
            <a:endParaRPr/>
          </a:p>
        </p:txBody>
      </p:sp>
      <p:sp>
        <p:nvSpPr>
          <p:cNvPr id="23" name="bg object 23"/>
          <p:cNvSpPr/>
          <p:nvPr/>
        </p:nvSpPr>
        <p:spPr>
          <a:xfrm>
            <a:off x="3584447" y="0"/>
            <a:ext cx="919480" cy="207010"/>
          </a:xfrm>
          <a:custGeom>
            <a:avLst/>
            <a:gdLst/>
            <a:ahLst/>
            <a:cxnLst/>
            <a:rect l="l" t="t" r="r" b="b"/>
            <a:pathLst>
              <a:path w="919479" h="207010">
                <a:moveTo>
                  <a:pt x="0" y="0"/>
                </a:moveTo>
                <a:lnTo>
                  <a:pt x="103251" y="206503"/>
                </a:lnTo>
                <a:lnTo>
                  <a:pt x="815721" y="206503"/>
                </a:lnTo>
                <a:lnTo>
                  <a:pt x="918973" y="0"/>
                </a:lnTo>
              </a:path>
            </a:pathLst>
          </a:custGeom>
          <a:ln w="38100">
            <a:solidFill>
              <a:srgbClr val="FFFFFF"/>
            </a:solidFill>
          </a:ln>
        </p:spPr>
        <p:txBody>
          <a:bodyPr wrap="square" lIns="0" tIns="0" rIns="0" bIns="0" rtlCol="0"/>
          <a:lstStyle/>
          <a:p>
            <a:endParaRPr/>
          </a:p>
        </p:txBody>
      </p:sp>
      <p:sp>
        <p:nvSpPr>
          <p:cNvPr id="24" name="bg object 24"/>
          <p:cNvSpPr/>
          <p:nvPr/>
        </p:nvSpPr>
        <p:spPr>
          <a:xfrm>
            <a:off x="1972819" y="0"/>
            <a:ext cx="1508760" cy="1029969"/>
          </a:xfrm>
          <a:custGeom>
            <a:avLst/>
            <a:gdLst/>
            <a:ahLst/>
            <a:cxnLst/>
            <a:rect l="l" t="t" r="r" b="b"/>
            <a:pathLst>
              <a:path w="1508760" h="1029969">
                <a:moveTo>
                  <a:pt x="1325118" y="0"/>
                </a:moveTo>
                <a:lnTo>
                  <a:pt x="183642" y="0"/>
                </a:lnTo>
                <a:lnTo>
                  <a:pt x="0" y="367284"/>
                </a:lnTo>
                <a:lnTo>
                  <a:pt x="331089" y="1029462"/>
                </a:lnTo>
                <a:lnTo>
                  <a:pt x="1177671" y="1029462"/>
                </a:lnTo>
                <a:lnTo>
                  <a:pt x="1508760" y="367284"/>
                </a:lnTo>
                <a:lnTo>
                  <a:pt x="1325118" y="0"/>
                </a:lnTo>
                <a:close/>
              </a:path>
            </a:pathLst>
          </a:custGeom>
          <a:solidFill>
            <a:srgbClr val="DBECEF"/>
          </a:solidFill>
        </p:spPr>
        <p:txBody>
          <a:bodyPr wrap="square" lIns="0" tIns="0" rIns="0" bIns="0" rtlCol="0"/>
          <a:lstStyle/>
          <a:p>
            <a:endParaRPr/>
          </a:p>
        </p:txBody>
      </p:sp>
      <p:sp>
        <p:nvSpPr>
          <p:cNvPr id="25" name="bg object 25"/>
          <p:cNvSpPr/>
          <p:nvPr/>
        </p:nvSpPr>
        <p:spPr>
          <a:xfrm>
            <a:off x="1972817" y="0"/>
            <a:ext cx="1508760" cy="1029969"/>
          </a:xfrm>
          <a:custGeom>
            <a:avLst/>
            <a:gdLst/>
            <a:ahLst/>
            <a:cxnLst/>
            <a:rect l="l" t="t" r="r" b="b"/>
            <a:pathLst>
              <a:path w="1508760" h="1029969">
                <a:moveTo>
                  <a:pt x="1508760" y="367284"/>
                </a:moveTo>
                <a:lnTo>
                  <a:pt x="1325117" y="0"/>
                </a:lnTo>
              </a:path>
              <a:path w="1508760" h="1029969">
                <a:moveTo>
                  <a:pt x="183642" y="0"/>
                </a:moveTo>
                <a:lnTo>
                  <a:pt x="0" y="367284"/>
                </a:lnTo>
                <a:lnTo>
                  <a:pt x="331089" y="1029462"/>
                </a:lnTo>
                <a:lnTo>
                  <a:pt x="1177671" y="1029462"/>
                </a:lnTo>
                <a:lnTo>
                  <a:pt x="1508760" y="367284"/>
                </a:lnTo>
              </a:path>
            </a:pathLst>
          </a:custGeom>
          <a:ln w="19049">
            <a:solidFill>
              <a:srgbClr val="D9D9D9"/>
            </a:solidFill>
          </a:ln>
        </p:spPr>
        <p:txBody>
          <a:bodyPr wrap="square" lIns="0" tIns="0" rIns="0" bIns="0" rtlCol="0"/>
          <a:lstStyle/>
          <a:p>
            <a:endParaRPr/>
          </a:p>
        </p:txBody>
      </p:sp>
      <p:sp>
        <p:nvSpPr>
          <p:cNvPr id="26" name="bg object 26"/>
          <p:cNvSpPr/>
          <p:nvPr/>
        </p:nvSpPr>
        <p:spPr>
          <a:xfrm>
            <a:off x="2093207" y="0"/>
            <a:ext cx="1268095" cy="923290"/>
          </a:xfrm>
          <a:custGeom>
            <a:avLst/>
            <a:gdLst/>
            <a:ahLst/>
            <a:cxnLst/>
            <a:rect l="l" t="t" r="r" b="b"/>
            <a:pathLst>
              <a:path w="1268095" h="923290">
                <a:moveTo>
                  <a:pt x="1084338" y="0"/>
                </a:moveTo>
                <a:lnTo>
                  <a:pt x="183642" y="0"/>
                </a:lnTo>
                <a:lnTo>
                  <a:pt x="0" y="367284"/>
                </a:lnTo>
                <a:lnTo>
                  <a:pt x="277749" y="922782"/>
                </a:lnTo>
                <a:lnTo>
                  <a:pt x="990231" y="922782"/>
                </a:lnTo>
                <a:lnTo>
                  <a:pt x="1267980" y="367284"/>
                </a:lnTo>
                <a:lnTo>
                  <a:pt x="1084338" y="0"/>
                </a:lnTo>
                <a:close/>
              </a:path>
            </a:pathLst>
          </a:custGeom>
          <a:solidFill>
            <a:srgbClr val="DBECEF"/>
          </a:solidFill>
        </p:spPr>
        <p:txBody>
          <a:bodyPr wrap="square" lIns="0" tIns="0" rIns="0" bIns="0" rtlCol="0"/>
          <a:lstStyle/>
          <a:p>
            <a:endParaRPr/>
          </a:p>
        </p:txBody>
      </p:sp>
      <p:sp>
        <p:nvSpPr>
          <p:cNvPr id="27" name="bg object 27"/>
          <p:cNvSpPr/>
          <p:nvPr/>
        </p:nvSpPr>
        <p:spPr>
          <a:xfrm>
            <a:off x="2093214" y="0"/>
            <a:ext cx="1268095" cy="923290"/>
          </a:xfrm>
          <a:custGeom>
            <a:avLst/>
            <a:gdLst/>
            <a:ahLst/>
            <a:cxnLst/>
            <a:rect l="l" t="t" r="r" b="b"/>
            <a:pathLst>
              <a:path w="1268095" h="923290">
                <a:moveTo>
                  <a:pt x="1267968" y="367284"/>
                </a:moveTo>
                <a:lnTo>
                  <a:pt x="1084325" y="0"/>
                </a:lnTo>
              </a:path>
              <a:path w="1268095" h="923290">
                <a:moveTo>
                  <a:pt x="183642" y="0"/>
                </a:moveTo>
                <a:lnTo>
                  <a:pt x="0" y="367284"/>
                </a:lnTo>
                <a:lnTo>
                  <a:pt x="277749" y="922782"/>
                </a:lnTo>
                <a:lnTo>
                  <a:pt x="990219" y="922782"/>
                </a:lnTo>
                <a:lnTo>
                  <a:pt x="1267968" y="367284"/>
                </a:lnTo>
              </a:path>
            </a:pathLst>
          </a:custGeom>
          <a:ln w="38099">
            <a:solidFill>
              <a:srgbClr val="FFFFFF"/>
            </a:solidFill>
          </a:ln>
        </p:spPr>
        <p:txBody>
          <a:bodyPr wrap="square" lIns="0" tIns="0" rIns="0" bIns="0" rtlCol="0"/>
          <a:lstStyle/>
          <a:p>
            <a:endParaRPr/>
          </a:p>
        </p:txBody>
      </p:sp>
      <p:sp>
        <p:nvSpPr>
          <p:cNvPr id="28" name="bg object 28"/>
          <p:cNvSpPr/>
          <p:nvPr/>
        </p:nvSpPr>
        <p:spPr>
          <a:xfrm>
            <a:off x="789432" y="0"/>
            <a:ext cx="1233170" cy="386715"/>
          </a:xfrm>
          <a:custGeom>
            <a:avLst/>
            <a:gdLst/>
            <a:ahLst/>
            <a:cxnLst/>
            <a:rect l="l" t="t" r="r" b="b"/>
            <a:pathLst>
              <a:path w="1233170" h="386715">
                <a:moveTo>
                  <a:pt x="1232916" y="0"/>
                </a:moveTo>
                <a:lnTo>
                  <a:pt x="0" y="0"/>
                </a:lnTo>
                <a:lnTo>
                  <a:pt x="193167" y="386334"/>
                </a:lnTo>
                <a:lnTo>
                  <a:pt x="1039749" y="386334"/>
                </a:lnTo>
                <a:lnTo>
                  <a:pt x="1232916" y="0"/>
                </a:lnTo>
                <a:close/>
              </a:path>
            </a:pathLst>
          </a:custGeom>
          <a:solidFill>
            <a:srgbClr val="5EB3E3"/>
          </a:solidFill>
        </p:spPr>
        <p:txBody>
          <a:bodyPr wrap="square" lIns="0" tIns="0" rIns="0" bIns="0" rtlCol="0"/>
          <a:lstStyle/>
          <a:p>
            <a:endParaRPr/>
          </a:p>
        </p:txBody>
      </p:sp>
      <p:sp>
        <p:nvSpPr>
          <p:cNvPr id="29" name="bg object 29"/>
          <p:cNvSpPr/>
          <p:nvPr/>
        </p:nvSpPr>
        <p:spPr>
          <a:xfrm>
            <a:off x="789431" y="0"/>
            <a:ext cx="1233170" cy="386715"/>
          </a:xfrm>
          <a:custGeom>
            <a:avLst/>
            <a:gdLst/>
            <a:ahLst/>
            <a:cxnLst/>
            <a:rect l="l" t="t" r="r" b="b"/>
            <a:pathLst>
              <a:path w="1233170" h="386715">
                <a:moveTo>
                  <a:pt x="0" y="0"/>
                </a:moveTo>
                <a:lnTo>
                  <a:pt x="193167" y="386334"/>
                </a:lnTo>
                <a:lnTo>
                  <a:pt x="1039749" y="386334"/>
                </a:lnTo>
                <a:lnTo>
                  <a:pt x="1232916" y="0"/>
                </a:lnTo>
              </a:path>
            </a:pathLst>
          </a:custGeom>
          <a:ln w="19049">
            <a:solidFill>
              <a:srgbClr val="D9D9D9"/>
            </a:solidFill>
          </a:ln>
        </p:spPr>
        <p:txBody>
          <a:bodyPr wrap="square" lIns="0" tIns="0" rIns="0" bIns="0" rtlCol="0"/>
          <a:lstStyle/>
          <a:p>
            <a:endParaRPr/>
          </a:p>
        </p:txBody>
      </p:sp>
      <p:sp>
        <p:nvSpPr>
          <p:cNvPr id="30" name="bg object 30"/>
          <p:cNvSpPr/>
          <p:nvPr/>
        </p:nvSpPr>
        <p:spPr>
          <a:xfrm>
            <a:off x="910207" y="0"/>
            <a:ext cx="991869" cy="280035"/>
          </a:xfrm>
          <a:custGeom>
            <a:avLst/>
            <a:gdLst/>
            <a:ahLst/>
            <a:cxnLst/>
            <a:rect l="l" t="t" r="r" b="b"/>
            <a:pathLst>
              <a:path w="991869" h="280035">
                <a:moveTo>
                  <a:pt x="991362" y="0"/>
                </a:moveTo>
                <a:lnTo>
                  <a:pt x="0" y="0"/>
                </a:lnTo>
                <a:lnTo>
                  <a:pt x="139827" y="279654"/>
                </a:lnTo>
                <a:lnTo>
                  <a:pt x="851535" y="279654"/>
                </a:lnTo>
                <a:lnTo>
                  <a:pt x="991362" y="0"/>
                </a:lnTo>
                <a:close/>
              </a:path>
            </a:pathLst>
          </a:custGeom>
          <a:solidFill>
            <a:srgbClr val="5EB3E3"/>
          </a:solidFill>
        </p:spPr>
        <p:txBody>
          <a:bodyPr wrap="square" lIns="0" tIns="0" rIns="0" bIns="0" rtlCol="0"/>
          <a:lstStyle/>
          <a:p>
            <a:endParaRPr/>
          </a:p>
        </p:txBody>
      </p:sp>
      <p:sp>
        <p:nvSpPr>
          <p:cNvPr id="31" name="bg object 31"/>
          <p:cNvSpPr/>
          <p:nvPr/>
        </p:nvSpPr>
        <p:spPr>
          <a:xfrm>
            <a:off x="910209" y="0"/>
            <a:ext cx="991869" cy="280035"/>
          </a:xfrm>
          <a:custGeom>
            <a:avLst/>
            <a:gdLst/>
            <a:ahLst/>
            <a:cxnLst/>
            <a:rect l="l" t="t" r="r" b="b"/>
            <a:pathLst>
              <a:path w="991869" h="280035">
                <a:moveTo>
                  <a:pt x="0" y="0"/>
                </a:moveTo>
                <a:lnTo>
                  <a:pt x="139826" y="279653"/>
                </a:lnTo>
                <a:lnTo>
                  <a:pt x="851534" y="279653"/>
                </a:lnTo>
                <a:lnTo>
                  <a:pt x="991361" y="0"/>
                </a:lnTo>
              </a:path>
            </a:pathLst>
          </a:custGeom>
          <a:ln w="38099">
            <a:solidFill>
              <a:srgbClr val="FFFFFF"/>
            </a:solidFill>
          </a:ln>
        </p:spPr>
        <p:txBody>
          <a:bodyPr wrap="square" lIns="0" tIns="0" rIns="0" bIns="0" rtlCol="0"/>
          <a:lstStyle/>
          <a:p>
            <a:endParaRPr/>
          </a:p>
        </p:txBody>
      </p:sp>
      <p:sp>
        <p:nvSpPr>
          <p:cNvPr id="32" name="bg object 32"/>
          <p:cNvSpPr/>
          <p:nvPr/>
        </p:nvSpPr>
        <p:spPr>
          <a:xfrm>
            <a:off x="0" y="0"/>
            <a:ext cx="840740" cy="1047750"/>
          </a:xfrm>
          <a:custGeom>
            <a:avLst/>
            <a:gdLst/>
            <a:ahLst/>
            <a:cxnLst/>
            <a:rect l="l" t="t" r="r" b="b"/>
            <a:pathLst>
              <a:path w="840740" h="1047750">
                <a:moveTo>
                  <a:pt x="647700" y="0"/>
                </a:moveTo>
                <a:lnTo>
                  <a:pt x="0" y="0"/>
                </a:lnTo>
                <a:lnTo>
                  <a:pt x="0" y="1047750"/>
                </a:lnTo>
                <a:lnTo>
                  <a:pt x="509397" y="1047750"/>
                </a:lnTo>
                <a:lnTo>
                  <a:pt x="840486" y="385572"/>
                </a:lnTo>
                <a:lnTo>
                  <a:pt x="647700" y="0"/>
                </a:lnTo>
                <a:close/>
              </a:path>
            </a:pathLst>
          </a:custGeom>
          <a:solidFill>
            <a:srgbClr val="003763"/>
          </a:solidFill>
        </p:spPr>
        <p:txBody>
          <a:bodyPr wrap="square" lIns="0" tIns="0" rIns="0" bIns="0" rtlCol="0"/>
          <a:lstStyle/>
          <a:p>
            <a:endParaRPr/>
          </a:p>
        </p:txBody>
      </p:sp>
      <p:sp>
        <p:nvSpPr>
          <p:cNvPr id="33" name="bg object 33"/>
          <p:cNvSpPr/>
          <p:nvPr/>
        </p:nvSpPr>
        <p:spPr>
          <a:xfrm>
            <a:off x="0" y="0"/>
            <a:ext cx="840740" cy="1047750"/>
          </a:xfrm>
          <a:custGeom>
            <a:avLst/>
            <a:gdLst/>
            <a:ahLst/>
            <a:cxnLst/>
            <a:rect l="l" t="t" r="r" b="b"/>
            <a:pathLst>
              <a:path w="840740" h="1047750">
                <a:moveTo>
                  <a:pt x="840486" y="385571"/>
                </a:moveTo>
                <a:lnTo>
                  <a:pt x="647700" y="0"/>
                </a:lnTo>
              </a:path>
              <a:path w="840740" h="1047750">
                <a:moveTo>
                  <a:pt x="0" y="1047749"/>
                </a:moveTo>
                <a:lnTo>
                  <a:pt x="509397" y="1047749"/>
                </a:lnTo>
                <a:lnTo>
                  <a:pt x="840486" y="385571"/>
                </a:lnTo>
              </a:path>
            </a:pathLst>
          </a:custGeom>
          <a:ln w="19050">
            <a:solidFill>
              <a:srgbClr val="D9D9D9"/>
            </a:solidFill>
          </a:ln>
        </p:spPr>
        <p:txBody>
          <a:bodyPr wrap="square" lIns="0" tIns="0" rIns="0" bIns="0" rtlCol="0"/>
          <a:lstStyle/>
          <a:p>
            <a:endParaRPr/>
          </a:p>
        </p:txBody>
      </p:sp>
      <p:sp>
        <p:nvSpPr>
          <p:cNvPr id="34" name="bg object 34"/>
          <p:cNvSpPr/>
          <p:nvPr/>
        </p:nvSpPr>
        <p:spPr>
          <a:xfrm>
            <a:off x="0" y="0"/>
            <a:ext cx="718820" cy="941069"/>
          </a:xfrm>
          <a:custGeom>
            <a:avLst/>
            <a:gdLst/>
            <a:ahLst/>
            <a:cxnLst/>
            <a:rect l="l" t="t" r="r" b="b"/>
            <a:pathLst>
              <a:path w="718820" h="941069">
                <a:moveTo>
                  <a:pt x="525780" y="0"/>
                </a:moveTo>
                <a:lnTo>
                  <a:pt x="0" y="0"/>
                </a:lnTo>
                <a:lnTo>
                  <a:pt x="0" y="941069"/>
                </a:lnTo>
                <a:lnTo>
                  <a:pt x="440817" y="941069"/>
                </a:lnTo>
                <a:lnTo>
                  <a:pt x="718566" y="385572"/>
                </a:lnTo>
                <a:lnTo>
                  <a:pt x="525780" y="0"/>
                </a:lnTo>
                <a:close/>
              </a:path>
            </a:pathLst>
          </a:custGeom>
          <a:solidFill>
            <a:srgbClr val="003763"/>
          </a:solidFill>
        </p:spPr>
        <p:txBody>
          <a:bodyPr wrap="square" lIns="0" tIns="0" rIns="0" bIns="0" rtlCol="0"/>
          <a:lstStyle/>
          <a:p>
            <a:endParaRPr/>
          </a:p>
        </p:txBody>
      </p:sp>
      <p:sp>
        <p:nvSpPr>
          <p:cNvPr id="35" name="bg object 35"/>
          <p:cNvSpPr/>
          <p:nvPr/>
        </p:nvSpPr>
        <p:spPr>
          <a:xfrm>
            <a:off x="0" y="0"/>
            <a:ext cx="718820" cy="941069"/>
          </a:xfrm>
          <a:custGeom>
            <a:avLst/>
            <a:gdLst/>
            <a:ahLst/>
            <a:cxnLst/>
            <a:rect l="l" t="t" r="r" b="b"/>
            <a:pathLst>
              <a:path w="718820" h="941069">
                <a:moveTo>
                  <a:pt x="718566" y="385571"/>
                </a:moveTo>
                <a:lnTo>
                  <a:pt x="525780" y="0"/>
                </a:lnTo>
              </a:path>
              <a:path w="718820" h="941069">
                <a:moveTo>
                  <a:pt x="0" y="941069"/>
                </a:moveTo>
                <a:lnTo>
                  <a:pt x="440817" y="941069"/>
                </a:lnTo>
                <a:lnTo>
                  <a:pt x="718566" y="385571"/>
                </a:lnTo>
              </a:path>
            </a:pathLst>
          </a:custGeom>
          <a:ln w="38100">
            <a:solidFill>
              <a:srgbClr val="FFFFFF"/>
            </a:solidFill>
          </a:ln>
        </p:spPr>
        <p:txBody>
          <a:bodyPr wrap="square" lIns="0" tIns="0" rIns="0" bIns="0" rtlCol="0"/>
          <a:lstStyle/>
          <a:p>
            <a:endParaRPr/>
          </a:p>
        </p:txBody>
      </p:sp>
      <p:sp>
        <p:nvSpPr>
          <p:cNvPr id="36" name="bg object 36"/>
          <p:cNvSpPr/>
          <p:nvPr/>
        </p:nvSpPr>
        <p:spPr>
          <a:xfrm>
            <a:off x="0" y="1162053"/>
            <a:ext cx="855980" cy="1324610"/>
          </a:xfrm>
          <a:custGeom>
            <a:avLst/>
            <a:gdLst/>
            <a:ahLst/>
            <a:cxnLst/>
            <a:rect l="l" t="t" r="r" b="b"/>
            <a:pathLst>
              <a:path w="855980" h="1324610">
                <a:moveTo>
                  <a:pt x="524637" y="0"/>
                </a:moveTo>
                <a:lnTo>
                  <a:pt x="0" y="0"/>
                </a:lnTo>
                <a:lnTo>
                  <a:pt x="0" y="1324343"/>
                </a:lnTo>
                <a:lnTo>
                  <a:pt x="524637" y="1324343"/>
                </a:lnTo>
                <a:lnTo>
                  <a:pt x="855726" y="662178"/>
                </a:lnTo>
                <a:lnTo>
                  <a:pt x="524637" y="0"/>
                </a:lnTo>
                <a:close/>
              </a:path>
            </a:pathLst>
          </a:custGeom>
          <a:solidFill>
            <a:srgbClr val="ACDEE6"/>
          </a:solidFill>
        </p:spPr>
        <p:txBody>
          <a:bodyPr wrap="square" lIns="0" tIns="0" rIns="0" bIns="0" rtlCol="0"/>
          <a:lstStyle/>
          <a:p>
            <a:endParaRPr/>
          </a:p>
        </p:txBody>
      </p:sp>
      <p:sp>
        <p:nvSpPr>
          <p:cNvPr id="37" name="bg object 37"/>
          <p:cNvSpPr/>
          <p:nvPr/>
        </p:nvSpPr>
        <p:spPr>
          <a:xfrm>
            <a:off x="0" y="1162050"/>
            <a:ext cx="855980" cy="1324610"/>
          </a:xfrm>
          <a:custGeom>
            <a:avLst/>
            <a:gdLst/>
            <a:ahLst/>
            <a:cxnLst/>
            <a:rect l="l" t="t" r="r" b="b"/>
            <a:pathLst>
              <a:path w="855980" h="1324610">
                <a:moveTo>
                  <a:pt x="855725" y="662177"/>
                </a:moveTo>
                <a:lnTo>
                  <a:pt x="524636" y="0"/>
                </a:lnTo>
                <a:lnTo>
                  <a:pt x="0" y="0"/>
                </a:lnTo>
              </a:path>
              <a:path w="855980" h="1324610">
                <a:moveTo>
                  <a:pt x="0" y="1324355"/>
                </a:moveTo>
                <a:lnTo>
                  <a:pt x="524636" y="1324355"/>
                </a:lnTo>
                <a:lnTo>
                  <a:pt x="855725" y="662177"/>
                </a:lnTo>
              </a:path>
            </a:pathLst>
          </a:custGeom>
          <a:ln w="19050">
            <a:solidFill>
              <a:srgbClr val="D9D9D9"/>
            </a:solidFill>
          </a:ln>
        </p:spPr>
        <p:txBody>
          <a:bodyPr wrap="square" lIns="0" tIns="0" rIns="0" bIns="0" rtlCol="0"/>
          <a:lstStyle/>
          <a:p>
            <a:endParaRPr/>
          </a:p>
        </p:txBody>
      </p:sp>
      <p:sp>
        <p:nvSpPr>
          <p:cNvPr id="38" name="bg object 38"/>
          <p:cNvSpPr/>
          <p:nvPr/>
        </p:nvSpPr>
        <p:spPr>
          <a:xfrm>
            <a:off x="0" y="1268730"/>
            <a:ext cx="735330" cy="1111250"/>
          </a:xfrm>
          <a:custGeom>
            <a:avLst/>
            <a:gdLst/>
            <a:ahLst/>
            <a:cxnLst/>
            <a:rect l="l" t="t" r="r" b="b"/>
            <a:pathLst>
              <a:path w="735330" h="1111250">
                <a:moveTo>
                  <a:pt x="457581" y="0"/>
                </a:moveTo>
                <a:lnTo>
                  <a:pt x="0" y="0"/>
                </a:lnTo>
                <a:lnTo>
                  <a:pt x="0" y="1110996"/>
                </a:lnTo>
                <a:lnTo>
                  <a:pt x="457581" y="1110996"/>
                </a:lnTo>
                <a:lnTo>
                  <a:pt x="735330" y="555498"/>
                </a:lnTo>
                <a:lnTo>
                  <a:pt x="457581" y="0"/>
                </a:lnTo>
                <a:close/>
              </a:path>
            </a:pathLst>
          </a:custGeom>
          <a:solidFill>
            <a:srgbClr val="ACDEE6"/>
          </a:solidFill>
        </p:spPr>
        <p:txBody>
          <a:bodyPr wrap="square" lIns="0" tIns="0" rIns="0" bIns="0" rtlCol="0"/>
          <a:lstStyle/>
          <a:p>
            <a:endParaRPr/>
          </a:p>
        </p:txBody>
      </p:sp>
      <p:sp>
        <p:nvSpPr>
          <p:cNvPr id="39" name="bg object 39"/>
          <p:cNvSpPr/>
          <p:nvPr/>
        </p:nvSpPr>
        <p:spPr>
          <a:xfrm>
            <a:off x="0" y="1268730"/>
            <a:ext cx="735330" cy="1111250"/>
          </a:xfrm>
          <a:custGeom>
            <a:avLst/>
            <a:gdLst/>
            <a:ahLst/>
            <a:cxnLst/>
            <a:rect l="l" t="t" r="r" b="b"/>
            <a:pathLst>
              <a:path w="735330" h="1111250">
                <a:moveTo>
                  <a:pt x="735330" y="555498"/>
                </a:moveTo>
                <a:lnTo>
                  <a:pt x="457581" y="0"/>
                </a:lnTo>
                <a:lnTo>
                  <a:pt x="0" y="0"/>
                </a:lnTo>
              </a:path>
              <a:path w="735330" h="1111250">
                <a:moveTo>
                  <a:pt x="0" y="1110996"/>
                </a:moveTo>
                <a:lnTo>
                  <a:pt x="457581" y="1110996"/>
                </a:lnTo>
                <a:lnTo>
                  <a:pt x="735330" y="555498"/>
                </a:lnTo>
              </a:path>
            </a:pathLst>
          </a:custGeom>
          <a:ln w="38100">
            <a:solidFill>
              <a:srgbClr val="FFFFFF"/>
            </a:solidFill>
          </a:ln>
        </p:spPr>
        <p:txBody>
          <a:bodyPr wrap="square" lIns="0" tIns="0" rIns="0" bIns="0" rtlCol="0"/>
          <a:lstStyle/>
          <a:p>
            <a:endParaRPr/>
          </a:p>
        </p:txBody>
      </p:sp>
      <p:sp>
        <p:nvSpPr>
          <p:cNvPr id="40" name="bg object 40"/>
          <p:cNvSpPr/>
          <p:nvPr/>
        </p:nvSpPr>
        <p:spPr>
          <a:xfrm>
            <a:off x="651510" y="491490"/>
            <a:ext cx="1508760" cy="1324610"/>
          </a:xfrm>
          <a:custGeom>
            <a:avLst/>
            <a:gdLst/>
            <a:ahLst/>
            <a:cxnLst/>
            <a:rect l="l" t="t" r="r" b="b"/>
            <a:pathLst>
              <a:path w="1508760" h="1324610">
                <a:moveTo>
                  <a:pt x="1177670" y="0"/>
                </a:moveTo>
                <a:lnTo>
                  <a:pt x="331088" y="0"/>
                </a:lnTo>
                <a:lnTo>
                  <a:pt x="0" y="662177"/>
                </a:lnTo>
                <a:lnTo>
                  <a:pt x="331088" y="1324355"/>
                </a:lnTo>
                <a:lnTo>
                  <a:pt x="1177670" y="1324355"/>
                </a:lnTo>
                <a:lnTo>
                  <a:pt x="1508760" y="662177"/>
                </a:lnTo>
                <a:lnTo>
                  <a:pt x="1177670" y="0"/>
                </a:lnTo>
                <a:close/>
              </a:path>
            </a:pathLst>
          </a:custGeom>
          <a:solidFill>
            <a:srgbClr val="82B9C5"/>
          </a:solidFill>
        </p:spPr>
        <p:txBody>
          <a:bodyPr wrap="square" lIns="0" tIns="0" rIns="0" bIns="0" rtlCol="0"/>
          <a:lstStyle/>
          <a:p>
            <a:endParaRPr/>
          </a:p>
        </p:txBody>
      </p:sp>
      <p:sp>
        <p:nvSpPr>
          <p:cNvPr id="41" name="bg object 41"/>
          <p:cNvSpPr/>
          <p:nvPr/>
        </p:nvSpPr>
        <p:spPr>
          <a:xfrm>
            <a:off x="651510" y="491490"/>
            <a:ext cx="1508760" cy="1324610"/>
          </a:xfrm>
          <a:custGeom>
            <a:avLst/>
            <a:gdLst/>
            <a:ahLst/>
            <a:cxnLst/>
            <a:rect l="l" t="t" r="r" b="b"/>
            <a:pathLst>
              <a:path w="1508760" h="1324610">
                <a:moveTo>
                  <a:pt x="1508760" y="662177"/>
                </a:moveTo>
                <a:lnTo>
                  <a:pt x="1177670" y="0"/>
                </a:lnTo>
                <a:lnTo>
                  <a:pt x="331088" y="0"/>
                </a:lnTo>
                <a:lnTo>
                  <a:pt x="0" y="662177"/>
                </a:lnTo>
                <a:lnTo>
                  <a:pt x="331088" y="1324355"/>
                </a:lnTo>
                <a:lnTo>
                  <a:pt x="1177670" y="1324355"/>
                </a:lnTo>
                <a:lnTo>
                  <a:pt x="1508760" y="662177"/>
                </a:lnTo>
                <a:close/>
              </a:path>
            </a:pathLst>
          </a:custGeom>
          <a:ln w="19050">
            <a:solidFill>
              <a:srgbClr val="D9D9D9"/>
            </a:solidFill>
          </a:ln>
        </p:spPr>
        <p:txBody>
          <a:bodyPr wrap="square" lIns="0" tIns="0" rIns="0" bIns="0" rtlCol="0"/>
          <a:lstStyle/>
          <a:p>
            <a:endParaRPr/>
          </a:p>
        </p:txBody>
      </p:sp>
      <p:sp>
        <p:nvSpPr>
          <p:cNvPr id="42" name="bg object 42"/>
          <p:cNvSpPr/>
          <p:nvPr/>
        </p:nvSpPr>
        <p:spPr>
          <a:xfrm>
            <a:off x="771906" y="598170"/>
            <a:ext cx="1268095" cy="1112520"/>
          </a:xfrm>
          <a:custGeom>
            <a:avLst/>
            <a:gdLst/>
            <a:ahLst/>
            <a:cxnLst/>
            <a:rect l="l" t="t" r="r" b="b"/>
            <a:pathLst>
              <a:path w="1268095" h="1112520">
                <a:moveTo>
                  <a:pt x="989838" y="0"/>
                </a:moveTo>
                <a:lnTo>
                  <a:pt x="278130" y="0"/>
                </a:lnTo>
                <a:lnTo>
                  <a:pt x="0" y="556260"/>
                </a:lnTo>
                <a:lnTo>
                  <a:pt x="278130" y="1112520"/>
                </a:lnTo>
                <a:lnTo>
                  <a:pt x="989838" y="1112520"/>
                </a:lnTo>
                <a:lnTo>
                  <a:pt x="1267968" y="556260"/>
                </a:lnTo>
                <a:lnTo>
                  <a:pt x="989838" y="0"/>
                </a:lnTo>
                <a:close/>
              </a:path>
            </a:pathLst>
          </a:custGeom>
          <a:solidFill>
            <a:srgbClr val="82B9C5"/>
          </a:solidFill>
        </p:spPr>
        <p:txBody>
          <a:bodyPr wrap="square" lIns="0" tIns="0" rIns="0" bIns="0" rtlCol="0"/>
          <a:lstStyle/>
          <a:p>
            <a:endParaRPr/>
          </a:p>
        </p:txBody>
      </p:sp>
      <p:sp>
        <p:nvSpPr>
          <p:cNvPr id="43" name="bg object 43"/>
          <p:cNvSpPr/>
          <p:nvPr/>
        </p:nvSpPr>
        <p:spPr>
          <a:xfrm>
            <a:off x="771906" y="598170"/>
            <a:ext cx="1268095" cy="1112520"/>
          </a:xfrm>
          <a:custGeom>
            <a:avLst/>
            <a:gdLst/>
            <a:ahLst/>
            <a:cxnLst/>
            <a:rect l="l" t="t" r="r" b="b"/>
            <a:pathLst>
              <a:path w="1268095" h="1112520">
                <a:moveTo>
                  <a:pt x="1267968" y="556260"/>
                </a:moveTo>
                <a:lnTo>
                  <a:pt x="989838" y="0"/>
                </a:lnTo>
                <a:lnTo>
                  <a:pt x="278130" y="0"/>
                </a:lnTo>
                <a:lnTo>
                  <a:pt x="0" y="556260"/>
                </a:lnTo>
                <a:lnTo>
                  <a:pt x="278130" y="1112520"/>
                </a:lnTo>
                <a:lnTo>
                  <a:pt x="989838" y="1112520"/>
                </a:lnTo>
                <a:lnTo>
                  <a:pt x="1267968" y="556260"/>
                </a:lnTo>
                <a:close/>
              </a:path>
            </a:pathLst>
          </a:custGeom>
          <a:ln w="38100">
            <a:solidFill>
              <a:srgbClr val="FFFFFF"/>
            </a:solidFill>
          </a:ln>
        </p:spPr>
        <p:txBody>
          <a:bodyPr wrap="square" lIns="0" tIns="0" rIns="0" bIns="0" rtlCol="0"/>
          <a:lstStyle/>
          <a:p>
            <a:endParaRPr/>
          </a:p>
        </p:txBody>
      </p:sp>
      <p:sp>
        <p:nvSpPr>
          <p:cNvPr id="44" name="bg object 44"/>
          <p:cNvSpPr/>
          <p:nvPr/>
        </p:nvSpPr>
        <p:spPr>
          <a:xfrm>
            <a:off x="3262121" y="465581"/>
            <a:ext cx="1508760" cy="1324610"/>
          </a:xfrm>
          <a:custGeom>
            <a:avLst/>
            <a:gdLst/>
            <a:ahLst/>
            <a:cxnLst/>
            <a:rect l="l" t="t" r="r" b="b"/>
            <a:pathLst>
              <a:path w="1508760" h="1324610">
                <a:moveTo>
                  <a:pt x="1177671" y="0"/>
                </a:moveTo>
                <a:lnTo>
                  <a:pt x="331089" y="0"/>
                </a:lnTo>
                <a:lnTo>
                  <a:pt x="0" y="662177"/>
                </a:lnTo>
                <a:lnTo>
                  <a:pt x="331089" y="1324355"/>
                </a:lnTo>
                <a:lnTo>
                  <a:pt x="1177671" y="1324355"/>
                </a:lnTo>
                <a:lnTo>
                  <a:pt x="1508760" y="662177"/>
                </a:lnTo>
                <a:lnTo>
                  <a:pt x="1177671" y="0"/>
                </a:lnTo>
                <a:close/>
              </a:path>
            </a:pathLst>
          </a:custGeom>
          <a:solidFill>
            <a:srgbClr val="5EB3E3"/>
          </a:solidFill>
        </p:spPr>
        <p:txBody>
          <a:bodyPr wrap="square" lIns="0" tIns="0" rIns="0" bIns="0" rtlCol="0"/>
          <a:lstStyle/>
          <a:p>
            <a:endParaRPr/>
          </a:p>
        </p:txBody>
      </p:sp>
      <p:sp>
        <p:nvSpPr>
          <p:cNvPr id="45" name="bg object 45"/>
          <p:cNvSpPr/>
          <p:nvPr/>
        </p:nvSpPr>
        <p:spPr>
          <a:xfrm>
            <a:off x="3262121" y="465581"/>
            <a:ext cx="1508760" cy="1324610"/>
          </a:xfrm>
          <a:custGeom>
            <a:avLst/>
            <a:gdLst/>
            <a:ahLst/>
            <a:cxnLst/>
            <a:rect l="l" t="t" r="r" b="b"/>
            <a:pathLst>
              <a:path w="1508760" h="1324610">
                <a:moveTo>
                  <a:pt x="1508760" y="662177"/>
                </a:moveTo>
                <a:lnTo>
                  <a:pt x="1177671" y="0"/>
                </a:lnTo>
                <a:lnTo>
                  <a:pt x="331089" y="0"/>
                </a:lnTo>
                <a:lnTo>
                  <a:pt x="0" y="662177"/>
                </a:lnTo>
                <a:lnTo>
                  <a:pt x="331089" y="1324355"/>
                </a:lnTo>
                <a:lnTo>
                  <a:pt x="1177671" y="1324355"/>
                </a:lnTo>
                <a:lnTo>
                  <a:pt x="1508760" y="662177"/>
                </a:lnTo>
                <a:close/>
              </a:path>
            </a:pathLst>
          </a:custGeom>
          <a:ln w="19050">
            <a:solidFill>
              <a:srgbClr val="D9D9D9"/>
            </a:solidFill>
          </a:ln>
        </p:spPr>
        <p:txBody>
          <a:bodyPr wrap="square" lIns="0" tIns="0" rIns="0" bIns="0" rtlCol="0"/>
          <a:lstStyle/>
          <a:p>
            <a:endParaRPr/>
          </a:p>
        </p:txBody>
      </p:sp>
      <p:sp>
        <p:nvSpPr>
          <p:cNvPr id="46" name="bg object 46"/>
          <p:cNvSpPr/>
          <p:nvPr/>
        </p:nvSpPr>
        <p:spPr>
          <a:xfrm>
            <a:off x="3382517" y="572261"/>
            <a:ext cx="1268095" cy="1112520"/>
          </a:xfrm>
          <a:custGeom>
            <a:avLst/>
            <a:gdLst/>
            <a:ahLst/>
            <a:cxnLst/>
            <a:rect l="l" t="t" r="r" b="b"/>
            <a:pathLst>
              <a:path w="1268095" h="1112520">
                <a:moveTo>
                  <a:pt x="989837" y="0"/>
                </a:moveTo>
                <a:lnTo>
                  <a:pt x="278129" y="0"/>
                </a:lnTo>
                <a:lnTo>
                  <a:pt x="0" y="556260"/>
                </a:lnTo>
                <a:lnTo>
                  <a:pt x="278129" y="1112520"/>
                </a:lnTo>
                <a:lnTo>
                  <a:pt x="989837" y="1112520"/>
                </a:lnTo>
                <a:lnTo>
                  <a:pt x="1267967" y="556260"/>
                </a:lnTo>
                <a:lnTo>
                  <a:pt x="989837" y="0"/>
                </a:lnTo>
                <a:close/>
              </a:path>
            </a:pathLst>
          </a:custGeom>
          <a:solidFill>
            <a:srgbClr val="5EB3E3"/>
          </a:solidFill>
        </p:spPr>
        <p:txBody>
          <a:bodyPr wrap="square" lIns="0" tIns="0" rIns="0" bIns="0" rtlCol="0"/>
          <a:lstStyle/>
          <a:p>
            <a:endParaRPr/>
          </a:p>
        </p:txBody>
      </p:sp>
      <p:sp>
        <p:nvSpPr>
          <p:cNvPr id="47" name="bg object 47"/>
          <p:cNvSpPr/>
          <p:nvPr/>
        </p:nvSpPr>
        <p:spPr>
          <a:xfrm>
            <a:off x="3382517" y="572261"/>
            <a:ext cx="1268095" cy="1112520"/>
          </a:xfrm>
          <a:custGeom>
            <a:avLst/>
            <a:gdLst/>
            <a:ahLst/>
            <a:cxnLst/>
            <a:rect l="l" t="t" r="r" b="b"/>
            <a:pathLst>
              <a:path w="1268095" h="1112520">
                <a:moveTo>
                  <a:pt x="1267967" y="556260"/>
                </a:moveTo>
                <a:lnTo>
                  <a:pt x="989837" y="0"/>
                </a:lnTo>
                <a:lnTo>
                  <a:pt x="278129" y="0"/>
                </a:lnTo>
                <a:lnTo>
                  <a:pt x="0" y="556260"/>
                </a:lnTo>
                <a:lnTo>
                  <a:pt x="278129" y="1112520"/>
                </a:lnTo>
                <a:lnTo>
                  <a:pt x="989837" y="1112520"/>
                </a:lnTo>
                <a:lnTo>
                  <a:pt x="1267967" y="556260"/>
                </a:lnTo>
                <a:close/>
              </a:path>
            </a:pathLst>
          </a:custGeom>
          <a:ln w="38100">
            <a:solidFill>
              <a:srgbClr val="FFFFFF"/>
            </a:solidFill>
          </a:ln>
        </p:spPr>
        <p:txBody>
          <a:bodyPr wrap="square" lIns="0" tIns="0" rIns="0" bIns="0" rtlCol="0"/>
          <a:lstStyle/>
          <a:p>
            <a:endParaRPr/>
          </a:p>
        </p:txBody>
      </p:sp>
      <p:sp>
        <p:nvSpPr>
          <p:cNvPr id="48" name="bg object 48"/>
          <p:cNvSpPr/>
          <p:nvPr/>
        </p:nvSpPr>
        <p:spPr>
          <a:xfrm>
            <a:off x="6276590" y="0"/>
            <a:ext cx="1463040" cy="1022350"/>
          </a:xfrm>
          <a:custGeom>
            <a:avLst/>
            <a:gdLst/>
            <a:ahLst/>
            <a:cxnLst/>
            <a:rect l="l" t="t" r="r" b="b"/>
            <a:pathLst>
              <a:path w="1463040" h="1022350">
                <a:moveTo>
                  <a:pt x="1267586" y="0"/>
                </a:moveTo>
                <a:lnTo>
                  <a:pt x="195452" y="0"/>
                </a:lnTo>
                <a:lnTo>
                  <a:pt x="0" y="390906"/>
                </a:lnTo>
                <a:lnTo>
                  <a:pt x="315467" y="1021841"/>
                </a:lnTo>
                <a:lnTo>
                  <a:pt x="1147571" y="1021841"/>
                </a:lnTo>
                <a:lnTo>
                  <a:pt x="1463039" y="390906"/>
                </a:lnTo>
                <a:lnTo>
                  <a:pt x="1267586" y="0"/>
                </a:lnTo>
                <a:close/>
              </a:path>
            </a:pathLst>
          </a:custGeom>
          <a:solidFill>
            <a:srgbClr val="7BC7DE"/>
          </a:solidFill>
        </p:spPr>
        <p:txBody>
          <a:bodyPr wrap="square" lIns="0" tIns="0" rIns="0" bIns="0" rtlCol="0"/>
          <a:lstStyle/>
          <a:p>
            <a:endParaRPr/>
          </a:p>
        </p:txBody>
      </p:sp>
      <p:sp>
        <p:nvSpPr>
          <p:cNvPr id="49" name="bg object 49"/>
          <p:cNvSpPr/>
          <p:nvPr/>
        </p:nvSpPr>
        <p:spPr>
          <a:xfrm>
            <a:off x="6276594" y="0"/>
            <a:ext cx="1463040" cy="1022350"/>
          </a:xfrm>
          <a:custGeom>
            <a:avLst/>
            <a:gdLst/>
            <a:ahLst/>
            <a:cxnLst/>
            <a:rect l="l" t="t" r="r" b="b"/>
            <a:pathLst>
              <a:path w="1463040" h="1022350">
                <a:moveTo>
                  <a:pt x="0" y="390905"/>
                </a:moveTo>
                <a:lnTo>
                  <a:pt x="195452" y="0"/>
                </a:lnTo>
              </a:path>
              <a:path w="1463040" h="1022350">
                <a:moveTo>
                  <a:pt x="1267587" y="0"/>
                </a:moveTo>
                <a:lnTo>
                  <a:pt x="1463040" y="390905"/>
                </a:lnTo>
                <a:lnTo>
                  <a:pt x="1147572" y="1021841"/>
                </a:lnTo>
                <a:lnTo>
                  <a:pt x="315468" y="1021841"/>
                </a:lnTo>
                <a:lnTo>
                  <a:pt x="0" y="390905"/>
                </a:lnTo>
              </a:path>
            </a:pathLst>
          </a:custGeom>
          <a:ln w="19050">
            <a:solidFill>
              <a:srgbClr val="D9D9D9"/>
            </a:solidFill>
          </a:ln>
        </p:spPr>
        <p:txBody>
          <a:bodyPr wrap="square" lIns="0" tIns="0" rIns="0" bIns="0" rtlCol="0"/>
          <a:lstStyle/>
          <a:p>
            <a:endParaRPr/>
          </a:p>
        </p:txBody>
      </p:sp>
      <p:sp>
        <p:nvSpPr>
          <p:cNvPr id="50" name="bg object 50"/>
          <p:cNvSpPr/>
          <p:nvPr/>
        </p:nvSpPr>
        <p:spPr>
          <a:xfrm>
            <a:off x="6393943" y="0"/>
            <a:ext cx="1228725" cy="921385"/>
          </a:xfrm>
          <a:custGeom>
            <a:avLst/>
            <a:gdLst/>
            <a:ahLst/>
            <a:cxnLst/>
            <a:rect l="l" t="t" r="r" b="b"/>
            <a:pathLst>
              <a:path w="1228725" h="921385">
                <a:moveTo>
                  <a:pt x="1032510" y="0"/>
                </a:moveTo>
                <a:lnTo>
                  <a:pt x="195834" y="0"/>
                </a:lnTo>
                <a:lnTo>
                  <a:pt x="0" y="391668"/>
                </a:lnTo>
                <a:lnTo>
                  <a:pt x="264795" y="921258"/>
                </a:lnTo>
                <a:lnTo>
                  <a:pt x="963549" y="921258"/>
                </a:lnTo>
                <a:lnTo>
                  <a:pt x="1228344" y="391668"/>
                </a:lnTo>
                <a:lnTo>
                  <a:pt x="1032510" y="0"/>
                </a:lnTo>
                <a:close/>
              </a:path>
            </a:pathLst>
          </a:custGeom>
          <a:solidFill>
            <a:srgbClr val="7BC7DE"/>
          </a:solidFill>
        </p:spPr>
        <p:txBody>
          <a:bodyPr wrap="square" lIns="0" tIns="0" rIns="0" bIns="0" rtlCol="0"/>
          <a:lstStyle/>
          <a:p>
            <a:endParaRPr/>
          </a:p>
        </p:txBody>
      </p:sp>
      <p:sp>
        <p:nvSpPr>
          <p:cNvPr id="51" name="bg object 51"/>
          <p:cNvSpPr/>
          <p:nvPr/>
        </p:nvSpPr>
        <p:spPr>
          <a:xfrm>
            <a:off x="6393942" y="0"/>
            <a:ext cx="1228725" cy="921385"/>
          </a:xfrm>
          <a:custGeom>
            <a:avLst/>
            <a:gdLst/>
            <a:ahLst/>
            <a:cxnLst/>
            <a:rect l="l" t="t" r="r" b="b"/>
            <a:pathLst>
              <a:path w="1228725" h="921385">
                <a:moveTo>
                  <a:pt x="0" y="391669"/>
                </a:moveTo>
                <a:lnTo>
                  <a:pt x="195834" y="0"/>
                </a:lnTo>
              </a:path>
              <a:path w="1228725" h="921385">
                <a:moveTo>
                  <a:pt x="1032509" y="0"/>
                </a:moveTo>
                <a:lnTo>
                  <a:pt x="1228344" y="391669"/>
                </a:lnTo>
                <a:lnTo>
                  <a:pt x="963549" y="921259"/>
                </a:lnTo>
                <a:lnTo>
                  <a:pt x="264795" y="921259"/>
                </a:lnTo>
                <a:lnTo>
                  <a:pt x="0" y="391669"/>
                </a:lnTo>
              </a:path>
            </a:pathLst>
          </a:custGeom>
          <a:ln w="38100">
            <a:solidFill>
              <a:srgbClr val="FFFFFF"/>
            </a:solidFill>
          </a:ln>
        </p:spPr>
        <p:txBody>
          <a:bodyPr wrap="square" lIns="0" tIns="0" rIns="0" bIns="0" rtlCol="0"/>
          <a:lstStyle/>
          <a:p>
            <a:endParaRPr/>
          </a:p>
        </p:txBody>
      </p:sp>
      <p:sp>
        <p:nvSpPr>
          <p:cNvPr id="52" name="bg object 52"/>
          <p:cNvSpPr/>
          <p:nvPr/>
        </p:nvSpPr>
        <p:spPr>
          <a:xfrm>
            <a:off x="7704202" y="0"/>
            <a:ext cx="1146810" cy="314960"/>
          </a:xfrm>
          <a:custGeom>
            <a:avLst/>
            <a:gdLst/>
            <a:ahLst/>
            <a:cxnLst/>
            <a:rect l="l" t="t" r="r" b="b"/>
            <a:pathLst>
              <a:path w="1146809" h="314960">
                <a:moveTo>
                  <a:pt x="1146810" y="0"/>
                </a:moveTo>
                <a:lnTo>
                  <a:pt x="0" y="0"/>
                </a:lnTo>
                <a:lnTo>
                  <a:pt x="157353" y="314706"/>
                </a:lnTo>
                <a:lnTo>
                  <a:pt x="989457" y="314706"/>
                </a:lnTo>
                <a:lnTo>
                  <a:pt x="1146810" y="0"/>
                </a:lnTo>
                <a:close/>
              </a:path>
            </a:pathLst>
          </a:custGeom>
          <a:solidFill>
            <a:srgbClr val="003763"/>
          </a:solidFill>
        </p:spPr>
        <p:txBody>
          <a:bodyPr wrap="square" lIns="0" tIns="0" rIns="0" bIns="0" rtlCol="0"/>
          <a:lstStyle/>
          <a:p>
            <a:endParaRPr/>
          </a:p>
        </p:txBody>
      </p:sp>
      <p:sp>
        <p:nvSpPr>
          <p:cNvPr id="53" name="bg object 53"/>
          <p:cNvSpPr/>
          <p:nvPr/>
        </p:nvSpPr>
        <p:spPr>
          <a:xfrm>
            <a:off x="7704201" y="0"/>
            <a:ext cx="1146810" cy="314960"/>
          </a:xfrm>
          <a:custGeom>
            <a:avLst/>
            <a:gdLst/>
            <a:ahLst/>
            <a:cxnLst/>
            <a:rect l="l" t="t" r="r" b="b"/>
            <a:pathLst>
              <a:path w="1146809" h="314960">
                <a:moveTo>
                  <a:pt x="1146809" y="0"/>
                </a:moveTo>
                <a:lnTo>
                  <a:pt x="989456" y="314705"/>
                </a:lnTo>
                <a:lnTo>
                  <a:pt x="157352" y="314705"/>
                </a:lnTo>
                <a:lnTo>
                  <a:pt x="0" y="0"/>
                </a:lnTo>
              </a:path>
            </a:pathLst>
          </a:custGeom>
          <a:ln w="19050">
            <a:solidFill>
              <a:srgbClr val="D9D9D9"/>
            </a:solidFill>
          </a:ln>
        </p:spPr>
        <p:txBody>
          <a:bodyPr wrap="square" lIns="0" tIns="0" rIns="0" bIns="0" rtlCol="0"/>
          <a:lstStyle/>
          <a:p>
            <a:endParaRPr/>
          </a:p>
        </p:txBody>
      </p:sp>
      <p:sp>
        <p:nvSpPr>
          <p:cNvPr id="54" name="bg object 54"/>
          <p:cNvSpPr/>
          <p:nvPr/>
        </p:nvSpPr>
        <p:spPr>
          <a:xfrm>
            <a:off x="7821927" y="0"/>
            <a:ext cx="911860" cy="212725"/>
          </a:xfrm>
          <a:custGeom>
            <a:avLst/>
            <a:gdLst/>
            <a:ahLst/>
            <a:cxnLst/>
            <a:rect l="l" t="t" r="r" b="b"/>
            <a:pathLst>
              <a:path w="911859" h="212725">
                <a:moveTo>
                  <a:pt x="911352" y="0"/>
                </a:moveTo>
                <a:lnTo>
                  <a:pt x="0" y="0"/>
                </a:lnTo>
                <a:lnTo>
                  <a:pt x="106298" y="212597"/>
                </a:lnTo>
                <a:lnTo>
                  <a:pt x="805053" y="212597"/>
                </a:lnTo>
                <a:lnTo>
                  <a:pt x="911352" y="0"/>
                </a:lnTo>
                <a:close/>
              </a:path>
            </a:pathLst>
          </a:custGeom>
          <a:solidFill>
            <a:srgbClr val="003763"/>
          </a:solidFill>
        </p:spPr>
        <p:txBody>
          <a:bodyPr wrap="square" lIns="0" tIns="0" rIns="0" bIns="0" rtlCol="0"/>
          <a:lstStyle/>
          <a:p>
            <a:endParaRPr/>
          </a:p>
        </p:txBody>
      </p:sp>
      <p:sp>
        <p:nvSpPr>
          <p:cNvPr id="55" name="bg object 55"/>
          <p:cNvSpPr/>
          <p:nvPr/>
        </p:nvSpPr>
        <p:spPr>
          <a:xfrm>
            <a:off x="7821929" y="0"/>
            <a:ext cx="911860" cy="212725"/>
          </a:xfrm>
          <a:custGeom>
            <a:avLst/>
            <a:gdLst/>
            <a:ahLst/>
            <a:cxnLst/>
            <a:rect l="l" t="t" r="r" b="b"/>
            <a:pathLst>
              <a:path w="911859" h="212725">
                <a:moveTo>
                  <a:pt x="911353" y="0"/>
                </a:moveTo>
                <a:lnTo>
                  <a:pt x="805053" y="212599"/>
                </a:lnTo>
                <a:lnTo>
                  <a:pt x="106299" y="212599"/>
                </a:lnTo>
                <a:lnTo>
                  <a:pt x="0" y="0"/>
                </a:lnTo>
              </a:path>
            </a:pathLst>
          </a:custGeom>
          <a:ln w="38100">
            <a:solidFill>
              <a:srgbClr val="FFFFFF"/>
            </a:solidFill>
          </a:ln>
        </p:spPr>
        <p:txBody>
          <a:bodyPr wrap="square" lIns="0" tIns="0" rIns="0" bIns="0" rtlCol="0"/>
          <a:lstStyle/>
          <a:p>
            <a:endParaRPr/>
          </a:p>
        </p:txBody>
      </p:sp>
      <p:sp>
        <p:nvSpPr>
          <p:cNvPr id="56" name="bg object 56"/>
          <p:cNvSpPr/>
          <p:nvPr/>
        </p:nvSpPr>
        <p:spPr>
          <a:xfrm>
            <a:off x="8821675" y="0"/>
            <a:ext cx="1464945" cy="997585"/>
          </a:xfrm>
          <a:custGeom>
            <a:avLst/>
            <a:gdLst/>
            <a:ahLst/>
            <a:cxnLst/>
            <a:rect l="l" t="t" r="r" b="b"/>
            <a:pathLst>
              <a:path w="1464945" h="997585">
                <a:moveTo>
                  <a:pt x="1281290" y="0"/>
                </a:moveTo>
                <a:lnTo>
                  <a:pt x="183260" y="0"/>
                </a:lnTo>
                <a:lnTo>
                  <a:pt x="0" y="366522"/>
                </a:lnTo>
                <a:lnTo>
                  <a:pt x="315467" y="997458"/>
                </a:lnTo>
                <a:lnTo>
                  <a:pt x="1149095" y="997458"/>
                </a:lnTo>
                <a:lnTo>
                  <a:pt x="1464563" y="366522"/>
                </a:lnTo>
                <a:lnTo>
                  <a:pt x="1281290" y="0"/>
                </a:lnTo>
                <a:close/>
              </a:path>
            </a:pathLst>
          </a:custGeom>
          <a:solidFill>
            <a:srgbClr val="DBECEF"/>
          </a:solidFill>
        </p:spPr>
        <p:txBody>
          <a:bodyPr wrap="square" lIns="0" tIns="0" rIns="0" bIns="0" rtlCol="0"/>
          <a:lstStyle/>
          <a:p>
            <a:endParaRPr/>
          </a:p>
        </p:txBody>
      </p:sp>
      <p:sp>
        <p:nvSpPr>
          <p:cNvPr id="57" name="bg object 57"/>
          <p:cNvSpPr/>
          <p:nvPr/>
        </p:nvSpPr>
        <p:spPr>
          <a:xfrm>
            <a:off x="8821673" y="0"/>
            <a:ext cx="1464945" cy="997585"/>
          </a:xfrm>
          <a:custGeom>
            <a:avLst/>
            <a:gdLst/>
            <a:ahLst/>
            <a:cxnLst/>
            <a:rect l="l" t="t" r="r" b="b"/>
            <a:pathLst>
              <a:path w="1464945" h="997585">
                <a:moveTo>
                  <a:pt x="0" y="366521"/>
                </a:moveTo>
                <a:lnTo>
                  <a:pt x="183260" y="0"/>
                </a:lnTo>
              </a:path>
              <a:path w="1464945" h="997585">
                <a:moveTo>
                  <a:pt x="1281303" y="0"/>
                </a:moveTo>
                <a:lnTo>
                  <a:pt x="1464564" y="366521"/>
                </a:lnTo>
                <a:lnTo>
                  <a:pt x="1149096" y="997457"/>
                </a:lnTo>
                <a:lnTo>
                  <a:pt x="315468" y="997457"/>
                </a:lnTo>
                <a:lnTo>
                  <a:pt x="0" y="366521"/>
                </a:lnTo>
              </a:path>
            </a:pathLst>
          </a:custGeom>
          <a:ln w="19050">
            <a:solidFill>
              <a:srgbClr val="D9D9D9"/>
            </a:solidFill>
          </a:ln>
        </p:spPr>
        <p:txBody>
          <a:bodyPr wrap="square" lIns="0" tIns="0" rIns="0" bIns="0" rtlCol="0"/>
          <a:lstStyle/>
          <a:p>
            <a:endParaRPr/>
          </a:p>
        </p:txBody>
      </p:sp>
      <p:sp>
        <p:nvSpPr>
          <p:cNvPr id="58" name="bg object 58"/>
          <p:cNvSpPr/>
          <p:nvPr/>
        </p:nvSpPr>
        <p:spPr>
          <a:xfrm>
            <a:off x="8939020" y="0"/>
            <a:ext cx="1229995" cy="895350"/>
          </a:xfrm>
          <a:custGeom>
            <a:avLst/>
            <a:gdLst/>
            <a:ahLst/>
            <a:cxnLst/>
            <a:rect l="l" t="t" r="r" b="b"/>
            <a:pathLst>
              <a:path w="1229995" h="895350">
                <a:moveTo>
                  <a:pt x="1046987" y="0"/>
                </a:moveTo>
                <a:lnTo>
                  <a:pt x="182879" y="0"/>
                </a:lnTo>
                <a:lnTo>
                  <a:pt x="0" y="365760"/>
                </a:lnTo>
                <a:lnTo>
                  <a:pt x="264794" y="895350"/>
                </a:lnTo>
                <a:lnTo>
                  <a:pt x="965072" y="895350"/>
                </a:lnTo>
                <a:lnTo>
                  <a:pt x="1229867" y="365760"/>
                </a:lnTo>
                <a:lnTo>
                  <a:pt x="1046987" y="0"/>
                </a:lnTo>
                <a:close/>
              </a:path>
            </a:pathLst>
          </a:custGeom>
          <a:solidFill>
            <a:srgbClr val="DBECEF"/>
          </a:solidFill>
        </p:spPr>
        <p:txBody>
          <a:bodyPr wrap="square" lIns="0" tIns="0" rIns="0" bIns="0" rtlCol="0"/>
          <a:lstStyle/>
          <a:p>
            <a:endParaRPr/>
          </a:p>
        </p:txBody>
      </p:sp>
      <p:sp>
        <p:nvSpPr>
          <p:cNvPr id="59" name="bg object 59"/>
          <p:cNvSpPr/>
          <p:nvPr/>
        </p:nvSpPr>
        <p:spPr>
          <a:xfrm>
            <a:off x="8939022" y="0"/>
            <a:ext cx="1229995" cy="895350"/>
          </a:xfrm>
          <a:custGeom>
            <a:avLst/>
            <a:gdLst/>
            <a:ahLst/>
            <a:cxnLst/>
            <a:rect l="l" t="t" r="r" b="b"/>
            <a:pathLst>
              <a:path w="1229995" h="895350">
                <a:moveTo>
                  <a:pt x="0" y="365759"/>
                </a:moveTo>
                <a:lnTo>
                  <a:pt x="182879" y="0"/>
                </a:lnTo>
              </a:path>
              <a:path w="1229995" h="895350">
                <a:moveTo>
                  <a:pt x="1046988" y="0"/>
                </a:moveTo>
                <a:lnTo>
                  <a:pt x="1229868" y="365759"/>
                </a:lnTo>
                <a:lnTo>
                  <a:pt x="965072" y="895349"/>
                </a:lnTo>
                <a:lnTo>
                  <a:pt x="264795" y="895349"/>
                </a:lnTo>
                <a:lnTo>
                  <a:pt x="0" y="365759"/>
                </a:lnTo>
              </a:path>
            </a:pathLst>
          </a:custGeom>
          <a:ln w="38100">
            <a:solidFill>
              <a:srgbClr val="FFFFFF"/>
            </a:solidFill>
          </a:ln>
        </p:spPr>
        <p:txBody>
          <a:bodyPr wrap="square" lIns="0" tIns="0" rIns="0" bIns="0" rtlCol="0"/>
          <a:lstStyle/>
          <a:p>
            <a:endParaRPr/>
          </a:p>
        </p:txBody>
      </p:sp>
      <p:sp>
        <p:nvSpPr>
          <p:cNvPr id="60" name="bg object 60"/>
          <p:cNvSpPr/>
          <p:nvPr/>
        </p:nvSpPr>
        <p:spPr>
          <a:xfrm>
            <a:off x="10227181" y="0"/>
            <a:ext cx="1215390" cy="383540"/>
          </a:xfrm>
          <a:custGeom>
            <a:avLst/>
            <a:gdLst/>
            <a:ahLst/>
            <a:cxnLst/>
            <a:rect l="l" t="t" r="r" b="b"/>
            <a:pathLst>
              <a:path w="1215390" h="383540">
                <a:moveTo>
                  <a:pt x="1215390" y="0"/>
                </a:moveTo>
                <a:lnTo>
                  <a:pt x="0" y="0"/>
                </a:lnTo>
                <a:lnTo>
                  <a:pt x="191643" y="383286"/>
                </a:lnTo>
                <a:lnTo>
                  <a:pt x="1023747" y="383286"/>
                </a:lnTo>
                <a:lnTo>
                  <a:pt x="1215390" y="0"/>
                </a:lnTo>
                <a:close/>
              </a:path>
            </a:pathLst>
          </a:custGeom>
          <a:solidFill>
            <a:srgbClr val="009BBE"/>
          </a:solidFill>
        </p:spPr>
        <p:txBody>
          <a:bodyPr wrap="square" lIns="0" tIns="0" rIns="0" bIns="0" rtlCol="0"/>
          <a:lstStyle/>
          <a:p>
            <a:endParaRPr/>
          </a:p>
        </p:txBody>
      </p:sp>
      <p:sp>
        <p:nvSpPr>
          <p:cNvPr id="61" name="bg object 61"/>
          <p:cNvSpPr/>
          <p:nvPr/>
        </p:nvSpPr>
        <p:spPr>
          <a:xfrm>
            <a:off x="10227181" y="0"/>
            <a:ext cx="1215390" cy="383540"/>
          </a:xfrm>
          <a:custGeom>
            <a:avLst/>
            <a:gdLst/>
            <a:ahLst/>
            <a:cxnLst/>
            <a:rect l="l" t="t" r="r" b="b"/>
            <a:pathLst>
              <a:path w="1215390" h="383540">
                <a:moveTo>
                  <a:pt x="1215390" y="0"/>
                </a:moveTo>
                <a:lnTo>
                  <a:pt x="1023747" y="383286"/>
                </a:lnTo>
                <a:lnTo>
                  <a:pt x="191643" y="383286"/>
                </a:lnTo>
                <a:lnTo>
                  <a:pt x="0" y="0"/>
                </a:lnTo>
              </a:path>
            </a:pathLst>
          </a:custGeom>
          <a:ln w="19050">
            <a:solidFill>
              <a:srgbClr val="D9D9D9"/>
            </a:solidFill>
          </a:ln>
        </p:spPr>
        <p:txBody>
          <a:bodyPr wrap="square" lIns="0" tIns="0" rIns="0" bIns="0" rtlCol="0"/>
          <a:lstStyle/>
          <a:p>
            <a:endParaRPr/>
          </a:p>
        </p:txBody>
      </p:sp>
      <p:sp>
        <p:nvSpPr>
          <p:cNvPr id="62" name="bg object 62"/>
          <p:cNvSpPr/>
          <p:nvPr/>
        </p:nvSpPr>
        <p:spPr>
          <a:xfrm>
            <a:off x="10344152" y="0"/>
            <a:ext cx="981710" cy="283210"/>
          </a:xfrm>
          <a:custGeom>
            <a:avLst/>
            <a:gdLst/>
            <a:ahLst/>
            <a:cxnLst/>
            <a:rect l="l" t="t" r="r" b="b"/>
            <a:pathLst>
              <a:path w="981709" h="283210">
                <a:moveTo>
                  <a:pt x="981456" y="0"/>
                </a:moveTo>
                <a:lnTo>
                  <a:pt x="0" y="0"/>
                </a:lnTo>
                <a:lnTo>
                  <a:pt x="141351" y="282702"/>
                </a:lnTo>
                <a:lnTo>
                  <a:pt x="840105" y="282702"/>
                </a:lnTo>
                <a:lnTo>
                  <a:pt x="981456" y="0"/>
                </a:lnTo>
                <a:close/>
              </a:path>
            </a:pathLst>
          </a:custGeom>
          <a:solidFill>
            <a:srgbClr val="009BBE"/>
          </a:solidFill>
        </p:spPr>
        <p:txBody>
          <a:bodyPr wrap="square" lIns="0" tIns="0" rIns="0" bIns="0" rtlCol="0"/>
          <a:lstStyle/>
          <a:p>
            <a:endParaRPr/>
          </a:p>
        </p:txBody>
      </p:sp>
      <p:sp>
        <p:nvSpPr>
          <p:cNvPr id="63" name="bg object 63"/>
          <p:cNvSpPr/>
          <p:nvPr/>
        </p:nvSpPr>
        <p:spPr>
          <a:xfrm>
            <a:off x="10344149" y="0"/>
            <a:ext cx="981710" cy="283210"/>
          </a:xfrm>
          <a:custGeom>
            <a:avLst/>
            <a:gdLst/>
            <a:ahLst/>
            <a:cxnLst/>
            <a:rect l="l" t="t" r="r" b="b"/>
            <a:pathLst>
              <a:path w="981709" h="283210">
                <a:moveTo>
                  <a:pt x="981457" y="0"/>
                </a:moveTo>
                <a:lnTo>
                  <a:pt x="840105" y="282703"/>
                </a:lnTo>
                <a:lnTo>
                  <a:pt x="141351" y="282703"/>
                </a:lnTo>
                <a:lnTo>
                  <a:pt x="0" y="0"/>
                </a:lnTo>
              </a:path>
            </a:pathLst>
          </a:custGeom>
          <a:ln w="38100">
            <a:solidFill>
              <a:srgbClr val="FFFFFF"/>
            </a:solidFill>
          </a:ln>
        </p:spPr>
        <p:txBody>
          <a:bodyPr wrap="square" lIns="0" tIns="0" rIns="0" bIns="0" rtlCol="0"/>
          <a:lstStyle/>
          <a:p>
            <a:endParaRPr/>
          </a:p>
        </p:txBody>
      </p:sp>
      <p:sp>
        <p:nvSpPr>
          <p:cNvPr id="64" name="bg object 64"/>
          <p:cNvSpPr/>
          <p:nvPr/>
        </p:nvSpPr>
        <p:spPr>
          <a:xfrm>
            <a:off x="11383512" y="0"/>
            <a:ext cx="808990" cy="1014730"/>
          </a:xfrm>
          <a:custGeom>
            <a:avLst/>
            <a:gdLst/>
            <a:ahLst/>
            <a:cxnLst/>
            <a:rect l="l" t="t" r="r" b="b"/>
            <a:pathLst>
              <a:path w="808990" h="1014730">
                <a:moveTo>
                  <a:pt x="808494" y="0"/>
                </a:moveTo>
                <a:lnTo>
                  <a:pt x="191643" y="0"/>
                </a:lnTo>
                <a:lnTo>
                  <a:pt x="0" y="383286"/>
                </a:lnTo>
                <a:lnTo>
                  <a:pt x="315468" y="1014222"/>
                </a:lnTo>
                <a:lnTo>
                  <a:pt x="808494" y="1014222"/>
                </a:lnTo>
                <a:lnTo>
                  <a:pt x="808494" y="0"/>
                </a:lnTo>
                <a:close/>
              </a:path>
            </a:pathLst>
          </a:custGeom>
          <a:solidFill>
            <a:srgbClr val="003763"/>
          </a:solidFill>
        </p:spPr>
        <p:txBody>
          <a:bodyPr wrap="square" lIns="0" tIns="0" rIns="0" bIns="0" rtlCol="0"/>
          <a:lstStyle/>
          <a:p>
            <a:endParaRPr/>
          </a:p>
        </p:txBody>
      </p:sp>
      <p:sp>
        <p:nvSpPr>
          <p:cNvPr id="65" name="bg object 65"/>
          <p:cNvSpPr/>
          <p:nvPr/>
        </p:nvSpPr>
        <p:spPr>
          <a:xfrm>
            <a:off x="11383517" y="0"/>
            <a:ext cx="808990" cy="1014730"/>
          </a:xfrm>
          <a:custGeom>
            <a:avLst/>
            <a:gdLst/>
            <a:ahLst/>
            <a:cxnLst/>
            <a:rect l="l" t="t" r="r" b="b"/>
            <a:pathLst>
              <a:path w="808990" h="1014730">
                <a:moveTo>
                  <a:pt x="0" y="383285"/>
                </a:moveTo>
                <a:lnTo>
                  <a:pt x="191642" y="0"/>
                </a:lnTo>
              </a:path>
              <a:path w="808990" h="1014730">
                <a:moveTo>
                  <a:pt x="808481" y="1014221"/>
                </a:moveTo>
                <a:lnTo>
                  <a:pt x="315468" y="1014221"/>
                </a:lnTo>
                <a:lnTo>
                  <a:pt x="0" y="383285"/>
                </a:lnTo>
              </a:path>
            </a:pathLst>
          </a:custGeom>
          <a:ln w="19050">
            <a:solidFill>
              <a:srgbClr val="D9D9D9"/>
            </a:solidFill>
          </a:ln>
        </p:spPr>
        <p:txBody>
          <a:bodyPr wrap="square" lIns="0" tIns="0" rIns="0" bIns="0" rtlCol="0"/>
          <a:lstStyle/>
          <a:p>
            <a:endParaRPr/>
          </a:p>
        </p:txBody>
      </p:sp>
      <p:sp>
        <p:nvSpPr>
          <p:cNvPr id="66" name="bg object 66"/>
          <p:cNvSpPr/>
          <p:nvPr/>
        </p:nvSpPr>
        <p:spPr>
          <a:xfrm>
            <a:off x="11500869" y="0"/>
            <a:ext cx="691515" cy="913765"/>
          </a:xfrm>
          <a:custGeom>
            <a:avLst/>
            <a:gdLst/>
            <a:ahLst/>
            <a:cxnLst/>
            <a:rect l="l" t="t" r="r" b="b"/>
            <a:pathLst>
              <a:path w="691515" h="913765">
                <a:moveTo>
                  <a:pt x="691134" y="0"/>
                </a:moveTo>
                <a:lnTo>
                  <a:pt x="192024" y="0"/>
                </a:lnTo>
                <a:lnTo>
                  <a:pt x="0" y="384048"/>
                </a:lnTo>
                <a:lnTo>
                  <a:pt x="264795" y="913638"/>
                </a:lnTo>
                <a:lnTo>
                  <a:pt x="691134" y="913638"/>
                </a:lnTo>
                <a:lnTo>
                  <a:pt x="691134" y="0"/>
                </a:lnTo>
                <a:close/>
              </a:path>
            </a:pathLst>
          </a:custGeom>
          <a:solidFill>
            <a:srgbClr val="003763"/>
          </a:solidFill>
        </p:spPr>
        <p:txBody>
          <a:bodyPr wrap="square" lIns="0" tIns="0" rIns="0" bIns="0" rtlCol="0"/>
          <a:lstStyle/>
          <a:p>
            <a:endParaRPr/>
          </a:p>
        </p:txBody>
      </p:sp>
      <p:sp>
        <p:nvSpPr>
          <p:cNvPr id="67" name="bg object 67"/>
          <p:cNvSpPr/>
          <p:nvPr/>
        </p:nvSpPr>
        <p:spPr>
          <a:xfrm>
            <a:off x="11500865" y="0"/>
            <a:ext cx="691515" cy="913765"/>
          </a:xfrm>
          <a:custGeom>
            <a:avLst/>
            <a:gdLst/>
            <a:ahLst/>
            <a:cxnLst/>
            <a:rect l="l" t="t" r="r" b="b"/>
            <a:pathLst>
              <a:path w="691515" h="913765">
                <a:moveTo>
                  <a:pt x="0" y="384047"/>
                </a:moveTo>
                <a:lnTo>
                  <a:pt x="192023" y="0"/>
                </a:lnTo>
              </a:path>
              <a:path w="691515" h="913765">
                <a:moveTo>
                  <a:pt x="691133" y="913637"/>
                </a:moveTo>
                <a:lnTo>
                  <a:pt x="264795" y="913637"/>
                </a:lnTo>
                <a:lnTo>
                  <a:pt x="0" y="384047"/>
                </a:lnTo>
              </a:path>
            </a:pathLst>
          </a:custGeom>
          <a:ln w="38100">
            <a:solidFill>
              <a:srgbClr val="FFFFFF"/>
            </a:solidFill>
          </a:ln>
        </p:spPr>
        <p:txBody>
          <a:bodyPr wrap="square" lIns="0" tIns="0" rIns="0" bIns="0" rtlCol="0"/>
          <a:lstStyle/>
          <a:p>
            <a:endParaRPr/>
          </a:p>
        </p:txBody>
      </p:sp>
      <p:sp>
        <p:nvSpPr>
          <p:cNvPr id="68" name="bg object 68"/>
          <p:cNvSpPr/>
          <p:nvPr/>
        </p:nvSpPr>
        <p:spPr>
          <a:xfrm>
            <a:off x="11368278" y="1122426"/>
            <a:ext cx="824230" cy="1262380"/>
          </a:xfrm>
          <a:custGeom>
            <a:avLst/>
            <a:gdLst/>
            <a:ahLst/>
            <a:cxnLst/>
            <a:rect l="l" t="t" r="r" b="b"/>
            <a:pathLst>
              <a:path w="824229" h="1262380">
                <a:moveTo>
                  <a:pt x="823722" y="0"/>
                </a:moveTo>
                <a:lnTo>
                  <a:pt x="315468" y="0"/>
                </a:lnTo>
                <a:lnTo>
                  <a:pt x="0" y="630936"/>
                </a:lnTo>
                <a:lnTo>
                  <a:pt x="315468" y="1261872"/>
                </a:lnTo>
                <a:lnTo>
                  <a:pt x="823722" y="1261872"/>
                </a:lnTo>
                <a:lnTo>
                  <a:pt x="823722" y="0"/>
                </a:lnTo>
                <a:close/>
              </a:path>
            </a:pathLst>
          </a:custGeom>
          <a:solidFill>
            <a:srgbClr val="ACDEE6"/>
          </a:solidFill>
        </p:spPr>
        <p:txBody>
          <a:bodyPr wrap="square" lIns="0" tIns="0" rIns="0" bIns="0" rtlCol="0"/>
          <a:lstStyle/>
          <a:p>
            <a:endParaRPr/>
          </a:p>
        </p:txBody>
      </p:sp>
      <p:sp>
        <p:nvSpPr>
          <p:cNvPr id="69" name="bg object 69"/>
          <p:cNvSpPr/>
          <p:nvPr/>
        </p:nvSpPr>
        <p:spPr>
          <a:xfrm>
            <a:off x="11368278" y="1122426"/>
            <a:ext cx="824230" cy="1262380"/>
          </a:xfrm>
          <a:custGeom>
            <a:avLst/>
            <a:gdLst/>
            <a:ahLst/>
            <a:cxnLst/>
            <a:rect l="l" t="t" r="r" b="b"/>
            <a:pathLst>
              <a:path w="824229" h="1262380">
                <a:moveTo>
                  <a:pt x="0" y="630936"/>
                </a:moveTo>
                <a:lnTo>
                  <a:pt x="315468" y="0"/>
                </a:lnTo>
                <a:lnTo>
                  <a:pt x="823721" y="0"/>
                </a:lnTo>
              </a:path>
              <a:path w="824229" h="1262380">
                <a:moveTo>
                  <a:pt x="823721" y="1261872"/>
                </a:moveTo>
                <a:lnTo>
                  <a:pt x="315468" y="1261872"/>
                </a:lnTo>
                <a:lnTo>
                  <a:pt x="0" y="630936"/>
                </a:lnTo>
              </a:path>
            </a:pathLst>
          </a:custGeom>
          <a:ln w="19050">
            <a:solidFill>
              <a:srgbClr val="D9D9D9"/>
            </a:solidFill>
          </a:ln>
        </p:spPr>
        <p:txBody>
          <a:bodyPr wrap="square" lIns="0" tIns="0" rIns="0" bIns="0" rtlCol="0"/>
          <a:lstStyle/>
          <a:p>
            <a:endParaRPr/>
          </a:p>
        </p:txBody>
      </p:sp>
      <p:sp>
        <p:nvSpPr>
          <p:cNvPr id="70" name="bg object 70"/>
          <p:cNvSpPr/>
          <p:nvPr/>
        </p:nvSpPr>
        <p:spPr>
          <a:xfrm>
            <a:off x="11485635" y="1224530"/>
            <a:ext cx="706755" cy="1059180"/>
          </a:xfrm>
          <a:custGeom>
            <a:avLst/>
            <a:gdLst/>
            <a:ahLst/>
            <a:cxnLst/>
            <a:rect l="l" t="t" r="r" b="b"/>
            <a:pathLst>
              <a:path w="706754" h="1059180">
                <a:moveTo>
                  <a:pt x="706374" y="0"/>
                </a:moveTo>
                <a:lnTo>
                  <a:pt x="264782" y="0"/>
                </a:lnTo>
                <a:lnTo>
                  <a:pt x="0" y="529602"/>
                </a:lnTo>
                <a:lnTo>
                  <a:pt x="264782" y="1059180"/>
                </a:lnTo>
                <a:lnTo>
                  <a:pt x="706374" y="1059180"/>
                </a:lnTo>
                <a:lnTo>
                  <a:pt x="706374" y="0"/>
                </a:lnTo>
                <a:close/>
              </a:path>
            </a:pathLst>
          </a:custGeom>
          <a:solidFill>
            <a:srgbClr val="ACDEE6"/>
          </a:solidFill>
        </p:spPr>
        <p:txBody>
          <a:bodyPr wrap="square" lIns="0" tIns="0" rIns="0" bIns="0" rtlCol="0"/>
          <a:lstStyle/>
          <a:p>
            <a:endParaRPr/>
          </a:p>
        </p:txBody>
      </p:sp>
      <p:sp>
        <p:nvSpPr>
          <p:cNvPr id="71" name="bg object 71"/>
          <p:cNvSpPr/>
          <p:nvPr/>
        </p:nvSpPr>
        <p:spPr>
          <a:xfrm>
            <a:off x="11485626" y="1224534"/>
            <a:ext cx="706755" cy="1059180"/>
          </a:xfrm>
          <a:custGeom>
            <a:avLst/>
            <a:gdLst/>
            <a:ahLst/>
            <a:cxnLst/>
            <a:rect l="l" t="t" r="r" b="b"/>
            <a:pathLst>
              <a:path w="706754" h="1059180">
                <a:moveTo>
                  <a:pt x="0" y="529589"/>
                </a:moveTo>
                <a:lnTo>
                  <a:pt x="264795" y="0"/>
                </a:lnTo>
                <a:lnTo>
                  <a:pt x="706373" y="0"/>
                </a:lnTo>
              </a:path>
              <a:path w="706754" h="1059180">
                <a:moveTo>
                  <a:pt x="706373" y="1059180"/>
                </a:moveTo>
                <a:lnTo>
                  <a:pt x="264795" y="1059180"/>
                </a:lnTo>
                <a:lnTo>
                  <a:pt x="0" y="529589"/>
                </a:lnTo>
              </a:path>
            </a:pathLst>
          </a:custGeom>
          <a:ln w="38100">
            <a:solidFill>
              <a:srgbClr val="FFFFFF"/>
            </a:solidFill>
          </a:ln>
        </p:spPr>
        <p:txBody>
          <a:bodyPr wrap="square" lIns="0" tIns="0" rIns="0" bIns="0" rtlCol="0"/>
          <a:lstStyle/>
          <a:p>
            <a:endParaRPr/>
          </a:p>
        </p:txBody>
      </p:sp>
      <p:sp>
        <p:nvSpPr>
          <p:cNvPr id="72" name="bg object 72"/>
          <p:cNvSpPr/>
          <p:nvPr/>
        </p:nvSpPr>
        <p:spPr>
          <a:xfrm>
            <a:off x="10103358" y="485395"/>
            <a:ext cx="1463040" cy="1260475"/>
          </a:xfrm>
          <a:custGeom>
            <a:avLst/>
            <a:gdLst/>
            <a:ahLst/>
            <a:cxnLst/>
            <a:rect l="l" t="t" r="r" b="b"/>
            <a:pathLst>
              <a:path w="1463040" h="1260475">
                <a:moveTo>
                  <a:pt x="1147953" y="0"/>
                </a:moveTo>
                <a:lnTo>
                  <a:pt x="315087" y="0"/>
                </a:lnTo>
                <a:lnTo>
                  <a:pt x="0" y="630174"/>
                </a:lnTo>
                <a:lnTo>
                  <a:pt x="315087" y="1260348"/>
                </a:lnTo>
                <a:lnTo>
                  <a:pt x="1147953" y="1260348"/>
                </a:lnTo>
                <a:lnTo>
                  <a:pt x="1463040" y="630174"/>
                </a:lnTo>
                <a:lnTo>
                  <a:pt x="1147953" y="0"/>
                </a:lnTo>
                <a:close/>
              </a:path>
            </a:pathLst>
          </a:custGeom>
          <a:solidFill>
            <a:srgbClr val="7BC7DE"/>
          </a:solidFill>
        </p:spPr>
        <p:txBody>
          <a:bodyPr wrap="square" lIns="0" tIns="0" rIns="0" bIns="0" rtlCol="0"/>
          <a:lstStyle/>
          <a:p>
            <a:endParaRPr/>
          </a:p>
        </p:txBody>
      </p:sp>
      <p:sp>
        <p:nvSpPr>
          <p:cNvPr id="73" name="bg object 73"/>
          <p:cNvSpPr/>
          <p:nvPr/>
        </p:nvSpPr>
        <p:spPr>
          <a:xfrm>
            <a:off x="10103356" y="485395"/>
            <a:ext cx="1463040" cy="1260475"/>
          </a:xfrm>
          <a:custGeom>
            <a:avLst/>
            <a:gdLst/>
            <a:ahLst/>
            <a:cxnLst/>
            <a:rect l="l" t="t" r="r" b="b"/>
            <a:pathLst>
              <a:path w="1463040" h="1260475">
                <a:moveTo>
                  <a:pt x="0" y="630174"/>
                </a:moveTo>
                <a:lnTo>
                  <a:pt x="315087" y="0"/>
                </a:lnTo>
                <a:lnTo>
                  <a:pt x="1147953" y="0"/>
                </a:lnTo>
                <a:lnTo>
                  <a:pt x="1463040" y="630174"/>
                </a:lnTo>
                <a:lnTo>
                  <a:pt x="1147953" y="1260348"/>
                </a:lnTo>
                <a:lnTo>
                  <a:pt x="315087" y="1260348"/>
                </a:lnTo>
                <a:lnTo>
                  <a:pt x="0" y="630174"/>
                </a:lnTo>
                <a:close/>
              </a:path>
            </a:pathLst>
          </a:custGeom>
          <a:ln w="19049">
            <a:solidFill>
              <a:srgbClr val="D9D9D9"/>
            </a:solidFill>
          </a:ln>
        </p:spPr>
        <p:txBody>
          <a:bodyPr wrap="square" lIns="0" tIns="0" rIns="0" bIns="0" rtlCol="0"/>
          <a:lstStyle/>
          <a:p>
            <a:endParaRPr/>
          </a:p>
        </p:txBody>
      </p:sp>
      <p:sp>
        <p:nvSpPr>
          <p:cNvPr id="74" name="bg object 74"/>
          <p:cNvSpPr/>
          <p:nvPr/>
        </p:nvSpPr>
        <p:spPr>
          <a:xfrm>
            <a:off x="10220706" y="585979"/>
            <a:ext cx="1228725" cy="1059180"/>
          </a:xfrm>
          <a:custGeom>
            <a:avLst/>
            <a:gdLst/>
            <a:ahLst/>
            <a:cxnLst/>
            <a:rect l="l" t="t" r="r" b="b"/>
            <a:pathLst>
              <a:path w="1228725" h="1059180">
                <a:moveTo>
                  <a:pt x="963549" y="0"/>
                </a:moveTo>
                <a:lnTo>
                  <a:pt x="264795" y="0"/>
                </a:lnTo>
                <a:lnTo>
                  <a:pt x="0" y="529589"/>
                </a:lnTo>
                <a:lnTo>
                  <a:pt x="264795" y="1059180"/>
                </a:lnTo>
                <a:lnTo>
                  <a:pt x="963549" y="1059180"/>
                </a:lnTo>
                <a:lnTo>
                  <a:pt x="1228344" y="529589"/>
                </a:lnTo>
                <a:lnTo>
                  <a:pt x="963549" y="0"/>
                </a:lnTo>
                <a:close/>
              </a:path>
            </a:pathLst>
          </a:custGeom>
          <a:solidFill>
            <a:srgbClr val="7BC7DE"/>
          </a:solidFill>
        </p:spPr>
        <p:txBody>
          <a:bodyPr wrap="square" lIns="0" tIns="0" rIns="0" bIns="0" rtlCol="0"/>
          <a:lstStyle/>
          <a:p>
            <a:endParaRPr/>
          </a:p>
        </p:txBody>
      </p:sp>
      <p:sp>
        <p:nvSpPr>
          <p:cNvPr id="75" name="bg object 75"/>
          <p:cNvSpPr/>
          <p:nvPr/>
        </p:nvSpPr>
        <p:spPr>
          <a:xfrm>
            <a:off x="10220706" y="585978"/>
            <a:ext cx="1228725" cy="1059180"/>
          </a:xfrm>
          <a:custGeom>
            <a:avLst/>
            <a:gdLst/>
            <a:ahLst/>
            <a:cxnLst/>
            <a:rect l="l" t="t" r="r" b="b"/>
            <a:pathLst>
              <a:path w="1228725" h="1059180">
                <a:moveTo>
                  <a:pt x="0" y="529589"/>
                </a:moveTo>
                <a:lnTo>
                  <a:pt x="264795" y="0"/>
                </a:lnTo>
                <a:lnTo>
                  <a:pt x="963549" y="0"/>
                </a:lnTo>
                <a:lnTo>
                  <a:pt x="1228344" y="529589"/>
                </a:lnTo>
                <a:lnTo>
                  <a:pt x="963549" y="1059180"/>
                </a:lnTo>
                <a:lnTo>
                  <a:pt x="264795" y="1059180"/>
                </a:lnTo>
                <a:lnTo>
                  <a:pt x="0" y="529589"/>
                </a:lnTo>
                <a:close/>
              </a:path>
            </a:pathLst>
          </a:custGeom>
          <a:ln w="38100">
            <a:solidFill>
              <a:srgbClr val="FFFFFF"/>
            </a:solidFill>
          </a:ln>
        </p:spPr>
        <p:txBody>
          <a:bodyPr wrap="square" lIns="0" tIns="0" rIns="0" bIns="0" rtlCol="0"/>
          <a:lstStyle/>
          <a:p>
            <a:endParaRPr/>
          </a:p>
        </p:txBody>
      </p:sp>
      <p:sp>
        <p:nvSpPr>
          <p:cNvPr id="76" name="bg object 76"/>
          <p:cNvSpPr/>
          <p:nvPr/>
        </p:nvSpPr>
        <p:spPr>
          <a:xfrm>
            <a:off x="7571993" y="461009"/>
            <a:ext cx="1464945" cy="1260475"/>
          </a:xfrm>
          <a:custGeom>
            <a:avLst/>
            <a:gdLst/>
            <a:ahLst/>
            <a:cxnLst/>
            <a:rect l="l" t="t" r="r" b="b"/>
            <a:pathLst>
              <a:path w="1464945" h="1260475">
                <a:moveTo>
                  <a:pt x="1149477" y="0"/>
                </a:moveTo>
                <a:lnTo>
                  <a:pt x="315087" y="0"/>
                </a:lnTo>
                <a:lnTo>
                  <a:pt x="0" y="630174"/>
                </a:lnTo>
                <a:lnTo>
                  <a:pt x="315087" y="1260348"/>
                </a:lnTo>
                <a:lnTo>
                  <a:pt x="1149477" y="1260348"/>
                </a:lnTo>
                <a:lnTo>
                  <a:pt x="1464564" y="630174"/>
                </a:lnTo>
                <a:lnTo>
                  <a:pt x="1149477" y="0"/>
                </a:lnTo>
                <a:close/>
              </a:path>
            </a:pathLst>
          </a:custGeom>
          <a:solidFill>
            <a:srgbClr val="5EB3E3"/>
          </a:solidFill>
        </p:spPr>
        <p:txBody>
          <a:bodyPr wrap="square" lIns="0" tIns="0" rIns="0" bIns="0" rtlCol="0"/>
          <a:lstStyle/>
          <a:p>
            <a:endParaRPr/>
          </a:p>
        </p:txBody>
      </p:sp>
      <p:sp>
        <p:nvSpPr>
          <p:cNvPr id="77" name="bg object 77"/>
          <p:cNvSpPr/>
          <p:nvPr/>
        </p:nvSpPr>
        <p:spPr>
          <a:xfrm>
            <a:off x="7571993" y="461009"/>
            <a:ext cx="1464945" cy="1260475"/>
          </a:xfrm>
          <a:custGeom>
            <a:avLst/>
            <a:gdLst/>
            <a:ahLst/>
            <a:cxnLst/>
            <a:rect l="l" t="t" r="r" b="b"/>
            <a:pathLst>
              <a:path w="1464945" h="1260475">
                <a:moveTo>
                  <a:pt x="0" y="630174"/>
                </a:moveTo>
                <a:lnTo>
                  <a:pt x="315087" y="0"/>
                </a:lnTo>
                <a:lnTo>
                  <a:pt x="1149477" y="0"/>
                </a:lnTo>
                <a:lnTo>
                  <a:pt x="1464564" y="630174"/>
                </a:lnTo>
                <a:lnTo>
                  <a:pt x="1149477" y="1260348"/>
                </a:lnTo>
                <a:lnTo>
                  <a:pt x="315087" y="1260348"/>
                </a:lnTo>
                <a:lnTo>
                  <a:pt x="0" y="630174"/>
                </a:lnTo>
                <a:close/>
              </a:path>
            </a:pathLst>
          </a:custGeom>
          <a:ln w="19050">
            <a:solidFill>
              <a:srgbClr val="D9D9D9"/>
            </a:solidFill>
          </a:ln>
        </p:spPr>
        <p:txBody>
          <a:bodyPr wrap="square" lIns="0" tIns="0" rIns="0" bIns="0" rtlCol="0"/>
          <a:lstStyle/>
          <a:p>
            <a:endParaRPr/>
          </a:p>
        </p:txBody>
      </p:sp>
      <p:sp>
        <p:nvSpPr>
          <p:cNvPr id="78" name="bg object 78"/>
          <p:cNvSpPr/>
          <p:nvPr/>
        </p:nvSpPr>
        <p:spPr>
          <a:xfrm>
            <a:off x="7689341" y="561593"/>
            <a:ext cx="1229995" cy="1059180"/>
          </a:xfrm>
          <a:custGeom>
            <a:avLst/>
            <a:gdLst/>
            <a:ahLst/>
            <a:cxnLst/>
            <a:rect l="l" t="t" r="r" b="b"/>
            <a:pathLst>
              <a:path w="1229995" h="1059180">
                <a:moveTo>
                  <a:pt x="965072" y="0"/>
                </a:moveTo>
                <a:lnTo>
                  <a:pt x="264795" y="0"/>
                </a:lnTo>
                <a:lnTo>
                  <a:pt x="0" y="529589"/>
                </a:lnTo>
                <a:lnTo>
                  <a:pt x="264795" y="1059180"/>
                </a:lnTo>
                <a:lnTo>
                  <a:pt x="965072" y="1059180"/>
                </a:lnTo>
                <a:lnTo>
                  <a:pt x="1229868" y="529589"/>
                </a:lnTo>
                <a:lnTo>
                  <a:pt x="965072" y="0"/>
                </a:lnTo>
                <a:close/>
              </a:path>
            </a:pathLst>
          </a:custGeom>
          <a:solidFill>
            <a:srgbClr val="5EB3E3"/>
          </a:solidFill>
        </p:spPr>
        <p:txBody>
          <a:bodyPr wrap="square" lIns="0" tIns="0" rIns="0" bIns="0" rtlCol="0"/>
          <a:lstStyle/>
          <a:p>
            <a:endParaRPr/>
          </a:p>
        </p:txBody>
      </p:sp>
      <p:sp>
        <p:nvSpPr>
          <p:cNvPr id="79" name="bg object 79"/>
          <p:cNvSpPr/>
          <p:nvPr/>
        </p:nvSpPr>
        <p:spPr>
          <a:xfrm>
            <a:off x="7689341" y="561593"/>
            <a:ext cx="1229995" cy="1059180"/>
          </a:xfrm>
          <a:custGeom>
            <a:avLst/>
            <a:gdLst/>
            <a:ahLst/>
            <a:cxnLst/>
            <a:rect l="l" t="t" r="r" b="b"/>
            <a:pathLst>
              <a:path w="1229995" h="1059180">
                <a:moveTo>
                  <a:pt x="0" y="529589"/>
                </a:moveTo>
                <a:lnTo>
                  <a:pt x="264795" y="0"/>
                </a:lnTo>
                <a:lnTo>
                  <a:pt x="965072" y="0"/>
                </a:lnTo>
                <a:lnTo>
                  <a:pt x="1229868" y="529589"/>
                </a:lnTo>
                <a:lnTo>
                  <a:pt x="965072" y="1059180"/>
                </a:lnTo>
                <a:lnTo>
                  <a:pt x="264795" y="1059180"/>
                </a:lnTo>
                <a:lnTo>
                  <a:pt x="0" y="529589"/>
                </a:lnTo>
                <a:close/>
              </a:path>
            </a:pathLst>
          </a:custGeom>
          <a:ln w="3810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167982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EACA76-7338-4430-BC10-84F152521C19}"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49585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ACA76-7338-4430-BC10-84F152521C19}"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177279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EACA76-7338-4430-BC10-84F152521C19}"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95195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EACA76-7338-4430-BC10-84F152521C19}"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F2F50-637E-4516-854F-7A0FCC537200}" type="slidenum">
              <a:rPr lang="en-US" smtClean="0"/>
              <a:t>‹#›</a:t>
            </a:fld>
            <a:endParaRPr lang="en-US"/>
          </a:p>
        </p:txBody>
      </p:sp>
    </p:spTree>
    <p:extLst>
      <p:ext uri="{BB962C8B-B14F-4D97-AF65-F5344CB8AC3E}">
        <p14:creationId xmlns:p14="http://schemas.microsoft.com/office/powerpoint/2010/main" val="2329312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ACA76-7338-4430-BC10-84F152521C19}" type="datetimeFigureOut">
              <a:rPr lang="en-US" smtClean="0"/>
              <a:t>7/13/2023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F2F50-637E-4516-854F-7A0FCC537200}" type="slidenum">
              <a:rPr lang="en-US" smtClean="0"/>
              <a:t>‹#›</a:t>
            </a:fld>
            <a:endParaRPr lang="en-US"/>
          </a:p>
        </p:txBody>
      </p:sp>
    </p:spTree>
    <p:extLst>
      <p:ext uri="{BB962C8B-B14F-4D97-AF65-F5344CB8AC3E}">
        <p14:creationId xmlns:p14="http://schemas.microsoft.com/office/powerpoint/2010/main" val="15411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0F5FC-7ADA-3E4C-9D4B-A76D906A1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08479-CBEC-8843-A80F-D72A76B88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2E1A0-6366-CE42-A919-D27759CD0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2B8D0-0E82-F241-ADF4-B1109558525C}" type="datetimeFigureOut">
              <a:rPr lang="en-US" smtClean="0"/>
              <a:t>7/13/2023</a:t>
            </a:fld>
            <a:endParaRPr lang="en-US"/>
          </a:p>
        </p:txBody>
      </p:sp>
      <p:sp>
        <p:nvSpPr>
          <p:cNvPr id="5" name="Footer Placeholder 4">
            <a:extLst>
              <a:ext uri="{FF2B5EF4-FFF2-40B4-BE49-F238E27FC236}">
                <a16:creationId xmlns:a16="http://schemas.microsoft.com/office/drawing/2014/main" id="{B59B67DE-FCF7-BB4D-ABA8-7F4D47EB04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E3C292-5BA7-6142-8BC3-1A62CF6E0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8DF20-898A-A146-B60E-744451F7FE3D}" type="slidenum">
              <a:rPr lang="en-US" smtClean="0"/>
              <a:t>‹#›</a:t>
            </a:fld>
            <a:endParaRPr lang="en-US"/>
          </a:p>
        </p:txBody>
      </p:sp>
    </p:spTree>
    <p:extLst>
      <p:ext uri="{BB962C8B-B14F-4D97-AF65-F5344CB8AC3E}">
        <p14:creationId xmlns:p14="http://schemas.microsoft.com/office/powerpoint/2010/main" val="41200953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44623-DF0A-404E-8706-7E17D87A3868}" type="datetime1">
              <a:rPr lang="en-US" smtClean="0"/>
              <a:t>7/13/2023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3220D-1260-40E8-9778-1C12234F95C5}" type="slidenum">
              <a:rPr lang="en-US" smtClean="0"/>
              <a:t>‹#›</a:t>
            </a:fld>
            <a:endParaRPr lang="en-US"/>
          </a:p>
        </p:txBody>
      </p:sp>
    </p:spTree>
    <p:extLst>
      <p:ext uri="{BB962C8B-B14F-4D97-AF65-F5344CB8AC3E}">
        <p14:creationId xmlns:p14="http://schemas.microsoft.com/office/powerpoint/2010/main" val="280496345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753470-8573-FA4D-80F6-7FCEBC160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2EE82B-B1F8-334F-8717-E5DC19D77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ED133-BEC3-9047-ADF1-2E6A2A09A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B2ED1-7144-4821-88C3-EE50DD85E04B}" type="datetime1">
              <a:rPr lang="en-US" smtClean="0"/>
              <a:t>7/13/2023</a:t>
            </a:fld>
            <a:endParaRPr lang="en-US"/>
          </a:p>
        </p:txBody>
      </p:sp>
      <p:sp>
        <p:nvSpPr>
          <p:cNvPr id="5" name="Footer Placeholder 4">
            <a:extLst>
              <a:ext uri="{FF2B5EF4-FFF2-40B4-BE49-F238E27FC236}">
                <a16:creationId xmlns:a16="http://schemas.microsoft.com/office/drawing/2014/main" id="{1039C628-73FB-7043-A7D4-D31192239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B0813C-2FD4-EB4D-9D1C-7F0C8AF33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28F19-254B-924A-B420-2DD801A06CFB}" type="slidenum">
              <a:rPr lang="en-US" smtClean="0"/>
              <a:t>‹#›</a:t>
            </a:fld>
            <a:endParaRPr lang="en-US"/>
          </a:p>
        </p:txBody>
      </p:sp>
    </p:spTree>
    <p:extLst>
      <p:ext uri="{BB962C8B-B14F-4D97-AF65-F5344CB8AC3E}">
        <p14:creationId xmlns:p14="http://schemas.microsoft.com/office/powerpoint/2010/main" val="382577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26947" y="492268"/>
            <a:ext cx="9736455" cy="1213485"/>
          </a:xfrm>
          <a:prstGeom prst="rect">
            <a:avLst/>
          </a:prstGeom>
        </p:spPr>
        <p:txBody>
          <a:bodyPr wrap="square" lIns="0" tIns="0" rIns="0" bIns="0">
            <a:spAutoFit/>
          </a:bodyPr>
          <a:lstStyle>
            <a:lvl1pPr>
              <a:defRPr sz="4000" b="0" i="0">
                <a:solidFill>
                  <a:srgbClr val="003763"/>
                </a:solidFill>
                <a:latin typeface="Arial Black"/>
                <a:cs typeface="Arial Black"/>
              </a:defRPr>
            </a:lvl1pPr>
          </a:lstStyle>
          <a:p>
            <a:endParaRPr/>
          </a:p>
        </p:txBody>
      </p:sp>
      <p:sp>
        <p:nvSpPr>
          <p:cNvPr id="3" name="Holder 3"/>
          <p:cNvSpPr>
            <a:spLocks noGrp="1"/>
          </p:cNvSpPr>
          <p:nvPr>
            <p:ph type="body" idx="1"/>
          </p:nvPr>
        </p:nvSpPr>
        <p:spPr>
          <a:xfrm>
            <a:off x="6160529" y="1399476"/>
            <a:ext cx="5546725" cy="3762375"/>
          </a:xfrm>
          <a:prstGeom prst="rect">
            <a:avLst/>
          </a:prstGeom>
        </p:spPr>
        <p:txBody>
          <a:bodyPr wrap="square" lIns="0" tIns="0" rIns="0" bIns="0">
            <a:spAutoFit/>
          </a:bodyPr>
          <a:lstStyle>
            <a:lvl1pPr>
              <a:defRPr sz="1600" b="0" i="0">
                <a:solidFill>
                  <a:srgbClr val="1C1C1C"/>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7/13/2023</a:t>
            </a:fld>
            <a:endParaRPr lang="en-US"/>
          </a:p>
        </p:txBody>
      </p:sp>
      <p:sp>
        <p:nvSpPr>
          <p:cNvPr id="6" name="Holder 6"/>
          <p:cNvSpPr>
            <a:spLocks noGrp="1"/>
          </p:cNvSpPr>
          <p:nvPr>
            <p:ph type="sldNum" sz="quarter" idx="7"/>
          </p:nvPr>
        </p:nvSpPr>
        <p:spPr>
          <a:xfrm>
            <a:off x="11576777" y="6484128"/>
            <a:ext cx="316876" cy="19875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07950">
              <a:lnSpc>
                <a:spcPct val="100000"/>
              </a:lnSpc>
            </a:pPr>
            <a:fld id="{81D60167-4931-47E6-BA6A-407CBD079E47}" type="slidenum">
              <a:rPr sz="1000" spc="-5" dirty="0">
                <a:latin typeface="Arial"/>
                <a:cs typeface="Arial"/>
              </a:rPr>
              <a:t>‹#›</a:t>
            </a:fld>
            <a:endParaRPr sz="1000">
              <a:latin typeface="Arial"/>
              <a:cs typeface="Arial"/>
            </a:endParaRPr>
          </a:p>
        </p:txBody>
      </p:sp>
    </p:spTree>
    <p:extLst>
      <p:ext uri="{BB962C8B-B14F-4D97-AF65-F5344CB8AC3E}">
        <p14:creationId xmlns:p14="http://schemas.microsoft.com/office/powerpoint/2010/main" val="10216855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foreverlivingbd.blogspot.com/2011/07/forever-living-opportunity.htm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2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18" Type="http://schemas.openxmlformats.org/officeDocument/2006/relationships/image" Target="../media/image56.png"/><Relationship Id="rId3" Type="http://schemas.openxmlformats.org/officeDocument/2006/relationships/image" Target="../media/image58.png"/><Relationship Id="rId7" Type="http://schemas.openxmlformats.org/officeDocument/2006/relationships/image" Target="../media/image59.png"/><Relationship Id="rId12" Type="http://schemas.openxmlformats.org/officeDocument/2006/relationships/image" Target="../media/image48.png"/><Relationship Id="rId17" Type="http://schemas.openxmlformats.org/officeDocument/2006/relationships/image" Target="../media/image55.png"/><Relationship Id="rId2" Type="http://schemas.openxmlformats.org/officeDocument/2006/relationships/image" Target="../media/image29.png"/><Relationship Id="rId16"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61.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60.png"/><Relationship Id="rId19"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10" Type="http://schemas.openxmlformats.org/officeDocument/2006/relationships/image" Target="../media/image29.png"/><Relationship Id="rId4" Type="http://schemas.openxmlformats.org/officeDocument/2006/relationships/image" Target="../media/image77.png"/><Relationship Id="rId9" Type="http://schemas.openxmlformats.org/officeDocument/2006/relationships/image" Target="../media/image82.jpe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29.png"/><Relationship Id="rId4" Type="http://schemas.openxmlformats.org/officeDocument/2006/relationships/image" Target="../media/image83.png"/><Relationship Id="rId9"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g"/><Relationship Id="rId9"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909926-0C63-2248-863F-9A2B9BABF022}"/>
              </a:ext>
            </a:extLst>
          </p:cNvPr>
          <p:cNvGrpSpPr/>
          <p:nvPr/>
        </p:nvGrpSpPr>
        <p:grpSpPr>
          <a:xfrm>
            <a:off x="5422206" y="-1044211"/>
            <a:ext cx="7383092" cy="3744047"/>
            <a:chOff x="6016581" y="-826104"/>
            <a:chExt cx="6594557" cy="3344172"/>
          </a:xfrm>
        </p:grpSpPr>
        <p:grpSp>
          <p:nvGrpSpPr>
            <p:cNvPr id="6" name="Group 5">
              <a:extLst>
                <a:ext uri="{FF2B5EF4-FFF2-40B4-BE49-F238E27FC236}">
                  <a16:creationId xmlns:a16="http://schemas.microsoft.com/office/drawing/2014/main" id="{2628D2FA-8395-BE4C-814E-B2E9680EE00A}"/>
                </a:ext>
              </a:extLst>
            </p:cNvPr>
            <p:cNvGrpSpPr/>
            <p:nvPr/>
          </p:nvGrpSpPr>
          <p:grpSpPr>
            <a:xfrm>
              <a:off x="6016581" y="-116098"/>
              <a:ext cx="1468928" cy="1266318"/>
              <a:chOff x="7608203" y="3118616"/>
              <a:chExt cx="1468928" cy="1266318"/>
            </a:xfrm>
            <a:blipFill dpi="0" rotWithShape="1">
              <a:blip r:embed="rId3">
                <a:extLst>
                  <a:ext uri="{28A0092B-C50C-407E-A947-70E740481C1C}">
                    <a14:useLocalDpi xmlns:a14="http://schemas.microsoft.com/office/drawing/2010/main" val="0"/>
                  </a:ext>
                </a:extLst>
              </a:blip>
              <a:srcRect/>
              <a:stretch>
                <a:fillRect/>
              </a:stretch>
            </a:blipFill>
          </p:grpSpPr>
          <p:sp>
            <p:nvSpPr>
              <p:cNvPr id="28" name="Hexagon 27">
                <a:extLst>
                  <a:ext uri="{FF2B5EF4-FFF2-40B4-BE49-F238E27FC236}">
                    <a16:creationId xmlns:a16="http://schemas.microsoft.com/office/drawing/2014/main" id="{8F12FF85-859C-4C41-907C-45B14B5A57F9}"/>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9" name="Hexagon 28">
                <a:extLst>
                  <a:ext uri="{FF2B5EF4-FFF2-40B4-BE49-F238E27FC236}">
                    <a16:creationId xmlns:a16="http://schemas.microsoft.com/office/drawing/2014/main" id="{0D2843F3-25DF-5E4D-99EF-BEF47EDDCC96}"/>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7" name="Group 6">
              <a:extLst>
                <a:ext uri="{FF2B5EF4-FFF2-40B4-BE49-F238E27FC236}">
                  <a16:creationId xmlns:a16="http://schemas.microsoft.com/office/drawing/2014/main" id="{A77DB06F-D974-3F42-B860-C4C07A6A3321}"/>
                </a:ext>
              </a:extLst>
            </p:cNvPr>
            <p:cNvGrpSpPr/>
            <p:nvPr/>
          </p:nvGrpSpPr>
          <p:grpSpPr>
            <a:xfrm>
              <a:off x="7290524" y="-826104"/>
              <a:ext cx="1468928" cy="1266318"/>
              <a:chOff x="7608203" y="3118616"/>
              <a:chExt cx="1468928" cy="1266318"/>
            </a:xfrm>
            <a:solidFill>
              <a:srgbClr val="2A5F71"/>
            </a:solidFill>
          </p:grpSpPr>
          <p:sp>
            <p:nvSpPr>
              <p:cNvPr id="26" name="Hexagon 25">
                <a:extLst>
                  <a:ext uri="{FF2B5EF4-FFF2-40B4-BE49-F238E27FC236}">
                    <a16:creationId xmlns:a16="http://schemas.microsoft.com/office/drawing/2014/main" id="{1A1EB06B-97DD-CD4D-80F2-16D98C110B45}"/>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7" name="Hexagon 26">
                <a:extLst>
                  <a:ext uri="{FF2B5EF4-FFF2-40B4-BE49-F238E27FC236}">
                    <a16:creationId xmlns:a16="http://schemas.microsoft.com/office/drawing/2014/main" id="{A407A917-AFF2-3644-8F0C-D04B318A58D3}"/>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8" name="Group 7">
              <a:extLst>
                <a:ext uri="{FF2B5EF4-FFF2-40B4-BE49-F238E27FC236}">
                  <a16:creationId xmlns:a16="http://schemas.microsoft.com/office/drawing/2014/main" id="{8C5B4E4B-B0BF-A64D-A63C-7845ACE6A5C2}"/>
                </a:ext>
              </a:extLst>
            </p:cNvPr>
            <p:cNvGrpSpPr/>
            <p:nvPr/>
          </p:nvGrpSpPr>
          <p:grpSpPr>
            <a:xfrm>
              <a:off x="8571444" y="-140975"/>
              <a:ext cx="1468928" cy="1266318"/>
              <a:chOff x="7608203" y="3118616"/>
              <a:chExt cx="1468928" cy="1266318"/>
            </a:xfrm>
            <a:solidFill>
              <a:srgbClr val="DBEDF0"/>
            </a:solidFill>
          </p:grpSpPr>
          <p:sp>
            <p:nvSpPr>
              <p:cNvPr id="24" name="Hexagon 23">
                <a:extLst>
                  <a:ext uri="{FF2B5EF4-FFF2-40B4-BE49-F238E27FC236}">
                    <a16:creationId xmlns:a16="http://schemas.microsoft.com/office/drawing/2014/main" id="{87738158-FAC5-8B47-A175-71318BE86B12}"/>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5" name="Hexagon 24">
                <a:extLst>
                  <a:ext uri="{FF2B5EF4-FFF2-40B4-BE49-F238E27FC236}">
                    <a16:creationId xmlns:a16="http://schemas.microsoft.com/office/drawing/2014/main" id="{1C99EF0A-10DD-894B-BAD7-06C05AEE927B}"/>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9" name="Group 8">
              <a:extLst>
                <a:ext uri="{FF2B5EF4-FFF2-40B4-BE49-F238E27FC236}">
                  <a16:creationId xmlns:a16="http://schemas.microsoft.com/office/drawing/2014/main" id="{C8B262FC-E485-724D-AE17-613AB0235BFE}"/>
                </a:ext>
              </a:extLst>
            </p:cNvPr>
            <p:cNvGrpSpPr/>
            <p:nvPr/>
          </p:nvGrpSpPr>
          <p:grpSpPr>
            <a:xfrm>
              <a:off x="9856827" y="-756720"/>
              <a:ext cx="1468928" cy="1266318"/>
              <a:chOff x="7608203" y="3118616"/>
              <a:chExt cx="1468928" cy="1266318"/>
            </a:xfrm>
            <a:solidFill>
              <a:srgbClr val="009BBF"/>
            </a:solidFill>
          </p:grpSpPr>
          <p:sp>
            <p:nvSpPr>
              <p:cNvPr id="22" name="Hexagon 21">
                <a:extLst>
                  <a:ext uri="{FF2B5EF4-FFF2-40B4-BE49-F238E27FC236}">
                    <a16:creationId xmlns:a16="http://schemas.microsoft.com/office/drawing/2014/main" id="{1A08E607-4576-C14D-82CD-3CC9DBEEBA67}"/>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3" name="Hexagon 22">
                <a:extLst>
                  <a:ext uri="{FF2B5EF4-FFF2-40B4-BE49-F238E27FC236}">
                    <a16:creationId xmlns:a16="http://schemas.microsoft.com/office/drawing/2014/main" id="{6020AD1B-B5E2-D34A-A1D0-4FBA5E4D7465}"/>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10" name="Group 9">
              <a:extLst>
                <a:ext uri="{FF2B5EF4-FFF2-40B4-BE49-F238E27FC236}">
                  <a16:creationId xmlns:a16="http://schemas.microsoft.com/office/drawing/2014/main" id="{386A4D31-3904-0846-B646-76C49DA87D48}"/>
                </a:ext>
              </a:extLst>
            </p:cNvPr>
            <p:cNvGrpSpPr/>
            <p:nvPr/>
          </p:nvGrpSpPr>
          <p:grpSpPr>
            <a:xfrm>
              <a:off x="11142210" y="-123561"/>
              <a:ext cx="1468928" cy="1266318"/>
              <a:chOff x="7608203" y="3118616"/>
              <a:chExt cx="1468928" cy="1266318"/>
            </a:xfrm>
            <a:solidFill>
              <a:srgbClr val="2A5F71"/>
            </a:solidFill>
          </p:grpSpPr>
          <p:sp>
            <p:nvSpPr>
              <p:cNvPr id="20" name="Hexagon 19">
                <a:extLst>
                  <a:ext uri="{FF2B5EF4-FFF2-40B4-BE49-F238E27FC236}">
                    <a16:creationId xmlns:a16="http://schemas.microsoft.com/office/drawing/2014/main" id="{5F7029F9-703D-8F48-A76D-7753B235C4F0}"/>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21" name="Hexagon 20">
                <a:extLst>
                  <a:ext uri="{FF2B5EF4-FFF2-40B4-BE49-F238E27FC236}">
                    <a16:creationId xmlns:a16="http://schemas.microsoft.com/office/drawing/2014/main" id="{25664116-B015-4346-A668-E8BD7598F318}"/>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solidFill>
                    <a:srgbClr val="003764"/>
                  </a:solidFill>
                </a:endParaRPr>
              </a:p>
            </p:txBody>
          </p:sp>
        </p:grpSp>
        <p:grpSp>
          <p:nvGrpSpPr>
            <p:cNvPr id="11" name="Group 10">
              <a:extLst>
                <a:ext uri="{FF2B5EF4-FFF2-40B4-BE49-F238E27FC236}">
                  <a16:creationId xmlns:a16="http://schemas.microsoft.com/office/drawing/2014/main" id="{93BDE055-FE5E-AC40-B22F-2B85BD73434E}"/>
                </a:ext>
              </a:extLst>
            </p:cNvPr>
            <p:cNvGrpSpPr/>
            <p:nvPr/>
          </p:nvGrpSpPr>
          <p:grpSpPr>
            <a:xfrm>
              <a:off x="11127044" y="1251750"/>
              <a:ext cx="1468928" cy="1266318"/>
              <a:chOff x="7608203" y="3118616"/>
              <a:chExt cx="1468928" cy="1266318"/>
            </a:xfrm>
            <a:solidFill>
              <a:srgbClr val="ACDEE6"/>
            </a:solidFill>
          </p:grpSpPr>
          <p:sp>
            <p:nvSpPr>
              <p:cNvPr id="18" name="Hexagon 17">
                <a:extLst>
                  <a:ext uri="{FF2B5EF4-FFF2-40B4-BE49-F238E27FC236}">
                    <a16:creationId xmlns:a16="http://schemas.microsoft.com/office/drawing/2014/main" id="{0F665C44-D6B4-E547-93B2-C89BFD58C07F}"/>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9" name="Hexagon 18">
                <a:extLst>
                  <a:ext uri="{FF2B5EF4-FFF2-40B4-BE49-F238E27FC236}">
                    <a16:creationId xmlns:a16="http://schemas.microsoft.com/office/drawing/2014/main" id="{0E3E85C3-E811-F74C-AACD-5D1CEFA68D5C}"/>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12" name="Group 11">
              <a:extLst>
                <a:ext uri="{FF2B5EF4-FFF2-40B4-BE49-F238E27FC236}">
                  <a16:creationId xmlns:a16="http://schemas.microsoft.com/office/drawing/2014/main" id="{9519179E-1984-DE4E-A383-BCA7A0B587B7}"/>
                </a:ext>
              </a:extLst>
            </p:cNvPr>
            <p:cNvGrpSpPr/>
            <p:nvPr/>
          </p:nvGrpSpPr>
          <p:grpSpPr>
            <a:xfrm>
              <a:off x="9856827" y="61112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16" name="Hexagon 15">
                <a:extLst>
                  <a:ext uri="{FF2B5EF4-FFF2-40B4-BE49-F238E27FC236}">
                    <a16:creationId xmlns:a16="http://schemas.microsoft.com/office/drawing/2014/main" id="{B74F13EB-5516-064F-8D83-ED55F8237C1E}"/>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7" name="Hexagon 16">
                <a:extLst>
                  <a:ext uri="{FF2B5EF4-FFF2-40B4-BE49-F238E27FC236}">
                    <a16:creationId xmlns:a16="http://schemas.microsoft.com/office/drawing/2014/main" id="{D81CBFE6-DA17-3449-B371-B17AB4AE5BA8}"/>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nvGrpSpPr>
            <p:cNvPr id="13" name="Group 12">
              <a:extLst>
                <a:ext uri="{FF2B5EF4-FFF2-40B4-BE49-F238E27FC236}">
                  <a16:creationId xmlns:a16="http://schemas.microsoft.com/office/drawing/2014/main" id="{79763372-DA56-2546-8E8E-F760CF988917}"/>
                </a:ext>
              </a:extLst>
            </p:cNvPr>
            <p:cNvGrpSpPr/>
            <p:nvPr/>
          </p:nvGrpSpPr>
          <p:grpSpPr>
            <a:xfrm>
              <a:off x="7316978" y="586651"/>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14" name="Hexagon 13">
                <a:extLst>
                  <a:ext uri="{FF2B5EF4-FFF2-40B4-BE49-F238E27FC236}">
                    <a16:creationId xmlns:a16="http://schemas.microsoft.com/office/drawing/2014/main" id="{52B8AA86-25F0-C64C-9554-0E43948CA5F1}"/>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sp>
            <p:nvSpPr>
              <p:cNvPr id="15" name="Hexagon 14">
                <a:extLst>
                  <a:ext uri="{FF2B5EF4-FFF2-40B4-BE49-F238E27FC236}">
                    <a16:creationId xmlns:a16="http://schemas.microsoft.com/office/drawing/2014/main" id="{A3995814-F229-2140-A4E6-A84FD40BEA22}"/>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dirty="0"/>
              </a:p>
            </p:txBody>
          </p:sp>
        </p:grpSp>
      </p:grpSp>
      <p:sp>
        <p:nvSpPr>
          <p:cNvPr id="30" name="TextBox 29">
            <a:extLst>
              <a:ext uri="{FF2B5EF4-FFF2-40B4-BE49-F238E27FC236}">
                <a16:creationId xmlns:a16="http://schemas.microsoft.com/office/drawing/2014/main" id="{5F50499F-9DD7-8441-98D1-4AF903B41CAC}"/>
              </a:ext>
            </a:extLst>
          </p:cNvPr>
          <p:cNvSpPr txBox="1"/>
          <p:nvPr/>
        </p:nvSpPr>
        <p:spPr>
          <a:xfrm>
            <a:off x="288456" y="2884870"/>
            <a:ext cx="11429906" cy="2593018"/>
          </a:xfrm>
          <a:prstGeom prst="rect">
            <a:avLst/>
          </a:prstGeom>
          <a:noFill/>
        </p:spPr>
        <p:txBody>
          <a:bodyPr wrap="square">
            <a:spAutoFit/>
          </a:bodyPr>
          <a:lstStyle/>
          <a:p>
            <a:pPr>
              <a:spcAft>
                <a:spcPts val="500"/>
              </a:spcAft>
              <a:defRPr/>
            </a:pPr>
            <a:r>
              <a:rPr lang="en-US" sz="3600" dirty="0">
                <a:solidFill>
                  <a:srgbClr val="003764"/>
                </a:solidFill>
                <a:latin typeface="Arial Black" panose="020B0A04020102020204" pitchFamily="34" charset="0"/>
                <a:ea typeface="MS PGothic" panose="020B0600070205080204" pitchFamily="34" charset="-128"/>
              </a:rPr>
              <a:t>BUDGET REVIEW SUBCOMMITTEE </a:t>
            </a:r>
          </a:p>
          <a:p>
            <a:pPr>
              <a:spcAft>
                <a:spcPts val="500"/>
              </a:spcAft>
              <a:defRPr/>
            </a:pPr>
            <a:r>
              <a:rPr lang="en-US" sz="2400" spc="300" dirty="0">
                <a:latin typeface="Arial" panose="020B0604020202020204" pitchFamily="34" charset="0"/>
                <a:cs typeface="Arial" panose="020B0604020202020204" pitchFamily="34" charset="0"/>
              </a:rPr>
              <a:t>CABINET FOR ECONOMIC DEVELOPMENT</a:t>
            </a:r>
          </a:p>
          <a:p>
            <a:pPr>
              <a:spcAft>
                <a:spcPts val="500"/>
              </a:spcAft>
              <a:defRPr/>
            </a:pPr>
            <a:r>
              <a:rPr lang="en-US" sz="3000" b="1" spc="300" dirty="0">
                <a:solidFill>
                  <a:srgbClr val="003764"/>
                </a:solidFill>
                <a:latin typeface="Arial" panose="020B0604020202020204" pitchFamily="34" charset="0"/>
                <a:ea typeface="MS PGothic" panose="020B0600070205080204" pitchFamily="34" charset="-128"/>
                <a:cs typeface="Arial" panose="020B0604020202020204" pitchFamily="34" charset="0"/>
              </a:rPr>
              <a:t>Rural Economic Development</a:t>
            </a:r>
            <a:endParaRPr lang="en-US" sz="3000" b="1" dirty="0">
              <a:solidFill>
                <a:srgbClr val="003764"/>
              </a:solidFill>
              <a:latin typeface="Arial Black" panose="020B0A04020102020204" pitchFamily="34" charset="0"/>
              <a:ea typeface="MS PGothic" panose="020B0600070205080204" pitchFamily="34" charset="-128"/>
            </a:endParaRPr>
          </a:p>
          <a:p>
            <a:pPr>
              <a:defRPr/>
            </a:pPr>
            <a:r>
              <a:rPr lang="en-US" sz="2000" dirty="0">
                <a:latin typeface="Arial" panose="020B0604020202020204" pitchFamily="34" charset="0"/>
                <a:ea typeface="MS PGothic" panose="020B0600070205080204" pitchFamily="34" charset="-128"/>
                <a:cs typeface="Arial" panose="020B0604020202020204" pitchFamily="34" charset="0"/>
              </a:rPr>
              <a:t>July 19, 2023</a:t>
            </a:r>
          </a:p>
          <a:p>
            <a:pPr>
              <a:defRPr/>
            </a:pPr>
            <a:endParaRPr lang="en-US" sz="2000" dirty="0">
              <a:latin typeface="Arial" panose="020B0604020202020204" pitchFamily="34" charset="0"/>
              <a:ea typeface="MS PGothic" panose="020B0600070205080204" pitchFamily="34" charset="-128"/>
              <a:cs typeface="Arial" panose="020B0604020202020204" pitchFamily="34" charset="0"/>
            </a:endParaRPr>
          </a:p>
          <a:p>
            <a:pPr>
              <a:defRPr/>
            </a:pPr>
            <a:endParaRPr lang="en-US" sz="2000" dirty="0">
              <a:latin typeface="Arial" panose="020B0604020202020204" pitchFamily="34" charset="0"/>
              <a:ea typeface="MS PGothic" panose="020B0600070205080204" pitchFamily="34" charset="-128"/>
              <a:cs typeface="Arial" panose="020B0604020202020204" pitchFamily="34" charset="0"/>
            </a:endParaRPr>
          </a:p>
        </p:txBody>
      </p:sp>
      <p:pic>
        <p:nvPicPr>
          <p:cNvPr id="31" name="Picture 30">
            <a:extLst>
              <a:ext uri="{FF2B5EF4-FFF2-40B4-BE49-F238E27FC236}">
                <a16:creationId xmlns:a16="http://schemas.microsoft.com/office/drawing/2014/main" id="{ADB2A7B7-851D-CB44-BF09-485FED9DB4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927136" y="5685375"/>
            <a:ext cx="1843727" cy="965762"/>
          </a:xfrm>
          <a:prstGeom prst="rect">
            <a:avLst/>
          </a:prstGeom>
        </p:spPr>
      </p:pic>
    </p:spTree>
    <p:extLst>
      <p:ext uri="{BB962C8B-B14F-4D97-AF65-F5344CB8AC3E}">
        <p14:creationId xmlns:p14="http://schemas.microsoft.com/office/powerpoint/2010/main" val="3337914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E1D822-B5E9-8A47-8E55-5180EC8445EE}"/>
              </a:ext>
            </a:extLst>
          </p:cNvPr>
          <p:cNvSpPr/>
          <p:nvPr/>
        </p:nvSpPr>
        <p:spPr>
          <a:xfrm>
            <a:off x="0" y="160269"/>
            <a:ext cx="12192000" cy="707886"/>
          </a:xfrm>
          <a:prstGeom prst="rect">
            <a:avLst/>
          </a:prstGeom>
        </p:spPr>
        <p:txBody>
          <a:bodyPr wrap="square">
            <a:spAutoFit/>
          </a:bodyPr>
          <a:lstStyle/>
          <a:p>
            <a:pPr marL="0" marR="0" lvl="0" indent="0" algn="ctr" defTabSz="91184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3764"/>
              </a:solidFill>
              <a:effectLst/>
              <a:uLnTx/>
              <a:uFillTx/>
              <a:latin typeface="Arial Black" panose="020B0604020202020204" pitchFamily="34" charset="0"/>
              <a:ea typeface="Arial" charset="0"/>
              <a:cs typeface="Arial" panose="020B0604020202020204" pitchFamily="34" charset="0"/>
            </a:endParaRPr>
          </a:p>
        </p:txBody>
      </p:sp>
      <p:sp>
        <p:nvSpPr>
          <p:cNvPr id="7" name="Rectangle 6">
            <a:extLst>
              <a:ext uri="{FF2B5EF4-FFF2-40B4-BE49-F238E27FC236}">
                <a16:creationId xmlns:a16="http://schemas.microsoft.com/office/drawing/2014/main" id="{22070EC1-7AA8-8D41-825C-9C6B8D5DF0E1}"/>
              </a:ext>
            </a:extLst>
          </p:cNvPr>
          <p:cNvSpPr/>
          <p:nvPr/>
        </p:nvSpPr>
        <p:spPr>
          <a:xfrm>
            <a:off x="86698" y="1774699"/>
            <a:ext cx="6722380" cy="52014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Cabinet has a “Community Visit” program that hosts communities, partner agencies and other organizations for meetings to share knowledge and information, including local community strategies, review sites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2021, CED has coordinated a combined total of 65 community visits, trainings, and workshops (majority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rural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Slide Number Placeholder 1">
            <a:extLst>
              <a:ext uri="{FF2B5EF4-FFF2-40B4-BE49-F238E27FC236}">
                <a16:creationId xmlns:a16="http://schemas.microsoft.com/office/drawing/2014/main" id="{F5E7AF25-832D-0742-8A00-B5C61675611D}"/>
              </a:ext>
            </a:extLst>
          </p:cNvPr>
          <p:cNvSpPr>
            <a:spLocks noGrp="1"/>
          </p:cNvSpPr>
          <p:nvPr>
            <p:ph type="sldNum" sz="quarter" idx="12"/>
          </p:nvPr>
        </p:nvSpPr>
        <p:spPr>
          <a:xfrm>
            <a:off x="9263248" y="64180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220D-1260-40E8-9778-1C12234F95C5}" type="slidenum">
              <a:rPr kumimoji="0" 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C5778CB-8461-7324-FAA2-CD36D0FA493E}"/>
              </a:ext>
            </a:extLst>
          </p:cNvPr>
          <p:cNvSpPr txBox="1"/>
          <p:nvPr/>
        </p:nvSpPr>
        <p:spPr>
          <a:xfrm>
            <a:off x="0" y="365235"/>
            <a:ext cx="12192000" cy="1005840"/>
          </a:xfrm>
          <a:prstGeom prst="rect">
            <a:avLst/>
          </a:prstGeom>
          <a:solidFill>
            <a:srgbClr val="003764"/>
          </a:solidFill>
        </p:spPr>
        <p:txBody>
          <a:bodyPr wrap="square" lIns="91440" tIns="45720" rIns="91440" bIns="45720" rtlCol="0" anchor="ctr">
            <a:spAutoFit/>
          </a:bodyPr>
          <a:lstStyle/>
          <a:p>
            <a:pPr marL="0" marR="0" lvl="0" indent="0" algn="ctr" defTabSz="911842"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a:ea typeface="Arial" charset="0"/>
                <a:cs typeface="Arial Black" panose="020B0604020202020204" pitchFamily="34" charset="0"/>
              </a:rPr>
              <a:t>COMMUNITY VISITS</a:t>
            </a:r>
          </a:p>
        </p:txBody>
      </p:sp>
      <p:pic>
        <p:nvPicPr>
          <p:cNvPr id="4" name="Picture 3" descr="A group of people sitting around a table with laptops&#10;&#10;Description automatically generated with medium confidence">
            <a:extLst>
              <a:ext uri="{FF2B5EF4-FFF2-40B4-BE49-F238E27FC236}">
                <a16:creationId xmlns:a16="http://schemas.microsoft.com/office/drawing/2014/main" id="{2B2DBD2B-156F-2F41-A2CB-99ECC041C210}"/>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l="14143" r="17455"/>
          <a:stretch/>
        </p:blipFill>
        <p:spPr>
          <a:xfrm>
            <a:off x="6647935" y="1470454"/>
            <a:ext cx="5544065" cy="5387546"/>
          </a:xfrm>
          <a:prstGeom prst="rect">
            <a:avLst/>
          </a:prstGeom>
        </p:spPr>
      </p:pic>
    </p:spTree>
    <p:extLst>
      <p:ext uri="{BB962C8B-B14F-4D97-AF65-F5344CB8AC3E}">
        <p14:creationId xmlns:p14="http://schemas.microsoft.com/office/powerpoint/2010/main" val="235443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crowd of people in front of a large building&#10;&#10;Description automatically generated with medium confidence">
            <a:extLst>
              <a:ext uri="{FF2B5EF4-FFF2-40B4-BE49-F238E27FC236}">
                <a16:creationId xmlns:a16="http://schemas.microsoft.com/office/drawing/2014/main" id="{6AD116C1-655F-BFB6-1AD7-8E2D39A2D02F}"/>
              </a:ext>
            </a:extLst>
          </p:cNvPr>
          <p:cNvPicPr>
            <a:picLocks noChangeAspect="1"/>
          </p:cNvPicPr>
          <p:nvPr/>
        </p:nvPicPr>
        <p:blipFill rotWithShape="1">
          <a:blip r:embed="rId3">
            <a:alphaModFix/>
          </a:blip>
          <a:srcRect t="442"/>
          <a:stretch/>
        </p:blipFill>
        <p:spPr>
          <a:xfrm>
            <a:off x="20" y="10"/>
            <a:ext cx="12191980" cy="6857990"/>
          </a:xfrm>
          <a:prstGeom prst="rect">
            <a:avLst/>
          </a:prstGeom>
        </p:spPr>
      </p:pic>
      <p:sp>
        <p:nvSpPr>
          <p:cNvPr id="2" name="Title 1">
            <a:extLst>
              <a:ext uri="{FF2B5EF4-FFF2-40B4-BE49-F238E27FC236}">
                <a16:creationId xmlns:a16="http://schemas.microsoft.com/office/drawing/2014/main" id="{89ACF77D-0D48-4068-A8B8-63D1B824E704}"/>
              </a:ext>
            </a:extLst>
          </p:cNvPr>
          <p:cNvSpPr>
            <a:spLocks noGrp="1"/>
          </p:cNvSpPr>
          <p:nvPr>
            <p:ph type="ctrTitle"/>
          </p:nvPr>
        </p:nvSpPr>
        <p:spPr>
          <a:xfrm>
            <a:off x="7088957" y="513593"/>
            <a:ext cx="5015060" cy="1261872"/>
          </a:xfrm>
        </p:spPr>
        <p:txBody>
          <a:bodyPr anchor="ctr">
            <a:normAutofit fontScale="90000"/>
          </a:bodyPr>
          <a:lstStyle/>
          <a:p>
            <a:r>
              <a:rPr lang="en-US" sz="3600" b="1" dirty="0">
                <a:solidFill>
                  <a:srgbClr val="003865"/>
                </a:solidFill>
                <a:latin typeface="+mn-lt"/>
                <a:ea typeface="+mn-ea"/>
                <a:cs typeface="+mn-cs"/>
              </a:rPr>
              <a:t>2023 STRATEGIC AND </a:t>
            </a:r>
            <a:br>
              <a:rPr lang="en-US" sz="3600" b="1" dirty="0">
                <a:solidFill>
                  <a:srgbClr val="003865"/>
                </a:solidFill>
                <a:latin typeface="+mn-lt"/>
                <a:ea typeface="+mn-ea"/>
                <a:cs typeface="+mn-cs"/>
              </a:rPr>
            </a:br>
            <a:r>
              <a:rPr lang="en-US" sz="3600" b="1" dirty="0">
                <a:solidFill>
                  <a:srgbClr val="003865"/>
                </a:solidFill>
                <a:latin typeface="+mn-lt"/>
                <a:ea typeface="+mn-ea"/>
                <a:cs typeface="+mn-cs"/>
              </a:rPr>
              <a:t>OPERATING ARCHITECTURE</a:t>
            </a:r>
          </a:p>
        </p:txBody>
      </p:sp>
      <p:sp>
        <p:nvSpPr>
          <p:cNvPr id="3" name="Subtitle 2">
            <a:extLst>
              <a:ext uri="{FF2B5EF4-FFF2-40B4-BE49-F238E27FC236}">
                <a16:creationId xmlns:a16="http://schemas.microsoft.com/office/drawing/2014/main" id="{42465BE6-BD8A-4344-989A-EE998725D209}"/>
              </a:ext>
            </a:extLst>
          </p:cNvPr>
          <p:cNvSpPr>
            <a:spLocks noGrp="1"/>
          </p:cNvSpPr>
          <p:nvPr>
            <p:ph type="subTitle" idx="1"/>
          </p:nvPr>
        </p:nvSpPr>
        <p:spPr>
          <a:xfrm>
            <a:off x="8458200" y="5154168"/>
            <a:ext cx="2892986" cy="1261872"/>
          </a:xfrm>
        </p:spPr>
        <p:txBody>
          <a:bodyPr anchor="ctr">
            <a:normAutofit/>
          </a:bodyPr>
          <a:lstStyle/>
          <a:p>
            <a:pPr algn="l"/>
            <a:r>
              <a:rPr lang="en-US" sz="2000" dirty="0">
                <a:solidFill>
                  <a:schemeClr val="tx2"/>
                </a:solidFill>
              </a:rPr>
              <a:t> </a:t>
            </a:r>
          </a:p>
        </p:txBody>
      </p:sp>
      <p:sp>
        <p:nvSpPr>
          <p:cNvPr id="7" name="Slide Number Placeholder 6">
            <a:extLst>
              <a:ext uri="{FF2B5EF4-FFF2-40B4-BE49-F238E27FC236}">
                <a16:creationId xmlns:a16="http://schemas.microsoft.com/office/drawing/2014/main" id="{CA915C4B-AF5E-1970-9599-60893898DC73}"/>
              </a:ext>
            </a:extLst>
          </p:cNvPr>
          <p:cNvSpPr>
            <a:spLocks noGrp="1"/>
          </p:cNvSpPr>
          <p:nvPr>
            <p:ph type="sldNum" sz="quarter" idx="12"/>
          </p:nvPr>
        </p:nvSpPr>
        <p:spPr>
          <a:xfrm>
            <a:off x="10225314" y="6553690"/>
            <a:ext cx="1128486" cy="274320"/>
          </a:xfrm>
        </p:spPr>
        <p:txBody>
          <a:bodyPr>
            <a:normAutofit/>
          </a:bodyPr>
          <a:lstStyle/>
          <a:p>
            <a:pPr>
              <a:spcAft>
                <a:spcPts val="600"/>
              </a:spcAft>
            </a:pPr>
            <a:fld id="{17D35942-BE58-644D-83C9-C4DBB4948CB6}" type="slidenum">
              <a:rPr lang="en-US" sz="1050">
                <a:solidFill>
                  <a:schemeClr val="tx1"/>
                </a:solidFill>
              </a:rPr>
              <a:pPr>
                <a:spcAft>
                  <a:spcPts val="600"/>
                </a:spcAft>
              </a:pPr>
              <a:t>11</a:t>
            </a:fld>
            <a:endParaRPr lang="en-US" sz="1050" dirty="0">
              <a:solidFill>
                <a:schemeClr val="tx1"/>
              </a:solidFill>
            </a:endParaRPr>
          </a:p>
        </p:txBody>
      </p:sp>
      <p:sp>
        <p:nvSpPr>
          <p:cNvPr id="4" name="Rectangle 3">
            <a:extLst>
              <a:ext uri="{FF2B5EF4-FFF2-40B4-BE49-F238E27FC236}">
                <a16:creationId xmlns:a16="http://schemas.microsoft.com/office/drawing/2014/main" id="{959EFC62-D8F9-490A-6596-19E7C225C5C5}"/>
              </a:ext>
            </a:extLst>
          </p:cNvPr>
          <p:cNvSpPr/>
          <p:nvPr/>
        </p:nvSpPr>
        <p:spPr>
          <a:xfrm>
            <a:off x="-2060448" y="480065"/>
            <a:ext cx="9424416" cy="1328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3865"/>
                </a:solidFill>
              </a:rPr>
              <a:t>Kentucky Cabinet for </a:t>
            </a:r>
          </a:p>
          <a:p>
            <a:pPr algn="ctr"/>
            <a:r>
              <a:rPr lang="en-US" sz="3200" b="1" dirty="0">
                <a:solidFill>
                  <a:srgbClr val="003865"/>
                </a:solidFill>
              </a:rPr>
              <a:t>Economic Development</a:t>
            </a:r>
          </a:p>
        </p:txBody>
      </p:sp>
      <p:sp>
        <p:nvSpPr>
          <p:cNvPr id="8" name="TextBox 7">
            <a:extLst>
              <a:ext uri="{FF2B5EF4-FFF2-40B4-BE49-F238E27FC236}">
                <a16:creationId xmlns:a16="http://schemas.microsoft.com/office/drawing/2014/main" id="{3B30D54F-E0C1-BB82-E267-8FD51B437219}"/>
              </a:ext>
            </a:extLst>
          </p:cNvPr>
          <p:cNvSpPr txBox="1"/>
          <p:nvPr/>
        </p:nvSpPr>
        <p:spPr>
          <a:xfrm>
            <a:off x="11585460" y="6344407"/>
            <a:ext cx="369651" cy="307777"/>
          </a:xfrm>
          <a:prstGeom prst="rect">
            <a:avLst/>
          </a:prstGeom>
          <a:noFill/>
        </p:spPr>
        <p:txBody>
          <a:bodyPr wrap="square">
            <a:spAutoFit/>
          </a:bodyPr>
          <a:lstStyle/>
          <a:p>
            <a:fld id="{17D35942-BE58-644D-83C9-C4DBB4948CB6}" type="slidenum">
              <a:rPr lang="en-US" sz="1400" b="1" smtClean="0">
                <a:solidFill>
                  <a:schemeClr val="bg1"/>
                </a:solidFill>
                <a:latin typeface="Arial" panose="020B0604020202020204" pitchFamily="34" charset="0"/>
                <a:cs typeface="Arial" panose="020B0604020202020204" pitchFamily="34" charset="0"/>
              </a:rPr>
              <a:pPr/>
              <a:t>11</a:t>
            </a:fld>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704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64" name="Google Shape;1064;p125"/>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2</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28" name="Google Shape;1028;p125"/>
          <p:cNvSpPr txBox="1">
            <a:spLocks noGrp="1"/>
          </p:cNvSpPr>
          <p:nvPr>
            <p:ph type="subTitle" idx="4294967295"/>
          </p:nvPr>
        </p:nvSpPr>
        <p:spPr>
          <a:xfrm>
            <a:off x="-1700" y="0"/>
            <a:ext cx="12192000" cy="914400"/>
          </a:xfrm>
          <a:prstGeom prst="rect">
            <a:avLst/>
          </a:prstGeom>
          <a:solidFill>
            <a:srgbClr val="003764"/>
          </a:solidFill>
          <a:ln>
            <a:noFill/>
          </a:ln>
        </p:spPr>
        <p:txBody>
          <a:bodyPr spcFirstLastPara="1" vert="horz" wrap="square" lIns="121900" tIns="121900" rIns="121900" bIns="121900" rtlCol="0" anchor="ctr" anchorCtr="0">
            <a:noAutofit/>
          </a:bodyPr>
          <a:lstStyle/>
          <a:p>
            <a:pPr marL="0" indent="0" algn="ctr">
              <a:lnSpc>
                <a:spcPct val="100000"/>
              </a:lnSpc>
              <a:spcBef>
                <a:spcPts val="0"/>
              </a:spcBef>
              <a:buNone/>
            </a:pPr>
            <a:r>
              <a:rPr lang="en" b="1" dirty="0">
                <a:solidFill>
                  <a:schemeClr val="lt1"/>
                </a:solidFill>
                <a:latin typeface="Arial Black" panose="020B0604020202020204" pitchFamily="34" charset="0"/>
                <a:ea typeface="Open Sans"/>
                <a:cs typeface="Arial Black" panose="020B0604020202020204" pitchFamily="34" charset="0"/>
                <a:sym typeface="Open Sans"/>
              </a:rPr>
              <a:t>SHARED RESPONSIBILITY - SHARED OPPORTUNITY</a:t>
            </a:r>
            <a:endParaRPr b="1" dirty="0">
              <a:solidFill>
                <a:schemeClr val="lt1"/>
              </a:solidFill>
              <a:latin typeface="Arial Black" panose="020B0604020202020204" pitchFamily="34" charset="0"/>
              <a:ea typeface="Open Sans"/>
              <a:cs typeface="Arial Black" panose="020B0604020202020204" pitchFamily="34" charset="0"/>
              <a:sym typeface="Open Sans"/>
            </a:endParaRPr>
          </a:p>
        </p:txBody>
      </p:sp>
      <p:grpSp>
        <p:nvGrpSpPr>
          <p:cNvPr id="1029" name="Google Shape;1029;p125"/>
          <p:cNvGrpSpPr/>
          <p:nvPr/>
        </p:nvGrpSpPr>
        <p:grpSpPr>
          <a:xfrm>
            <a:off x="287300" y="1097018"/>
            <a:ext cx="8974400" cy="5578749"/>
            <a:chOff x="215475" y="896238"/>
            <a:chExt cx="6730800" cy="4184062"/>
          </a:xfrm>
        </p:grpSpPr>
        <p:sp>
          <p:nvSpPr>
            <p:cNvPr id="1030" name="Google Shape;1030;p125"/>
            <p:cNvSpPr txBox="1"/>
            <p:nvPr/>
          </p:nvSpPr>
          <p:spPr>
            <a:xfrm>
              <a:off x="1237129" y="1279484"/>
              <a:ext cx="5439336" cy="39615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Team Kentucky: Great jobs for neighbors supporting one another to build a better Kentucky with an economy that works for all residents and not just a few </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31" name="Google Shape;1031;p125"/>
            <p:cNvSpPr/>
            <p:nvPr/>
          </p:nvSpPr>
          <p:spPr>
            <a:xfrm>
              <a:off x="215475" y="896238"/>
              <a:ext cx="6629400" cy="347400"/>
            </a:xfrm>
            <a:prstGeom prst="rect">
              <a:avLst/>
            </a:prstGeom>
            <a:solidFill>
              <a:srgbClr val="003764"/>
            </a:solidFill>
            <a:ln>
              <a:noFill/>
            </a:ln>
          </p:spPr>
          <p:txBody>
            <a:bodyPr spcFirstLastPara="1" wrap="square" lIns="121900" tIns="121900" rIns="121900" bIns="121900" anchor="ctr" anchorCtr="0">
              <a:noAutofit/>
            </a:bodyPr>
            <a:lstStyle/>
            <a:p>
              <a:pPr marL="304792" marR="0" lvl="0" indent="0" algn="l" defTabSz="121917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rPr>
                <a:t>WHY?</a:t>
              </a:r>
              <a:endParaRPr kumimoji="0" sz="1400"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1032" name="Google Shape;1032;p125"/>
            <p:cNvSpPr/>
            <p:nvPr/>
          </p:nvSpPr>
          <p:spPr>
            <a:xfrm>
              <a:off x="215475" y="1715504"/>
              <a:ext cx="6629400" cy="347400"/>
            </a:xfrm>
            <a:prstGeom prst="rect">
              <a:avLst/>
            </a:prstGeom>
            <a:solidFill>
              <a:srgbClr val="003764"/>
            </a:solidFill>
            <a:ln>
              <a:noFill/>
            </a:ln>
          </p:spPr>
          <p:txBody>
            <a:bodyPr spcFirstLastPara="1" wrap="square" lIns="121900" tIns="121900" rIns="121900" bIns="121900" anchor="ctr" anchorCtr="0">
              <a:noAutofit/>
            </a:bodyPr>
            <a:lstStyle/>
            <a:p>
              <a:pPr marL="304792"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rPr>
                <a:t>WHAT?</a:t>
              </a:r>
              <a:endParaRPr kumimoji="0" sz="1333"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1033" name="Google Shape;1033;p125"/>
            <p:cNvSpPr/>
            <p:nvPr/>
          </p:nvSpPr>
          <p:spPr>
            <a:xfrm>
              <a:off x="215475" y="3163304"/>
              <a:ext cx="6629400" cy="347400"/>
            </a:xfrm>
            <a:prstGeom prst="rect">
              <a:avLst/>
            </a:prstGeom>
            <a:solidFill>
              <a:srgbClr val="003764"/>
            </a:solidFill>
            <a:ln>
              <a:noFill/>
            </a:ln>
          </p:spPr>
          <p:txBody>
            <a:bodyPr spcFirstLastPara="1" wrap="square" lIns="121900" tIns="121900" rIns="121900" bIns="121900" anchor="ctr" anchorCtr="0">
              <a:noAutofit/>
            </a:bodyPr>
            <a:lstStyle/>
            <a:p>
              <a:pPr marL="304792"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HOW?</a:t>
              </a:r>
              <a:endParaRPr kumimoji="0" sz="1333"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1034" name="Google Shape;1034;p125"/>
            <p:cNvSpPr txBox="1"/>
            <p:nvPr/>
          </p:nvSpPr>
          <p:spPr>
            <a:xfrm>
              <a:off x="2682080" y="2557023"/>
              <a:ext cx="1448621"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Link Job growth to programs that inspire everyone to make lifelong learning and earning a values trait  </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35" name="Google Shape;1035;p125"/>
            <p:cNvSpPr txBox="1"/>
            <p:nvPr/>
          </p:nvSpPr>
          <p:spPr>
            <a:xfrm>
              <a:off x="4130702" y="2557023"/>
              <a:ext cx="1261800"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Targeted industry clusters that strengthen the core areas of Kentucky’s economy</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36" name="Google Shape;1036;p125"/>
            <p:cNvSpPr txBox="1"/>
            <p:nvPr/>
          </p:nvSpPr>
          <p:spPr>
            <a:xfrm>
              <a:off x="4936250" y="2519713"/>
              <a:ext cx="1539000" cy="32313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Nunito Sans"/>
                <a:cs typeface="Arial" panose="020B0604020202020204" pitchFamily="34" charset="0"/>
                <a:sym typeface="Nunito Sans"/>
              </a:endParaRPr>
            </a:p>
          </p:txBody>
        </p:sp>
        <p:sp>
          <p:nvSpPr>
            <p:cNvPr id="1037" name="Google Shape;1037;p125"/>
            <p:cNvSpPr txBox="1"/>
            <p:nvPr/>
          </p:nvSpPr>
          <p:spPr>
            <a:xfrm>
              <a:off x="3947597" y="4074116"/>
              <a:ext cx="793200" cy="457200"/>
            </a:xfrm>
            <a:prstGeom prst="rect">
              <a:avLst/>
            </a:prstGeom>
            <a:noFill/>
            <a:ln>
              <a:noFill/>
            </a:ln>
          </p:spPr>
          <p:txBody>
            <a:bodyPr spcFirstLastPara="1" wrap="square" lIns="121900" tIns="121900" rIns="121900" bIns="121900" anchor="ctr" anchorCtr="0">
              <a:noAutofit/>
            </a:bodyPr>
            <a:lstStyle/>
            <a:p>
              <a:pPr marL="342891" marR="0" lvl="0" indent="-105831" algn="l" defTabSz="1219170" rtl="0" eaLnBrk="1" fontAlgn="auto" latinLnBrk="0" hangingPunct="1">
                <a:lnSpc>
                  <a:spcPct val="100000"/>
                </a:lnSpc>
                <a:spcBef>
                  <a:spcPts val="0"/>
                </a:spcBef>
                <a:spcAft>
                  <a:spcPts val="0"/>
                </a:spcAft>
                <a:buClr>
                  <a:srgbClr val="1F4482"/>
                </a:buClr>
                <a:buSzPts val="800"/>
                <a:buFont typeface="Open Sans"/>
                <a:buChar char="●"/>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Serve</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a:p>
              <a:pPr marL="342891" marR="0" lvl="0" indent="-105831" algn="l" defTabSz="1219170" rtl="0" eaLnBrk="1" fontAlgn="auto" latinLnBrk="0" hangingPunct="1">
                <a:lnSpc>
                  <a:spcPct val="100000"/>
                </a:lnSpc>
                <a:spcBef>
                  <a:spcPts val="0"/>
                </a:spcBef>
                <a:spcAft>
                  <a:spcPts val="0"/>
                </a:spcAft>
                <a:buClr>
                  <a:srgbClr val="1F4482"/>
                </a:buClr>
                <a:buSzPts val="800"/>
                <a:buFont typeface="Open Sans"/>
                <a:buChar char="●"/>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Listen</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38" name="Google Shape;1038;p125"/>
            <p:cNvSpPr txBox="1"/>
            <p:nvPr/>
          </p:nvSpPr>
          <p:spPr>
            <a:xfrm>
              <a:off x="2996150" y="3475938"/>
              <a:ext cx="1940100" cy="461635"/>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39" name="Google Shape;1039;p125"/>
            <p:cNvSpPr txBox="1"/>
            <p:nvPr/>
          </p:nvSpPr>
          <p:spPr>
            <a:xfrm>
              <a:off x="1291835" y="2557023"/>
              <a:ext cx="1448621"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Open Sans"/>
                  <a:cs typeface="Arial" panose="020B0604020202020204" pitchFamily="34" charset="0"/>
                  <a:sym typeface="Open Sans"/>
                </a:rPr>
                <a:t>Strategic roadmap for entrepreneurialism,expanding innovation and growing new and existing industry leaders</a:t>
              </a:r>
              <a:endParaRPr kumimoji="0" sz="1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Open Sans"/>
                <a:cs typeface="Arial" panose="020B0604020202020204" pitchFamily="34" charset="0"/>
                <a:sym typeface="Open Sans"/>
              </a:endParaRPr>
            </a:p>
          </p:txBody>
        </p:sp>
        <p:sp>
          <p:nvSpPr>
            <p:cNvPr id="1040" name="Google Shape;1040;p125"/>
            <p:cNvSpPr txBox="1"/>
            <p:nvPr/>
          </p:nvSpPr>
          <p:spPr>
            <a:xfrm>
              <a:off x="5363925" y="2557023"/>
              <a:ext cx="1261800"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Open Sans"/>
                  <a:cs typeface="Arial" panose="020B0604020202020204" pitchFamily="34" charset="0"/>
                  <a:sym typeface="Open Sans"/>
                </a:rPr>
                <a:t>Shared responsibilities, Shared Regional opportunities  </a:t>
              </a:r>
              <a:endParaRPr kumimoji="0" sz="1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Open Sans"/>
                <a:cs typeface="Arial" panose="020B0604020202020204" pitchFamily="34" charset="0"/>
                <a:sym typeface="Open Sans"/>
              </a:endParaRPr>
            </a:p>
          </p:txBody>
        </p:sp>
        <p:sp>
          <p:nvSpPr>
            <p:cNvPr id="1041" name="Google Shape;1041;p125"/>
            <p:cNvSpPr txBox="1"/>
            <p:nvPr/>
          </p:nvSpPr>
          <p:spPr>
            <a:xfrm>
              <a:off x="402500" y="1255338"/>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Our Vision</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sp>
          <p:nvSpPr>
            <p:cNvPr id="1042" name="Google Shape;1042;p125"/>
            <p:cNvSpPr txBox="1"/>
            <p:nvPr/>
          </p:nvSpPr>
          <p:spPr>
            <a:xfrm>
              <a:off x="1290918" y="2077529"/>
              <a:ext cx="5446058" cy="479942"/>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Earn trust, be strategic and a super collaborator in growing jobs, investments and opportunity in all our interdependent communities</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43" name="Google Shape;1043;p125"/>
            <p:cNvSpPr txBox="1"/>
            <p:nvPr/>
          </p:nvSpPr>
          <p:spPr>
            <a:xfrm>
              <a:off x="402500" y="2072838"/>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Our Mission</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sp>
          <p:nvSpPr>
            <p:cNvPr id="1044" name="Google Shape;1044;p125"/>
            <p:cNvSpPr txBox="1"/>
            <p:nvPr/>
          </p:nvSpPr>
          <p:spPr>
            <a:xfrm>
              <a:off x="402500" y="2611113"/>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Strategic Imperatives</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cxnSp>
          <p:nvCxnSpPr>
            <p:cNvPr id="1045" name="Google Shape;1045;p125"/>
            <p:cNvCxnSpPr/>
            <p:nvPr/>
          </p:nvCxnSpPr>
          <p:spPr>
            <a:xfrm>
              <a:off x="215475" y="2570575"/>
              <a:ext cx="6730800" cy="0"/>
            </a:xfrm>
            <a:prstGeom prst="straightConnector1">
              <a:avLst/>
            </a:prstGeom>
            <a:noFill/>
            <a:ln w="19050" cap="flat" cmpd="sng">
              <a:solidFill>
                <a:srgbClr val="1F4482"/>
              </a:solidFill>
              <a:prstDash val="solid"/>
              <a:round/>
              <a:headEnd type="none" w="med" len="med"/>
              <a:tailEnd type="none" w="med" len="med"/>
            </a:ln>
          </p:spPr>
        </p:cxnSp>
        <p:sp>
          <p:nvSpPr>
            <p:cNvPr id="1046" name="Google Shape;1046;p125"/>
            <p:cNvSpPr txBox="1"/>
            <p:nvPr/>
          </p:nvSpPr>
          <p:spPr>
            <a:xfrm>
              <a:off x="402500" y="3546550"/>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Operational Priorities</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sp>
          <p:nvSpPr>
            <p:cNvPr id="1047" name="Google Shape;1047;p125"/>
            <p:cNvSpPr txBox="1"/>
            <p:nvPr/>
          </p:nvSpPr>
          <p:spPr>
            <a:xfrm>
              <a:off x="402500" y="4084825"/>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Leadership Behaviors</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sp>
          <p:nvSpPr>
            <p:cNvPr id="1048" name="Google Shape;1048;p125"/>
            <p:cNvSpPr txBox="1"/>
            <p:nvPr/>
          </p:nvSpPr>
          <p:spPr>
            <a:xfrm>
              <a:off x="402500" y="4623100"/>
              <a:ext cx="10506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rPr>
                <a:t>Our Values</a:t>
              </a:r>
              <a:endParaRPr kumimoji="0" sz="1333" b="1" i="0" u="none" strike="noStrike" kern="1200" cap="none" spc="0" normalizeH="0" baseline="0" noProof="0" dirty="0">
                <a:ln>
                  <a:noFill/>
                </a:ln>
                <a:solidFill>
                  <a:srgbClr val="5FB3E5"/>
                </a:solidFill>
                <a:effectLst/>
                <a:uLnTx/>
                <a:uFillTx/>
                <a:latin typeface="Arial" panose="020B0604020202020204" pitchFamily="34" charset="0"/>
                <a:ea typeface="Open Sans ExtraBold"/>
                <a:cs typeface="Arial" panose="020B0604020202020204" pitchFamily="34" charset="0"/>
                <a:sym typeface="Open Sans ExtraBold"/>
              </a:endParaRPr>
            </a:p>
          </p:txBody>
        </p:sp>
        <p:cxnSp>
          <p:nvCxnSpPr>
            <p:cNvPr id="1049" name="Google Shape;1049;p125"/>
            <p:cNvCxnSpPr/>
            <p:nvPr/>
          </p:nvCxnSpPr>
          <p:spPr>
            <a:xfrm>
              <a:off x="215475" y="4544250"/>
              <a:ext cx="6730800" cy="0"/>
            </a:xfrm>
            <a:prstGeom prst="straightConnector1">
              <a:avLst/>
            </a:prstGeom>
            <a:noFill/>
            <a:ln w="19050" cap="flat" cmpd="sng">
              <a:solidFill>
                <a:srgbClr val="1F4482"/>
              </a:solidFill>
              <a:prstDash val="solid"/>
              <a:round/>
              <a:headEnd type="none" w="med" len="med"/>
              <a:tailEnd type="none" w="med" len="med"/>
            </a:ln>
          </p:spPr>
        </p:cxnSp>
        <p:sp>
          <p:nvSpPr>
            <p:cNvPr id="1050" name="Google Shape;1050;p125"/>
            <p:cNvSpPr txBox="1"/>
            <p:nvPr/>
          </p:nvSpPr>
          <p:spPr>
            <a:xfrm>
              <a:off x="1327678" y="3496451"/>
              <a:ext cx="1261800"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prstClr val="black"/>
                </a:buClr>
                <a:buSzPts val="1100"/>
                <a:buFontTx/>
                <a:buNone/>
                <a:tabLst/>
                <a:defRPr/>
              </a:pPr>
              <a:r>
                <a:rPr kumimoji="0" lang="en" sz="1067" b="0" i="0" u="sng"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Flawless execution</a:t>
              </a: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 on </a:t>
              </a:r>
              <a:b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b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all announced projects</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to deliver results. Effective compliance</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1" name="Google Shape;1051;p125"/>
            <p:cNvSpPr txBox="1"/>
            <p:nvPr/>
          </p:nvSpPr>
          <p:spPr>
            <a:xfrm>
              <a:off x="2681771" y="3486290"/>
              <a:ext cx="1261800" cy="576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prstClr val="black"/>
                </a:buClr>
                <a:buSzPts val="1100"/>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Polished tool kit and narrative that builds the Kentucky brand globally</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2" name="Google Shape;1052;p125"/>
            <p:cNvSpPr txBox="1"/>
            <p:nvPr/>
          </p:nvSpPr>
          <p:spPr>
            <a:xfrm>
              <a:off x="4149402" y="3521874"/>
              <a:ext cx="1261800" cy="504831"/>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Best Service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Best Value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Best Opportunity</a:t>
              </a:r>
            </a:p>
          </p:txBody>
        </p:sp>
        <p:sp>
          <p:nvSpPr>
            <p:cNvPr id="1053" name="Google Shape;1053;p125"/>
            <p:cNvSpPr txBox="1"/>
            <p:nvPr/>
          </p:nvSpPr>
          <p:spPr>
            <a:xfrm>
              <a:off x="5389958" y="3537926"/>
              <a:ext cx="1261800" cy="480858"/>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Team Kentucky is a culture that delivers results that matter</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cxnSp>
          <p:nvCxnSpPr>
            <p:cNvPr id="1054" name="Google Shape;1054;p125"/>
            <p:cNvCxnSpPr/>
            <p:nvPr/>
          </p:nvCxnSpPr>
          <p:spPr>
            <a:xfrm>
              <a:off x="215475" y="4079638"/>
              <a:ext cx="6730800" cy="0"/>
            </a:xfrm>
            <a:prstGeom prst="straightConnector1">
              <a:avLst/>
            </a:prstGeom>
            <a:noFill/>
            <a:ln w="19050" cap="flat" cmpd="sng">
              <a:solidFill>
                <a:srgbClr val="1F4482"/>
              </a:solidFill>
              <a:prstDash val="solid"/>
              <a:round/>
              <a:headEnd type="none" w="med" len="med"/>
              <a:tailEnd type="none" w="med" len="med"/>
            </a:ln>
          </p:spPr>
        </p:cxnSp>
        <p:sp>
          <p:nvSpPr>
            <p:cNvPr id="1055" name="Google Shape;1055;p125"/>
            <p:cNvSpPr txBox="1"/>
            <p:nvPr/>
          </p:nvSpPr>
          <p:spPr>
            <a:xfrm>
              <a:off x="1353680" y="4074116"/>
              <a:ext cx="22809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Lead with Impact: Straight Talk: </a:t>
              </a:r>
              <a:b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b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Bias for action with accountability</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6" name="Google Shape;1056;p125"/>
            <p:cNvSpPr txBox="1"/>
            <p:nvPr/>
          </p:nvSpPr>
          <p:spPr>
            <a:xfrm>
              <a:off x="4570725" y="4074116"/>
              <a:ext cx="793200" cy="457200"/>
            </a:xfrm>
            <a:prstGeom prst="rect">
              <a:avLst/>
            </a:prstGeom>
            <a:noFill/>
            <a:ln>
              <a:noFill/>
            </a:ln>
          </p:spPr>
          <p:txBody>
            <a:bodyPr spcFirstLastPara="1" wrap="square" lIns="121900" tIns="121900" rIns="121900" bIns="121900" anchor="ctr" anchorCtr="0">
              <a:noAutofit/>
            </a:bodyPr>
            <a:lstStyle/>
            <a:p>
              <a:pPr marL="342891" marR="0" lvl="0" indent="-105831" algn="l" defTabSz="1219170" rtl="0" eaLnBrk="1" fontAlgn="auto" latinLnBrk="0" hangingPunct="1">
                <a:lnSpc>
                  <a:spcPct val="100000"/>
                </a:lnSpc>
                <a:spcBef>
                  <a:spcPts val="0"/>
                </a:spcBef>
                <a:spcAft>
                  <a:spcPts val="0"/>
                </a:spcAft>
                <a:buClr>
                  <a:srgbClr val="1F4482"/>
                </a:buClr>
                <a:buSzPts val="800"/>
                <a:buFont typeface="Open Sans"/>
                <a:buChar char="●"/>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Build</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a:p>
              <a:pPr marL="342891" marR="0" lvl="0" indent="-105831" algn="l" defTabSz="1219170" rtl="0" eaLnBrk="1" fontAlgn="auto" latinLnBrk="0" hangingPunct="1">
                <a:lnSpc>
                  <a:spcPct val="100000"/>
                </a:lnSpc>
                <a:spcBef>
                  <a:spcPts val="0"/>
                </a:spcBef>
                <a:spcAft>
                  <a:spcPts val="0"/>
                </a:spcAft>
                <a:buClr>
                  <a:srgbClr val="1F4482"/>
                </a:buClr>
                <a:buSzPts val="800"/>
                <a:buFont typeface="Open Sans"/>
                <a:buChar char="●"/>
                <a:tabLst/>
                <a:defRPr/>
              </a:pPr>
              <a:r>
                <a:rPr kumimoji="0" lang="en"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Lead</a:t>
              </a:r>
              <a:endParaRPr kumimoji="0" sz="1067"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7" name="Google Shape;1057;p125"/>
            <p:cNvSpPr txBox="1"/>
            <p:nvPr/>
          </p:nvSpPr>
          <p:spPr>
            <a:xfrm>
              <a:off x="2681771" y="4623100"/>
              <a:ext cx="12618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Inclusion &amp; Diversity</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8" name="Google Shape;1058;p125"/>
            <p:cNvSpPr txBox="1"/>
            <p:nvPr/>
          </p:nvSpPr>
          <p:spPr>
            <a:xfrm>
              <a:off x="4130702" y="4623100"/>
              <a:ext cx="12618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Teamwork</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59" name="Google Shape;1059;p125"/>
            <p:cNvSpPr txBox="1"/>
            <p:nvPr/>
          </p:nvSpPr>
          <p:spPr>
            <a:xfrm>
              <a:off x="1394237" y="4623100"/>
              <a:ext cx="12618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Respect</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sp>
          <p:nvSpPr>
            <p:cNvPr id="1060" name="Google Shape;1060;p125"/>
            <p:cNvSpPr txBox="1"/>
            <p:nvPr/>
          </p:nvSpPr>
          <p:spPr>
            <a:xfrm>
              <a:off x="5389958" y="4623100"/>
              <a:ext cx="1261800" cy="4572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Spirit of Winning </a:t>
              </a:r>
              <a:b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br>
              <a:r>
                <a:rPr kumimoji="0" lang="en"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rPr>
                <a:t>with Integrity</a:t>
              </a:r>
              <a:endParaRPr kumimoji="0" sz="12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sym typeface="Open Sans"/>
              </a:endParaRPr>
            </a:p>
          </p:txBody>
        </p:sp>
      </p:grpSp>
      <p:sp>
        <p:nvSpPr>
          <p:cNvPr id="1061" name="Google Shape;1061;p125"/>
          <p:cNvSpPr/>
          <p:nvPr/>
        </p:nvSpPr>
        <p:spPr>
          <a:xfrm>
            <a:off x="9118600" y="1097033"/>
            <a:ext cx="2640000" cy="5624443"/>
          </a:xfrm>
          <a:prstGeom prst="rect">
            <a:avLst/>
          </a:prstGeom>
          <a:solidFill>
            <a:srgbClr val="0037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2" name="Google Shape;1062;p125"/>
          <p:cNvSpPr txBox="1"/>
          <p:nvPr/>
        </p:nvSpPr>
        <p:spPr>
          <a:xfrm>
            <a:off x="9696733" y="1763940"/>
            <a:ext cx="2030400" cy="4669133"/>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1467" b="1" i="0" u="none"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rPr>
              <a:t>2023 Performance </a:t>
            </a:r>
            <a:r>
              <a:rPr kumimoji="0" lang="en" sz="1467" b="1" i="0" u="sng"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rPr>
              <a:t>Goals</a:t>
            </a:r>
            <a:endParaRPr kumimoji="0" sz="1467" b="1" i="0" u="sng" strike="noStrike" kern="120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sz="1467"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67"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   </a:t>
            </a:r>
            <a:endParaRPr kumimoji="0" sz="1467"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12,000 new jobs announced</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a:t>
            </a:r>
            <a:r>
              <a:rPr lang="en" sz="1400" dirty="0">
                <a:solidFill>
                  <a:prstClr val="white"/>
                </a:solidFill>
                <a:latin typeface="Arial" panose="020B0604020202020204" pitchFamily="34" charset="0"/>
                <a:ea typeface="Open Sans Medium"/>
                <a:cs typeface="Arial" panose="020B0604020202020204" pitchFamily="34" charset="0"/>
                <a:sym typeface="Open Sans Medium"/>
              </a:rPr>
              <a:t>7.5</a:t>
            </a: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 B new investment </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$27 average hourly wage without benefits</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5% increase in Team Kentucky ED/Site media impressions</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1150 compliance reviews found acceptable</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r>
              <a:rPr kumimoji="0" lang="en" sz="14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rPr>
              <a:t>575 business applications approved</a:t>
            </a: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67"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lang="en" sz="1467"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a:p>
            <a:pPr marL="0" marR="0" lvl="0" indent="0" algn="ctr" defTabSz="121917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prstClr val="white"/>
              </a:solidFill>
              <a:effectLst/>
              <a:uLnTx/>
              <a:uFillTx/>
              <a:latin typeface="Arial" panose="020B0604020202020204" pitchFamily="34" charset="0"/>
              <a:ea typeface="Open Sans Medium"/>
              <a:cs typeface="Arial" panose="020B0604020202020204" pitchFamily="34" charset="0"/>
              <a:sym typeface="Open Sans Medium"/>
            </a:endParaRPr>
          </a:p>
        </p:txBody>
      </p:sp>
      <p:sp>
        <p:nvSpPr>
          <p:cNvPr id="1063" name="Google Shape;1063;p125"/>
          <p:cNvSpPr/>
          <p:nvPr/>
        </p:nvSpPr>
        <p:spPr>
          <a:xfrm rot="5400000">
            <a:off x="6611868" y="3605153"/>
            <a:ext cx="5623041" cy="609600"/>
          </a:xfrm>
          <a:prstGeom prst="triangle">
            <a:avLst>
              <a:gd name="adj" fmla="val 50000"/>
            </a:avLst>
          </a:prstGeom>
          <a:solidFill>
            <a:srgbClr val="5FB3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3">
            <a:extLst>
              <a:ext uri="{FF2B5EF4-FFF2-40B4-BE49-F238E27FC236}">
                <a16:creationId xmlns:a16="http://schemas.microsoft.com/office/drawing/2014/main" id="{C1B43142-892D-F5BF-B924-5DB21953601E}"/>
              </a:ext>
            </a:extLst>
          </p:cNvPr>
          <p:cNvSpPr txBox="1">
            <a:spLocks/>
          </p:cNvSpPr>
          <p:nvPr/>
        </p:nvSpPr>
        <p:spPr>
          <a:xfrm>
            <a:off x="10961647" y="6446673"/>
            <a:ext cx="116158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7D35942-BE58-644D-83C9-C4DBB4948CB6}" type="slidenum">
              <a:rPr kumimoji="0" lang="en-US" sz="1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907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26"/>
          <p:cNvSpPr txBox="1">
            <a:spLocks noGrp="1"/>
          </p:cNvSpPr>
          <p:nvPr>
            <p:ph type="subTitle" idx="4294967295"/>
          </p:nvPr>
        </p:nvSpPr>
        <p:spPr>
          <a:xfrm>
            <a:off x="0" y="0"/>
            <a:ext cx="12192000" cy="914400"/>
          </a:xfrm>
          <a:prstGeom prst="rect">
            <a:avLst/>
          </a:prstGeom>
          <a:solidFill>
            <a:srgbClr val="003764"/>
          </a:solidFill>
        </p:spPr>
        <p:txBody>
          <a:bodyPr spcFirstLastPara="1" vert="horz" wrap="square" lIns="0" tIns="0" rIns="0" bIns="0" rtlCol="0" anchor="ctr" anchorCtr="0">
            <a:noAutofit/>
          </a:bodyPr>
          <a:lstStyle/>
          <a:p>
            <a:pPr marL="0" indent="0" algn="ctr">
              <a:lnSpc>
                <a:spcPct val="100000"/>
              </a:lnSpc>
              <a:spcBef>
                <a:spcPts val="0"/>
              </a:spcBef>
              <a:spcAft>
                <a:spcPts val="1067"/>
              </a:spcAft>
              <a:buNone/>
            </a:pPr>
            <a:r>
              <a:rPr lang="en" sz="2600" b="1">
                <a:solidFill>
                  <a:schemeClr val="lt1"/>
                </a:solidFill>
                <a:latin typeface="Arial" panose="020B0604020202020204" pitchFamily="34" charset="0"/>
                <a:cs typeface="Arial" panose="020B0604020202020204" pitchFamily="34" charset="0"/>
              </a:rPr>
              <a:t>STRATEGIC IMPERATIVES:</a:t>
            </a:r>
            <a:br>
              <a:rPr lang="en" sz="2600" b="1">
                <a:solidFill>
                  <a:schemeClr val="lt1"/>
                </a:solidFill>
                <a:latin typeface="Arial" panose="020B0604020202020204" pitchFamily="34" charset="0"/>
                <a:ea typeface="Open Sans"/>
                <a:cs typeface="Arial" panose="020B0604020202020204" pitchFamily="34" charset="0"/>
                <a:sym typeface="Open Sans"/>
              </a:rPr>
            </a:br>
            <a:r>
              <a:rPr lang="en" sz="2600" b="1">
                <a:solidFill>
                  <a:schemeClr val="lt1"/>
                </a:solidFill>
                <a:latin typeface="Arial" panose="020B0604020202020204" pitchFamily="34" charset="0"/>
                <a:cs typeface="Arial" panose="020B0604020202020204" pitchFamily="34" charset="0"/>
              </a:rPr>
              <a:t>BUILD OFF THE FOUNDATION OF SUCCESS</a:t>
            </a:r>
            <a:endParaRPr sz="2600" b="1" dirty="0">
              <a:solidFill>
                <a:schemeClr val="lt1"/>
              </a:solidFill>
              <a:latin typeface="Arial" panose="020B0604020202020204" pitchFamily="34" charset="0"/>
              <a:ea typeface="Open Sans"/>
              <a:cs typeface="Arial" panose="020B0604020202020204" pitchFamily="34" charset="0"/>
              <a:sym typeface="Open Sans"/>
            </a:endParaRPr>
          </a:p>
        </p:txBody>
      </p:sp>
      <p:grpSp>
        <p:nvGrpSpPr>
          <p:cNvPr id="1071" name="Google Shape;1071;p126"/>
          <p:cNvGrpSpPr/>
          <p:nvPr/>
        </p:nvGrpSpPr>
        <p:grpSpPr>
          <a:xfrm>
            <a:off x="253845" y="1136167"/>
            <a:ext cx="2841363" cy="5594797"/>
            <a:chOff x="190385" y="756562"/>
            <a:chExt cx="2131022" cy="4196098"/>
          </a:xfrm>
        </p:grpSpPr>
        <p:sp>
          <p:nvSpPr>
            <p:cNvPr id="1072" name="Google Shape;1072;p126"/>
            <p:cNvSpPr/>
            <p:nvPr/>
          </p:nvSpPr>
          <p:spPr>
            <a:xfrm>
              <a:off x="537829" y="1714300"/>
              <a:ext cx="1515900" cy="457800"/>
            </a:xfrm>
            <a:prstGeom prst="rect">
              <a:avLst/>
            </a:prstGeom>
            <a:noFill/>
            <a:ln>
              <a:noFill/>
            </a:ln>
          </p:spPr>
          <p:txBody>
            <a:bodyPr spcFirstLastPara="1" wrap="square" lIns="121900" tIns="121900" rIns="121900" bIns="121900" anchor="t" anchorCtr="0">
              <a:noAutofit/>
            </a:bodyPr>
            <a:lstStyle/>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73" name="Google Shape;1073;p126"/>
            <p:cNvSpPr/>
            <p:nvPr/>
          </p:nvSpPr>
          <p:spPr>
            <a:xfrm>
              <a:off x="537829" y="1413129"/>
              <a:ext cx="1515900" cy="457800"/>
            </a:xfrm>
            <a:prstGeom prst="rect">
              <a:avLst/>
            </a:prstGeom>
            <a:noFill/>
            <a:ln>
              <a:noFill/>
            </a:ln>
          </p:spPr>
          <p:txBody>
            <a:bodyPr spcFirstLastPara="1" wrap="square" lIns="121900" tIns="121900" rIns="121900" bIns="121900" anchor="t" anchorCtr="0">
              <a:noAutofit/>
            </a:bodyPr>
            <a:lstStyle/>
            <a:p>
              <a:pPr defTabSz="1219170"/>
              <a:r>
                <a:rPr lang="en" sz="1600" i="1">
                  <a:solidFill>
                    <a:prstClr val="black"/>
                  </a:solidFill>
                  <a:latin typeface="Open Sans"/>
                  <a:ea typeface="Open Sans"/>
                  <a:cs typeface="Open Sans"/>
                  <a:sym typeface="Open Sans"/>
                </a:rPr>
                <a:t> </a:t>
              </a:r>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74" name="Google Shape;1074;p126"/>
            <p:cNvSpPr/>
            <p:nvPr/>
          </p:nvSpPr>
          <p:spPr>
            <a:xfrm>
              <a:off x="215475" y="980100"/>
              <a:ext cx="2057400" cy="3886200"/>
            </a:xfrm>
            <a:prstGeom prst="flowChartAlternateProcess">
              <a:avLst/>
            </a:prstGeom>
            <a:solidFill>
              <a:srgbClr val="EFEFEF"/>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075" name="Google Shape;1075;p126"/>
            <p:cNvSpPr txBox="1"/>
            <p:nvPr/>
          </p:nvSpPr>
          <p:spPr>
            <a:xfrm>
              <a:off x="299120" y="1311825"/>
              <a:ext cx="1890109" cy="647700"/>
            </a:xfrm>
            <a:prstGeom prst="rect">
              <a:avLst/>
            </a:prstGeom>
            <a:noFill/>
            <a:ln>
              <a:noFill/>
            </a:ln>
          </p:spPr>
          <p:txBody>
            <a:bodyPr spcFirstLastPara="1" wrap="square" lIns="121900" tIns="121900" rIns="121900" bIns="121900" anchor="ctr" anchorCtr="0">
              <a:noAutofit/>
            </a:bodyPr>
            <a:lstStyle/>
            <a:p>
              <a:pPr algn="ctr" defTabSz="1219170">
                <a:buClr>
                  <a:prstClr val="black"/>
                </a:buClr>
                <a:buSzPts val="1100"/>
              </a:pPr>
              <a:r>
                <a:rPr lang="en" sz="1400" b="1">
                  <a:solidFill>
                    <a:srgbClr val="003764"/>
                  </a:solidFill>
                  <a:latin typeface="Arial" panose="020B0604020202020204" pitchFamily="34" charset="0"/>
                  <a:ea typeface="Open Sans"/>
                  <a:cs typeface="Arial" panose="020B0604020202020204" pitchFamily="34" charset="0"/>
                  <a:sym typeface="Open Sans"/>
                </a:rPr>
                <a:t>Extend and go beyond our “core” with jobs of the future through startup, expansion and attraction</a:t>
              </a:r>
              <a:endParaRPr sz="1400" b="1" dirty="0">
                <a:solidFill>
                  <a:srgbClr val="003764"/>
                </a:solidFill>
                <a:latin typeface="Arial" panose="020B0604020202020204" pitchFamily="34" charset="0"/>
                <a:ea typeface="Open Sans Medium"/>
                <a:cs typeface="Arial" panose="020B0604020202020204" pitchFamily="34" charset="0"/>
                <a:sym typeface="Open Sans Medium"/>
              </a:endParaRPr>
            </a:p>
          </p:txBody>
        </p:sp>
        <p:sp>
          <p:nvSpPr>
            <p:cNvPr id="1076" name="Google Shape;1076;p126"/>
            <p:cNvSpPr txBox="1"/>
            <p:nvPr/>
          </p:nvSpPr>
          <p:spPr>
            <a:xfrm>
              <a:off x="215474" y="2097375"/>
              <a:ext cx="2105933" cy="1143000"/>
            </a:xfrm>
            <a:prstGeom prst="rect">
              <a:avLst/>
            </a:prstGeom>
            <a:solidFill>
              <a:srgbClr val="003764"/>
            </a:solidFill>
            <a:ln>
              <a:noFill/>
            </a:ln>
          </p:spPr>
          <p:txBody>
            <a:bodyPr spcFirstLastPara="1" wrap="square" lIns="121900" tIns="121900" rIns="121900" bIns="121900" anchor="t" anchorCtr="0">
              <a:noAutofit/>
            </a:bodyPr>
            <a:lstStyle/>
            <a:p>
              <a:pPr algn="ctr" defTabSz="1219170">
                <a:buClr>
                  <a:srgbClr val="E7E6E6"/>
                </a:buClr>
                <a:buSzPts val="1100"/>
              </a:pPr>
              <a:r>
                <a:rPr lang="en-US" sz="1333" b="1" dirty="0">
                  <a:solidFill>
                    <a:prstClr val="white"/>
                  </a:solidFill>
                  <a:latin typeface="Arial" panose="020B0604020202020204" pitchFamily="34" charset="0"/>
                  <a:ea typeface="Open Sans ExtraBold"/>
                  <a:cs typeface="Arial" panose="020B0604020202020204" pitchFamily="34" charset="0"/>
                  <a:sym typeface="Open Sans ExtraBold"/>
                </a:rPr>
                <a:t>ENABLER</a:t>
              </a:r>
            </a:p>
            <a:p>
              <a:pPr algn="ctr" defTabSz="1219170"/>
              <a:endParaRPr sz="1000" dirty="0">
                <a:solidFill>
                  <a:prstClr val="white"/>
                </a:solidFill>
                <a:latin typeface="Arial" panose="020B0604020202020204" pitchFamily="34" charset="0"/>
                <a:ea typeface="Open Sans"/>
                <a:cs typeface="Arial" panose="020B0604020202020204" pitchFamily="34" charset="0"/>
                <a:sym typeface="Open Sans"/>
              </a:endParaRPr>
            </a:p>
            <a:p>
              <a:pPr algn="ctr" defTabSz="1219170"/>
              <a:r>
                <a:rPr lang="en" sz="1200" dirty="0">
                  <a:solidFill>
                    <a:prstClr val="white"/>
                  </a:solidFill>
                  <a:latin typeface="Arial" panose="020B0604020202020204" pitchFamily="34" charset="0"/>
                  <a:ea typeface="Open Sans"/>
                  <a:cs typeface="Arial" panose="020B0604020202020204" pitchFamily="34" charset="0"/>
                  <a:sym typeface="Open Sans"/>
                </a:rPr>
                <a:t>Create a strategic roadmap in building entrepreneurialism, expanding innovation and growing industry leaders across Kentucky</a:t>
              </a:r>
              <a:endParaRPr sz="1200" dirty="0">
                <a:solidFill>
                  <a:prstClr val="white"/>
                </a:solidFill>
                <a:latin typeface="Arial" panose="020B0604020202020204" pitchFamily="34" charset="0"/>
                <a:ea typeface="Open Sans"/>
                <a:cs typeface="Arial" panose="020B0604020202020204" pitchFamily="34" charset="0"/>
                <a:sym typeface="Open Sans"/>
              </a:endParaRPr>
            </a:p>
          </p:txBody>
        </p:sp>
        <p:sp>
          <p:nvSpPr>
            <p:cNvPr id="1077" name="Google Shape;1077;p126"/>
            <p:cNvSpPr txBox="1"/>
            <p:nvPr/>
          </p:nvSpPr>
          <p:spPr>
            <a:xfrm>
              <a:off x="190385" y="3240376"/>
              <a:ext cx="2119668" cy="1712284"/>
            </a:xfrm>
            <a:prstGeom prst="rect">
              <a:avLst/>
            </a:prstGeom>
            <a:noFill/>
            <a:ln>
              <a:noFill/>
            </a:ln>
          </p:spPr>
          <p:txBody>
            <a:bodyPr spcFirstLastPara="1" wrap="square" lIns="121900" tIns="121900" rIns="121900" bIns="121900" anchor="t" anchorCtr="0">
              <a:noAutofit/>
            </a:bodyPr>
            <a:lstStyle/>
            <a:p>
              <a:pPr algn="ctr" defTabSz="1219170">
                <a:buClr>
                  <a:srgbClr val="E7E6E6"/>
                </a:buClr>
                <a:buSzPts val="1100"/>
              </a:pPr>
              <a:r>
                <a:rPr lang="en-US" sz="1333" b="1" dirty="0">
                  <a:solidFill>
                    <a:srgbClr val="003764"/>
                  </a:solidFill>
                  <a:latin typeface="Arial" panose="020B0604020202020204" pitchFamily="34" charset="0"/>
                  <a:ea typeface="Open Sans ExtraBold"/>
                  <a:cs typeface="Arial" panose="020B0604020202020204" pitchFamily="34" charset="0"/>
                  <a:sym typeface="Open Sans ExtraBold"/>
                </a:rPr>
                <a:t>ACTIONS</a:t>
              </a:r>
            </a:p>
            <a:p>
              <a:pPr algn="ctr" defTabSz="1219170">
                <a:buClr>
                  <a:srgbClr val="E7E6E6"/>
                </a:buClr>
                <a:buSzPts val="1100"/>
              </a:pPr>
              <a:endParaRPr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Execute on a </a:t>
              </a:r>
              <a:r>
                <a:rPr lang="en-US"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6-month</a:t>
              </a: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 planning process </a:t>
              </a:r>
            </a:p>
            <a:p>
              <a:pPr defTabSz="1219170"/>
              <a:endParaRPr lang="en" sz="5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Be proactive in growing and attracting EV suppliers and industry leading companies in sustainability, health sciences and advanced manufacturing</a:t>
              </a:r>
            </a:p>
            <a:p>
              <a:pPr defTabSz="1219170"/>
              <a:endParaRPr lang="en" sz="5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Use data in all attraction efforts</a:t>
              </a:r>
            </a:p>
            <a:p>
              <a:pPr defTabSz="1219170"/>
              <a:endParaRPr lang="en" sz="5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Strengthen our brand and collaborate among regional and local ED efforts</a:t>
              </a:r>
            </a:p>
            <a:p>
              <a:pPr defTabSz="1219170"/>
              <a:endParaRPr lang="en" sz="1067" dirty="0">
                <a:solidFill>
                  <a:srgbClr val="003764"/>
                </a:solidFill>
                <a:latin typeface="Arial" panose="020B0604020202020204" pitchFamily="34" charset="0"/>
                <a:ea typeface="Open Sans"/>
                <a:cs typeface="Arial" panose="020B0604020202020204" pitchFamily="34" charset="0"/>
                <a:sym typeface="Open Sans"/>
              </a:endParaRPr>
            </a:p>
            <a:p>
              <a:pPr defTabSz="1219170"/>
              <a:endParaRPr lang="en" sz="1067" dirty="0">
                <a:solidFill>
                  <a:srgbClr val="003764"/>
                </a:solidFill>
                <a:latin typeface="Arial" panose="020B0604020202020204" pitchFamily="34" charset="0"/>
                <a:ea typeface="Open Sans"/>
                <a:cs typeface="Arial" panose="020B0604020202020204" pitchFamily="34" charset="0"/>
                <a:sym typeface="Open Sans"/>
              </a:endParaRPr>
            </a:p>
            <a:p>
              <a:pPr defTabSz="1219170"/>
              <a:endParaRPr lang="en" sz="1067" dirty="0">
                <a:solidFill>
                  <a:srgbClr val="003764"/>
                </a:solidFill>
                <a:latin typeface="Arial" panose="020B0604020202020204" pitchFamily="34" charset="0"/>
                <a:ea typeface="Open Sans"/>
                <a:cs typeface="Arial" panose="020B0604020202020204" pitchFamily="34" charset="0"/>
                <a:sym typeface="Open Sans"/>
              </a:endParaRPr>
            </a:p>
            <a:p>
              <a:pPr defTabSz="1219170"/>
              <a:endParaRPr sz="1067" dirty="0">
                <a:solidFill>
                  <a:srgbClr val="003764"/>
                </a:solidFill>
                <a:latin typeface="Arial" panose="020B0604020202020204" pitchFamily="34" charset="0"/>
                <a:ea typeface="Open Sans"/>
                <a:cs typeface="Arial" panose="020B0604020202020204" pitchFamily="34" charset="0"/>
                <a:sym typeface="Open Sans"/>
              </a:endParaRPr>
            </a:p>
          </p:txBody>
        </p:sp>
        <p:grpSp>
          <p:nvGrpSpPr>
            <p:cNvPr id="1078" name="Google Shape;1078;p126"/>
            <p:cNvGrpSpPr/>
            <p:nvPr/>
          </p:nvGrpSpPr>
          <p:grpSpPr>
            <a:xfrm>
              <a:off x="1025025" y="756562"/>
              <a:ext cx="438300" cy="461635"/>
              <a:chOff x="1100400" y="756562"/>
              <a:chExt cx="438300" cy="461635"/>
            </a:xfrm>
          </p:grpSpPr>
          <p:sp>
            <p:nvSpPr>
              <p:cNvPr id="1079" name="Google Shape;1079;p126"/>
              <p:cNvSpPr/>
              <p:nvPr/>
            </p:nvSpPr>
            <p:spPr>
              <a:xfrm>
                <a:off x="1100400" y="772163"/>
                <a:ext cx="438300" cy="438300"/>
              </a:xfrm>
              <a:prstGeom prst="flowChartConnector">
                <a:avLst/>
              </a:prstGeom>
              <a:solidFill>
                <a:srgbClr val="5FB3E5"/>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080" name="Google Shape;1080;p126"/>
              <p:cNvSpPr txBox="1"/>
              <p:nvPr/>
            </p:nvSpPr>
            <p:spPr>
              <a:xfrm>
                <a:off x="1162350" y="756562"/>
                <a:ext cx="314400" cy="461635"/>
              </a:xfrm>
              <a:prstGeom prst="rect">
                <a:avLst/>
              </a:prstGeom>
              <a:noFill/>
              <a:ln>
                <a:noFill/>
              </a:ln>
            </p:spPr>
            <p:txBody>
              <a:bodyPr spcFirstLastPara="1" wrap="square" lIns="121900" tIns="121900" rIns="121900" bIns="121900" anchor="t" anchorCtr="0">
                <a:spAutoFit/>
              </a:bodyPr>
              <a:lstStyle/>
              <a:p>
                <a:pPr algn="ctr" defTabSz="1219170">
                  <a:buClr>
                    <a:prstClr val="black"/>
                  </a:buClr>
                  <a:buSzPts val="1100"/>
                </a:pPr>
                <a:r>
                  <a:rPr lang="en" sz="2400" b="1">
                    <a:solidFill>
                      <a:prstClr val="white"/>
                    </a:solidFill>
                    <a:latin typeface="Open Sans"/>
                    <a:ea typeface="Open Sans"/>
                    <a:cs typeface="Open Sans"/>
                    <a:sym typeface="Open Sans"/>
                  </a:rPr>
                  <a:t>1</a:t>
                </a:r>
                <a:endParaRPr sz="2400" b="1" dirty="0">
                  <a:solidFill>
                    <a:prstClr val="white"/>
                  </a:solidFill>
                  <a:latin typeface="Open Sans"/>
                  <a:ea typeface="Open Sans"/>
                  <a:cs typeface="Open Sans"/>
                  <a:sym typeface="Open Sans"/>
                </a:endParaRPr>
              </a:p>
            </p:txBody>
          </p:sp>
        </p:grpSp>
      </p:grpSp>
      <p:grpSp>
        <p:nvGrpSpPr>
          <p:cNvPr id="1081" name="Google Shape;1081;p126"/>
          <p:cNvGrpSpPr/>
          <p:nvPr/>
        </p:nvGrpSpPr>
        <p:grpSpPr>
          <a:xfrm>
            <a:off x="3237822" y="1164125"/>
            <a:ext cx="2826223" cy="5477092"/>
            <a:chOff x="2387175" y="758481"/>
            <a:chExt cx="2119667" cy="4107819"/>
          </a:xfrm>
        </p:grpSpPr>
        <p:sp>
          <p:nvSpPr>
            <p:cNvPr id="1082" name="Google Shape;1082;p126"/>
            <p:cNvSpPr/>
            <p:nvPr/>
          </p:nvSpPr>
          <p:spPr>
            <a:xfrm>
              <a:off x="2720192" y="1714300"/>
              <a:ext cx="1515900" cy="457800"/>
            </a:xfrm>
            <a:prstGeom prst="rect">
              <a:avLst/>
            </a:prstGeom>
            <a:noFill/>
            <a:ln>
              <a:noFill/>
            </a:ln>
          </p:spPr>
          <p:txBody>
            <a:bodyPr spcFirstLastPara="1" wrap="square" lIns="121900" tIns="121900" rIns="121900" bIns="121900" anchor="t" anchorCtr="0">
              <a:noAutofit/>
            </a:bodyPr>
            <a:lstStyle/>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83" name="Google Shape;1083;p126"/>
            <p:cNvSpPr/>
            <p:nvPr/>
          </p:nvSpPr>
          <p:spPr>
            <a:xfrm>
              <a:off x="2720192" y="1413129"/>
              <a:ext cx="1515900" cy="457800"/>
            </a:xfrm>
            <a:prstGeom prst="rect">
              <a:avLst/>
            </a:prstGeom>
            <a:noFill/>
            <a:ln>
              <a:noFill/>
            </a:ln>
          </p:spPr>
          <p:txBody>
            <a:bodyPr spcFirstLastPara="1" wrap="square" lIns="121900" tIns="121900" rIns="121900" bIns="121900" anchor="t" anchorCtr="0">
              <a:noAutofit/>
            </a:bodyPr>
            <a:lstStyle/>
            <a:p>
              <a:pPr defTabSz="1219170"/>
              <a:r>
                <a:rPr lang="en" sz="1600" i="1">
                  <a:solidFill>
                    <a:prstClr val="black"/>
                  </a:solidFill>
                  <a:latin typeface="Open Sans"/>
                  <a:ea typeface="Open Sans"/>
                  <a:cs typeface="Open Sans"/>
                  <a:sym typeface="Open Sans"/>
                </a:rPr>
                <a:t> </a:t>
              </a:r>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84" name="Google Shape;1084;p126"/>
            <p:cNvSpPr/>
            <p:nvPr/>
          </p:nvSpPr>
          <p:spPr>
            <a:xfrm>
              <a:off x="2449442" y="980100"/>
              <a:ext cx="2057400" cy="3886200"/>
            </a:xfrm>
            <a:prstGeom prst="flowChartAlternateProcess">
              <a:avLst/>
            </a:prstGeom>
            <a:solidFill>
              <a:srgbClr val="EFEFEF"/>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085" name="Google Shape;1085;p126"/>
            <p:cNvSpPr txBox="1"/>
            <p:nvPr/>
          </p:nvSpPr>
          <p:spPr>
            <a:xfrm>
              <a:off x="2387175" y="1187784"/>
              <a:ext cx="1828800" cy="647700"/>
            </a:xfrm>
            <a:prstGeom prst="rect">
              <a:avLst/>
            </a:prstGeom>
            <a:noFill/>
            <a:ln>
              <a:noFill/>
            </a:ln>
          </p:spPr>
          <p:txBody>
            <a:bodyPr spcFirstLastPara="1" wrap="square" lIns="121900" tIns="121900" rIns="121900" bIns="121900" anchor="ctr" anchorCtr="0">
              <a:noAutofit/>
            </a:bodyPr>
            <a:lstStyle/>
            <a:p>
              <a:pPr algn="ctr" defTabSz="1219170">
                <a:buClr>
                  <a:prstClr val="black"/>
                </a:buClr>
                <a:buSzPts val="1100"/>
              </a:pPr>
              <a:endParaRPr sz="1600" dirty="0">
                <a:solidFill>
                  <a:prstClr val="black"/>
                </a:solidFill>
                <a:latin typeface="Open Sans Medium"/>
                <a:ea typeface="Open Sans Medium"/>
                <a:cs typeface="Open Sans Medium"/>
                <a:sym typeface="Open Sans Medium"/>
              </a:endParaRPr>
            </a:p>
          </p:txBody>
        </p:sp>
        <p:sp>
          <p:nvSpPr>
            <p:cNvPr id="1086" name="Google Shape;1086;p126"/>
            <p:cNvSpPr txBox="1"/>
            <p:nvPr/>
          </p:nvSpPr>
          <p:spPr>
            <a:xfrm>
              <a:off x="2449442" y="2078325"/>
              <a:ext cx="2057400" cy="1143000"/>
            </a:xfrm>
            <a:prstGeom prst="rect">
              <a:avLst/>
            </a:prstGeom>
            <a:solidFill>
              <a:srgbClr val="003764"/>
            </a:solidFill>
            <a:ln>
              <a:noFill/>
            </a:ln>
          </p:spPr>
          <p:txBody>
            <a:bodyPr spcFirstLastPara="1" wrap="square" lIns="121900" tIns="121900" rIns="121900" bIns="121900" anchor="t" anchorCtr="0">
              <a:noAutofit/>
            </a:bodyPr>
            <a:lstStyle/>
            <a:p>
              <a:pPr algn="ctr" defTabSz="1219170"/>
              <a:r>
                <a:rPr lang="en-US" sz="1333" b="1" dirty="0">
                  <a:solidFill>
                    <a:prstClr val="white"/>
                  </a:solidFill>
                  <a:latin typeface="Arial" panose="020B0604020202020204" pitchFamily="34" charset="0"/>
                  <a:ea typeface="Open Sans ExtraBold"/>
                  <a:cs typeface="Arial" panose="020B0604020202020204" pitchFamily="34" charset="0"/>
                  <a:sym typeface="Open Sans ExtraBold"/>
                </a:rPr>
                <a:t>ENABLER</a:t>
              </a:r>
            </a:p>
            <a:p>
              <a:pPr algn="ctr" defTabSz="1219170"/>
              <a:endParaRPr sz="1000" dirty="0">
                <a:solidFill>
                  <a:prstClr val="white"/>
                </a:solidFill>
                <a:latin typeface="Arial" panose="020B0604020202020204" pitchFamily="34" charset="0"/>
                <a:ea typeface="Open Sans"/>
                <a:cs typeface="Arial" panose="020B0604020202020204" pitchFamily="34" charset="0"/>
                <a:sym typeface="Open Sans"/>
              </a:endParaRPr>
            </a:p>
            <a:p>
              <a:pPr algn="ctr" defTabSz="1219170">
                <a:buClr>
                  <a:srgbClr val="E7E6E6"/>
                </a:buClr>
                <a:buSzPts val="1100"/>
              </a:pPr>
              <a:r>
                <a:rPr lang="en" sz="1200" dirty="0">
                  <a:solidFill>
                    <a:prstClr val="white"/>
                  </a:solidFill>
                  <a:latin typeface="Arial" panose="020B0604020202020204" pitchFamily="34" charset="0"/>
                  <a:ea typeface="Open Sans"/>
                  <a:cs typeface="Arial" panose="020B0604020202020204" pitchFamily="34" charset="0"/>
                  <a:sym typeface="Open Sans"/>
                </a:rPr>
                <a:t>Strategies for pathway jobs, clear skills needed for filling key roles, integrated workforce strategies across all providers, amplify success </a:t>
              </a:r>
              <a:endParaRPr sz="1200" dirty="0">
                <a:solidFill>
                  <a:prstClr val="white"/>
                </a:solidFill>
                <a:latin typeface="Arial" panose="020B0604020202020204" pitchFamily="34" charset="0"/>
                <a:ea typeface="Open Sans"/>
                <a:cs typeface="Arial" panose="020B0604020202020204" pitchFamily="34" charset="0"/>
                <a:sym typeface="Open Sans"/>
              </a:endParaRPr>
            </a:p>
            <a:p>
              <a:pPr algn="ctr" defTabSz="1219170"/>
              <a:endParaRPr sz="1333" dirty="0">
                <a:solidFill>
                  <a:prstClr val="white"/>
                </a:solidFill>
                <a:latin typeface="Arial" panose="020B0604020202020204" pitchFamily="34" charset="0"/>
                <a:ea typeface="Open Sans"/>
                <a:cs typeface="Arial" panose="020B0604020202020204" pitchFamily="34" charset="0"/>
                <a:sym typeface="Open Sans"/>
              </a:endParaRPr>
            </a:p>
          </p:txBody>
        </p:sp>
        <p:sp>
          <p:nvSpPr>
            <p:cNvPr id="1087" name="Google Shape;1087;p126"/>
            <p:cNvSpPr txBox="1"/>
            <p:nvPr/>
          </p:nvSpPr>
          <p:spPr>
            <a:xfrm>
              <a:off x="2449442" y="3221325"/>
              <a:ext cx="2057400" cy="1490400"/>
            </a:xfrm>
            <a:prstGeom prst="rect">
              <a:avLst/>
            </a:prstGeom>
            <a:noFill/>
            <a:ln>
              <a:noFill/>
            </a:ln>
          </p:spPr>
          <p:txBody>
            <a:bodyPr spcFirstLastPara="1" wrap="square" lIns="121900" tIns="121900" rIns="121900" bIns="121900" anchor="t" anchorCtr="0">
              <a:noAutofit/>
            </a:bodyPr>
            <a:lstStyle/>
            <a:p>
              <a:pPr algn="ctr" defTabSz="1219170"/>
              <a:r>
                <a:rPr lang="en-US" sz="1333" b="1" dirty="0">
                  <a:solidFill>
                    <a:srgbClr val="003764"/>
                  </a:solidFill>
                  <a:latin typeface="Arial" panose="020B0604020202020204" pitchFamily="34" charset="0"/>
                  <a:ea typeface="Open Sans ExtraBold"/>
                  <a:cs typeface="Arial" panose="020B0604020202020204" pitchFamily="34" charset="0"/>
                  <a:sym typeface="Open Sans ExtraBold"/>
                </a:rPr>
                <a:t>ACTIONS</a:t>
              </a:r>
            </a:p>
            <a:p>
              <a:pPr algn="ctr" defTabSz="1219170"/>
              <a:endParaRPr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Be super collaborators in supporting existing businesses and linking them to services that work</a:t>
              </a:r>
            </a:p>
            <a:p>
              <a:pPr defTabSz="1219170"/>
              <a:endParaRPr lang="en" sz="6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Standardize workforce information and programs by segment and area</a:t>
              </a:r>
            </a:p>
            <a:p>
              <a:pPr defTabSz="1219170"/>
              <a:endParaRPr lang="en" sz="6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Encourage business ties to K-12 partnerships</a:t>
              </a:r>
            </a:p>
            <a:p>
              <a:pPr algn="ctr" defTabSz="1219170"/>
              <a:endParaRPr lang="en" sz="1067" dirty="0">
                <a:solidFill>
                  <a:srgbClr val="003764"/>
                </a:solidFill>
                <a:latin typeface="Arial" panose="020B0604020202020204" pitchFamily="34" charset="0"/>
                <a:ea typeface="Open Sans"/>
                <a:cs typeface="Arial" panose="020B0604020202020204" pitchFamily="34" charset="0"/>
                <a:sym typeface="Open Sans"/>
              </a:endParaRPr>
            </a:p>
            <a:p>
              <a:pPr algn="ctr" defTabSz="1219170"/>
              <a:endParaRPr sz="1067" dirty="0">
                <a:solidFill>
                  <a:srgbClr val="003764"/>
                </a:solidFill>
                <a:latin typeface="Arial" panose="020B0604020202020204" pitchFamily="34" charset="0"/>
                <a:ea typeface="Open Sans"/>
                <a:cs typeface="Arial" panose="020B0604020202020204" pitchFamily="34" charset="0"/>
                <a:sym typeface="Open Sans"/>
              </a:endParaRPr>
            </a:p>
            <a:p>
              <a:pPr algn="ctr" defTabSz="1219170"/>
              <a:endParaRPr sz="1067" dirty="0">
                <a:solidFill>
                  <a:srgbClr val="003764"/>
                </a:solidFill>
                <a:latin typeface="Arial" panose="020B0604020202020204" pitchFamily="34" charset="0"/>
                <a:ea typeface="Open Sans"/>
                <a:cs typeface="Arial" panose="020B0604020202020204" pitchFamily="34" charset="0"/>
                <a:sym typeface="Open Sans"/>
              </a:endParaRPr>
            </a:p>
            <a:p>
              <a:pPr algn="ctr" defTabSz="1219170"/>
              <a:endParaRPr sz="1067" dirty="0">
                <a:solidFill>
                  <a:srgbClr val="003764"/>
                </a:solidFill>
                <a:latin typeface="Arial" panose="020B0604020202020204" pitchFamily="34" charset="0"/>
                <a:ea typeface="Open Sans"/>
                <a:cs typeface="Arial" panose="020B0604020202020204" pitchFamily="34" charset="0"/>
                <a:sym typeface="Open Sans"/>
              </a:endParaRPr>
            </a:p>
          </p:txBody>
        </p:sp>
        <p:grpSp>
          <p:nvGrpSpPr>
            <p:cNvPr id="1088" name="Google Shape;1088;p126"/>
            <p:cNvGrpSpPr/>
            <p:nvPr/>
          </p:nvGrpSpPr>
          <p:grpSpPr>
            <a:xfrm>
              <a:off x="3258992" y="758481"/>
              <a:ext cx="438300" cy="461635"/>
              <a:chOff x="1100400" y="758481"/>
              <a:chExt cx="438300" cy="461635"/>
            </a:xfrm>
          </p:grpSpPr>
          <p:sp>
            <p:nvSpPr>
              <p:cNvPr id="1089" name="Google Shape;1089;p126"/>
              <p:cNvSpPr/>
              <p:nvPr/>
            </p:nvSpPr>
            <p:spPr>
              <a:xfrm>
                <a:off x="1100400" y="772163"/>
                <a:ext cx="438300" cy="438300"/>
              </a:xfrm>
              <a:prstGeom prst="flowChartConnector">
                <a:avLst/>
              </a:prstGeom>
              <a:solidFill>
                <a:srgbClr val="5FB3E5"/>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090" name="Google Shape;1090;p126"/>
              <p:cNvSpPr txBox="1"/>
              <p:nvPr/>
            </p:nvSpPr>
            <p:spPr>
              <a:xfrm>
                <a:off x="1162350" y="758481"/>
                <a:ext cx="314400" cy="461635"/>
              </a:xfrm>
              <a:prstGeom prst="rect">
                <a:avLst/>
              </a:prstGeom>
              <a:noFill/>
              <a:ln>
                <a:noFill/>
              </a:ln>
            </p:spPr>
            <p:txBody>
              <a:bodyPr spcFirstLastPara="1" wrap="square" lIns="121900" tIns="121900" rIns="121900" bIns="121900" anchor="t" anchorCtr="0">
                <a:spAutoFit/>
              </a:bodyPr>
              <a:lstStyle/>
              <a:p>
                <a:pPr algn="ctr" defTabSz="1219170"/>
                <a:r>
                  <a:rPr lang="en" sz="2400" b="1">
                    <a:solidFill>
                      <a:prstClr val="white"/>
                    </a:solidFill>
                    <a:latin typeface="Open Sans"/>
                    <a:ea typeface="Open Sans"/>
                    <a:cs typeface="Open Sans"/>
                    <a:sym typeface="Open Sans"/>
                  </a:rPr>
                  <a:t>2</a:t>
                </a:r>
                <a:endParaRPr sz="2400" b="1" dirty="0">
                  <a:solidFill>
                    <a:prstClr val="white"/>
                  </a:solidFill>
                  <a:latin typeface="Open Sans"/>
                  <a:ea typeface="Open Sans"/>
                  <a:cs typeface="Open Sans"/>
                  <a:sym typeface="Open Sans"/>
                </a:endParaRPr>
              </a:p>
            </p:txBody>
          </p:sp>
        </p:grpSp>
      </p:grpSp>
      <p:grpSp>
        <p:nvGrpSpPr>
          <p:cNvPr id="1091" name="Google Shape;1091;p126"/>
          <p:cNvGrpSpPr/>
          <p:nvPr/>
        </p:nvGrpSpPr>
        <p:grpSpPr>
          <a:xfrm>
            <a:off x="6244544" y="1150960"/>
            <a:ext cx="2743200" cy="5580004"/>
            <a:chOff x="4683408" y="767658"/>
            <a:chExt cx="2057400" cy="4185003"/>
          </a:xfrm>
        </p:grpSpPr>
        <p:sp>
          <p:nvSpPr>
            <p:cNvPr id="1092" name="Google Shape;1092;p126"/>
            <p:cNvSpPr/>
            <p:nvPr/>
          </p:nvSpPr>
          <p:spPr>
            <a:xfrm>
              <a:off x="4954158" y="1714300"/>
              <a:ext cx="1515900" cy="457800"/>
            </a:xfrm>
            <a:prstGeom prst="rect">
              <a:avLst/>
            </a:prstGeom>
            <a:noFill/>
            <a:ln>
              <a:noFill/>
            </a:ln>
          </p:spPr>
          <p:txBody>
            <a:bodyPr spcFirstLastPara="1" wrap="square" lIns="121900" tIns="121900" rIns="121900" bIns="121900" anchor="t" anchorCtr="0">
              <a:noAutofit/>
            </a:bodyPr>
            <a:lstStyle/>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93" name="Google Shape;1093;p126"/>
            <p:cNvSpPr/>
            <p:nvPr/>
          </p:nvSpPr>
          <p:spPr>
            <a:xfrm>
              <a:off x="4954158" y="1413129"/>
              <a:ext cx="1515900" cy="457800"/>
            </a:xfrm>
            <a:prstGeom prst="rect">
              <a:avLst/>
            </a:prstGeom>
            <a:noFill/>
            <a:ln>
              <a:noFill/>
            </a:ln>
          </p:spPr>
          <p:txBody>
            <a:bodyPr spcFirstLastPara="1" wrap="square" lIns="121900" tIns="121900" rIns="121900" bIns="121900" anchor="t" anchorCtr="0">
              <a:noAutofit/>
            </a:bodyPr>
            <a:lstStyle/>
            <a:p>
              <a:pPr defTabSz="1219170"/>
              <a:r>
                <a:rPr lang="en" sz="1600" i="1">
                  <a:solidFill>
                    <a:prstClr val="black"/>
                  </a:solidFill>
                  <a:latin typeface="Open Sans"/>
                  <a:ea typeface="Open Sans"/>
                  <a:cs typeface="Open Sans"/>
                  <a:sym typeface="Open Sans"/>
                </a:rPr>
                <a:t> </a:t>
              </a:r>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094" name="Google Shape;1094;p126"/>
            <p:cNvSpPr/>
            <p:nvPr/>
          </p:nvSpPr>
          <p:spPr>
            <a:xfrm>
              <a:off x="4683408" y="980100"/>
              <a:ext cx="2057400" cy="3886200"/>
            </a:xfrm>
            <a:prstGeom prst="flowChartAlternateProcess">
              <a:avLst/>
            </a:prstGeom>
            <a:solidFill>
              <a:srgbClr val="EFEFEF"/>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095" name="Google Shape;1095;p126"/>
            <p:cNvSpPr txBox="1"/>
            <p:nvPr/>
          </p:nvSpPr>
          <p:spPr>
            <a:xfrm>
              <a:off x="4797708" y="1404222"/>
              <a:ext cx="1828800" cy="457800"/>
            </a:xfrm>
            <a:prstGeom prst="rect">
              <a:avLst/>
            </a:prstGeom>
            <a:noFill/>
            <a:ln>
              <a:noFill/>
            </a:ln>
          </p:spPr>
          <p:txBody>
            <a:bodyPr spcFirstLastPara="1" wrap="square" lIns="121900" tIns="121900" rIns="121900" bIns="121900" anchor="ctr" anchorCtr="0">
              <a:noAutofit/>
            </a:bodyPr>
            <a:lstStyle/>
            <a:p>
              <a:pPr algn="ctr" defTabSz="1219170">
                <a:buClr>
                  <a:prstClr val="black"/>
                </a:buClr>
                <a:buSzPts val="1100"/>
              </a:pPr>
              <a:r>
                <a:rPr lang="en" sz="1400" b="1">
                  <a:solidFill>
                    <a:srgbClr val="003764"/>
                  </a:solidFill>
                  <a:latin typeface="Arial" panose="020B0604020202020204" pitchFamily="34" charset="0"/>
                  <a:ea typeface="Open Sans"/>
                  <a:cs typeface="Arial" panose="020B0604020202020204" pitchFamily="34" charset="0"/>
                  <a:sym typeface="Open Sans"/>
                </a:rPr>
                <a:t>Strengthen the core of Kentucky’s economy</a:t>
              </a:r>
              <a:endParaRPr sz="1400" b="1" dirty="0">
                <a:solidFill>
                  <a:srgbClr val="003764"/>
                </a:solidFill>
                <a:latin typeface="Arial" panose="020B0604020202020204" pitchFamily="34" charset="0"/>
                <a:ea typeface="Open Sans Medium"/>
                <a:cs typeface="Arial" panose="020B0604020202020204" pitchFamily="34" charset="0"/>
                <a:sym typeface="Open Sans Medium"/>
              </a:endParaRPr>
            </a:p>
          </p:txBody>
        </p:sp>
        <p:sp>
          <p:nvSpPr>
            <p:cNvPr id="1096" name="Google Shape;1096;p126"/>
            <p:cNvSpPr txBox="1"/>
            <p:nvPr/>
          </p:nvSpPr>
          <p:spPr>
            <a:xfrm>
              <a:off x="4683408" y="2078325"/>
              <a:ext cx="2057400" cy="1143000"/>
            </a:xfrm>
            <a:prstGeom prst="rect">
              <a:avLst/>
            </a:prstGeom>
            <a:solidFill>
              <a:srgbClr val="003764"/>
            </a:solidFill>
            <a:ln>
              <a:noFill/>
            </a:ln>
          </p:spPr>
          <p:txBody>
            <a:bodyPr spcFirstLastPara="1" wrap="square" lIns="121900" tIns="121900" rIns="121900" bIns="121900" anchor="t" anchorCtr="0">
              <a:noAutofit/>
            </a:bodyPr>
            <a:lstStyle/>
            <a:p>
              <a:pPr algn="ctr" defTabSz="1219170"/>
              <a:r>
                <a:rPr lang="en-US" sz="1333" b="1" dirty="0">
                  <a:solidFill>
                    <a:prstClr val="white"/>
                  </a:solidFill>
                  <a:latin typeface="Arial" panose="020B0604020202020204" pitchFamily="34" charset="0"/>
                  <a:ea typeface="Open Sans ExtraBold"/>
                  <a:cs typeface="Arial" panose="020B0604020202020204" pitchFamily="34" charset="0"/>
                  <a:sym typeface="Open Sans ExtraBold"/>
                </a:rPr>
                <a:t>ENABLER</a:t>
              </a:r>
            </a:p>
            <a:p>
              <a:pPr algn="ctr" defTabSz="1219170"/>
              <a:endParaRPr sz="1000" dirty="0">
                <a:solidFill>
                  <a:prstClr val="white"/>
                </a:solidFill>
                <a:latin typeface="Arial" panose="020B0604020202020204" pitchFamily="34" charset="0"/>
                <a:ea typeface="Open Sans"/>
                <a:cs typeface="Arial" panose="020B0604020202020204" pitchFamily="34" charset="0"/>
                <a:sym typeface="Open Sans"/>
              </a:endParaRPr>
            </a:p>
            <a:p>
              <a:pPr algn="ctr" defTabSz="1219170">
                <a:buClr>
                  <a:srgbClr val="E7E6E6"/>
                </a:buClr>
                <a:buSzPts val="1100"/>
              </a:pPr>
              <a:r>
                <a:rPr lang="en" sz="1200" dirty="0">
                  <a:solidFill>
                    <a:prstClr val="white"/>
                  </a:solidFill>
                  <a:latin typeface="Arial" panose="020B0604020202020204" pitchFamily="34" charset="0"/>
                  <a:ea typeface="Open Sans"/>
                  <a:cs typeface="Arial" panose="020B0604020202020204" pitchFamily="34" charset="0"/>
                  <a:sym typeface="Open Sans"/>
                </a:rPr>
                <a:t>Embed SSBCI, support industry clusters, supply chain growth and shared learning  </a:t>
              </a:r>
              <a:endParaRPr sz="1200" dirty="0">
                <a:solidFill>
                  <a:prstClr val="white"/>
                </a:solidFill>
                <a:latin typeface="Arial" panose="020B0604020202020204" pitchFamily="34" charset="0"/>
                <a:ea typeface="Open Sans"/>
                <a:cs typeface="Arial" panose="020B0604020202020204" pitchFamily="34" charset="0"/>
                <a:sym typeface="Open Sans"/>
              </a:endParaRPr>
            </a:p>
          </p:txBody>
        </p:sp>
        <p:sp>
          <p:nvSpPr>
            <p:cNvPr id="1097" name="Google Shape;1097;p126"/>
            <p:cNvSpPr txBox="1"/>
            <p:nvPr/>
          </p:nvSpPr>
          <p:spPr>
            <a:xfrm>
              <a:off x="4683408" y="3240374"/>
              <a:ext cx="2057400" cy="1712287"/>
            </a:xfrm>
            <a:prstGeom prst="rect">
              <a:avLst/>
            </a:prstGeom>
            <a:noFill/>
            <a:ln>
              <a:noFill/>
            </a:ln>
          </p:spPr>
          <p:txBody>
            <a:bodyPr spcFirstLastPara="1" wrap="square" lIns="121900" tIns="121900" rIns="121900" bIns="121900" anchor="t" anchorCtr="0">
              <a:noAutofit/>
            </a:bodyPr>
            <a:lstStyle/>
            <a:p>
              <a:pPr algn="ctr" defTabSz="1219170"/>
              <a:r>
                <a:rPr lang="en-US" sz="1333" b="1" dirty="0">
                  <a:solidFill>
                    <a:srgbClr val="003764"/>
                  </a:solidFill>
                  <a:latin typeface="Arial" panose="020B0604020202020204" pitchFamily="34" charset="0"/>
                  <a:ea typeface="Open Sans ExtraBold"/>
                  <a:cs typeface="Arial" panose="020B0604020202020204" pitchFamily="34" charset="0"/>
                  <a:sym typeface="Open Sans ExtraBold"/>
                </a:rPr>
                <a:t>ACTIONS</a:t>
              </a:r>
            </a:p>
            <a:p>
              <a:pPr algn="ctr" defTabSz="1219170"/>
              <a:endParaRPr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Determine supplier needs and link to existing companies. Explore a linked system to promote ”Buy KY” B2B</a:t>
              </a:r>
            </a:p>
            <a:p>
              <a:pPr marL="171450" indent="-171450" defTabSz="1219170">
                <a:buFont typeface="Arial" panose="020B0604020202020204" pitchFamily="34" charset="0"/>
                <a:buChar char="•"/>
              </a:pPr>
              <a:endParaRPr lang="en" sz="500" dirty="0">
                <a:solidFill>
                  <a:srgbClr val="003764"/>
                </a:solidFill>
                <a:highlight>
                  <a:srgbClr val="FFFF00"/>
                </a:highlight>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Refine list of Core Industries</a:t>
              </a:r>
              <a:endParaRPr lang="en-US"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endParaRPr sz="5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latin typeface="Arial" panose="020B0604020202020204" pitchFamily="34" charset="0"/>
                  <a:ea typeface="Open Sans"/>
                  <a:cs typeface="Arial" panose="020B0604020202020204" pitchFamily="34" charset="0"/>
                  <a:sym typeface="Open Sans"/>
                </a:rPr>
                <a:t>Align on common objectives w/E&amp;I</a:t>
              </a:r>
            </a:p>
            <a:p>
              <a:pPr marL="171450" indent="-171450" defTabSz="1219170">
                <a:buFont typeface="Arial" panose="020B0604020202020204" pitchFamily="34" charset="0"/>
                <a:buChar char="•"/>
              </a:pPr>
              <a:endParaRPr lang="en" sz="5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Use PDI to encourage companies to bring supply chains to Kentucky </a:t>
              </a:r>
              <a:endParaRPr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endParaRPr>
            </a:p>
          </p:txBody>
        </p:sp>
        <p:grpSp>
          <p:nvGrpSpPr>
            <p:cNvPr id="1098" name="Google Shape;1098;p126"/>
            <p:cNvGrpSpPr/>
            <p:nvPr/>
          </p:nvGrpSpPr>
          <p:grpSpPr>
            <a:xfrm>
              <a:off x="5492958" y="767658"/>
              <a:ext cx="438300" cy="461635"/>
              <a:chOff x="1100400" y="767658"/>
              <a:chExt cx="438300" cy="461635"/>
            </a:xfrm>
          </p:grpSpPr>
          <p:sp>
            <p:nvSpPr>
              <p:cNvPr id="1099" name="Google Shape;1099;p126"/>
              <p:cNvSpPr/>
              <p:nvPr/>
            </p:nvSpPr>
            <p:spPr>
              <a:xfrm>
                <a:off x="1100400" y="772163"/>
                <a:ext cx="438300" cy="438300"/>
              </a:xfrm>
              <a:prstGeom prst="flowChartConnector">
                <a:avLst/>
              </a:prstGeom>
              <a:solidFill>
                <a:srgbClr val="5FB3E5"/>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100" name="Google Shape;1100;p126"/>
              <p:cNvSpPr txBox="1"/>
              <p:nvPr/>
            </p:nvSpPr>
            <p:spPr>
              <a:xfrm>
                <a:off x="1162350" y="767658"/>
                <a:ext cx="314400" cy="461635"/>
              </a:xfrm>
              <a:prstGeom prst="rect">
                <a:avLst/>
              </a:prstGeom>
              <a:noFill/>
              <a:ln>
                <a:noFill/>
              </a:ln>
            </p:spPr>
            <p:txBody>
              <a:bodyPr spcFirstLastPara="1" wrap="square" lIns="121900" tIns="121900" rIns="121900" bIns="121900" anchor="t" anchorCtr="0">
                <a:spAutoFit/>
              </a:bodyPr>
              <a:lstStyle/>
              <a:p>
                <a:pPr algn="ctr" defTabSz="1219170"/>
                <a:r>
                  <a:rPr lang="en" sz="2400" b="1">
                    <a:solidFill>
                      <a:prstClr val="white"/>
                    </a:solidFill>
                    <a:latin typeface="Open Sans"/>
                    <a:ea typeface="Open Sans"/>
                    <a:cs typeface="Open Sans"/>
                    <a:sym typeface="Open Sans"/>
                  </a:rPr>
                  <a:t>3</a:t>
                </a:r>
                <a:endParaRPr sz="2400" b="1" dirty="0">
                  <a:solidFill>
                    <a:prstClr val="white"/>
                  </a:solidFill>
                  <a:latin typeface="Open Sans"/>
                  <a:ea typeface="Open Sans"/>
                  <a:cs typeface="Open Sans"/>
                  <a:sym typeface="Open Sans"/>
                </a:endParaRPr>
              </a:p>
            </p:txBody>
          </p:sp>
        </p:grpSp>
      </p:grpSp>
      <p:grpSp>
        <p:nvGrpSpPr>
          <p:cNvPr id="1101" name="Google Shape;1101;p126"/>
          <p:cNvGrpSpPr/>
          <p:nvPr/>
        </p:nvGrpSpPr>
        <p:grpSpPr>
          <a:xfrm>
            <a:off x="9223167" y="1136167"/>
            <a:ext cx="2743200" cy="5479650"/>
            <a:chOff x="6917375" y="756562"/>
            <a:chExt cx="2057400" cy="4109738"/>
          </a:xfrm>
        </p:grpSpPr>
        <p:sp>
          <p:nvSpPr>
            <p:cNvPr id="1102" name="Google Shape;1102;p126"/>
            <p:cNvSpPr/>
            <p:nvPr/>
          </p:nvSpPr>
          <p:spPr>
            <a:xfrm>
              <a:off x="7188125" y="1714300"/>
              <a:ext cx="1515900" cy="457800"/>
            </a:xfrm>
            <a:prstGeom prst="rect">
              <a:avLst/>
            </a:prstGeom>
            <a:noFill/>
            <a:ln>
              <a:noFill/>
            </a:ln>
          </p:spPr>
          <p:txBody>
            <a:bodyPr spcFirstLastPara="1" wrap="square" lIns="121900" tIns="121900" rIns="121900" bIns="121900" anchor="t" anchorCtr="0">
              <a:noAutofit/>
            </a:bodyPr>
            <a:lstStyle/>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103" name="Google Shape;1103;p126"/>
            <p:cNvSpPr/>
            <p:nvPr/>
          </p:nvSpPr>
          <p:spPr>
            <a:xfrm>
              <a:off x="7188125" y="1413129"/>
              <a:ext cx="1515900" cy="457800"/>
            </a:xfrm>
            <a:prstGeom prst="rect">
              <a:avLst/>
            </a:prstGeom>
            <a:noFill/>
            <a:ln>
              <a:noFill/>
            </a:ln>
          </p:spPr>
          <p:txBody>
            <a:bodyPr spcFirstLastPara="1" wrap="square" lIns="121900" tIns="121900" rIns="121900" bIns="121900" anchor="t" anchorCtr="0">
              <a:noAutofit/>
            </a:bodyPr>
            <a:lstStyle/>
            <a:p>
              <a:pPr defTabSz="1219170"/>
              <a:r>
                <a:rPr lang="en" sz="1600" i="1">
                  <a:solidFill>
                    <a:prstClr val="black"/>
                  </a:solidFill>
                  <a:latin typeface="Open Sans"/>
                  <a:ea typeface="Open Sans"/>
                  <a:cs typeface="Open Sans"/>
                  <a:sym typeface="Open Sans"/>
                </a:rPr>
                <a:t> </a:t>
              </a:r>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a:p>
              <a:pPr defTabSz="1219170"/>
              <a:endParaRPr sz="1600" i="1" dirty="0">
                <a:solidFill>
                  <a:prstClr val="black"/>
                </a:solidFill>
                <a:latin typeface="Open Sans"/>
                <a:ea typeface="Open Sans"/>
                <a:cs typeface="Open Sans"/>
                <a:sym typeface="Open Sans"/>
              </a:endParaRPr>
            </a:p>
          </p:txBody>
        </p:sp>
        <p:sp>
          <p:nvSpPr>
            <p:cNvPr id="1104" name="Google Shape;1104;p126"/>
            <p:cNvSpPr/>
            <p:nvPr/>
          </p:nvSpPr>
          <p:spPr>
            <a:xfrm>
              <a:off x="6917375" y="980100"/>
              <a:ext cx="2057400" cy="3886200"/>
            </a:xfrm>
            <a:prstGeom prst="flowChartAlternateProcess">
              <a:avLst/>
            </a:prstGeom>
            <a:solidFill>
              <a:srgbClr val="EFEFEF"/>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105" name="Google Shape;1105;p126"/>
            <p:cNvSpPr txBox="1"/>
            <p:nvPr/>
          </p:nvSpPr>
          <p:spPr>
            <a:xfrm>
              <a:off x="7031675" y="1258866"/>
              <a:ext cx="1828800" cy="766050"/>
            </a:xfrm>
            <a:prstGeom prst="rect">
              <a:avLst/>
            </a:prstGeom>
            <a:noFill/>
            <a:ln>
              <a:noFill/>
            </a:ln>
          </p:spPr>
          <p:txBody>
            <a:bodyPr spcFirstLastPara="1" wrap="square" lIns="121900" tIns="121900" rIns="121900" bIns="121900" anchor="ctr" anchorCtr="0">
              <a:noAutofit/>
            </a:bodyPr>
            <a:lstStyle/>
            <a:p>
              <a:pPr algn="ctr" defTabSz="1219170">
                <a:buClr>
                  <a:prstClr val="black"/>
                </a:buClr>
                <a:buSzPts val="1100"/>
              </a:pPr>
              <a:r>
                <a:rPr lang="en" sz="1400" b="1" dirty="0">
                  <a:solidFill>
                    <a:srgbClr val="003764"/>
                  </a:solidFill>
                  <a:latin typeface="Arial" panose="020B0604020202020204" pitchFamily="34" charset="0"/>
                  <a:ea typeface="Open Sans"/>
                  <a:cs typeface="Arial" panose="020B0604020202020204" pitchFamily="34" charset="0"/>
                  <a:sym typeface="Open Sans"/>
                </a:rPr>
                <a:t>Shared Responsibilities</a:t>
              </a:r>
              <a:endParaRPr sz="1400" b="1" dirty="0">
                <a:solidFill>
                  <a:srgbClr val="003764"/>
                </a:solidFill>
                <a:latin typeface="Arial" panose="020B0604020202020204" pitchFamily="34" charset="0"/>
                <a:ea typeface="Open Sans"/>
                <a:cs typeface="Arial" panose="020B0604020202020204" pitchFamily="34" charset="0"/>
                <a:sym typeface="Open Sans"/>
              </a:endParaRPr>
            </a:p>
            <a:p>
              <a:pPr algn="ctr" defTabSz="1219170">
                <a:buClr>
                  <a:prstClr val="black"/>
                </a:buClr>
                <a:buSzPts val="1100"/>
              </a:pPr>
              <a:endParaRPr sz="700" b="1" dirty="0">
                <a:solidFill>
                  <a:srgbClr val="003764"/>
                </a:solidFill>
                <a:latin typeface="Arial" panose="020B0604020202020204" pitchFamily="34" charset="0"/>
                <a:ea typeface="Open Sans"/>
                <a:cs typeface="Arial" panose="020B0604020202020204" pitchFamily="34" charset="0"/>
                <a:sym typeface="Open Sans"/>
              </a:endParaRPr>
            </a:p>
            <a:p>
              <a:pPr algn="ctr" defTabSz="1219170">
                <a:buClr>
                  <a:prstClr val="black"/>
                </a:buClr>
                <a:buSzPts val="1100"/>
              </a:pPr>
              <a:r>
                <a:rPr lang="en" sz="1400" b="1" dirty="0">
                  <a:solidFill>
                    <a:srgbClr val="003764"/>
                  </a:solidFill>
                  <a:latin typeface="Arial" panose="020B0604020202020204" pitchFamily="34" charset="0"/>
                  <a:ea typeface="Open Sans"/>
                  <a:cs typeface="Arial" panose="020B0604020202020204" pitchFamily="34" charset="0"/>
                  <a:sym typeface="Open Sans"/>
                </a:rPr>
                <a:t>Shared Regional Opportunities</a:t>
              </a:r>
              <a:endParaRPr sz="1400" b="1" dirty="0">
                <a:solidFill>
                  <a:srgbClr val="003764"/>
                </a:solidFill>
                <a:latin typeface="Arial" panose="020B0604020202020204" pitchFamily="34" charset="0"/>
                <a:ea typeface="Open Sans"/>
                <a:cs typeface="Arial" panose="020B0604020202020204" pitchFamily="34" charset="0"/>
                <a:sym typeface="Open Sans"/>
              </a:endParaRPr>
            </a:p>
          </p:txBody>
        </p:sp>
        <p:sp>
          <p:nvSpPr>
            <p:cNvPr id="1106" name="Google Shape;1106;p126"/>
            <p:cNvSpPr txBox="1"/>
            <p:nvPr/>
          </p:nvSpPr>
          <p:spPr>
            <a:xfrm>
              <a:off x="6917375" y="2078325"/>
              <a:ext cx="2057400" cy="1143000"/>
            </a:xfrm>
            <a:prstGeom prst="rect">
              <a:avLst/>
            </a:prstGeom>
            <a:solidFill>
              <a:srgbClr val="003764"/>
            </a:solidFill>
            <a:ln>
              <a:noFill/>
            </a:ln>
          </p:spPr>
          <p:txBody>
            <a:bodyPr spcFirstLastPara="1" wrap="square" lIns="121900" tIns="121900" rIns="121900" bIns="121900" anchor="t" anchorCtr="0">
              <a:noAutofit/>
            </a:bodyPr>
            <a:lstStyle/>
            <a:p>
              <a:pPr algn="ctr" defTabSz="1219170"/>
              <a:r>
                <a:rPr lang="en" sz="1333" b="1">
                  <a:solidFill>
                    <a:prstClr val="white"/>
                  </a:solidFill>
                  <a:latin typeface="Arial" panose="020B0604020202020204" pitchFamily="34" charset="0"/>
                  <a:ea typeface="Open Sans ExtraBold"/>
                  <a:cs typeface="Arial" panose="020B0604020202020204" pitchFamily="34" charset="0"/>
                  <a:sym typeface="Open Sans ExtraBold"/>
                </a:rPr>
                <a:t>ENABLER</a:t>
              </a:r>
              <a:endParaRPr sz="1333" b="1" dirty="0">
                <a:solidFill>
                  <a:prstClr val="white"/>
                </a:solidFill>
                <a:latin typeface="Arial" panose="020B0604020202020204" pitchFamily="34" charset="0"/>
                <a:ea typeface="Open Sans ExtraBold"/>
                <a:cs typeface="Arial" panose="020B0604020202020204" pitchFamily="34" charset="0"/>
                <a:sym typeface="Open Sans ExtraBold"/>
              </a:endParaRPr>
            </a:p>
            <a:p>
              <a:pPr algn="ctr" defTabSz="1219170"/>
              <a:endParaRPr sz="1000" dirty="0">
                <a:solidFill>
                  <a:prstClr val="white"/>
                </a:solidFill>
                <a:latin typeface="Arial" panose="020B0604020202020204" pitchFamily="34" charset="0"/>
                <a:ea typeface="Open Sans"/>
                <a:cs typeface="Arial" panose="020B0604020202020204" pitchFamily="34" charset="0"/>
                <a:sym typeface="Open Sans"/>
              </a:endParaRPr>
            </a:p>
            <a:p>
              <a:pPr algn="ctr" defTabSz="1219170"/>
              <a:r>
                <a:rPr lang="en" sz="1200">
                  <a:solidFill>
                    <a:prstClr val="white"/>
                  </a:solidFill>
                  <a:latin typeface="Arial" panose="020B0604020202020204" pitchFamily="34" charset="0"/>
                  <a:ea typeface="Open Sans"/>
                  <a:cs typeface="Arial" panose="020B0604020202020204" pitchFamily="34" charset="0"/>
                  <a:sym typeface="Open Sans"/>
                </a:rPr>
                <a:t>Data driven, defined </a:t>
              </a:r>
              <a:br>
                <a:rPr lang="en" sz="1200">
                  <a:solidFill>
                    <a:prstClr val="white"/>
                  </a:solidFill>
                  <a:latin typeface="Arial" panose="020B0604020202020204" pitchFamily="34" charset="0"/>
                  <a:ea typeface="Open Sans"/>
                  <a:cs typeface="Arial" panose="020B0604020202020204" pitchFamily="34" charset="0"/>
                  <a:sym typeface="Open Sans"/>
                </a:rPr>
              </a:br>
              <a:r>
                <a:rPr lang="en" sz="1200">
                  <a:solidFill>
                    <a:prstClr val="white"/>
                  </a:solidFill>
                  <a:latin typeface="Arial" panose="020B0604020202020204" pitchFamily="34" charset="0"/>
                  <a:ea typeface="Open Sans"/>
                  <a:cs typeface="Arial" panose="020B0604020202020204" pitchFamily="34" charset="0"/>
                  <a:sym typeface="Open Sans"/>
                </a:rPr>
                <a:t>roles around sense of place, residential and workplace capacities</a:t>
              </a:r>
              <a:endParaRPr sz="1200" dirty="0">
                <a:solidFill>
                  <a:prstClr val="white"/>
                </a:solidFill>
                <a:latin typeface="Arial" panose="020B0604020202020204" pitchFamily="34" charset="0"/>
                <a:ea typeface="Open Sans"/>
                <a:cs typeface="Arial" panose="020B0604020202020204" pitchFamily="34" charset="0"/>
                <a:sym typeface="Open Sans"/>
              </a:endParaRPr>
            </a:p>
          </p:txBody>
        </p:sp>
        <p:sp>
          <p:nvSpPr>
            <p:cNvPr id="1107" name="Google Shape;1107;p126"/>
            <p:cNvSpPr txBox="1"/>
            <p:nvPr/>
          </p:nvSpPr>
          <p:spPr>
            <a:xfrm>
              <a:off x="6917375" y="3221325"/>
              <a:ext cx="2057400" cy="1490400"/>
            </a:xfrm>
            <a:prstGeom prst="rect">
              <a:avLst/>
            </a:prstGeom>
            <a:noFill/>
            <a:ln>
              <a:noFill/>
            </a:ln>
          </p:spPr>
          <p:txBody>
            <a:bodyPr spcFirstLastPara="1" wrap="square" lIns="121900" tIns="121900" rIns="121900" bIns="121900" anchor="t" anchorCtr="0">
              <a:noAutofit/>
            </a:bodyPr>
            <a:lstStyle/>
            <a:p>
              <a:pPr algn="ctr" defTabSz="1219170"/>
              <a:r>
                <a:rPr lang="en-US" sz="1333" b="1" dirty="0">
                  <a:solidFill>
                    <a:srgbClr val="003764"/>
                  </a:solidFill>
                  <a:latin typeface="Arial" panose="020B0604020202020204" pitchFamily="34" charset="0"/>
                  <a:ea typeface="Open Sans ExtraBold"/>
                  <a:cs typeface="Arial" panose="020B0604020202020204" pitchFamily="34" charset="0"/>
                  <a:sym typeface="Open Sans ExtraBold"/>
                </a:rPr>
                <a:t>ACTIONS</a:t>
              </a:r>
            </a:p>
            <a:p>
              <a:pPr algn="ctr" defTabSz="1219170"/>
              <a:endParaRPr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00" dirty="0">
                  <a:solidFill>
                    <a:srgbClr val="003764"/>
                  </a:solidFill>
                  <a:latin typeface="Arial" panose="020B0604020202020204" pitchFamily="34" charset="0"/>
                  <a:ea typeface="Open Sans"/>
                  <a:cs typeface="Arial" panose="020B0604020202020204" pitchFamily="34" charset="0"/>
                  <a:sym typeface="Open Sans"/>
                </a:rPr>
                <a:t>With input, define roles and accountabilities for Community colleges, universities and workforce training providers on metrics and ways </a:t>
              </a:r>
              <a:br>
                <a:rPr lang="en" sz="1000" dirty="0">
                  <a:solidFill>
                    <a:srgbClr val="003764"/>
                  </a:solidFill>
                  <a:latin typeface="Arial" panose="020B0604020202020204" pitchFamily="34" charset="0"/>
                  <a:ea typeface="Open Sans"/>
                  <a:cs typeface="Arial" panose="020B0604020202020204" pitchFamily="34" charset="0"/>
                  <a:sym typeface="Open Sans"/>
                </a:rPr>
              </a:br>
              <a:r>
                <a:rPr lang="en" sz="1000" dirty="0">
                  <a:solidFill>
                    <a:srgbClr val="003764"/>
                  </a:solidFill>
                  <a:latin typeface="Arial" panose="020B0604020202020204" pitchFamily="34" charset="0"/>
                  <a:ea typeface="Open Sans"/>
                  <a:cs typeface="Arial" panose="020B0604020202020204" pitchFamily="34" charset="0"/>
                  <a:sym typeface="Open Sans"/>
                </a:rPr>
                <a:t>to be collaborator</a:t>
              </a:r>
              <a:endParaRPr sz="10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endParaRPr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00" dirty="0">
                  <a:solidFill>
                    <a:srgbClr val="003764"/>
                  </a:solidFill>
                  <a:latin typeface="Arial" panose="020B0604020202020204" pitchFamily="34" charset="0"/>
                  <a:ea typeface="Open Sans"/>
                  <a:cs typeface="Arial" panose="020B0604020202020204" pitchFamily="34" charset="0"/>
                  <a:sym typeface="Open Sans"/>
                </a:rPr>
                <a:t>Expand “Everybody Counts” as opportunities to scale allow</a:t>
              </a:r>
            </a:p>
            <a:p>
              <a:pPr marL="171450" indent="-171450" defTabSz="1219170">
                <a:buFont typeface="Arial" panose="020B0604020202020204" pitchFamily="34" charset="0"/>
                <a:buChar char="•"/>
              </a:pPr>
              <a:endParaRPr lang="en" sz="400" dirty="0">
                <a:solidFill>
                  <a:srgbClr val="003764"/>
                </a:solidFill>
                <a:latin typeface="Arial" panose="020B0604020202020204" pitchFamily="34" charset="0"/>
                <a:ea typeface="Open Sans"/>
                <a:cs typeface="Arial" panose="020B0604020202020204" pitchFamily="34" charset="0"/>
                <a:sym typeface="Open Sans"/>
              </a:endParaRPr>
            </a:p>
            <a:p>
              <a:pPr marL="171450" indent="-171450" defTabSz="1219170">
                <a:buFont typeface="Arial" panose="020B0604020202020204" pitchFamily="34" charset="0"/>
                <a:buChar char="•"/>
              </a:pPr>
              <a:r>
                <a:rPr lang="en" sz="1000"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Broad encouragement of </a:t>
              </a:r>
              <a:r>
                <a:rPr lang="en-US" sz="1000"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community-based</a:t>
              </a:r>
              <a:r>
                <a:rPr lang="en" sz="1000" dirty="0">
                  <a:solidFill>
                    <a:srgbClr val="003764"/>
                  </a:solidFill>
                  <a:highlight>
                    <a:srgbClr val="FFFF00"/>
                  </a:highlight>
                  <a:latin typeface="Arial" panose="020B0604020202020204" pitchFamily="34" charset="0"/>
                  <a:ea typeface="Open Sans"/>
                  <a:cs typeface="Arial" panose="020B0604020202020204" pitchFamily="34" charset="0"/>
                  <a:sym typeface="Open Sans"/>
                </a:rPr>
                <a:t> programs for “sense of place” activities</a:t>
              </a:r>
              <a:endParaRPr sz="1067" dirty="0">
                <a:solidFill>
                  <a:srgbClr val="003764"/>
                </a:solidFill>
                <a:highlight>
                  <a:srgbClr val="FFFF00"/>
                </a:highlight>
                <a:latin typeface="Arial" panose="020B0604020202020204" pitchFamily="34" charset="0"/>
                <a:ea typeface="Open Sans"/>
                <a:cs typeface="Arial" panose="020B0604020202020204" pitchFamily="34" charset="0"/>
                <a:sym typeface="Open Sans"/>
              </a:endParaRPr>
            </a:p>
          </p:txBody>
        </p:sp>
        <p:grpSp>
          <p:nvGrpSpPr>
            <p:cNvPr id="1108" name="Google Shape;1108;p126"/>
            <p:cNvGrpSpPr/>
            <p:nvPr/>
          </p:nvGrpSpPr>
          <p:grpSpPr>
            <a:xfrm>
              <a:off x="7726925" y="756562"/>
              <a:ext cx="438300" cy="461635"/>
              <a:chOff x="1100400" y="756562"/>
              <a:chExt cx="438300" cy="461635"/>
            </a:xfrm>
          </p:grpSpPr>
          <p:sp>
            <p:nvSpPr>
              <p:cNvPr id="1109" name="Google Shape;1109;p126"/>
              <p:cNvSpPr/>
              <p:nvPr/>
            </p:nvSpPr>
            <p:spPr>
              <a:xfrm>
                <a:off x="1100400" y="772163"/>
                <a:ext cx="438300" cy="438300"/>
              </a:xfrm>
              <a:prstGeom prst="flowChartConnector">
                <a:avLst/>
              </a:prstGeom>
              <a:solidFill>
                <a:srgbClr val="5FB3E5"/>
              </a:solidFill>
              <a:ln>
                <a:noFill/>
              </a:ln>
            </p:spPr>
            <p:txBody>
              <a:bodyPr spcFirstLastPara="1" wrap="square" lIns="121900" tIns="121900" rIns="121900" bIns="121900" anchor="ctr" anchorCtr="0">
                <a:noAutofit/>
              </a:bodyPr>
              <a:lstStyle/>
              <a:p>
                <a:pPr defTabSz="1219170"/>
                <a:endParaRPr sz="2400" dirty="0">
                  <a:solidFill>
                    <a:prstClr val="black"/>
                  </a:solidFill>
                  <a:latin typeface="Calibri" panose="020F0502020204030204"/>
                </a:endParaRPr>
              </a:p>
            </p:txBody>
          </p:sp>
          <p:sp>
            <p:nvSpPr>
              <p:cNvPr id="1110" name="Google Shape;1110;p126"/>
              <p:cNvSpPr txBox="1"/>
              <p:nvPr/>
            </p:nvSpPr>
            <p:spPr>
              <a:xfrm>
                <a:off x="1162350" y="756562"/>
                <a:ext cx="314400" cy="461635"/>
              </a:xfrm>
              <a:prstGeom prst="rect">
                <a:avLst/>
              </a:prstGeom>
              <a:noFill/>
              <a:ln>
                <a:noFill/>
              </a:ln>
            </p:spPr>
            <p:txBody>
              <a:bodyPr spcFirstLastPara="1" wrap="square" lIns="121900" tIns="121900" rIns="121900" bIns="121900" anchor="t" anchorCtr="0">
                <a:spAutoFit/>
              </a:bodyPr>
              <a:lstStyle/>
              <a:p>
                <a:pPr algn="ctr" defTabSz="1219170"/>
                <a:r>
                  <a:rPr lang="en" sz="2400" b="1">
                    <a:solidFill>
                      <a:prstClr val="white"/>
                    </a:solidFill>
                    <a:latin typeface="Open Sans"/>
                    <a:ea typeface="Open Sans"/>
                    <a:cs typeface="Open Sans"/>
                    <a:sym typeface="Open Sans"/>
                  </a:rPr>
                  <a:t>4</a:t>
                </a:r>
                <a:endParaRPr sz="2400" b="1" dirty="0">
                  <a:solidFill>
                    <a:prstClr val="white"/>
                  </a:solidFill>
                  <a:latin typeface="Open Sans"/>
                  <a:ea typeface="Open Sans"/>
                  <a:cs typeface="Open Sans"/>
                  <a:sym typeface="Open Sans"/>
                </a:endParaRPr>
              </a:p>
            </p:txBody>
          </p:sp>
        </p:grpSp>
      </p:grpSp>
      <p:sp>
        <p:nvSpPr>
          <p:cNvPr id="45" name="TextBox 44">
            <a:extLst>
              <a:ext uri="{FF2B5EF4-FFF2-40B4-BE49-F238E27FC236}">
                <a16:creationId xmlns:a16="http://schemas.microsoft.com/office/drawing/2014/main" id="{67CED0D5-2B63-421D-B81A-43860EBEEAE6}"/>
              </a:ext>
            </a:extLst>
          </p:cNvPr>
          <p:cNvSpPr txBox="1"/>
          <p:nvPr/>
        </p:nvSpPr>
        <p:spPr>
          <a:xfrm>
            <a:off x="3356173" y="1881924"/>
            <a:ext cx="2672544" cy="954107"/>
          </a:xfrm>
          <a:prstGeom prst="rect">
            <a:avLst/>
          </a:prstGeom>
          <a:noFill/>
        </p:spPr>
        <p:txBody>
          <a:bodyPr wrap="square">
            <a:spAutoFit/>
          </a:bodyPr>
          <a:lstStyle/>
          <a:p>
            <a:pPr algn="ctr" defTabSz="1219170"/>
            <a:r>
              <a:rPr lang="en-US" sz="1400" b="1" dirty="0">
                <a:solidFill>
                  <a:srgbClr val="003764"/>
                </a:solidFill>
                <a:latin typeface="Arial" panose="020B0604020202020204" pitchFamily="34" charset="0"/>
                <a:ea typeface="Open Sans"/>
                <a:cs typeface="Arial" panose="020B0604020202020204" pitchFamily="34" charset="0"/>
                <a:sym typeface="Open Sans"/>
              </a:rPr>
              <a:t>Link job growth to programs that inspire everyone to make “lifelong learning and earning” a values trait</a:t>
            </a:r>
          </a:p>
        </p:txBody>
      </p:sp>
      <p:sp>
        <p:nvSpPr>
          <p:cNvPr id="2" name="Slide Number Placeholder 3">
            <a:extLst>
              <a:ext uri="{FF2B5EF4-FFF2-40B4-BE49-F238E27FC236}">
                <a16:creationId xmlns:a16="http://schemas.microsoft.com/office/drawing/2014/main" id="{92C32751-58D3-C8FA-B669-B1233B45C307}"/>
              </a:ext>
            </a:extLst>
          </p:cNvPr>
          <p:cNvSpPr txBox="1">
            <a:spLocks/>
          </p:cNvSpPr>
          <p:nvPr/>
        </p:nvSpPr>
        <p:spPr>
          <a:xfrm>
            <a:off x="10990633" y="6492875"/>
            <a:ext cx="11615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7D35942-BE58-644D-83C9-C4DBB4948CB6}" type="slidenum">
              <a:rPr lang="en-US" sz="1400" smtClean="0">
                <a:solidFill>
                  <a:schemeClr val="bg1">
                    <a:lumMod val="65000"/>
                  </a:schemeClr>
                </a:solidFill>
                <a:latin typeface="Arial" panose="020B0604020202020204" pitchFamily="34" charset="0"/>
                <a:cs typeface="Arial" panose="020B0604020202020204" pitchFamily="34" charset="0"/>
              </a:rPr>
              <a:pPr algn="r"/>
              <a:t>13</a:t>
            </a:fld>
            <a:endParaRPr lang="en-US" sz="14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47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1129" name="Google Shape;1129;p128"/>
          <p:cNvPicPr preferRelativeResize="0"/>
          <p:nvPr/>
        </p:nvPicPr>
        <p:blipFill>
          <a:blip r:embed="rId3"/>
          <a:srcRect/>
          <a:stretch/>
        </p:blipFill>
        <p:spPr>
          <a:xfrm>
            <a:off x="0" y="164173"/>
            <a:ext cx="12192001" cy="6858000"/>
          </a:xfrm>
          <a:prstGeom prst="rect">
            <a:avLst/>
          </a:prstGeom>
          <a:noFill/>
          <a:ln>
            <a:noFill/>
          </a:ln>
        </p:spPr>
      </p:pic>
      <p:sp>
        <p:nvSpPr>
          <p:cNvPr id="2" name="Rectangle 1">
            <a:extLst>
              <a:ext uri="{FF2B5EF4-FFF2-40B4-BE49-F238E27FC236}">
                <a16:creationId xmlns:a16="http://schemas.microsoft.com/office/drawing/2014/main" id="{25BC568F-CBDE-AC4C-97CB-CF3096B053B9}"/>
              </a:ext>
            </a:extLst>
          </p:cNvPr>
          <p:cNvSpPr/>
          <p:nvPr/>
        </p:nvSpPr>
        <p:spPr>
          <a:xfrm>
            <a:off x="7206343" y="2111098"/>
            <a:ext cx="4985657" cy="3596231"/>
          </a:xfrm>
          <a:prstGeom prst="rect">
            <a:avLst/>
          </a:prstGeom>
          <a:solidFill>
            <a:srgbClr val="01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0" name="Google Shape;1130;p128"/>
          <p:cNvSpPr txBox="1"/>
          <p:nvPr/>
        </p:nvSpPr>
        <p:spPr>
          <a:xfrm>
            <a:off x="7386320" y="2111098"/>
            <a:ext cx="4612640" cy="3596231"/>
          </a:xfrm>
          <a:prstGeom prst="rect">
            <a:avLst/>
          </a:prstGeom>
          <a:noFill/>
          <a:ln>
            <a:noFill/>
          </a:ln>
          <a:effectLst>
            <a:outerShdw blurRad="114300" algn="bl" rotWithShape="0">
              <a:srgbClr val="000000"/>
            </a:outerShdw>
          </a:effectLst>
        </p:spPr>
        <p:txBody>
          <a:bodyPr spcFirstLastPara="1" wrap="square" lIns="121900" tIns="121900" rIns="121900" bIns="121900" anchor="ctr" anchorCtr="0">
            <a:noAutofit/>
          </a:bodyPr>
          <a:lstStyle/>
          <a:p>
            <a:r>
              <a:rPr lang="en" sz="2133" b="1">
                <a:solidFill>
                  <a:schemeClr val="bg1"/>
                </a:solidFill>
                <a:latin typeface="Arial" panose="020B0604020202020204" pitchFamily="34" charset="0"/>
                <a:ea typeface="Open Sans SemiBold"/>
                <a:cs typeface="Arial" panose="020B0604020202020204" pitchFamily="34" charset="0"/>
                <a:sym typeface="Open Sans SemiBold"/>
              </a:rPr>
              <a:t>A stable job is the beginning, a safe place to live and a community to call home allows us to dream bigger, do better and create more opportunities for future generations who live </a:t>
            </a:r>
            <a:br>
              <a:rPr lang="en" sz="2133" b="1">
                <a:solidFill>
                  <a:schemeClr val="bg1"/>
                </a:solidFill>
                <a:latin typeface="Arial" panose="020B0604020202020204" pitchFamily="34" charset="0"/>
                <a:ea typeface="Open Sans SemiBold"/>
                <a:cs typeface="Arial" panose="020B0604020202020204" pitchFamily="34" charset="0"/>
                <a:sym typeface="Open Sans SemiBold"/>
              </a:rPr>
            </a:br>
            <a:r>
              <a:rPr lang="en" sz="2133" b="1">
                <a:solidFill>
                  <a:schemeClr val="bg1"/>
                </a:solidFill>
                <a:latin typeface="Arial" panose="020B0604020202020204" pitchFamily="34" charset="0"/>
                <a:ea typeface="Open Sans SemiBold"/>
                <a:cs typeface="Arial" panose="020B0604020202020204" pitchFamily="34" charset="0"/>
                <a:sym typeface="Open Sans SemiBold"/>
              </a:rPr>
              <a:t>in the special place </a:t>
            </a:r>
            <a:br>
              <a:rPr lang="en" sz="2133" b="1">
                <a:solidFill>
                  <a:schemeClr val="bg1"/>
                </a:solidFill>
                <a:latin typeface="Arial" panose="020B0604020202020204" pitchFamily="34" charset="0"/>
                <a:ea typeface="Open Sans SemiBold"/>
                <a:cs typeface="Arial" panose="020B0604020202020204" pitchFamily="34" charset="0"/>
                <a:sym typeface="Open Sans SemiBold"/>
              </a:rPr>
            </a:br>
            <a:r>
              <a:rPr lang="en" sz="2133" b="1">
                <a:solidFill>
                  <a:schemeClr val="bg1"/>
                </a:solidFill>
                <a:latin typeface="Arial" panose="020B0604020202020204" pitchFamily="34" charset="0"/>
                <a:ea typeface="Open Sans SemiBold"/>
                <a:cs typeface="Arial" panose="020B0604020202020204" pitchFamily="34" charset="0"/>
                <a:sym typeface="Open Sans SemiBold"/>
              </a:rPr>
              <a:t>we call Kentucky.</a:t>
            </a:r>
            <a:endParaRPr sz="2133" b="1" dirty="0">
              <a:solidFill>
                <a:schemeClr val="bg1"/>
              </a:solidFill>
              <a:latin typeface="Arial" panose="020B0604020202020204" pitchFamily="34" charset="0"/>
              <a:ea typeface="Open Sans SemiBold"/>
              <a:cs typeface="Arial" panose="020B0604020202020204" pitchFamily="34" charset="0"/>
              <a:sym typeface="Open Sans SemiBold"/>
            </a:endParaRPr>
          </a:p>
        </p:txBody>
      </p:sp>
      <p:sp>
        <p:nvSpPr>
          <p:cNvPr id="1131" name="Google Shape;1131;p128"/>
          <p:cNvSpPr txBox="1">
            <a:spLocks noGrp="1"/>
          </p:cNvSpPr>
          <p:nvPr>
            <p:ph type="subTitle" idx="4294967295"/>
          </p:nvPr>
        </p:nvSpPr>
        <p:spPr>
          <a:xfrm>
            <a:off x="0" y="0"/>
            <a:ext cx="12192000" cy="914400"/>
          </a:xfrm>
          <a:prstGeom prst="rect">
            <a:avLst/>
          </a:prstGeom>
          <a:solidFill>
            <a:srgbClr val="013865"/>
          </a:solidFill>
          <a:ln>
            <a:noFill/>
          </a:ln>
        </p:spPr>
        <p:txBody>
          <a:bodyPr spcFirstLastPara="1" vert="horz" wrap="square" lIns="121900" tIns="121900" rIns="121900" bIns="121900" rtlCol="0" anchor="ctr" anchorCtr="0">
            <a:noAutofit/>
          </a:bodyPr>
          <a:lstStyle/>
          <a:p>
            <a:pPr marL="0" indent="0" algn="ctr">
              <a:lnSpc>
                <a:spcPct val="100000"/>
              </a:lnSpc>
              <a:spcBef>
                <a:spcPts val="0"/>
              </a:spcBef>
              <a:buNone/>
            </a:pPr>
            <a:r>
              <a:rPr lang="en-US" sz="3200" b="1" dirty="0">
                <a:solidFill>
                  <a:schemeClr val="lt1"/>
                </a:solidFill>
                <a:latin typeface="Arial Black" panose="020B0604020202020204" pitchFamily="34" charset="0"/>
                <a:ea typeface="Open Sans"/>
                <a:cs typeface="Arial Black" panose="020B0604020202020204" pitchFamily="34" charset="0"/>
                <a:sym typeface="Open Sans"/>
              </a:rPr>
              <a:t>TEAM KENTUCKY: BUILDING A BETTER TOMORROW</a:t>
            </a:r>
          </a:p>
        </p:txBody>
      </p:sp>
      <p:sp>
        <p:nvSpPr>
          <p:cNvPr id="3" name="Slide Number Placeholder 2">
            <a:extLst>
              <a:ext uri="{FF2B5EF4-FFF2-40B4-BE49-F238E27FC236}">
                <a16:creationId xmlns:a16="http://schemas.microsoft.com/office/drawing/2014/main" id="{26475238-77B0-1721-A920-60FB6199951E}"/>
              </a:ext>
            </a:extLst>
          </p:cNvPr>
          <p:cNvSpPr>
            <a:spLocks noGrp="1"/>
          </p:cNvSpPr>
          <p:nvPr>
            <p:ph type="sldNum" sz="quarter" idx="12"/>
          </p:nvPr>
        </p:nvSpPr>
        <p:spPr>
          <a:xfrm>
            <a:off x="9255760" y="6328702"/>
            <a:ext cx="2743200" cy="365125"/>
          </a:xfrm>
        </p:spPr>
        <p:txBody>
          <a:bodyPr/>
          <a:lstStyle/>
          <a:p>
            <a:fld id="{C6C3D2BC-8695-4E72-9745-6A1AA3C7EB9A}" type="slidenum">
              <a:rPr lang="en-US" sz="1400" b="1" smtClean="0">
                <a:solidFill>
                  <a:schemeClr val="bg1"/>
                </a:solidFill>
                <a:latin typeface="Arial" panose="020B0604020202020204" pitchFamily="34" charset="0"/>
                <a:cs typeface="Arial" panose="020B0604020202020204" pitchFamily="34" charset="0"/>
              </a:rPr>
              <a:t>14</a:t>
            </a:fld>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5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7299493C-7CEA-4F98-8B3E-926A347A13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07135" y="2364288"/>
            <a:ext cx="3568399" cy="3211212"/>
          </a:xfrm>
          <a:prstGeom prst="rect">
            <a:avLst/>
          </a:prstGeom>
        </p:spPr>
      </p:pic>
      <p:sp>
        <p:nvSpPr>
          <p:cNvPr id="5" name="TextBox 4">
            <a:extLst>
              <a:ext uri="{FF2B5EF4-FFF2-40B4-BE49-F238E27FC236}">
                <a16:creationId xmlns:a16="http://schemas.microsoft.com/office/drawing/2014/main" id="{4CB1F117-A7CD-48FB-AB0E-C702F5A923AA}"/>
              </a:ext>
            </a:extLst>
          </p:cNvPr>
          <p:cNvSpPr txBox="1"/>
          <p:nvPr/>
        </p:nvSpPr>
        <p:spPr>
          <a:xfrm>
            <a:off x="642026" y="1332101"/>
            <a:ext cx="6481005" cy="4847994"/>
          </a:xfrm>
          <a:prstGeom prst="rect">
            <a:avLst/>
          </a:prstGeom>
          <a:noFill/>
        </p:spPr>
        <p:txBody>
          <a:bodyPr wrap="square" rtlCol="0">
            <a:spAutoFit/>
          </a:bodyPr>
          <a:lstStyle/>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Create a </a:t>
            </a:r>
            <a:r>
              <a:rPr lang="en-US" sz="1600" b="1" dirty="0">
                <a:latin typeface="Arial" panose="020B0604020202020204" pitchFamily="34" charset="0"/>
                <a:cs typeface="Arial" panose="020B0604020202020204" pitchFamily="34" charset="0"/>
              </a:rPr>
              <a:t>strategy</a:t>
            </a:r>
            <a:r>
              <a:rPr lang="en-US" sz="1600" dirty="0">
                <a:latin typeface="Arial" panose="020B0604020202020204" pitchFamily="34" charset="0"/>
                <a:cs typeface="Arial" panose="020B0604020202020204" pitchFamily="34" charset="0"/>
              </a:rPr>
              <a:t> that is operationally focused</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Realize and accept some </a:t>
            </a:r>
            <a:r>
              <a:rPr lang="en-US" sz="1600" b="1" dirty="0">
                <a:latin typeface="Arial" panose="020B0604020202020204" pitchFamily="34" charset="0"/>
                <a:cs typeface="Arial" panose="020B0604020202020204" pitchFamily="34" charset="0"/>
              </a:rPr>
              <a:t>perceptions</a:t>
            </a:r>
            <a:r>
              <a:rPr lang="en-US" sz="1600" dirty="0">
                <a:latin typeface="Arial" panose="020B0604020202020204" pitchFamily="34" charset="0"/>
                <a:cs typeface="Arial" panose="020B0604020202020204" pitchFamily="34" charset="0"/>
              </a:rPr>
              <a:t>– agree on who are our customers, increase visibility and accessibility</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More nuanced and effective strategies for Eastern Kentucky, Rural communities and distressed urban communities </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More </a:t>
            </a:r>
            <a:r>
              <a:rPr lang="en-US" sz="1600" b="1" dirty="0">
                <a:latin typeface="Arial" panose="020B0604020202020204" pitchFamily="34" charset="0"/>
                <a:cs typeface="Arial" panose="020B0604020202020204" pitchFamily="34" charset="0"/>
              </a:rPr>
              <a:t>proactive</a:t>
            </a:r>
            <a:r>
              <a:rPr lang="en-US" sz="1600" dirty="0">
                <a:latin typeface="Arial" panose="020B0604020202020204" pitchFamily="34" charset="0"/>
                <a:cs typeface="Arial" panose="020B0604020202020204" pitchFamily="34" charset="0"/>
              </a:rPr>
              <a:t> marketing and deal development,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add South Korea and Taiwan to our targeted countries</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Add </a:t>
            </a:r>
            <a:r>
              <a:rPr lang="en-US" sz="1600" b="1" dirty="0">
                <a:latin typeface="Arial" panose="020B0604020202020204" pitchFamily="34" charset="0"/>
                <a:cs typeface="Arial" panose="020B0604020202020204" pitchFamily="34" charset="0"/>
              </a:rPr>
              <a:t>Workforce</a:t>
            </a:r>
            <a:r>
              <a:rPr lang="en-US" sz="1600" dirty="0">
                <a:latin typeface="Arial" panose="020B0604020202020204" pitchFamily="34" charset="0"/>
                <a:cs typeface="Arial" panose="020B0604020202020204" pitchFamily="34" charset="0"/>
              </a:rPr>
              <a:t> and a formal </a:t>
            </a:r>
            <a:r>
              <a:rPr lang="en-US" sz="1600" b="1" dirty="0">
                <a:latin typeface="Arial" panose="020B0604020202020204" pitchFamily="34" charset="0"/>
                <a:cs typeface="Arial" panose="020B0604020202020204" pitchFamily="34" charset="0"/>
              </a:rPr>
              <a:t>Business Engagement </a:t>
            </a:r>
            <a:r>
              <a:rPr lang="en-US" sz="1600" dirty="0">
                <a:latin typeface="Arial" panose="020B0604020202020204" pitchFamily="34" charset="0"/>
                <a:cs typeface="Arial" panose="020B0604020202020204" pitchFamily="34" charset="0"/>
              </a:rPr>
              <a:t>function as an area of collaboration across the state</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Take Entrepreneurship and Innovation </a:t>
            </a:r>
            <a:r>
              <a:rPr lang="en-US" sz="1600" b="1" dirty="0">
                <a:latin typeface="Arial" panose="020B0604020202020204" pitchFamily="34" charset="0"/>
                <a:cs typeface="Arial" panose="020B0604020202020204" pitchFamily="34" charset="0"/>
              </a:rPr>
              <a:t>to a new level, </a:t>
            </a:r>
            <a:r>
              <a:rPr lang="en-US" sz="1600" dirty="0">
                <a:latin typeface="Arial" panose="020B0604020202020204" pitchFamily="34" charset="0"/>
                <a:cs typeface="Arial" panose="020B0604020202020204" pitchFamily="34" charset="0"/>
              </a:rPr>
              <a:t>leveraging the new </a:t>
            </a:r>
            <a:r>
              <a:rPr lang="en-US" sz="1600" u="sng" dirty="0">
                <a:latin typeface="Arial" panose="020B0604020202020204" pitchFamily="34" charset="0"/>
                <a:cs typeface="Arial" panose="020B0604020202020204" pitchFamily="34" charset="0"/>
              </a:rPr>
              <a:t>$117M </a:t>
            </a:r>
            <a:r>
              <a:rPr lang="en-US" sz="1600" dirty="0">
                <a:latin typeface="Arial" panose="020B0604020202020204" pitchFamily="34" charset="0"/>
                <a:cs typeface="Arial" panose="020B0604020202020204" pitchFamily="34" charset="0"/>
              </a:rPr>
              <a:t>in federal SSBCI funding </a:t>
            </a:r>
          </a:p>
          <a:p>
            <a:pPr marL="457200" indent="-457200">
              <a:lnSpc>
                <a:spcPct val="150000"/>
              </a:lnSpc>
              <a:buFont typeface="+mj-lt"/>
              <a:buAutoNum type="arabicPeriod"/>
            </a:pPr>
            <a:r>
              <a:rPr lang="en-US" sz="1600" b="1" dirty="0">
                <a:latin typeface="Arial" panose="020B0604020202020204" pitchFamily="34" charset="0"/>
                <a:cs typeface="Arial" panose="020B0604020202020204" pitchFamily="34" charset="0"/>
              </a:rPr>
              <a:t>Create</a:t>
            </a:r>
            <a:r>
              <a:rPr lang="en-US" sz="1600" dirty="0">
                <a:latin typeface="Arial" panose="020B0604020202020204" pitchFamily="34" charset="0"/>
                <a:cs typeface="Arial" panose="020B0604020202020204" pitchFamily="34" charset="0"/>
              </a:rPr>
              <a:t> five or more 400-750 acre </a:t>
            </a:r>
            <a:r>
              <a:rPr lang="en-US" sz="1600" b="1" dirty="0">
                <a:latin typeface="Arial" panose="020B0604020202020204" pitchFamily="34" charset="0"/>
                <a:cs typeface="Arial" panose="020B0604020202020204" pitchFamily="34" charset="0"/>
              </a:rPr>
              <a:t>sites</a:t>
            </a:r>
            <a:r>
              <a:rPr lang="en-US" sz="1600" dirty="0">
                <a:latin typeface="Arial" panose="020B0604020202020204" pitchFamily="34" charset="0"/>
                <a:cs typeface="Arial" panose="020B0604020202020204" pitchFamily="34" charset="0"/>
              </a:rPr>
              <a:t> across the state</a:t>
            </a:r>
          </a:p>
          <a:p>
            <a:pPr marL="457200" indent="-457200">
              <a:lnSpc>
                <a:spcPct val="150000"/>
              </a:lnSpc>
              <a:buFont typeface="+mj-lt"/>
              <a:buAutoNum type="arabicPeriod"/>
            </a:pPr>
            <a:r>
              <a:rPr lang="en-US" sz="1600" dirty="0">
                <a:latin typeface="Arial" panose="020B0604020202020204" pitchFamily="34" charset="0"/>
                <a:cs typeface="Arial" panose="020B0604020202020204" pitchFamily="34" charset="0"/>
              </a:rPr>
              <a:t>Set out sites on higher performance indexes</a:t>
            </a:r>
          </a:p>
        </p:txBody>
      </p:sp>
      <p:sp>
        <p:nvSpPr>
          <p:cNvPr id="2" name="Rectangle 1">
            <a:extLst>
              <a:ext uri="{FF2B5EF4-FFF2-40B4-BE49-F238E27FC236}">
                <a16:creationId xmlns:a16="http://schemas.microsoft.com/office/drawing/2014/main" id="{A0B0E4B9-6086-E3F0-0AA2-1530450DA43E}"/>
              </a:ext>
            </a:extLst>
          </p:cNvPr>
          <p:cNvSpPr/>
          <p:nvPr/>
        </p:nvSpPr>
        <p:spPr>
          <a:xfrm>
            <a:off x="0" y="624215"/>
            <a:ext cx="12192000" cy="707886"/>
          </a:xfrm>
          <a:prstGeom prst="rect">
            <a:avLst/>
          </a:prstGeom>
        </p:spPr>
        <p:txBody>
          <a:bodyPr wrap="square">
            <a:spAutoFit/>
          </a:bodyPr>
          <a:lstStyle/>
          <a:p>
            <a:pPr lvl="0" algn="ctr">
              <a:spcAft>
                <a:spcPts val="500"/>
              </a:spcAft>
              <a:defRPr/>
            </a:pPr>
            <a:r>
              <a:rPr lang="en-US" sz="4000" b="1" dirty="0">
                <a:solidFill>
                  <a:srgbClr val="003764"/>
                </a:solidFill>
                <a:latin typeface="Arial Black" panose="020B0604020202020204" pitchFamily="34" charset="0"/>
                <a:cs typeface="Arial Black" panose="020B0604020202020204" pitchFamily="34" charset="0"/>
              </a:rPr>
              <a:t>SPIRIT OF WINNING WITH INTEGRITY</a:t>
            </a:r>
          </a:p>
        </p:txBody>
      </p:sp>
      <p:sp>
        <p:nvSpPr>
          <p:cNvPr id="6" name="Slide Number Placeholder 3">
            <a:extLst>
              <a:ext uri="{FF2B5EF4-FFF2-40B4-BE49-F238E27FC236}">
                <a16:creationId xmlns:a16="http://schemas.microsoft.com/office/drawing/2014/main" id="{5D6266AD-E781-57EF-9353-E092ADEA4E7B}"/>
              </a:ext>
            </a:extLst>
          </p:cNvPr>
          <p:cNvSpPr>
            <a:spLocks noGrp="1"/>
          </p:cNvSpPr>
          <p:nvPr>
            <p:ph type="sldNum" sz="quarter" idx="12"/>
          </p:nvPr>
        </p:nvSpPr>
        <p:spPr>
          <a:xfrm>
            <a:off x="10894741" y="6346314"/>
            <a:ext cx="1161586" cy="365125"/>
          </a:xfrm>
        </p:spPr>
        <p:txBody>
          <a:bodyPr/>
          <a:lstStyle/>
          <a:p>
            <a:fld id="{17D35942-BE58-644D-83C9-C4DBB4948CB6}" type="slidenum">
              <a:rPr lang="en-US" sz="1400" smtClean="0">
                <a:latin typeface="Arial" panose="020B0604020202020204" pitchFamily="34" charset="0"/>
                <a:cs typeface="Arial" panose="020B0604020202020204" pitchFamily="34" charset="0"/>
              </a:rPr>
              <a:t>15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269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41303-506F-487F-838D-AD6340B65955}"/>
              </a:ext>
            </a:extLst>
          </p:cNvPr>
          <p:cNvSpPr txBox="1"/>
          <p:nvPr/>
        </p:nvSpPr>
        <p:spPr>
          <a:xfrm>
            <a:off x="725648" y="1784922"/>
            <a:ext cx="2855053" cy="5232202"/>
          </a:xfrm>
          <a:prstGeom prst="rect">
            <a:avLst/>
          </a:prstGeom>
          <a:noFill/>
          <a:ln w="38100">
            <a:noFill/>
          </a:ln>
        </p:spPr>
        <p:txBody>
          <a:bodyPr wrap="square" rtlCol="0">
            <a:spAutoFit/>
          </a:bodyPr>
          <a:lstStyle/>
          <a:p>
            <a:r>
              <a:rPr lang="en-US" b="1" dirty="0">
                <a:latin typeface="Arial" panose="020B0604020202020204" pitchFamily="34" charset="0"/>
                <a:cs typeface="Arial" panose="020B0604020202020204" pitchFamily="34" charset="0"/>
              </a:rPr>
              <a:t>Timing</a:t>
            </a:r>
          </a:p>
          <a:p>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Need for flexible tools and strategies to meet the needs of Rural communities, Eastern Kentucky and distressed urban neighborhoods</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Massive disruptions in global supply chains present opportunities</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Potential deindustrializing in Europe due to energy crisis</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2022 Federal legislation for onshoring industry </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IRA</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Semiconductor </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Biotech</a:t>
            </a:r>
          </a:p>
          <a:p>
            <a:pPr marL="742950" lvl="1"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DOD </a:t>
            </a:r>
          </a:p>
          <a:p>
            <a:pPr lvl="1"/>
            <a:r>
              <a:rPr lang="en-US" sz="14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A632C9E-D968-4B2E-B0FB-45226F8665E9}"/>
              </a:ext>
            </a:extLst>
          </p:cNvPr>
          <p:cNvSpPr txBox="1"/>
          <p:nvPr/>
        </p:nvSpPr>
        <p:spPr>
          <a:xfrm>
            <a:off x="4662877" y="1783574"/>
            <a:ext cx="2855053" cy="4524315"/>
          </a:xfrm>
          <a:prstGeom prst="rect">
            <a:avLst/>
          </a:prstGeom>
          <a:noFill/>
          <a:ln w="3175">
            <a:noFill/>
          </a:ln>
        </p:spPr>
        <p:txBody>
          <a:bodyPr wrap="square" rtlCol="0">
            <a:spAutoFit/>
          </a:bodyPr>
          <a:lstStyle/>
          <a:p>
            <a:r>
              <a:rPr lang="en-US" b="1" dirty="0">
                <a:latin typeface="Arial" panose="020B0604020202020204" pitchFamily="34" charset="0"/>
                <a:cs typeface="Arial" panose="020B0604020202020204" pitchFamily="34" charset="0"/>
              </a:rPr>
              <a:t>Opportunity</a:t>
            </a:r>
          </a:p>
          <a:p>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Kentucky’s leadership in EV and Automotive creates a foundation on which to build</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Capture momentum of growing Life Sciences and other emerging industry sectors</a:t>
            </a:r>
          </a:p>
          <a:p>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Workforce needs at an all time high with pockets of unique opportunities in parts of our state </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The Product Development Initiative creates opportunities for communities across the state </a:t>
            </a:r>
          </a:p>
        </p:txBody>
      </p:sp>
      <p:sp>
        <p:nvSpPr>
          <p:cNvPr id="5" name="TextBox 4">
            <a:extLst>
              <a:ext uri="{FF2B5EF4-FFF2-40B4-BE49-F238E27FC236}">
                <a16:creationId xmlns:a16="http://schemas.microsoft.com/office/drawing/2014/main" id="{93C275A3-0385-44D5-A748-C1E7B1590C79}"/>
              </a:ext>
            </a:extLst>
          </p:cNvPr>
          <p:cNvSpPr txBox="1"/>
          <p:nvPr/>
        </p:nvSpPr>
        <p:spPr>
          <a:xfrm>
            <a:off x="8600106" y="1783574"/>
            <a:ext cx="2855053" cy="3693319"/>
          </a:xfrm>
          <a:prstGeom prst="rect">
            <a:avLst/>
          </a:prstGeom>
          <a:noFill/>
          <a:ln w="3175">
            <a:noFill/>
          </a:ln>
        </p:spPr>
        <p:txBody>
          <a:bodyPr wrap="square" rtlCol="0">
            <a:spAutoFit/>
          </a:bodyPr>
          <a:lstStyle/>
          <a:p>
            <a:r>
              <a:rPr lang="en-US" b="1" dirty="0">
                <a:latin typeface="Arial" panose="020B0604020202020204" pitchFamily="34" charset="0"/>
                <a:cs typeface="Arial" panose="020B0604020202020204" pitchFamily="34" charset="0"/>
              </a:rPr>
              <a:t>Benefits</a:t>
            </a:r>
          </a:p>
          <a:p>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Identify key economic areas of growth needed to be competitive </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Prepare communities and businesses across the state to be more strategic in attracting workforce </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latin typeface="Arial" panose="020B0604020202020204" pitchFamily="34" charset="0"/>
                <a:cs typeface="Arial" panose="020B0604020202020204" pitchFamily="34" charset="0"/>
              </a:rPr>
              <a:t>Position Kentucky communities to competitively market their communities to attract industry </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40046D5-FE16-45E2-9AAD-A44CFA1EC347}"/>
              </a:ext>
            </a:extLst>
          </p:cNvPr>
          <p:cNvCxnSpPr/>
          <p:nvPr/>
        </p:nvCxnSpPr>
        <p:spPr>
          <a:xfrm>
            <a:off x="725648" y="2231490"/>
            <a:ext cx="197071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B90DF6D4-B2F2-4F19-A5F1-15DED974B1E7}"/>
              </a:ext>
            </a:extLst>
          </p:cNvPr>
          <p:cNvCxnSpPr/>
          <p:nvPr/>
        </p:nvCxnSpPr>
        <p:spPr>
          <a:xfrm>
            <a:off x="4662877" y="2211905"/>
            <a:ext cx="1970713" cy="0"/>
          </a:xfrm>
          <a:prstGeom prst="line">
            <a:avLst/>
          </a:prstGeom>
          <a:ln w="19050"/>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0B417967-4C20-48CB-A997-0B68FCF772B6}"/>
              </a:ext>
            </a:extLst>
          </p:cNvPr>
          <p:cNvCxnSpPr/>
          <p:nvPr/>
        </p:nvCxnSpPr>
        <p:spPr>
          <a:xfrm>
            <a:off x="8600106" y="2188966"/>
            <a:ext cx="1970713" cy="0"/>
          </a:xfrm>
          <a:prstGeom prst="line">
            <a:avLst/>
          </a:prstGeom>
          <a:ln w="19050"/>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6B907947-067A-AC0C-4907-51DADF452638}"/>
              </a:ext>
            </a:extLst>
          </p:cNvPr>
          <p:cNvSpPr/>
          <p:nvPr/>
        </p:nvSpPr>
        <p:spPr>
          <a:xfrm>
            <a:off x="0" y="286953"/>
            <a:ext cx="12192000" cy="1141338"/>
          </a:xfrm>
          <a:prstGeom prst="rect">
            <a:avLst/>
          </a:prstGeom>
        </p:spPr>
        <p:txBody>
          <a:bodyPr wrap="square">
            <a:spAutoFit/>
          </a:bodyPr>
          <a:lstStyle/>
          <a:p>
            <a:pPr lvl="0" algn="ctr">
              <a:spcAft>
                <a:spcPts val="500"/>
              </a:spcAft>
              <a:defRPr/>
            </a:pPr>
            <a:r>
              <a:rPr lang="en-US" sz="4000" b="1" dirty="0">
                <a:solidFill>
                  <a:srgbClr val="003764"/>
                </a:solidFill>
                <a:latin typeface="Arial Black" panose="020B0604020202020204" pitchFamily="34" charset="0"/>
                <a:cs typeface="Arial Black" panose="020B0604020202020204" pitchFamily="34" charset="0"/>
              </a:rPr>
              <a:t>CREATE AN OPERATIONAL BLUEPRINT</a:t>
            </a:r>
          </a:p>
          <a:p>
            <a:pPr algn="ctr">
              <a:defRPr/>
            </a:pPr>
            <a:r>
              <a:rPr lang="en-US" sz="2400" spc="300" dirty="0">
                <a:solidFill>
                  <a:prstClr val="black"/>
                </a:solidFill>
                <a:latin typeface="Arial" panose="020B0604020202020204" pitchFamily="34" charset="0"/>
                <a:cs typeface="Arial" panose="020B0604020202020204" pitchFamily="34" charset="0"/>
              </a:rPr>
              <a:t>FOR ECONOMIC DEVELOPMENT</a:t>
            </a:r>
            <a:endParaRPr lang="en-US" sz="2400" b="1" dirty="0">
              <a:solidFill>
                <a:srgbClr val="003764"/>
              </a:solidFill>
              <a:latin typeface="Arial Black" panose="020B0604020202020204" pitchFamily="34" charset="0"/>
              <a:cs typeface="Arial Black" panose="020B0604020202020204" pitchFamily="34" charset="0"/>
            </a:endParaRPr>
          </a:p>
        </p:txBody>
      </p:sp>
      <p:sp>
        <p:nvSpPr>
          <p:cNvPr id="10" name="Slide Number Placeholder 3">
            <a:extLst>
              <a:ext uri="{FF2B5EF4-FFF2-40B4-BE49-F238E27FC236}">
                <a16:creationId xmlns:a16="http://schemas.microsoft.com/office/drawing/2014/main" id="{AEEF5D3F-6C1D-8DBB-BB03-87E096813664}"/>
              </a:ext>
            </a:extLst>
          </p:cNvPr>
          <p:cNvSpPr>
            <a:spLocks noGrp="1"/>
          </p:cNvSpPr>
          <p:nvPr>
            <p:ph type="sldNum" sz="quarter" idx="12"/>
          </p:nvPr>
        </p:nvSpPr>
        <p:spPr>
          <a:xfrm>
            <a:off x="10894741" y="6346314"/>
            <a:ext cx="1161586" cy="365125"/>
          </a:xfrm>
        </p:spPr>
        <p:txBody>
          <a:bodyPr/>
          <a:lstStyle/>
          <a:p>
            <a:fld id="{17D35942-BE58-644D-83C9-C4DBB4948CB6}" type="slidenum">
              <a:rPr lang="en-US" sz="1400" smtClean="0">
                <a:latin typeface="Arial" panose="020B0604020202020204" pitchFamily="34" charset="0"/>
                <a:cs typeface="Arial" panose="020B0604020202020204" pitchFamily="34" charset="0"/>
              </a:rPr>
              <a:t>16</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02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84D6FF-2CFF-494E-7704-CDD5799F6E96}"/>
              </a:ext>
            </a:extLst>
          </p:cNvPr>
          <p:cNvSpPr txBox="1"/>
          <p:nvPr/>
        </p:nvSpPr>
        <p:spPr>
          <a:xfrm>
            <a:off x="3402342" y="5517806"/>
            <a:ext cx="248671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Small to Mid Size Companies</a:t>
            </a:r>
          </a:p>
        </p:txBody>
      </p:sp>
      <p:sp>
        <p:nvSpPr>
          <p:cNvPr id="9" name="TextBox 8">
            <a:extLst>
              <a:ext uri="{FF2B5EF4-FFF2-40B4-BE49-F238E27FC236}">
                <a16:creationId xmlns:a16="http://schemas.microsoft.com/office/drawing/2014/main" id="{FF5E7434-197D-B184-3F9E-1B4FBB5ECF0C}"/>
              </a:ext>
            </a:extLst>
          </p:cNvPr>
          <p:cNvSpPr txBox="1"/>
          <p:nvPr/>
        </p:nvSpPr>
        <p:spPr>
          <a:xfrm>
            <a:off x="465221" y="5517806"/>
            <a:ext cx="2550509"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Innovation and Entrepreneurialism</a:t>
            </a:r>
          </a:p>
        </p:txBody>
      </p:sp>
      <p:sp>
        <p:nvSpPr>
          <p:cNvPr id="10" name="TextBox 9">
            <a:extLst>
              <a:ext uri="{FF2B5EF4-FFF2-40B4-BE49-F238E27FC236}">
                <a16:creationId xmlns:a16="http://schemas.microsoft.com/office/drawing/2014/main" id="{C806500D-9733-2BD5-2134-4D4721CBF15C}"/>
              </a:ext>
            </a:extLst>
          </p:cNvPr>
          <p:cNvSpPr txBox="1"/>
          <p:nvPr/>
        </p:nvSpPr>
        <p:spPr>
          <a:xfrm>
            <a:off x="6275672" y="5517806"/>
            <a:ext cx="2573153"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Eco-Tourism</a:t>
            </a:r>
          </a:p>
        </p:txBody>
      </p:sp>
      <p:sp>
        <p:nvSpPr>
          <p:cNvPr id="11" name="TextBox 10">
            <a:extLst>
              <a:ext uri="{FF2B5EF4-FFF2-40B4-BE49-F238E27FC236}">
                <a16:creationId xmlns:a16="http://schemas.microsoft.com/office/drawing/2014/main" id="{62CF0E06-0410-B7FC-AC18-3128335DC400}"/>
              </a:ext>
            </a:extLst>
          </p:cNvPr>
          <p:cNvSpPr txBox="1"/>
          <p:nvPr/>
        </p:nvSpPr>
        <p:spPr>
          <a:xfrm>
            <a:off x="9153625" y="5495330"/>
            <a:ext cx="2573153"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Workforce Training and Community Development</a:t>
            </a:r>
          </a:p>
        </p:txBody>
      </p:sp>
      <p:sp>
        <p:nvSpPr>
          <p:cNvPr id="12" name="TextBox 11">
            <a:extLst>
              <a:ext uri="{FF2B5EF4-FFF2-40B4-BE49-F238E27FC236}">
                <a16:creationId xmlns:a16="http://schemas.microsoft.com/office/drawing/2014/main" id="{E5EF3CEA-07E4-6ABD-70D7-32254BF5CAE4}"/>
              </a:ext>
            </a:extLst>
          </p:cNvPr>
          <p:cNvSpPr txBox="1"/>
          <p:nvPr/>
        </p:nvSpPr>
        <p:spPr>
          <a:xfrm>
            <a:off x="0" y="25368"/>
            <a:ext cx="12192000" cy="954107"/>
          </a:xfrm>
          <a:prstGeom prst="rect">
            <a:avLst/>
          </a:prstGeom>
          <a:solidFill>
            <a:srgbClr val="003764"/>
          </a:solidFill>
          <a:ln>
            <a:solidFill>
              <a:srgbClr val="011893"/>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Strategic Pillars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For Rural Development</a:t>
            </a: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   </a:t>
            </a:r>
          </a:p>
        </p:txBody>
      </p:sp>
      <p:pic>
        <p:nvPicPr>
          <p:cNvPr id="2" name="Picture 1">
            <a:extLst>
              <a:ext uri="{FF2B5EF4-FFF2-40B4-BE49-F238E27FC236}">
                <a16:creationId xmlns:a16="http://schemas.microsoft.com/office/drawing/2014/main" id="{F68101D3-6720-324F-B73F-7BF9D20BF503}"/>
              </a:ext>
            </a:extLst>
          </p:cNvPr>
          <p:cNvPicPr>
            <a:picLocks noChangeAspect="1"/>
          </p:cNvPicPr>
          <p:nvPr/>
        </p:nvPicPr>
        <p:blipFill>
          <a:blip r:embed="rId3"/>
          <a:stretch>
            <a:fillRect/>
          </a:stretch>
        </p:blipFill>
        <p:spPr>
          <a:xfrm>
            <a:off x="465221" y="1219967"/>
            <a:ext cx="11261558" cy="4275363"/>
          </a:xfrm>
          <a:prstGeom prst="rect">
            <a:avLst/>
          </a:prstGeom>
        </p:spPr>
      </p:pic>
    </p:spTree>
    <p:extLst>
      <p:ext uri="{BB962C8B-B14F-4D97-AF65-F5344CB8AC3E}">
        <p14:creationId xmlns:p14="http://schemas.microsoft.com/office/powerpoint/2010/main" val="30515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5175E65-0430-4B61-87D7-2DAF9906BCB1}"/>
              </a:ext>
            </a:extLst>
          </p:cNvPr>
          <p:cNvGraphicFramePr/>
          <p:nvPr>
            <p:extLst>
              <p:ext uri="{D42A27DB-BD31-4B8C-83A1-F6EECF244321}">
                <p14:modId xmlns:p14="http://schemas.microsoft.com/office/powerpoint/2010/main" val="2695396139"/>
              </p:ext>
            </p:extLst>
          </p:nvPr>
        </p:nvGraphicFramePr>
        <p:xfrm>
          <a:off x="1090485" y="1410070"/>
          <a:ext cx="10008229" cy="5271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5920F74A-624B-47B6-B98B-80424C3144CF}"/>
              </a:ext>
            </a:extLst>
          </p:cNvPr>
          <p:cNvCxnSpPr>
            <a:cxnSpLocks/>
          </p:cNvCxnSpPr>
          <p:nvPr/>
        </p:nvCxnSpPr>
        <p:spPr>
          <a:xfrm>
            <a:off x="5274733" y="1829256"/>
            <a:ext cx="147573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20F74A-624B-47B6-B98B-80424C3144CF}"/>
              </a:ext>
            </a:extLst>
          </p:cNvPr>
          <p:cNvCxnSpPr>
            <a:cxnSpLocks/>
          </p:cNvCxnSpPr>
          <p:nvPr/>
        </p:nvCxnSpPr>
        <p:spPr>
          <a:xfrm flipH="1">
            <a:off x="6094598" y="1829256"/>
            <a:ext cx="1" cy="4973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9F9D3E-2B77-44CB-B67C-DF604857B1B8}"/>
              </a:ext>
            </a:extLst>
          </p:cNvPr>
          <p:cNvCxnSpPr>
            <a:cxnSpLocks/>
          </p:cNvCxnSpPr>
          <p:nvPr/>
        </p:nvCxnSpPr>
        <p:spPr>
          <a:xfrm>
            <a:off x="7385166" y="2267914"/>
            <a:ext cx="80438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750C1B11-3421-58CC-1823-03D1956A5415}"/>
              </a:ext>
            </a:extLst>
          </p:cNvPr>
          <p:cNvSpPr/>
          <p:nvPr/>
        </p:nvSpPr>
        <p:spPr>
          <a:xfrm>
            <a:off x="0" y="346255"/>
            <a:ext cx="12192000" cy="864339"/>
          </a:xfrm>
          <a:prstGeom prst="rect">
            <a:avLst/>
          </a:prstGeom>
        </p:spPr>
        <p:txBody>
          <a:bodyPr wrap="square">
            <a:spAutoFit/>
          </a:bodyPr>
          <a:lstStyle/>
          <a:p>
            <a:pPr lvl="0" algn="ctr">
              <a:spcAft>
                <a:spcPts val="500"/>
              </a:spcAft>
              <a:defRPr/>
            </a:pPr>
            <a:r>
              <a:rPr lang="en-US" sz="2600" b="1" dirty="0">
                <a:solidFill>
                  <a:srgbClr val="003764"/>
                </a:solidFill>
                <a:latin typeface="Arial Black" panose="020B0604020202020204" pitchFamily="34" charset="0"/>
                <a:cs typeface="Arial Black" panose="020B0604020202020204" pitchFamily="34" charset="0"/>
              </a:rPr>
              <a:t>AN OPERATIONAL BLUEPRINT FOR ECONOMIC DEVELOPMENT</a:t>
            </a:r>
          </a:p>
          <a:p>
            <a:pPr algn="ctr">
              <a:defRPr/>
            </a:pPr>
            <a:r>
              <a:rPr lang="en-US" sz="2000" spc="300" dirty="0">
                <a:solidFill>
                  <a:prstClr val="black"/>
                </a:solidFill>
                <a:latin typeface="Arial" panose="020B0604020202020204" pitchFamily="34" charset="0"/>
                <a:cs typeface="Arial" panose="020B0604020202020204" pitchFamily="34" charset="0"/>
              </a:rPr>
              <a:t>PROCESS MAP</a:t>
            </a:r>
            <a:endParaRPr lang="en-US" sz="2000" b="1" dirty="0">
              <a:solidFill>
                <a:srgbClr val="003764"/>
              </a:solidFill>
              <a:latin typeface="Arial" panose="020B0604020202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A9C1CE89-4AB0-FA6A-E598-B4C970D74CF6}"/>
              </a:ext>
            </a:extLst>
          </p:cNvPr>
          <p:cNvSpPr>
            <a:spLocks noGrp="1"/>
          </p:cNvSpPr>
          <p:nvPr>
            <p:ph type="sldNum" sz="quarter" idx="12"/>
          </p:nvPr>
        </p:nvSpPr>
        <p:spPr>
          <a:xfrm>
            <a:off x="10894741" y="6346314"/>
            <a:ext cx="1161586" cy="365125"/>
          </a:xfrm>
        </p:spPr>
        <p:txBody>
          <a:bodyPr/>
          <a:lstStyle/>
          <a:p>
            <a:fld id="{17D35942-BE58-644D-83C9-C4DBB4948CB6}" type="slidenum">
              <a:rPr lang="en-US" sz="1400" smtClean="0">
                <a:latin typeface="Arial" panose="020B0604020202020204" pitchFamily="34" charset="0"/>
                <a:cs typeface="Arial" panose="020B0604020202020204" pitchFamily="34" charset="0"/>
              </a:rPr>
              <a:t>18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390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
                <a:lumOff val="95000"/>
              </a:schemeClr>
            </a:gs>
            <a:gs pos="0">
              <a:schemeClr val="accent5">
                <a:lumMod val="45000"/>
                <a:lumOff val="55000"/>
              </a:schemeClr>
            </a:gs>
            <a:gs pos="15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915513D3-36C8-DB4F-82B3-EAA525A114AC}"/>
              </a:ext>
            </a:extLst>
          </p:cNvPr>
          <p:cNvPicPr>
            <a:picLocks noChangeAspect="1"/>
          </p:cNvPicPr>
          <p:nvPr/>
        </p:nvPicPr>
        <p:blipFill>
          <a:blip r:embed="rId3"/>
          <a:stretch>
            <a:fillRect/>
          </a:stretch>
        </p:blipFill>
        <p:spPr>
          <a:xfrm>
            <a:off x="175759" y="5919434"/>
            <a:ext cx="1549108" cy="816048"/>
          </a:xfrm>
          <a:prstGeom prst="rect">
            <a:avLst/>
          </a:prstGeom>
        </p:spPr>
      </p:pic>
      <p:sp>
        <p:nvSpPr>
          <p:cNvPr id="12" name="TextBox 11">
            <a:extLst>
              <a:ext uri="{FF2B5EF4-FFF2-40B4-BE49-F238E27FC236}">
                <a16:creationId xmlns:a16="http://schemas.microsoft.com/office/drawing/2014/main" id="{EA91022F-20F0-5F4E-9628-202F1A5B735E}"/>
              </a:ext>
            </a:extLst>
          </p:cNvPr>
          <p:cNvSpPr txBox="1"/>
          <p:nvPr/>
        </p:nvSpPr>
        <p:spPr>
          <a:xfrm>
            <a:off x="385430" y="122518"/>
            <a:ext cx="8795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EASTERN KENTUCKY WORKFORCE INFRASTRUCTURE</a:t>
            </a:r>
          </a:p>
        </p:txBody>
      </p:sp>
      <p:pic>
        <p:nvPicPr>
          <p:cNvPr id="4" name="Picture 3" descr="Text&#10;&#10;Description automatically generated">
            <a:extLst>
              <a:ext uri="{FF2B5EF4-FFF2-40B4-BE49-F238E27FC236}">
                <a16:creationId xmlns:a16="http://schemas.microsoft.com/office/drawing/2014/main" id="{641DA532-DE4E-B439-61AA-43B4158CDB5F}"/>
              </a:ext>
            </a:extLst>
          </p:cNvPr>
          <p:cNvPicPr>
            <a:picLocks noChangeAspect="1"/>
          </p:cNvPicPr>
          <p:nvPr/>
        </p:nvPicPr>
        <p:blipFill>
          <a:blip r:embed="rId4"/>
          <a:stretch>
            <a:fillRect/>
          </a:stretch>
        </p:blipFill>
        <p:spPr>
          <a:xfrm>
            <a:off x="361280" y="1524584"/>
            <a:ext cx="1323959" cy="35936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D1AF5B53-0BD0-E2C9-83AE-DA305421FA18}"/>
              </a:ext>
            </a:extLst>
          </p:cNvPr>
          <p:cNvPicPr>
            <a:picLocks noChangeAspect="1"/>
          </p:cNvPicPr>
          <p:nvPr/>
        </p:nvPicPr>
        <p:blipFill>
          <a:blip r:embed="rId5"/>
          <a:stretch>
            <a:fillRect/>
          </a:stretch>
        </p:blipFill>
        <p:spPr>
          <a:xfrm>
            <a:off x="361280" y="1276408"/>
            <a:ext cx="1323959" cy="335652"/>
          </a:xfrm>
          <a:prstGeom prst="rect">
            <a:avLst/>
          </a:prstGeom>
        </p:spPr>
      </p:pic>
      <p:pic>
        <p:nvPicPr>
          <p:cNvPr id="7" name="Picture 6">
            <a:extLst>
              <a:ext uri="{FF2B5EF4-FFF2-40B4-BE49-F238E27FC236}">
                <a16:creationId xmlns:a16="http://schemas.microsoft.com/office/drawing/2014/main" id="{3ADDE893-ECB3-541B-4C79-A13FDE4BF819}"/>
              </a:ext>
            </a:extLst>
          </p:cNvPr>
          <p:cNvPicPr>
            <a:picLocks noChangeAspect="1"/>
          </p:cNvPicPr>
          <p:nvPr/>
        </p:nvPicPr>
        <p:blipFill>
          <a:blip r:embed="rId6"/>
          <a:stretch>
            <a:fillRect/>
          </a:stretch>
        </p:blipFill>
        <p:spPr>
          <a:xfrm>
            <a:off x="361280" y="2382242"/>
            <a:ext cx="1815586" cy="161385"/>
          </a:xfrm>
          <a:prstGeom prst="rect">
            <a:avLst/>
          </a:prstGeom>
        </p:spPr>
      </p:pic>
      <p:pic>
        <p:nvPicPr>
          <p:cNvPr id="10" name="Picture 9">
            <a:extLst>
              <a:ext uri="{FF2B5EF4-FFF2-40B4-BE49-F238E27FC236}">
                <a16:creationId xmlns:a16="http://schemas.microsoft.com/office/drawing/2014/main" id="{ED844896-8FBA-E310-567C-266E8C377BA7}"/>
              </a:ext>
            </a:extLst>
          </p:cNvPr>
          <p:cNvPicPr>
            <a:picLocks noChangeAspect="1"/>
          </p:cNvPicPr>
          <p:nvPr/>
        </p:nvPicPr>
        <p:blipFill>
          <a:blip r:embed="rId7"/>
          <a:stretch>
            <a:fillRect/>
          </a:stretch>
        </p:blipFill>
        <p:spPr>
          <a:xfrm>
            <a:off x="361280" y="1160475"/>
            <a:ext cx="659121" cy="107300"/>
          </a:xfrm>
          <a:prstGeom prst="rect">
            <a:avLst/>
          </a:prstGeom>
        </p:spPr>
      </p:pic>
      <p:pic>
        <p:nvPicPr>
          <p:cNvPr id="11" name="Picture 10">
            <a:extLst>
              <a:ext uri="{FF2B5EF4-FFF2-40B4-BE49-F238E27FC236}">
                <a16:creationId xmlns:a16="http://schemas.microsoft.com/office/drawing/2014/main" id="{2031EB75-AF65-3D46-9008-3026478A57C4}"/>
              </a:ext>
            </a:extLst>
          </p:cNvPr>
          <p:cNvPicPr>
            <a:picLocks noChangeAspect="1"/>
          </p:cNvPicPr>
          <p:nvPr/>
        </p:nvPicPr>
        <p:blipFill>
          <a:blip r:embed="rId8"/>
          <a:stretch>
            <a:fillRect/>
          </a:stretch>
        </p:blipFill>
        <p:spPr>
          <a:xfrm>
            <a:off x="361280" y="2582204"/>
            <a:ext cx="1855928" cy="161385"/>
          </a:xfrm>
          <a:prstGeom prst="rect">
            <a:avLst/>
          </a:prstGeom>
        </p:spPr>
      </p:pic>
      <p:pic>
        <p:nvPicPr>
          <p:cNvPr id="14" name="Picture 13" descr="Text&#10;&#10;Description automatically generated">
            <a:extLst>
              <a:ext uri="{FF2B5EF4-FFF2-40B4-BE49-F238E27FC236}">
                <a16:creationId xmlns:a16="http://schemas.microsoft.com/office/drawing/2014/main" id="{048C5F96-875A-3FBC-7EEB-9A32E6AD44BC}"/>
              </a:ext>
            </a:extLst>
          </p:cNvPr>
          <p:cNvPicPr>
            <a:picLocks noChangeAspect="1"/>
          </p:cNvPicPr>
          <p:nvPr/>
        </p:nvPicPr>
        <p:blipFill>
          <a:blip r:embed="rId9"/>
          <a:stretch>
            <a:fillRect/>
          </a:stretch>
        </p:blipFill>
        <p:spPr>
          <a:xfrm>
            <a:off x="361280" y="1738321"/>
            <a:ext cx="1001184" cy="356354"/>
          </a:xfrm>
          <a:prstGeom prst="rect">
            <a:avLst/>
          </a:prstGeom>
        </p:spPr>
      </p:pic>
      <p:pic>
        <p:nvPicPr>
          <p:cNvPr id="16" name="Picture 15">
            <a:extLst>
              <a:ext uri="{FF2B5EF4-FFF2-40B4-BE49-F238E27FC236}">
                <a16:creationId xmlns:a16="http://schemas.microsoft.com/office/drawing/2014/main" id="{8C345DEF-A76F-ECBC-8072-1EB9F91D1057}"/>
              </a:ext>
            </a:extLst>
          </p:cNvPr>
          <p:cNvPicPr>
            <a:picLocks noChangeAspect="1"/>
          </p:cNvPicPr>
          <p:nvPr/>
        </p:nvPicPr>
        <p:blipFill>
          <a:blip r:embed="rId10"/>
          <a:stretch>
            <a:fillRect/>
          </a:stretch>
        </p:blipFill>
        <p:spPr>
          <a:xfrm>
            <a:off x="361280" y="4275067"/>
            <a:ext cx="1598868" cy="194984"/>
          </a:xfrm>
          <a:prstGeom prst="rect">
            <a:avLst/>
          </a:prstGeom>
        </p:spPr>
      </p:pic>
      <p:pic>
        <p:nvPicPr>
          <p:cNvPr id="18" name="Picture 17">
            <a:extLst>
              <a:ext uri="{FF2B5EF4-FFF2-40B4-BE49-F238E27FC236}">
                <a16:creationId xmlns:a16="http://schemas.microsoft.com/office/drawing/2014/main" id="{6B0A63BF-DE19-C685-04DA-709FD40C5CE7}"/>
              </a:ext>
            </a:extLst>
          </p:cNvPr>
          <p:cNvPicPr>
            <a:picLocks noChangeAspect="1"/>
          </p:cNvPicPr>
          <p:nvPr/>
        </p:nvPicPr>
        <p:blipFill>
          <a:blip r:embed="rId11"/>
          <a:stretch>
            <a:fillRect/>
          </a:stretch>
        </p:blipFill>
        <p:spPr>
          <a:xfrm>
            <a:off x="361280" y="3012061"/>
            <a:ext cx="1298558" cy="185508"/>
          </a:xfrm>
          <a:prstGeom prst="rect">
            <a:avLst/>
          </a:prstGeom>
        </p:spPr>
      </p:pic>
      <p:pic>
        <p:nvPicPr>
          <p:cNvPr id="19" name="Picture 18">
            <a:extLst>
              <a:ext uri="{FF2B5EF4-FFF2-40B4-BE49-F238E27FC236}">
                <a16:creationId xmlns:a16="http://schemas.microsoft.com/office/drawing/2014/main" id="{A4F4342A-AB9C-0D32-4229-76A0DFF58642}"/>
              </a:ext>
            </a:extLst>
          </p:cNvPr>
          <p:cNvPicPr>
            <a:picLocks noChangeAspect="1"/>
          </p:cNvPicPr>
          <p:nvPr/>
        </p:nvPicPr>
        <p:blipFill>
          <a:blip r:embed="rId12"/>
          <a:stretch>
            <a:fillRect/>
          </a:stretch>
        </p:blipFill>
        <p:spPr>
          <a:xfrm>
            <a:off x="371365" y="4568942"/>
            <a:ext cx="1815585" cy="121039"/>
          </a:xfrm>
          <a:prstGeom prst="rect">
            <a:avLst/>
          </a:prstGeom>
        </p:spPr>
      </p:pic>
      <p:pic>
        <p:nvPicPr>
          <p:cNvPr id="20" name="Picture 19">
            <a:extLst>
              <a:ext uri="{FF2B5EF4-FFF2-40B4-BE49-F238E27FC236}">
                <a16:creationId xmlns:a16="http://schemas.microsoft.com/office/drawing/2014/main" id="{C5FB4D02-FE06-C3EE-C9D3-0FD0C4E7B81C}"/>
              </a:ext>
            </a:extLst>
          </p:cNvPr>
          <p:cNvPicPr>
            <a:picLocks noChangeAspect="1"/>
          </p:cNvPicPr>
          <p:nvPr/>
        </p:nvPicPr>
        <p:blipFill>
          <a:blip r:embed="rId13"/>
          <a:stretch>
            <a:fillRect/>
          </a:stretch>
        </p:blipFill>
        <p:spPr>
          <a:xfrm>
            <a:off x="371365" y="3740923"/>
            <a:ext cx="847273" cy="121039"/>
          </a:xfrm>
          <a:prstGeom prst="rect">
            <a:avLst/>
          </a:prstGeom>
        </p:spPr>
      </p:pic>
      <p:pic>
        <p:nvPicPr>
          <p:cNvPr id="22" name="Picture 21" descr="Text, logo&#10;&#10;Description automatically generated">
            <a:extLst>
              <a:ext uri="{FF2B5EF4-FFF2-40B4-BE49-F238E27FC236}">
                <a16:creationId xmlns:a16="http://schemas.microsoft.com/office/drawing/2014/main" id="{6B3D9E33-8F0E-561F-39E6-9BCDA5DD40EB}"/>
              </a:ext>
            </a:extLst>
          </p:cNvPr>
          <p:cNvPicPr>
            <a:picLocks noChangeAspect="1"/>
          </p:cNvPicPr>
          <p:nvPr/>
        </p:nvPicPr>
        <p:blipFill>
          <a:blip r:embed="rId14"/>
          <a:stretch>
            <a:fillRect/>
          </a:stretch>
        </p:blipFill>
        <p:spPr>
          <a:xfrm>
            <a:off x="361280" y="2131141"/>
            <a:ext cx="1190217" cy="262251"/>
          </a:xfrm>
          <a:prstGeom prst="rect">
            <a:avLst/>
          </a:prstGeom>
        </p:spPr>
      </p:pic>
      <p:pic>
        <p:nvPicPr>
          <p:cNvPr id="23" name="Picture 22">
            <a:extLst>
              <a:ext uri="{FF2B5EF4-FFF2-40B4-BE49-F238E27FC236}">
                <a16:creationId xmlns:a16="http://schemas.microsoft.com/office/drawing/2014/main" id="{CC375360-260E-EDD8-3B43-9DC3F9005A58}"/>
              </a:ext>
            </a:extLst>
          </p:cNvPr>
          <p:cNvPicPr>
            <a:picLocks noChangeAspect="1"/>
          </p:cNvPicPr>
          <p:nvPr/>
        </p:nvPicPr>
        <p:blipFill>
          <a:blip r:embed="rId15"/>
          <a:stretch>
            <a:fillRect/>
          </a:stretch>
        </p:blipFill>
        <p:spPr>
          <a:xfrm>
            <a:off x="361280" y="3240360"/>
            <a:ext cx="2018936" cy="181886"/>
          </a:xfrm>
          <a:prstGeom prst="rect">
            <a:avLst/>
          </a:prstGeom>
        </p:spPr>
      </p:pic>
      <p:pic>
        <p:nvPicPr>
          <p:cNvPr id="24" name="Picture 23">
            <a:extLst>
              <a:ext uri="{FF2B5EF4-FFF2-40B4-BE49-F238E27FC236}">
                <a16:creationId xmlns:a16="http://schemas.microsoft.com/office/drawing/2014/main" id="{1ED53ABA-49F2-10D5-2F05-86016B5CDEAE}"/>
              </a:ext>
            </a:extLst>
          </p:cNvPr>
          <p:cNvPicPr>
            <a:picLocks noChangeAspect="1"/>
          </p:cNvPicPr>
          <p:nvPr/>
        </p:nvPicPr>
        <p:blipFill>
          <a:blip r:embed="rId16"/>
          <a:stretch>
            <a:fillRect/>
          </a:stretch>
        </p:blipFill>
        <p:spPr>
          <a:xfrm>
            <a:off x="361280" y="1000812"/>
            <a:ext cx="659121" cy="109854"/>
          </a:xfrm>
          <a:prstGeom prst="rect">
            <a:avLst/>
          </a:prstGeom>
        </p:spPr>
      </p:pic>
      <p:pic>
        <p:nvPicPr>
          <p:cNvPr id="25" name="Picture 24">
            <a:extLst>
              <a:ext uri="{FF2B5EF4-FFF2-40B4-BE49-F238E27FC236}">
                <a16:creationId xmlns:a16="http://schemas.microsoft.com/office/drawing/2014/main" id="{85C18AC9-5F56-6FC8-0C5A-BF1D5424C75C}"/>
              </a:ext>
            </a:extLst>
          </p:cNvPr>
          <p:cNvPicPr>
            <a:picLocks noChangeAspect="1"/>
          </p:cNvPicPr>
          <p:nvPr/>
        </p:nvPicPr>
        <p:blipFill>
          <a:blip r:embed="rId17"/>
          <a:stretch>
            <a:fillRect/>
          </a:stretch>
        </p:blipFill>
        <p:spPr>
          <a:xfrm>
            <a:off x="361280" y="2794602"/>
            <a:ext cx="2293884" cy="186495"/>
          </a:xfrm>
          <a:prstGeom prst="rect">
            <a:avLst/>
          </a:prstGeom>
        </p:spPr>
      </p:pic>
      <p:pic>
        <p:nvPicPr>
          <p:cNvPr id="26" name="Picture 25">
            <a:extLst>
              <a:ext uri="{FF2B5EF4-FFF2-40B4-BE49-F238E27FC236}">
                <a16:creationId xmlns:a16="http://schemas.microsoft.com/office/drawing/2014/main" id="{0A9C7B42-52B3-0D30-3A31-969CE355A69A}"/>
              </a:ext>
            </a:extLst>
          </p:cNvPr>
          <p:cNvPicPr>
            <a:picLocks noChangeAspect="1"/>
          </p:cNvPicPr>
          <p:nvPr/>
        </p:nvPicPr>
        <p:blipFill>
          <a:blip r:embed="rId18"/>
          <a:stretch>
            <a:fillRect/>
          </a:stretch>
        </p:blipFill>
        <p:spPr>
          <a:xfrm>
            <a:off x="361280" y="3459340"/>
            <a:ext cx="1911374" cy="185570"/>
          </a:xfrm>
          <a:prstGeom prst="rect">
            <a:avLst/>
          </a:prstGeom>
        </p:spPr>
      </p:pic>
      <p:pic>
        <p:nvPicPr>
          <p:cNvPr id="27" name="Picture 26">
            <a:extLst>
              <a:ext uri="{FF2B5EF4-FFF2-40B4-BE49-F238E27FC236}">
                <a16:creationId xmlns:a16="http://schemas.microsoft.com/office/drawing/2014/main" id="{672AB631-F7FE-8269-001B-F0FFFFBD3DCE}"/>
              </a:ext>
            </a:extLst>
          </p:cNvPr>
          <p:cNvPicPr>
            <a:picLocks noChangeAspect="1"/>
          </p:cNvPicPr>
          <p:nvPr/>
        </p:nvPicPr>
        <p:blipFill>
          <a:blip r:embed="rId19"/>
          <a:stretch>
            <a:fillRect/>
          </a:stretch>
        </p:blipFill>
        <p:spPr>
          <a:xfrm>
            <a:off x="371365" y="3914676"/>
            <a:ext cx="867445" cy="141213"/>
          </a:xfrm>
          <a:prstGeom prst="rect">
            <a:avLst/>
          </a:prstGeom>
        </p:spPr>
      </p:pic>
      <p:pic>
        <p:nvPicPr>
          <p:cNvPr id="28" name="Picture 27">
            <a:extLst>
              <a:ext uri="{FF2B5EF4-FFF2-40B4-BE49-F238E27FC236}">
                <a16:creationId xmlns:a16="http://schemas.microsoft.com/office/drawing/2014/main" id="{F6D7CDBC-E77F-B0E9-8136-D3226AB13410}"/>
              </a:ext>
            </a:extLst>
          </p:cNvPr>
          <p:cNvPicPr>
            <a:picLocks noChangeAspect="1"/>
          </p:cNvPicPr>
          <p:nvPr/>
        </p:nvPicPr>
        <p:blipFill>
          <a:blip r:embed="rId20"/>
          <a:stretch>
            <a:fillRect/>
          </a:stretch>
        </p:blipFill>
        <p:spPr>
          <a:xfrm>
            <a:off x="361280" y="4113538"/>
            <a:ext cx="1452468" cy="121039"/>
          </a:xfrm>
          <a:prstGeom prst="rect">
            <a:avLst/>
          </a:prstGeom>
        </p:spPr>
      </p:pic>
      <p:sp>
        <p:nvSpPr>
          <p:cNvPr id="30" name="Title 1">
            <a:extLst>
              <a:ext uri="{FF2B5EF4-FFF2-40B4-BE49-F238E27FC236}">
                <a16:creationId xmlns:a16="http://schemas.microsoft.com/office/drawing/2014/main" id="{3F0CC4F0-5EB5-64AA-9683-C300F295CFC0}"/>
              </a:ext>
            </a:extLst>
          </p:cNvPr>
          <p:cNvSpPr txBox="1">
            <a:spLocks/>
          </p:cNvSpPr>
          <p:nvPr/>
        </p:nvSpPr>
        <p:spPr>
          <a:xfrm>
            <a:off x="8436838" y="246364"/>
            <a:ext cx="3523968" cy="5902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mn-lt"/>
              </a:rPr>
              <a:t>Major Road Improvement Projects</a:t>
            </a:r>
            <a:br>
              <a:rPr lang="en-US" sz="1000" dirty="0">
                <a:latin typeface="+mn-lt"/>
              </a:rPr>
            </a:br>
            <a:br>
              <a:rPr lang="en-US" sz="1000" dirty="0">
                <a:latin typeface="+mn-lt"/>
              </a:rPr>
            </a:br>
            <a:r>
              <a:rPr lang="en-US" sz="1000" b="1" dirty="0">
                <a:latin typeface="+mn-lt"/>
              </a:rPr>
              <a:t>Brent Spence Companion Bridge </a:t>
            </a:r>
            <a:br>
              <a:rPr lang="en-US" sz="1000" dirty="0">
                <a:latin typeface="+mn-lt"/>
              </a:rPr>
            </a:br>
            <a:r>
              <a:rPr lang="en-US" sz="1000" dirty="0">
                <a:latin typeface="+mn-lt"/>
              </a:rPr>
              <a:t>Designed to improve approximately 8 miles of Interstates 71 and 75 through Kentucky and Ohio, including the addition of a new companion bridge to the existing Brent Spence Bridge to reduce congestion, improve traffic flow and safety, and maintain key regional and national transportation corridors.</a:t>
            </a:r>
            <a:br>
              <a:rPr lang="en-US" sz="1000" dirty="0">
                <a:latin typeface="+mn-lt"/>
              </a:rPr>
            </a:br>
            <a:br>
              <a:rPr lang="en-US" sz="1000" dirty="0">
                <a:latin typeface="+mn-lt"/>
              </a:rPr>
            </a:br>
            <a:r>
              <a:rPr lang="en-US" sz="1000" b="1" dirty="0">
                <a:latin typeface="+mn-lt"/>
              </a:rPr>
              <a:t>Mountain Parkway Expansion</a:t>
            </a:r>
            <a:br>
              <a:rPr lang="en-US" sz="1000" dirty="0">
                <a:latin typeface="+mn-lt"/>
              </a:rPr>
            </a:br>
            <a:r>
              <a:rPr lang="en-US" sz="1000" dirty="0">
                <a:latin typeface="+mn-lt"/>
              </a:rPr>
              <a:t>The Mountain Parkway Expansion will widen the Parkway to four lanes, allowing for higher volumes of traffic travelling along the Parkway.</a:t>
            </a:r>
            <a:br>
              <a:rPr lang="en-US" sz="1000" dirty="0">
                <a:latin typeface="+mn-lt"/>
              </a:rPr>
            </a:br>
            <a:r>
              <a:rPr lang="en-US" sz="1000" dirty="0">
                <a:latin typeface="+mn-lt"/>
              </a:rPr>
              <a:t>Once complete, it will be part of a 400-mile, four lane, high speed corridor from Paducah to Pikeville.</a:t>
            </a:r>
            <a:br>
              <a:rPr lang="en-US" sz="1000" dirty="0">
                <a:latin typeface="+mn-lt"/>
              </a:rPr>
            </a:br>
            <a:br>
              <a:rPr lang="en-US" sz="1000" dirty="0">
                <a:latin typeface="+mn-lt"/>
              </a:rPr>
            </a:br>
            <a:r>
              <a:rPr lang="en-US" sz="1000" b="1" dirty="0">
                <a:latin typeface="+mn-lt"/>
              </a:rPr>
              <a:t>I-Move Kentucky</a:t>
            </a:r>
            <a:br>
              <a:rPr lang="en-US" sz="1000" dirty="0">
                <a:latin typeface="+mn-lt"/>
              </a:rPr>
            </a:br>
            <a:r>
              <a:rPr lang="en-US" sz="1000" dirty="0">
                <a:latin typeface="+mn-lt"/>
              </a:rPr>
              <a:t>180 million investment that will widen and improve interstates and revamp congested interchanges to improve safety along Interstate 265 (Gene Snyder Freeway), Interstate 71 and Interstate 64 in Jefferson and Oldham counties.</a:t>
            </a:r>
            <a:br>
              <a:rPr lang="en-US" sz="1000" dirty="0">
                <a:latin typeface="+mn-lt"/>
              </a:rPr>
            </a:br>
            <a:r>
              <a:rPr lang="en-US" sz="1000" dirty="0">
                <a:latin typeface="+mn-lt"/>
              </a:rPr>
              <a:t>  </a:t>
            </a:r>
            <a:br>
              <a:rPr lang="en-US" sz="1000" dirty="0">
                <a:latin typeface="+mn-lt"/>
              </a:rPr>
            </a:br>
            <a:r>
              <a:rPr lang="en-US" sz="1200" b="1" dirty="0">
                <a:latin typeface="+mn-lt"/>
              </a:rPr>
              <a:t>Workforce Education and Training</a:t>
            </a:r>
            <a:br>
              <a:rPr lang="en-US" sz="1000" dirty="0">
                <a:latin typeface="+mn-lt"/>
              </a:rPr>
            </a:br>
            <a:r>
              <a:rPr lang="en-US" sz="1000" dirty="0">
                <a:latin typeface="+mn-lt"/>
              </a:rPr>
              <a:t> </a:t>
            </a:r>
            <a:br>
              <a:rPr lang="en-US" sz="1000" dirty="0">
                <a:latin typeface="+mn-lt"/>
              </a:rPr>
            </a:br>
            <a:r>
              <a:rPr lang="en-US" sz="1000" dirty="0">
                <a:latin typeface="+mn-lt"/>
              </a:rPr>
              <a:t>ACTC Transportation Training Facility, East Park Industrial Park, Ashland, Kentucky - $9.0 million investment</a:t>
            </a:r>
          </a:p>
          <a:p>
            <a:endParaRPr lang="en-US" sz="1000" dirty="0">
              <a:latin typeface="+mn-lt"/>
            </a:endParaRPr>
          </a:p>
          <a:p>
            <a:r>
              <a:rPr lang="en-US" sz="1000" dirty="0">
                <a:latin typeface="+mn-lt"/>
              </a:rPr>
              <a:t>The recently established Estill County Area Technology Center (ATC) will serve around 300 students from Estill, Powell, and surrounding counties.</a:t>
            </a:r>
          </a:p>
          <a:p>
            <a:endParaRPr lang="en-US" sz="1000" dirty="0">
              <a:latin typeface="+mn-lt"/>
            </a:endParaRPr>
          </a:p>
          <a:p>
            <a:r>
              <a:rPr lang="en-US" sz="1000" dirty="0">
                <a:latin typeface="+mn-lt"/>
              </a:rPr>
              <a:t>In 2021, $75 million allocated for renovation costs for local vocational schools, which will support building the well-trained local workforce of the future.</a:t>
            </a:r>
            <a:br>
              <a:rPr lang="en-US" sz="1000" dirty="0">
                <a:latin typeface="+mn-lt"/>
              </a:rPr>
            </a:br>
            <a:r>
              <a:rPr lang="en-US" sz="1000" dirty="0">
                <a:latin typeface="+mn-lt"/>
              </a:rPr>
              <a:t> </a:t>
            </a:r>
            <a:br>
              <a:rPr lang="en-US" sz="1000" dirty="0">
                <a:latin typeface="+mn-lt"/>
              </a:rPr>
            </a:br>
            <a:r>
              <a:rPr lang="en-US" sz="1000" b="1" dirty="0">
                <a:latin typeface="+mn-lt"/>
              </a:rPr>
              <a:t>Awardees in the Region</a:t>
            </a:r>
            <a:br>
              <a:rPr lang="en-US" sz="1000" dirty="0">
                <a:latin typeface="+mn-lt"/>
              </a:rPr>
            </a:br>
            <a:r>
              <a:rPr lang="en-US" sz="1000" dirty="0">
                <a:latin typeface="+mn-lt"/>
              </a:rPr>
              <a:t>•. Fayette County Career &amp; Technical Center - $10,000,000</a:t>
            </a:r>
            <a:br>
              <a:rPr lang="en-US" sz="1000" dirty="0">
                <a:latin typeface="+mn-lt"/>
              </a:rPr>
            </a:br>
            <a:r>
              <a:rPr lang="en-US" sz="1000" dirty="0">
                <a:latin typeface="+mn-lt"/>
              </a:rPr>
              <a:t>•. Johnson County Career &amp; Technical Center -$10,000,000</a:t>
            </a:r>
            <a:br>
              <a:rPr lang="en-US" sz="1000" dirty="0">
                <a:latin typeface="+mn-lt"/>
              </a:rPr>
            </a:br>
            <a:r>
              <a:rPr lang="en-US" sz="1000" dirty="0">
                <a:latin typeface="+mn-lt"/>
              </a:rPr>
              <a:t>•  Lawrence County High School - $9,280,350</a:t>
            </a:r>
            <a:br>
              <a:rPr lang="en-US" sz="1000" dirty="0">
                <a:latin typeface="+mn-lt"/>
              </a:rPr>
            </a:br>
            <a:r>
              <a:rPr lang="en-US" sz="1000" dirty="0">
                <a:latin typeface="+mn-lt"/>
              </a:rPr>
              <a:t>•. Knox County Career &amp; Technical Center – $10,000,000</a:t>
            </a:r>
            <a:br>
              <a:rPr lang="en-US" sz="1000" dirty="0">
                <a:latin typeface="+mn-lt"/>
              </a:rPr>
            </a:br>
            <a:r>
              <a:rPr lang="en-US" sz="1000" dirty="0">
                <a:latin typeface="+mn-lt"/>
              </a:rPr>
              <a:t>•. Magoffin County Career &amp; Technical Center - $4,369,381        (+$5 million from a donor)</a:t>
            </a:r>
            <a:br>
              <a:rPr lang="en-US" sz="1000" dirty="0">
                <a:latin typeface="+mn-lt"/>
              </a:rPr>
            </a:br>
            <a:endParaRPr lang="en-US" sz="1000" dirty="0">
              <a:latin typeface="+mn-lt"/>
            </a:endParaRPr>
          </a:p>
        </p:txBody>
      </p:sp>
      <p:sp>
        <p:nvSpPr>
          <p:cNvPr id="3" name="TextBox 2">
            <a:extLst>
              <a:ext uri="{FF2B5EF4-FFF2-40B4-BE49-F238E27FC236}">
                <a16:creationId xmlns:a16="http://schemas.microsoft.com/office/drawing/2014/main" id="{D39FDB55-30EF-BFA0-A646-12BBE8F55AFE}"/>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19</a:t>
            </a:fld>
            <a:endParaRPr lang="en-US" sz="1400" dirty="0">
              <a:solidFill>
                <a:schemeClr val="tx1">
                  <a:tint val="75000"/>
                </a:schemeClr>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E51D64A9-79D9-AB40-B542-78E146FE59AB}"/>
              </a:ext>
            </a:extLst>
          </p:cNvPr>
          <p:cNvPicPr>
            <a:picLocks noChangeAspect="1"/>
          </p:cNvPicPr>
          <p:nvPr/>
        </p:nvPicPr>
        <p:blipFill rotWithShape="1">
          <a:blip r:embed="rId21"/>
          <a:srcRect r="9913"/>
          <a:stretch/>
        </p:blipFill>
        <p:spPr>
          <a:xfrm>
            <a:off x="2230175" y="-135516"/>
            <a:ext cx="6246291" cy="6933637"/>
          </a:xfrm>
          <a:prstGeom prst="rect">
            <a:avLst/>
          </a:prstGeom>
        </p:spPr>
      </p:pic>
    </p:spTree>
    <p:extLst>
      <p:ext uri="{BB962C8B-B14F-4D97-AF65-F5344CB8AC3E}">
        <p14:creationId xmlns:p14="http://schemas.microsoft.com/office/powerpoint/2010/main" val="7055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5CDCC-AEC2-E98C-07A4-78227A6E9650}"/>
              </a:ext>
            </a:extLst>
          </p:cNvPr>
          <p:cNvSpPr txBox="1"/>
          <p:nvPr/>
        </p:nvSpPr>
        <p:spPr>
          <a:xfrm>
            <a:off x="0" y="928318"/>
            <a:ext cx="12192000" cy="5001369"/>
          </a:xfrm>
          <a:prstGeom prst="rect">
            <a:avLst/>
          </a:prstGeom>
          <a:solidFill>
            <a:srgbClr val="0070C0"/>
          </a:solidFill>
          <a:ln>
            <a:solidFill>
              <a:schemeClr val="accent5">
                <a:lumMod val="50000"/>
              </a:schemeClr>
            </a:solidFill>
          </a:ln>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BEDF0"/>
                </a:solidFill>
                <a:effectLst/>
                <a:uLnTx/>
                <a:uFillTx/>
                <a:latin typeface="Calibri" panose="020F0502020204030204"/>
                <a:ea typeface="+mn-ea"/>
                <a:cs typeface="+mn-cs"/>
              </a:rPr>
              <a:t>Appreciation for the </a:t>
            </a:r>
            <a:r>
              <a:rPr lang="en-US" sz="3600" b="1" dirty="0">
                <a:solidFill>
                  <a:srgbClr val="DBEDF0"/>
                </a:solidFill>
                <a:latin typeface="Calibri" panose="020F0502020204030204"/>
              </a:rPr>
              <a:t>Meeting</a:t>
            </a:r>
            <a:r>
              <a:rPr kumimoji="0" lang="en-US" sz="3600" b="1" i="0" u="none" strike="noStrike" kern="1200" cap="none" spc="0" normalizeH="0" baseline="0" noProof="0" dirty="0">
                <a:ln>
                  <a:noFill/>
                </a:ln>
                <a:solidFill>
                  <a:srgbClr val="DBEDF0"/>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BEDF0"/>
              </a:solidFill>
              <a:effectLst/>
              <a:uLnTx/>
              <a:uFillTx/>
              <a:latin typeface="Calibri" panose="020F0502020204030204"/>
              <a:ea typeface="+mn-ea"/>
              <a:cs typeface="+mn-cs"/>
            </a:endParaRP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rPr>
              <a:t>Kentucky </a:t>
            </a:r>
            <a:r>
              <a:rPr lang="en-US" sz="2400" dirty="0">
                <a:solidFill>
                  <a:srgbClr val="DBEDF0"/>
                </a:solidFill>
                <a:latin typeface="Arial" panose="020B0604020202020204" pitchFamily="34" charset="0"/>
                <a:cs typeface="Arial" panose="020B0604020202020204" pitchFamily="34" charset="0"/>
              </a:rPr>
              <a:t>has a strong set of smaller and rural communities that are interdependent</a:t>
            </a:r>
            <a:endPar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endParaRP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sz="2400" dirty="0">
                <a:solidFill>
                  <a:srgbClr val="DBEDF0"/>
                </a:solidFill>
                <a:latin typeface="Arial" panose="020B0604020202020204" pitchFamily="34" charset="0"/>
                <a:cs typeface="Arial" panose="020B0604020202020204" pitchFamily="34" charset="0"/>
              </a:rPr>
              <a:t>Every project announced should be seen as a building block for the next opportunity, including in rural areas</a:t>
            </a:r>
            <a:endPar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endParaRP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lang="en-US" sz="2400" dirty="0">
                <a:solidFill>
                  <a:srgbClr val="DBEDF0"/>
                </a:solidFill>
                <a:latin typeface="Arial" panose="020B0604020202020204" pitchFamily="34" charset="0"/>
                <a:cs typeface="Arial" panose="020B0604020202020204" pitchFamily="34" charset="0"/>
              </a:rPr>
              <a:t>Transportation and Education investments by Kentucky supporting Rural opportunities</a:t>
            </a:r>
            <a:endPar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endParaRP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rPr>
              <a:t>Between our “Coastal Communities, Strong Agricultural and </a:t>
            </a:r>
            <a:r>
              <a:rPr lang="en-US" sz="2400" dirty="0">
                <a:solidFill>
                  <a:srgbClr val="DBEDF0"/>
                </a:solidFill>
                <a:latin typeface="Arial" panose="020B0604020202020204" pitchFamily="34" charset="0"/>
                <a:cs typeface="Arial" panose="020B0604020202020204" pitchFamily="34" charset="0"/>
              </a:rPr>
              <a:t>R</a:t>
            </a:r>
            <a:r>
              <a:rPr kumimoji="0" lang="en-US" sz="2400" b="0" i="0" u="none" strike="noStrike" kern="1200" cap="none" spc="0" normalizeH="0" baseline="0" noProof="0" dirty="0" err="1">
                <a:ln>
                  <a:noFill/>
                </a:ln>
                <a:solidFill>
                  <a:srgbClr val="DBEDF0"/>
                </a:solidFill>
                <a:effectLst/>
                <a:uLnTx/>
                <a:uFillTx/>
                <a:latin typeface="Arial" panose="020B0604020202020204" pitchFamily="34" charset="0"/>
                <a:cs typeface="Arial" panose="020B0604020202020204" pitchFamily="34" charset="0"/>
              </a:rPr>
              <a:t>esource</a:t>
            </a:r>
            <a:r>
              <a:rPr lang="en-US" sz="2400" dirty="0">
                <a:solidFill>
                  <a:srgbClr val="DBEDF0"/>
                </a:solidFill>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rPr>
              <a:t>Rich areas, Kentucky has a tapestry of stories to tell, and great places to live. </a:t>
            </a: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rPr>
              <a:t>KPDI Program has Stimulated Growth in Site Options for Business</a:t>
            </a:r>
          </a:p>
          <a:p>
            <a:pPr marL="742950" marR="0" lvl="1" indent="-45720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DBEDF0"/>
                </a:solidFill>
                <a:effectLst/>
                <a:uLnTx/>
                <a:uFillTx/>
                <a:latin typeface="Arial" panose="020B0604020202020204" pitchFamily="34" charset="0"/>
                <a:cs typeface="Arial" panose="020B0604020202020204" pitchFamily="34" charset="0"/>
              </a:rPr>
              <a:t>The CED has commenced a Strategic Planning Process to Define a Roadmap for continued growth for all Kentuckians and not just a few</a:t>
            </a:r>
          </a:p>
        </p:txBody>
      </p:sp>
      <p:sp>
        <p:nvSpPr>
          <p:cNvPr id="3" name="Slide Number Placeholder 3">
            <a:extLst>
              <a:ext uri="{FF2B5EF4-FFF2-40B4-BE49-F238E27FC236}">
                <a16:creationId xmlns:a16="http://schemas.microsoft.com/office/drawing/2014/main" id="{1B7C3D15-EDD4-ECDB-7220-50338610353B}"/>
              </a:ext>
            </a:extLst>
          </p:cNvPr>
          <p:cNvSpPr txBox="1">
            <a:spLocks/>
          </p:cNvSpPr>
          <p:nvPr/>
        </p:nvSpPr>
        <p:spPr>
          <a:xfrm>
            <a:off x="11484243" y="6307810"/>
            <a:ext cx="572083" cy="4036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D35942-BE58-644D-83C9-C4DBB4948CB6}" type="slidenum">
              <a:rPr lang="en-US" sz="1400" smtClean="0">
                <a:latin typeface="Arial" panose="020B0604020202020204" pitchFamily="34" charset="0"/>
                <a:cs typeface="Arial" panose="020B0604020202020204" pitchFamily="34" charset="0"/>
              </a:rPr>
              <a:pPr/>
              <a:t>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55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
                <a:lumOff val="95000"/>
              </a:schemeClr>
            </a:gs>
            <a:gs pos="0">
              <a:schemeClr val="accent5">
                <a:lumMod val="45000"/>
                <a:lumOff val="55000"/>
              </a:schemeClr>
            </a:gs>
            <a:gs pos="15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915513D3-36C8-DB4F-82B3-EAA525A114AC}"/>
              </a:ext>
            </a:extLst>
          </p:cNvPr>
          <p:cNvPicPr>
            <a:picLocks noChangeAspect="1"/>
          </p:cNvPicPr>
          <p:nvPr/>
        </p:nvPicPr>
        <p:blipFill>
          <a:blip r:embed="rId2"/>
          <a:stretch>
            <a:fillRect/>
          </a:stretch>
        </p:blipFill>
        <p:spPr>
          <a:xfrm>
            <a:off x="153626" y="5843570"/>
            <a:ext cx="1549108" cy="816048"/>
          </a:xfrm>
          <a:prstGeom prst="rect">
            <a:avLst/>
          </a:prstGeom>
        </p:spPr>
      </p:pic>
      <p:sp>
        <p:nvSpPr>
          <p:cNvPr id="12" name="TextBox 11">
            <a:extLst>
              <a:ext uri="{FF2B5EF4-FFF2-40B4-BE49-F238E27FC236}">
                <a16:creationId xmlns:a16="http://schemas.microsoft.com/office/drawing/2014/main" id="{EA91022F-20F0-5F4E-9628-202F1A5B735E}"/>
              </a:ext>
            </a:extLst>
          </p:cNvPr>
          <p:cNvSpPr txBox="1"/>
          <p:nvPr/>
        </p:nvSpPr>
        <p:spPr>
          <a:xfrm>
            <a:off x="385430" y="141372"/>
            <a:ext cx="8795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WESTERN KENTUCKY WORKFORCE INFRASTRUCTURE</a:t>
            </a:r>
          </a:p>
        </p:txBody>
      </p:sp>
      <p:pic>
        <p:nvPicPr>
          <p:cNvPr id="6" name="Picture 5" descr="A picture containing dark, lit&#10;&#10;Description automatically generated">
            <a:extLst>
              <a:ext uri="{FF2B5EF4-FFF2-40B4-BE49-F238E27FC236}">
                <a16:creationId xmlns:a16="http://schemas.microsoft.com/office/drawing/2014/main" id="{45624F57-2B6F-4ADA-E7BC-F9F8173D8744}"/>
              </a:ext>
            </a:extLst>
          </p:cNvPr>
          <p:cNvPicPr>
            <a:picLocks noChangeAspect="1"/>
          </p:cNvPicPr>
          <p:nvPr/>
        </p:nvPicPr>
        <p:blipFill rotWithShape="1">
          <a:blip r:embed="rId3"/>
          <a:srcRect l="12823" t="48425" r="52583" b="28829"/>
          <a:stretch/>
        </p:blipFill>
        <p:spPr>
          <a:xfrm>
            <a:off x="1813748" y="887203"/>
            <a:ext cx="6965933" cy="4580344"/>
          </a:xfrm>
          <a:prstGeom prst="rect">
            <a:avLst/>
          </a:prstGeom>
        </p:spPr>
      </p:pic>
      <p:pic>
        <p:nvPicPr>
          <p:cNvPr id="7" name="Picture 6" descr="Text&#10;&#10;Description automatically generated">
            <a:extLst>
              <a:ext uri="{FF2B5EF4-FFF2-40B4-BE49-F238E27FC236}">
                <a16:creationId xmlns:a16="http://schemas.microsoft.com/office/drawing/2014/main" id="{5EC7509D-F5FA-DDB8-F998-414FB3B673FC}"/>
              </a:ext>
            </a:extLst>
          </p:cNvPr>
          <p:cNvPicPr>
            <a:picLocks noChangeAspect="1"/>
          </p:cNvPicPr>
          <p:nvPr/>
        </p:nvPicPr>
        <p:blipFill>
          <a:blip r:embed="rId4"/>
          <a:stretch>
            <a:fillRect/>
          </a:stretch>
        </p:blipFill>
        <p:spPr>
          <a:xfrm>
            <a:off x="361280" y="1524584"/>
            <a:ext cx="1323959" cy="35936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2EE4C91-C0AC-5A93-64A8-2609E48F8396}"/>
              </a:ext>
            </a:extLst>
          </p:cNvPr>
          <p:cNvPicPr>
            <a:picLocks noChangeAspect="1"/>
          </p:cNvPicPr>
          <p:nvPr/>
        </p:nvPicPr>
        <p:blipFill>
          <a:blip r:embed="rId5"/>
          <a:stretch>
            <a:fillRect/>
          </a:stretch>
        </p:blipFill>
        <p:spPr>
          <a:xfrm>
            <a:off x="361280" y="1276408"/>
            <a:ext cx="1323959" cy="335652"/>
          </a:xfrm>
          <a:prstGeom prst="rect">
            <a:avLst/>
          </a:prstGeom>
        </p:spPr>
      </p:pic>
      <p:pic>
        <p:nvPicPr>
          <p:cNvPr id="9" name="Picture 8">
            <a:extLst>
              <a:ext uri="{FF2B5EF4-FFF2-40B4-BE49-F238E27FC236}">
                <a16:creationId xmlns:a16="http://schemas.microsoft.com/office/drawing/2014/main" id="{50549D08-B258-D3FA-6119-1F72A7A034CF}"/>
              </a:ext>
            </a:extLst>
          </p:cNvPr>
          <p:cNvPicPr>
            <a:picLocks noChangeAspect="1"/>
          </p:cNvPicPr>
          <p:nvPr/>
        </p:nvPicPr>
        <p:blipFill>
          <a:blip r:embed="rId6"/>
          <a:stretch>
            <a:fillRect/>
          </a:stretch>
        </p:blipFill>
        <p:spPr>
          <a:xfrm>
            <a:off x="361280" y="2203426"/>
            <a:ext cx="1815586" cy="161385"/>
          </a:xfrm>
          <a:prstGeom prst="rect">
            <a:avLst/>
          </a:prstGeom>
        </p:spPr>
      </p:pic>
      <p:pic>
        <p:nvPicPr>
          <p:cNvPr id="10" name="Picture 9">
            <a:extLst>
              <a:ext uri="{FF2B5EF4-FFF2-40B4-BE49-F238E27FC236}">
                <a16:creationId xmlns:a16="http://schemas.microsoft.com/office/drawing/2014/main" id="{C1BC51B8-C39F-4E52-63C5-88B85881B560}"/>
              </a:ext>
            </a:extLst>
          </p:cNvPr>
          <p:cNvPicPr>
            <a:picLocks noChangeAspect="1"/>
          </p:cNvPicPr>
          <p:nvPr/>
        </p:nvPicPr>
        <p:blipFill>
          <a:blip r:embed="rId7"/>
          <a:stretch>
            <a:fillRect/>
          </a:stretch>
        </p:blipFill>
        <p:spPr>
          <a:xfrm>
            <a:off x="361280" y="2667089"/>
            <a:ext cx="1216534" cy="187160"/>
          </a:xfrm>
          <a:prstGeom prst="rect">
            <a:avLst/>
          </a:prstGeom>
        </p:spPr>
      </p:pic>
      <p:pic>
        <p:nvPicPr>
          <p:cNvPr id="11" name="Picture 10">
            <a:extLst>
              <a:ext uri="{FF2B5EF4-FFF2-40B4-BE49-F238E27FC236}">
                <a16:creationId xmlns:a16="http://schemas.microsoft.com/office/drawing/2014/main" id="{2DD02FF1-F966-4B0F-E424-1CEADCD35356}"/>
              </a:ext>
            </a:extLst>
          </p:cNvPr>
          <p:cNvPicPr>
            <a:picLocks noChangeAspect="1"/>
          </p:cNvPicPr>
          <p:nvPr/>
        </p:nvPicPr>
        <p:blipFill>
          <a:blip r:embed="rId8"/>
          <a:stretch>
            <a:fillRect/>
          </a:stretch>
        </p:blipFill>
        <p:spPr>
          <a:xfrm>
            <a:off x="361280" y="837090"/>
            <a:ext cx="659121" cy="107300"/>
          </a:xfrm>
          <a:prstGeom prst="rect">
            <a:avLst/>
          </a:prstGeom>
        </p:spPr>
      </p:pic>
      <p:pic>
        <p:nvPicPr>
          <p:cNvPr id="14" name="Picture 13">
            <a:extLst>
              <a:ext uri="{FF2B5EF4-FFF2-40B4-BE49-F238E27FC236}">
                <a16:creationId xmlns:a16="http://schemas.microsoft.com/office/drawing/2014/main" id="{CE6103A7-B93F-844D-6BA3-D58B542B4434}"/>
              </a:ext>
            </a:extLst>
          </p:cNvPr>
          <p:cNvPicPr>
            <a:picLocks noChangeAspect="1"/>
          </p:cNvPicPr>
          <p:nvPr/>
        </p:nvPicPr>
        <p:blipFill>
          <a:blip r:embed="rId9"/>
          <a:stretch>
            <a:fillRect/>
          </a:stretch>
        </p:blipFill>
        <p:spPr>
          <a:xfrm>
            <a:off x="361280" y="2431373"/>
            <a:ext cx="1855928" cy="161385"/>
          </a:xfrm>
          <a:prstGeom prst="rect">
            <a:avLst/>
          </a:prstGeom>
        </p:spPr>
      </p:pic>
      <p:pic>
        <p:nvPicPr>
          <p:cNvPr id="16" name="Picture 15">
            <a:extLst>
              <a:ext uri="{FF2B5EF4-FFF2-40B4-BE49-F238E27FC236}">
                <a16:creationId xmlns:a16="http://schemas.microsoft.com/office/drawing/2014/main" id="{73D08C1B-AEA1-1001-F6B8-ACD2B5879EE8}"/>
              </a:ext>
            </a:extLst>
          </p:cNvPr>
          <p:cNvPicPr>
            <a:picLocks noChangeAspect="1"/>
          </p:cNvPicPr>
          <p:nvPr/>
        </p:nvPicPr>
        <p:blipFill>
          <a:blip r:embed="rId10"/>
          <a:stretch>
            <a:fillRect/>
          </a:stretch>
        </p:blipFill>
        <p:spPr>
          <a:xfrm>
            <a:off x="361280" y="2944182"/>
            <a:ext cx="2018935" cy="174046"/>
          </a:xfrm>
          <a:prstGeom prst="rect">
            <a:avLst/>
          </a:prstGeom>
        </p:spPr>
      </p:pic>
      <p:pic>
        <p:nvPicPr>
          <p:cNvPr id="19" name="Picture 18">
            <a:extLst>
              <a:ext uri="{FF2B5EF4-FFF2-40B4-BE49-F238E27FC236}">
                <a16:creationId xmlns:a16="http://schemas.microsoft.com/office/drawing/2014/main" id="{B6936233-723B-04E6-4939-051ED2A346D7}"/>
              </a:ext>
            </a:extLst>
          </p:cNvPr>
          <p:cNvPicPr>
            <a:picLocks noChangeAspect="1"/>
          </p:cNvPicPr>
          <p:nvPr/>
        </p:nvPicPr>
        <p:blipFill>
          <a:blip r:embed="rId11"/>
          <a:stretch>
            <a:fillRect/>
          </a:stretch>
        </p:blipFill>
        <p:spPr>
          <a:xfrm>
            <a:off x="361280" y="4255191"/>
            <a:ext cx="988484" cy="141213"/>
          </a:xfrm>
          <a:prstGeom prst="rect">
            <a:avLst/>
          </a:prstGeom>
        </p:spPr>
      </p:pic>
      <p:pic>
        <p:nvPicPr>
          <p:cNvPr id="21" name="Picture 20">
            <a:extLst>
              <a:ext uri="{FF2B5EF4-FFF2-40B4-BE49-F238E27FC236}">
                <a16:creationId xmlns:a16="http://schemas.microsoft.com/office/drawing/2014/main" id="{CD6F2D55-0304-70B2-BC97-946C625CBFCB}"/>
              </a:ext>
            </a:extLst>
          </p:cNvPr>
          <p:cNvPicPr>
            <a:picLocks noChangeAspect="1"/>
          </p:cNvPicPr>
          <p:nvPr/>
        </p:nvPicPr>
        <p:blipFill>
          <a:blip r:embed="rId12"/>
          <a:stretch>
            <a:fillRect/>
          </a:stretch>
        </p:blipFill>
        <p:spPr>
          <a:xfrm>
            <a:off x="361280" y="4439715"/>
            <a:ext cx="1815585" cy="121039"/>
          </a:xfrm>
          <a:prstGeom prst="rect">
            <a:avLst/>
          </a:prstGeom>
        </p:spPr>
      </p:pic>
      <p:pic>
        <p:nvPicPr>
          <p:cNvPr id="22" name="Picture 21">
            <a:extLst>
              <a:ext uri="{FF2B5EF4-FFF2-40B4-BE49-F238E27FC236}">
                <a16:creationId xmlns:a16="http://schemas.microsoft.com/office/drawing/2014/main" id="{C0BFE0B4-55DF-AD52-3DB1-AE1BA1B0E5ED}"/>
              </a:ext>
            </a:extLst>
          </p:cNvPr>
          <p:cNvPicPr>
            <a:picLocks noChangeAspect="1"/>
          </p:cNvPicPr>
          <p:nvPr/>
        </p:nvPicPr>
        <p:blipFill>
          <a:blip r:embed="rId13"/>
          <a:stretch>
            <a:fillRect/>
          </a:stretch>
        </p:blipFill>
        <p:spPr>
          <a:xfrm>
            <a:off x="361280" y="3749691"/>
            <a:ext cx="847273" cy="121039"/>
          </a:xfrm>
          <a:prstGeom prst="rect">
            <a:avLst/>
          </a:prstGeom>
        </p:spPr>
      </p:pic>
      <p:pic>
        <p:nvPicPr>
          <p:cNvPr id="23" name="Picture 22">
            <a:extLst>
              <a:ext uri="{FF2B5EF4-FFF2-40B4-BE49-F238E27FC236}">
                <a16:creationId xmlns:a16="http://schemas.microsoft.com/office/drawing/2014/main" id="{531BD033-C6D1-29FC-66B3-AFE244F6AFFF}"/>
              </a:ext>
            </a:extLst>
          </p:cNvPr>
          <p:cNvPicPr>
            <a:picLocks noChangeAspect="1"/>
          </p:cNvPicPr>
          <p:nvPr/>
        </p:nvPicPr>
        <p:blipFill>
          <a:blip r:embed="rId14"/>
          <a:stretch>
            <a:fillRect/>
          </a:stretch>
        </p:blipFill>
        <p:spPr>
          <a:xfrm>
            <a:off x="361280" y="3209311"/>
            <a:ext cx="2018936" cy="185224"/>
          </a:xfrm>
          <a:prstGeom prst="rect">
            <a:avLst/>
          </a:prstGeom>
        </p:spPr>
      </p:pic>
      <p:pic>
        <p:nvPicPr>
          <p:cNvPr id="24" name="Picture 23" descr="Text, logo&#10;&#10;Description automatically generated">
            <a:extLst>
              <a:ext uri="{FF2B5EF4-FFF2-40B4-BE49-F238E27FC236}">
                <a16:creationId xmlns:a16="http://schemas.microsoft.com/office/drawing/2014/main" id="{E79887D2-5C10-07D5-1FCF-4A6AD6DF58C4}"/>
              </a:ext>
            </a:extLst>
          </p:cNvPr>
          <p:cNvPicPr>
            <a:picLocks noChangeAspect="1"/>
          </p:cNvPicPr>
          <p:nvPr/>
        </p:nvPicPr>
        <p:blipFill>
          <a:blip r:embed="rId15"/>
          <a:stretch>
            <a:fillRect/>
          </a:stretch>
        </p:blipFill>
        <p:spPr>
          <a:xfrm>
            <a:off x="333072" y="1887118"/>
            <a:ext cx="1190217" cy="262251"/>
          </a:xfrm>
          <a:prstGeom prst="rect">
            <a:avLst/>
          </a:prstGeom>
        </p:spPr>
      </p:pic>
      <p:pic>
        <p:nvPicPr>
          <p:cNvPr id="26" name="Picture 25">
            <a:extLst>
              <a:ext uri="{FF2B5EF4-FFF2-40B4-BE49-F238E27FC236}">
                <a16:creationId xmlns:a16="http://schemas.microsoft.com/office/drawing/2014/main" id="{EC24052C-9F57-31B1-2F2A-A4FA1D1468A8}"/>
              </a:ext>
            </a:extLst>
          </p:cNvPr>
          <p:cNvPicPr>
            <a:picLocks noChangeAspect="1"/>
          </p:cNvPicPr>
          <p:nvPr/>
        </p:nvPicPr>
        <p:blipFill>
          <a:blip r:embed="rId16"/>
          <a:stretch>
            <a:fillRect/>
          </a:stretch>
        </p:blipFill>
        <p:spPr>
          <a:xfrm>
            <a:off x="361280" y="677427"/>
            <a:ext cx="659121" cy="109854"/>
          </a:xfrm>
          <a:prstGeom prst="rect">
            <a:avLst/>
          </a:prstGeom>
        </p:spPr>
      </p:pic>
      <p:pic>
        <p:nvPicPr>
          <p:cNvPr id="29" name="Picture 28">
            <a:extLst>
              <a:ext uri="{FF2B5EF4-FFF2-40B4-BE49-F238E27FC236}">
                <a16:creationId xmlns:a16="http://schemas.microsoft.com/office/drawing/2014/main" id="{AA381218-CC55-E5B6-BDA9-D463CFC06430}"/>
              </a:ext>
            </a:extLst>
          </p:cNvPr>
          <p:cNvPicPr>
            <a:picLocks noChangeAspect="1"/>
          </p:cNvPicPr>
          <p:nvPr/>
        </p:nvPicPr>
        <p:blipFill>
          <a:blip r:embed="rId17"/>
          <a:stretch>
            <a:fillRect/>
          </a:stretch>
        </p:blipFill>
        <p:spPr>
          <a:xfrm>
            <a:off x="361280" y="3914865"/>
            <a:ext cx="867445" cy="141213"/>
          </a:xfrm>
          <a:prstGeom prst="rect">
            <a:avLst/>
          </a:prstGeom>
        </p:spPr>
      </p:pic>
      <p:pic>
        <p:nvPicPr>
          <p:cNvPr id="30" name="Picture 29">
            <a:extLst>
              <a:ext uri="{FF2B5EF4-FFF2-40B4-BE49-F238E27FC236}">
                <a16:creationId xmlns:a16="http://schemas.microsoft.com/office/drawing/2014/main" id="{B950D130-E745-F57A-98D0-3915522E53D1}"/>
              </a:ext>
            </a:extLst>
          </p:cNvPr>
          <p:cNvPicPr>
            <a:picLocks noChangeAspect="1"/>
          </p:cNvPicPr>
          <p:nvPr/>
        </p:nvPicPr>
        <p:blipFill>
          <a:blip r:embed="rId18"/>
          <a:stretch>
            <a:fillRect/>
          </a:stretch>
        </p:blipFill>
        <p:spPr>
          <a:xfrm>
            <a:off x="361280" y="4076264"/>
            <a:ext cx="1452468" cy="121039"/>
          </a:xfrm>
          <a:prstGeom prst="rect">
            <a:avLst/>
          </a:prstGeom>
        </p:spPr>
      </p:pic>
      <p:pic>
        <p:nvPicPr>
          <p:cNvPr id="31" name="Picture 30">
            <a:extLst>
              <a:ext uri="{FF2B5EF4-FFF2-40B4-BE49-F238E27FC236}">
                <a16:creationId xmlns:a16="http://schemas.microsoft.com/office/drawing/2014/main" id="{B0B138CE-12D4-1BC7-3D89-6CA8078DB3A5}"/>
              </a:ext>
            </a:extLst>
          </p:cNvPr>
          <p:cNvPicPr>
            <a:picLocks noChangeAspect="1"/>
          </p:cNvPicPr>
          <p:nvPr/>
        </p:nvPicPr>
        <p:blipFill>
          <a:blip r:embed="rId19"/>
          <a:stretch>
            <a:fillRect/>
          </a:stretch>
        </p:blipFill>
        <p:spPr>
          <a:xfrm>
            <a:off x="359185" y="3482637"/>
            <a:ext cx="2290500" cy="173523"/>
          </a:xfrm>
          <a:prstGeom prst="rect">
            <a:avLst/>
          </a:prstGeom>
        </p:spPr>
      </p:pic>
      <p:sp>
        <p:nvSpPr>
          <p:cNvPr id="32" name="Title 1">
            <a:extLst>
              <a:ext uri="{FF2B5EF4-FFF2-40B4-BE49-F238E27FC236}">
                <a16:creationId xmlns:a16="http://schemas.microsoft.com/office/drawing/2014/main" id="{3F0CC4F0-5EB5-64AA-9683-C300F295CFC0}"/>
              </a:ext>
            </a:extLst>
          </p:cNvPr>
          <p:cNvSpPr txBox="1">
            <a:spLocks/>
          </p:cNvSpPr>
          <p:nvPr/>
        </p:nvSpPr>
        <p:spPr>
          <a:xfrm>
            <a:off x="8578240" y="141372"/>
            <a:ext cx="3523968" cy="5902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latin typeface="+mn-lt"/>
              </a:rPr>
              <a:t>Major Road Improvement Projects</a:t>
            </a:r>
            <a:br>
              <a:rPr lang="en-US" sz="1000" dirty="0">
                <a:latin typeface="+mn-lt"/>
              </a:rPr>
            </a:br>
            <a:br>
              <a:rPr lang="en-US" sz="1000" dirty="0">
                <a:latin typeface="+mn-lt"/>
              </a:rPr>
            </a:br>
            <a:r>
              <a:rPr lang="en-US" sz="1000" b="1" dirty="0">
                <a:latin typeface="+mn-lt"/>
              </a:rPr>
              <a:t>I-69 Ohio River Crossing</a:t>
            </a:r>
            <a:br>
              <a:rPr lang="en-US" sz="1000" dirty="0">
                <a:latin typeface="+mn-lt"/>
              </a:rPr>
            </a:br>
            <a:r>
              <a:rPr lang="en-US" sz="1000" dirty="0">
                <a:latin typeface="+mn-lt"/>
              </a:rPr>
              <a:t>The I-69 Ohio River Crossing is the key final connection of I-69 between Evansville, Indiana and Henderson, Kentucky.</a:t>
            </a:r>
            <a:br>
              <a:rPr lang="en-US" sz="1000" dirty="0">
                <a:latin typeface="+mn-lt"/>
              </a:rPr>
            </a:br>
            <a:br>
              <a:rPr lang="en-US" sz="1000" dirty="0">
                <a:latin typeface="+mn-lt"/>
              </a:rPr>
            </a:br>
            <a:r>
              <a:rPr lang="en-US" sz="1000" b="1" dirty="0">
                <a:latin typeface="+mn-lt"/>
              </a:rPr>
              <a:t>U.S. 641</a:t>
            </a:r>
            <a:br>
              <a:rPr lang="en-US" sz="1000" dirty="0">
                <a:latin typeface="+mn-lt"/>
              </a:rPr>
            </a:br>
            <a:r>
              <a:rPr lang="en-US" sz="1000" dirty="0">
                <a:latin typeface="+mn-lt"/>
              </a:rPr>
              <a:t>The U.S. 641 project, from Eddyville to Fredonia, aims to better connect the region and improve safety and mobility. Also, construction of the four-lane widening of U.S. 641 South from Murray to the Tennessee state line is in progress.</a:t>
            </a:r>
          </a:p>
          <a:p>
            <a:endParaRPr lang="en-US" sz="1000" dirty="0">
              <a:latin typeface="+mn-lt"/>
            </a:endParaRPr>
          </a:p>
          <a:p>
            <a:r>
              <a:rPr lang="en-US" sz="1000" dirty="0">
                <a:latin typeface="+mn-lt"/>
              </a:rPr>
              <a:t>Other road projects include new highway signs marking a “Future I-569 Corridor” on a 38.4 mile-long section of the Western Kentucky Parkway in Hopkins, Muhlenberg and Ohio counties.</a:t>
            </a:r>
          </a:p>
          <a:p>
            <a:br>
              <a:rPr lang="en-US" sz="1000" dirty="0">
                <a:latin typeface="+mn-lt"/>
              </a:rPr>
            </a:br>
            <a:r>
              <a:rPr lang="en-US" sz="1200" b="1" dirty="0">
                <a:latin typeface="+mn-lt"/>
              </a:rPr>
              <a:t>Workforce Education and Training</a:t>
            </a:r>
            <a:br>
              <a:rPr lang="en-US" sz="1000" dirty="0">
                <a:latin typeface="+mn-lt"/>
              </a:rPr>
            </a:br>
            <a:r>
              <a:rPr lang="en-US" sz="1000" dirty="0">
                <a:latin typeface="+mn-lt"/>
              </a:rPr>
              <a:t> </a:t>
            </a:r>
            <a:br>
              <a:rPr lang="en-US" sz="1000" dirty="0">
                <a:latin typeface="+mn-lt"/>
              </a:rPr>
            </a:br>
            <a:r>
              <a:rPr lang="en-US" sz="1000" dirty="0">
                <a:latin typeface="+mn-lt"/>
              </a:rPr>
              <a:t>Expansion of Leitchfield Technical College Campus, Grayson County, Kentucky - $9.0M investment</a:t>
            </a:r>
          </a:p>
          <a:p>
            <a:endParaRPr lang="en-US" sz="1000" dirty="0">
              <a:latin typeface="+mn-lt"/>
            </a:endParaRPr>
          </a:p>
          <a:p>
            <a:r>
              <a:rPr lang="en-US" sz="1000" dirty="0">
                <a:latin typeface="+mn-lt"/>
              </a:rPr>
              <a:t>$15,095,059 in funding to Calloway, Graves and Marshall counties. The funding will improve vocational education, provide clean water, improve roadways and increase tourism funding in Western Kentucky.</a:t>
            </a:r>
          </a:p>
          <a:p>
            <a:endParaRPr lang="en-US" sz="1000" dirty="0">
              <a:latin typeface="+mn-lt"/>
            </a:endParaRPr>
          </a:p>
          <a:p>
            <a:r>
              <a:rPr lang="en-US" sz="1000" dirty="0">
                <a:latin typeface="+mn-lt"/>
              </a:rPr>
              <a:t>In 2021, $75 million allocated for renovation costs for local vocational schools, which will support building the well-trained local workforce of the future.</a:t>
            </a:r>
            <a:br>
              <a:rPr lang="en-US" sz="1000" dirty="0">
                <a:latin typeface="+mn-lt"/>
              </a:rPr>
            </a:br>
            <a:r>
              <a:rPr lang="en-US" sz="1000" dirty="0">
                <a:latin typeface="+mn-lt"/>
              </a:rPr>
              <a:t> </a:t>
            </a:r>
            <a:br>
              <a:rPr lang="en-US" sz="1000" dirty="0">
                <a:latin typeface="+mn-lt"/>
              </a:rPr>
            </a:br>
            <a:r>
              <a:rPr lang="en-US" sz="1000" b="1" dirty="0">
                <a:latin typeface="+mn-lt"/>
              </a:rPr>
              <a:t>Awardees in the Region</a:t>
            </a:r>
            <a:br>
              <a:rPr lang="en-US" sz="1000" dirty="0">
                <a:latin typeface="+mn-lt"/>
              </a:rPr>
            </a:br>
            <a:r>
              <a:rPr lang="en-US" sz="1000" dirty="0">
                <a:latin typeface="+mn-lt"/>
              </a:rPr>
              <a:t>•. Hopkinsville Christian County Academy - $10,000,000</a:t>
            </a:r>
            <a:br>
              <a:rPr lang="en-US" sz="1000" dirty="0">
                <a:latin typeface="+mn-lt"/>
              </a:rPr>
            </a:br>
            <a:r>
              <a:rPr lang="en-US" sz="1000" dirty="0">
                <a:latin typeface="+mn-lt"/>
              </a:rPr>
              <a:t>•. Trigg County Public Schools -$10,000,000</a:t>
            </a:r>
            <a:br>
              <a:rPr lang="en-US" sz="1000" dirty="0">
                <a:latin typeface="+mn-lt"/>
              </a:rPr>
            </a:br>
            <a:r>
              <a:rPr lang="en-US" sz="1000" dirty="0">
                <a:latin typeface="+mn-lt"/>
              </a:rPr>
              <a:t>•  Ballard County Career and Technical Center - $68,896</a:t>
            </a:r>
          </a:p>
          <a:p>
            <a:endParaRPr lang="en-US" sz="1000" dirty="0">
              <a:latin typeface="+mn-lt"/>
            </a:endParaRPr>
          </a:p>
          <a:p>
            <a:endParaRPr lang="en-US" sz="1000" dirty="0">
              <a:latin typeface="+mn-lt"/>
            </a:endParaRPr>
          </a:p>
          <a:p>
            <a:br>
              <a:rPr lang="en-US" sz="1000" dirty="0">
                <a:latin typeface="+mn-lt"/>
              </a:rPr>
            </a:br>
            <a:br>
              <a:rPr lang="en-US" sz="1000" dirty="0">
                <a:latin typeface="+mn-lt"/>
              </a:rPr>
            </a:br>
            <a:endParaRPr lang="en-US" sz="1000" dirty="0">
              <a:latin typeface="+mn-lt"/>
            </a:endParaRPr>
          </a:p>
        </p:txBody>
      </p:sp>
      <p:sp>
        <p:nvSpPr>
          <p:cNvPr id="2" name="TextBox 1">
            <a:extLst>
              <a:ext uri="{FF2B5EF4-FFF2-40B4-BE49-F238E27FC236}">
                <a16:creationId xmlns:a16="http://schemas.microsoft.com/office/drawing/2014/main" id="{1EB65CAA-54FF-A52D-9490-8AE8806FB743}"/>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20</a:t>
            </a:fld>
            <a:endParaRPr lang="en-US" sz="1400" dirty="0">
              <a:solidFill>
                <a:schemeClr val="tx1">
                  <a:tint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453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515" b="2889"/>
          <a:stretch/>
        </p:blipFill>
        <p:spPr>
          <a:xfrm>
            <a:off x="7708079" y="0"/>
            <a:ext cx="4472848" cy="368423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9095"/>
          <a:stretch/>
        </p:blipFill>
        <p:spPr>
          <a:xfrm>
            <a:off x="7673857" y="3765256"/>
            <a:ext cx="4518142" cy="3092744"/>
          </a:xfrm>
          <a:prstGeom prst="rect">
            <a:avLst/>
          </a:prstGeom>
        </p:spPr>
      </p:pic>
      <p:sp>
        <p:nvSpPr>
          <p:cNvPr id="6" name="Rectangle 5">
            <a:extLst>
              <a:ext uri="{FF2B5EF4-FFF2-40B4-BE49-F238E27FC236}">
                <a16:creationId xmlns:a16="http://schemas.microsoft.com/office/drawing/2014/main" id="{AEE1D822-B5E9-8A47-8E55-5180EC8445EE}"/>
              </a:ext>
            </a:extLst>
          </p:cNvPr>
          <p:cNvSpPr/>
          <p:nvPr/>
        </p:nvSpPr>
        <p:spPr>
          <a:xfrm>
            <a:off x="0" y="160269"/>
            <a:ext cx="7708079" cy="1938992"/>
          </a:xfrm>
          <a:prstGeom prst="rect">
            <a:avLst/>
          </a:prstGeom>
        </p:spPr>
        <p:txBody>
          <a:bodyPr wrap="square">
            <a:spAutoFit/>
          </a:bodyPr>
          <a:lstStyle/>
          <a:p>
            <a:pPr algn="ctr" defTabSz="911842"/>
            <a:r>
              <a:rPr lang="en-US" sz="4000" b="1" dirty="0">
                <a:solidFill>
                  <a:srgbClr val="003764"/>
                </a:solidFill>
                <a:latin typeface="Arial Black" panose="020B0604020202020204" pitchFamily="34" charset="0"/>
                <a:ea typeface="Arial" charset="0"/>
                <a:cs typeface="Arial" panose="020B0604020202020204" pitchFamily="34" charset="0"/>
              </a:rPr>
              <a:t>KY PREPARED</a:t>
            </a:r>
          </a:p>
          <a:p>
            <a:pPr algn="ctr" defTabSz="911842"/>
            <a:r>
              <a:rPr lang="en-US" sz="4000" b="1" dirty="0">
                <a:solidFill>
                  <a:srgbClr val="003764"/>
                </a:solidFill>
                <a:latin typeface="Arial Black" panose="020B0604020202020204" pitchFamily="34" charset="0"/>
                <a:ea typeface="Arial" charset="0"/>
                <a:cs typeface="Arial" panose="020B0604020202020204" pitchFamily="34" charset="0"/>
              </a:rPr>
              <a:t>MORE GRADE-A </a:t>
            </a:r>
            <a:br>
              <a:rPr lang="en-US" sz="4000" b="1" dirty="0">
                <a:solidFill>
                  <a:srgbClr val="003764"/>
                </a:solidFill>
                <a:latin typeface="Arial Black" panose="020B0604020202020204" pitchFamily="34" charset="0"/>
                <a:ea typeface="Arial" charset="0"/>
                <a:cs typeface="Arial" panose="020B0604020202020204" pitchFamily="34" charset="0"/>
              </a:rPr>
            </a:br>
            <a:r>
              <a:rPr lang="en-US" sz="4000" b="1" dirty="0">
                <a:solidFill>
                  <a:srgbClr val="003764"/>
                </a:solidFill>
                <a:latin typeface="Arial Black" panose="020B0604020202020204" pitchFamily="34" charset="0"/>
                <a:ea typeface="Arial" charset="0"/>
                <a:cs typeface="Arial" panose="020B0604020202020204" pitchFamily="34" charset="0"/>
              </a:rPr>
              <a:t>SITES &amp; BUILDINGS</a:t>
            </a:r>
          </a:p>
        </p:txBody>
      </p:sp>
      <p:sp>
        <p:nvSpPr>
          <p:cNvPr id="7" name="Rectangle 6">
            <a:extLst>
              <a:ext uri="{FF2B5EF4-FFF2-40B4-BE49-F238E27FC236}">
                <a16:creationId xmlns:a16="http://schemas.microsoft.com/office/drawing/2014/main" id="{22070EC1-7AA8-8D41-825C-9C6B8D5DF0E1}"/>
              </a:ext>
            </a:extLst>
          </p:cNvPr>
          <p:cNvSpPr/>
          <p:nvPr/>
        </p:nvSpPr>
        <p:spPr>
          <a:xfrm>
            <a:off x="667731" y="2196386"/>
            <a:ext cx="6372617" cy="5581015"/>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Speed to market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Team effort to attract investment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Build Ready Program</a:t>
            </a:r>
          </a:p>
          <a:p>
            <a:endParaRPr lang="en-US"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Product Development Initiative Pilot (2019-2022)</a:t>
            </a:r>
          </a:p>
          <a:p>
            <a:pPr lvl="2"/>
            <a:endParaRPr lang="en-US"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Kentucky Product Development Initiative (HB 745)</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$100 million</a:t>
            </a:r>
          </a:p>
          <a:p>
            <a:pPr marL="742950" lvl="1"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285750" indent="-285750">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Current Inventory: 412 Sites, 447 Buildings</a:t>
            </a:r>
          </a:p>
          <a:p>
            <a:pPr marL="742950" lvl="1" indent="-285750">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38 sites of 300 acres or more, 18 sites of 500 acres or more and 10 sites over 1000 acres </a:t>
            </a:r>
          </a:p>
          <a:p>
            <a:pPr marL="742950" lvl="1"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1257300" lvl="2" indent="-342900">
              <a:buFont typeface="Wingdings" pitchFamily="2" charset="2"/>
              <a:buChar char="§"/>
            </a:pPr>
            <a:endParaRPr lang="en-US" sz="2000"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F5E7AF25-832D-0742-8A00-B5C61675611D}"/>
              </a:ext>
            </a:extLst>
          </p:cNvPr>
          <p:cNvSpPr>
            <a:spLocks noGrp="1"/>
          </p:cNvSpPr>
          <p:nvPr>
            <p:ph type="sldNum" sz="quarter" idx="12"/>
          </p:nvPr>
        </p:nvSpPr>
        <p:spPr>
          <a:xfrm>
            <a:off x="9263248" y="6418055"/>
            <a:ext cx="2743200" cy="365125"/>
          </a:xfrm>
        </p:spPr>
        <p:txBody>
          <a:bodyPr/>
          <a:lstStyle/>
          <a:p>
            <a:fld id="{A523220D-1260-40E8-9778-1C12234F95C5}" type="slidenum">
              <a:rPr lang="en-US" sz="1400" b="1" smtClean="0">
                <a:solidFill>
                  <a:schemeClr val="tx1"/>
                </a:solidFill>
                <a:latin typeface="Arial" panose="020B0604020202020204" pitchFamily="34" charset="0"/>
                <a:cs typeface="Arial" panose="020B0604020202020204" pitchFamily="34" charset="0"/>
              </a:rPr>
              <a:t>21</a:t>
            </a:fld>
            <a:endParaRPr lang="en-US" sz="1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02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9788"/>
          <a:stretch/>
        </p:blipFill>
        <p:spPr>
          <a:xfrm>
            <a:off x="1657310" y="0"/>
            <a:ext cx="8877380" cy="6186791"/>
          </a:xfrm>
          <a:prstGeom prst="rect">
            <a:avLst/>
          </a:prstGeom>
        </p:spPr>
      </p:pic>
      <p:sp>
        <p:nvSpPr>
          <p:cNvPr id="2" name="TextBox 1">
            <a:extLst>
              <a:ext uri="{FF2B5EF4-FFF2-40B4-BE49-F238E27FC236}">
                <a16:creationId xmlns:a16="http://schemas.microsoft.com/office/drawing/2014/main" id="{9E1FA7DD-9A9D-5CA6-8A7F-D453E6882791}"/>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22</a:t>
            </a:fld>
            <a:endParaRPr lang="en-US" sz="1400" dirty="0">
              <a:solidFill>
                <a:schemeClr val="tx1">
                  <a:tint val="75000"/>
                </a:schemeClr>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0CF64B02-3074-D06F-390D-27E56A6014AE}"/>
              </a:ext>
            </a:extLst>
          </p:cNvPr>
          <p:cNvPicPr>
            <a:picLocks noChangeAspect="1"/>
          </p:cNvPicPr>
          <p:nvPr/>
        </p:nvPicPr>
        <p:blipFill>
          <a:blip r:embed="rId4"/>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3400555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22369-0B73-4049-B59A-5B4BB49B98C9}"/>
              </a:ext>
            </a:extLst>
          </p:cNvPr>
          <p:cNvSpPr>
            <a:spLocks noGrp="1"/>
          </p:cNvSpPr>
          <p:nvPr>
            <p:ph type="body" sz="quarter" idx="4294967295"/>
          </p:nvPr>
        </p:nvSpPr>
        <p:spPr>
          <a:xfrm>
            <a:off x="7655117" y="5018276"/>
            <a:ext cx="4092575" cy="1262106"/>
          </a:xfrm>
        </p:spPr>
        <p:txBody>
          <a:bodyPr wrap="square"/>
          <a:lstStyle/>
          <a:p>
            <a:pPr marL="0" indent="0" algn="ctr">
              <a:buNone/>
            </a:pPr>
            <a:r>
              <a:rPr lang="en-US" sz="2400" b="1" dirty="0">
                <a:latin typeface="Arial" panose="020B0604020202020204" pitchFamily="34" charset="0"/>
                <a:cs typeface="Arial" panose="020B0604020202020204" pitchFamily="34" charset="0"/>
              </a:rPr>
              <a:t>Pilot PDI Program &amp; </a:t>
            </a:r>
          </a:p>
          <a:p>
            <a:pPr marL="0" indent="0" algn="ctr">
              <a:buNone/>
            </a:pPr>
            <a:r>
              <a:rPr lang="en-US" sz="2400" b="1" dirty="0">
                <a:latin typeface="Arial" panose="020B0604020202020204" pitchFamily="34" charset="0"/>
                <a:cs typeface="Arial" panose="020B0604020202020204" pitchFamily="34" charset="0"/>
              </a:rPr>
              <a:t>Ky Product Development Initiative (KPDI)</a:t>
            </a:r>
          </a:p>
        </p:txBody>
      </p:sp>
      <p:pic>
        <p:nvPicPr>
          <p:cNvPr id="7" name="Picture 6">
            <a:extLst>
              <a:ext uri="{FF2B5EF4-FFF2-40B4-BE49-F238E27FC236}">
                <a16:creationId xmlns:a16="http://schemas.microsoft.com/office/drawing/2014/main" id="{2B7620B0-B4F6-E227-0618-2BC37BEBE832}"/>
              </a:ext>
            </a:extLst>
          </p:cNvPr>
          <p:cNvPicPr>
            <a:picLocks noChangeAspect="1"/>
          </p:cNvPicPr>
          <p:nvPr/>
        </p:nvPicPr>
        <p:blipFill>
          <a:blip r:embed="rId2"/>
          <a:stretch>
            <a:fillRect/>
          </a:stretch>
        </p:blipFill>
        <p:spPr>
          <a:xfrm>
            <a:off x="2647493" y="5234794"/>
            <a:ext cx="1883076" cy="945380"/>
          </a:xfrm>
          <a:prstGeom prst="rect">
            <a:avLst/>
          </a:prstGeom>
        </p:spPr>
      </p:pic>
      <p:cxnSp>
        <p:nvCxnSpPr>
          <p:cNvPr id="9" name="line">
            <a:extLst>
              <a:ext uri="{FF2B5EF4-FFF2-40B4-BE49-F238E27FC236}">
                <a16:creationId xmlns:a16="http://schemas.microsoft.com/office/drawing/2014/main" id="{5A508DA4-F342-A5A0-91CF-FE3051F49E31}"/>
              </a:ext>
            </a:extLst>
          </p:cNvPr>
          <p:cNvCxnSpPr>
            <a:cxnSpLocks/>
          </p:cNvCxnSpPr>
          <p:nvPr/>
        </p:nvCxnSpPr>
        <p:spPr>
          <a:xfrm>
            <a:off x="7233268" y="4920790"/>
            <a:ext cx="0" cy="154116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6" descr="Ground Breaking Ceremony in Seneca">
            <a:extLst>
              <a:ext uri="{FF2B5EF4-FFF2-40B4-BE49-F238E27FC236}">
                <a16:creationId xmlns:a16="http://schemas.microsoft.com/office/drawing/2014/main" id="{4CAFDA35-7B62-5B84-4B35-23E76954F6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12" b="21137"/>
          <a:stretch/>
        </p:blipFill>
        <p:spPr bwMode="auto">
          <a:xfrm>
            <a:off x="0" y="1"/>
            <a:ext cx="12192000" cy="4562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3F8949C-FD62-488D-9119-120E6C88F1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4308" y="5214412"/>
            <a:ext cx="1843727" cy="965762"/>
          </a:xfrm>
          <a:prstGeom prst="rect">
            <a:avLst/>
          </a:prstGeom>
        </p:spPr>
      </p:pic>
      <p:pic>
        <p:nvPicPr>
          <p:cNvPr id="12" name="Picture 11">
            <a:extLst>
              <a:ext uri="{FF2B5EF4-FFF2-40B4-BE49-F238E27FC236}">
                <a16:creationId xmlns:a16="http://schemas.microsoft.com/office/drawing/2014/main" id="{5F47181C-02A1-4AF9-B370-D0EB35C7F78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90027" y="5120383"/>
            <a:ext cx="2137720" cy="1057893"/>
          </a:xfrm>
          <a:prstGeom prst="rect">
            <a:avLst/>
          </a:prstGeom>
        </p:spPr>
      </p:pic>
      <p:sp>
        <p:nvSpPr>
          <p:cNvPr id="13" name="TextBox 12">
            <a:extLst>
              <a:ext uri="{FF2B5EF4-FFF2-40B4-BE49-F238E27FC236}">
                <a16:creationId xmlns:a16="http://schemas.microsoft.com/office/drawing/2014/main" id="{0AAA6AEA-68F0-4BD4-AA2E-67D0FFBDAE1A}"/>
              </a:ext>
            </a:extLst>
          </p:cNvPr>
          <p:cNvSpPr txBox="1"/>
          <p:nvPr/>
        </p:nvSpPr>
        <p:spPr>
          <a:xfrm>
            <a:off x="10954327" y="6384586"/>
            <a:ext cx="862971" cy="307777"/>
          </a:xfrm>
          <a:prstGeom prst="rect">
            <a:avLst/>
          </a:prstGeom>
          <a:noFill/>
        </p:spPr>
        <p:txBody>
          <a:bodyPr wrap="square">
            <a:spAutoFit/>
          </a:bodyPr>
          <a:lstStyle/>
          <a:p>
            <a:pPr algn="r"/>
            <a:fld id="{C8528F19-254B-924A-B420-2DD801A06CFB}" type="slidenum">
              <a:rPr lang="en-US" sz="1400" b="1" smtClean="0">
                <a:solidFill>
                  <a:srgbClr val="898989"/>
                </a:solidFill>
                <a:latin typeface="Arial" panose="020B0604020202020204" pitchFamily="34" charset="0"/>
                <a:cs typeface="Arial" panose="020B0604020202020204" pitchFamily="34" charset="0"/>
              </a:rPr>
              <a:pPr algn="r"/>
              <a:t>23</a:t>
            </a:fld>
            <a:endParaRPr lang="en-US" sz="1400" dirty="0"/>
          </a:p>
        </p:txBody>
      </p:sp>
    </p:spTree>
    <p:extLst>
      <p:ext uri="{BB962C8B-B14F-4D97-AF65-F5344CB8AC3E}">
        <p14:creationId xmlns:p14="http://schemas.microsoft.com/office/powerpoint/2010/main" val="2267754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759370-EFAA-D546-A299-270B82D6782B}"/>
              </a:ext>
            </a:extLst>
          </p:cNvPr>
          <p:cNvSpPr/>
          <p:nvPr/>
        </p:nvSpPr>
        <p:spPr>
          <a:xfrm>
            <a:off x="39757" y="324671"/>
            <a:ext cx="12192000" cy="646331"/>
          </a:xfrm>
          <a:prstGeom prst="rect">
            <a:avLst/>
          </a:prstGeom>
        </p:spPr>
        <p:txBody>
          <a:bodyPr wrap="square">
            <a:spAutoFit/>
          </a:bodyPr>
          <a:lstStyle/>
          <a:p>
            <a:pPr algn="ctr"/>
            <a:r>
              <a:rPr lang="en-US" sz="3600" dirty="0">
                <a:solidFill>
                  <a:srgbClr val="003865"/>
                </a:solidFill>
                <a:latin typeface="Arial Black" panose="020B0A04020102020204" pitchFamily="34" charset="0"/>
              </a:rPr>
              <a:t>PILOT PDI PROGRAM</a:t>
            </a:r>
            <a:endParaRPr lang="en-US" sz="3600" dirty="0">
              <a:solidFill>
                <a:srgbClr val="003865"/>
              </a:solidFill>
            </a:endParaRPr>
          </a:p>
        </p:txBody>
      </p:sp>
      <p:graphicFrame>
        <p:nvGraphicFramePr>
          <p:cNvPr id="2"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1242046767"/>
              </p:ext>
            </p:extLst>
          </p:nvPr>
        </p:nvGraphicFramePr>
        <p:xfrm>
          <a:off x="1390958" y="1308629"/>
          <a:ext cx="9489598" cy="5455920"/>
        </p:xfrm>
        <a:graphic>
          <a:graphicData uri="http://schemas.openxmlformats.org/drawingml/2006/table">
            <a:tbl>
              <a:tblPr firstRow="1" bandRow="1">
                <a:tableStyleId>{5C22544A-7EE6-4342-B048-85BDC9FD1C3A}</a:tableStyleId>
              </a:tblPr>
              <a:tblGrid>
                <a:gridCol w="2679949">
                  <a:extLst>
                    <a:ext uri="{9D8B030D-6E8A-4147-A177-3AD203B41FA5}">
                      <a16:colId xmlns:a16="http://schemas.microsoft.com/office/drawing/2014/main" val="3695150305"/>
                    </a:ext>
                  </a:extLst>
                </a:gridCol>
                <a:gridCol w="4276319">
                  <a:extLst>
                    <a:ext uri="{9D8B030D-6E8A-4147-A177-3AD203B41FA5}">
                      <a16:colId xmlns:a16="http://schemas.microsoft.com/office/drawing/2014/main" val="1305528868"/>
                    </a:ext>
                  </a:extLst>
                </a:gridCol>
                <a:gridCol w="1341980">
                  <a:extLst>
                    <a:ext uri="{9D8B030D-6E8A-4147-A177-3AD203B41FA5}">
                      <a16:colId xmlns:a16="http://schemas.microsoft.com/office/drawing/2014/main" val="761749462"/>
                    </a:ext>
                  </a:extLst>
                </a:gridCol>
                <a:gridCol w="1191350">
                  <a:extLst>
                    <a:ext uri="{9D8B030D-6E8A-4147-A177-3AD203B41FA5}">
                      <a16:colId xmlns:a16="http://schemas.microsoft.com/office/drawing/2014/main" val="3226908419"/>
                    </a:ext>
                  </a:extLst>
                </a:gridCol>
              </a:tblGrid>
              <a:tr h="128474">
                <a:tc>
                  <a:txBody>
                    <a:bodyPr/>
                    <a:lstStyle/>
                    <a:p>
                      <a:endParaRPr lang="en-US" dirty="0"/>
                    </a:p>
                  </a:txBody>
                  <a:tcPr/>
                </a:tc>
                <a:tc>
                  <a:txBody>
                    <a:bodyPr/>
                    <a:lstStyle/>
                    <a:p>
                      <a:pPr algn="ctr"/>
                      <a:endParaRPr lang="en-US" dirty="0"/>
                    </a:p>
                    <a:p>
                      <a:pPr algn="ctr"/>
                      <a:r>
                        <a:rPr lang="en-US" dirty="0"/>
                        <a:t>Description</a:t>
                      </a:r>
                    </a:p>
                  </a:txBody>
                  <a:tcPr/>
                </a:tc>
                <a:tc>
                  <a:txBody>
                    <a:bodyPr/>
                    <a:lstStyle/>
                    <a:p>
                      <a:pPr algn="ctr"/>
                      <a:r>
                        <a:rPr lang="en-US" dirty="0"/>
                        <a:t>Projected Investment</a:t>
                      </a:r>
                    </a:p>
                  </a:txBody>
                  <a:tcPr/>
                </a:tc>
                <a:tc>
                  <a:txBody>
                    <a:bodyPr/>
                    <a:lstStyle/>
                    <a:p>
                      <a:pPr algn="ctr"/>
                      <a:r>
                        <a:rPr lang="en-US" dirty="0"/>
                        <a:t>Amount Approved</a:t>
                      </a:r>
                    </a:p>
                  </a:txBody>
                  <a:tcPr/>
                </a:tc>
                <a:extLst>
                  <a:ext uri="{0D108BD9-81ED-4DB2-BD59-A6C34878D82A}">
                    <a16:rowId xmlns:a16="http://schemas.microsoft.com/office/drawing/2014/main" val="3519013936"/>
                  </a:ext>
                </a:extLst>
              </a:tr>
              <a:tr h="128474">
                <a:tc>
                  <a:txBody>
                    <a:bodyPr/>
                    <a:lstStyle/>
                    <a:p>
                      <a:r>
                        <a:rPr lang="en-US" sz="1600" dirty="0"/>
                        <a:t>City of Henderson</a:t>
                      </a:r>
                    </a:p>
                  </a:txBody>
                  <a:tcPr/>
                </a:tc>
                <a:tc>
                  <a:txBody>
                    <a:bodyPr/>
                    <a:lstStyle/>
                    <a:p>
                      <a:r>
                        <a:rPr lang="en-US" sz="1600" dirty="0"/>
                        <a:t>Extend the natural gas line</a:t>
                      </a:r>
                    </a:p>
                  </a:txBody>
                  <a:tcPr/>
                </a:tc>
                <a:tc>
                  <a:txBody>
                    <a:bodyPr/>
                    <a:lstStyle/>
                    <a:p>
                      <a:r>
                        <a:rPr lang="en-US" sz="1600" dirty="0"/>
                        <a:t>$350,000</a:t>
                      </a:r>
                    </a:p>
                  </a:txBody>
                  <a:tcPr/>
                </a:tc>
                <a:tc>
                  <a:txBody>
                    <a:bodyPr/>
                    <a:lstStyle/>
                    <a:p>
                      <a:r>
                        <a:rPr lang="en-US" sz="1600" dirty="0"/>
                        <a:t>$175,000</a:t>
                      </a:r>
                    </a:p>
                  </a:txBody>
                  <a:tcPr/>
                </a:tc>
                <a:extLst>
                  <a:ext uri="{0D108BD9-81ED-4DB2-BD59-A6C34878D82A}">
                    <a16:rowId xmlns:a16="http://schemas.microsoft.com/office/drawing/2014/main" val="344155955"/>
                  </a:ext>
                </a:extLst>
              </a:tr>
              <a:tr h="128474">
                <a:tc>
                  <a:txBody>
                    <a:bodyPr/>
                    <a:lstStyle/>
                    <a:p>
                      <a:r>
                        <a:rPr lang="en-US" sz="1600" dirty="0"/>
                        <a:t>Hopkinsville Industrial Foundation</a:t>
                      </a:r>
                    </a:p>
                  </a:txBody>
                  <a:tcPr/>
                </a:tc>
                <a:tc>
                  <a:txBody>
                    <a:bodyPr/>
                    <a:lstStyle/>
                    <a:p>
                      <a:r>
                        <a:rPr lang="en-US" sz="1600" dirty="0"/>
                        <a:t>Spec building on 22 acre site</a:t>
                      </a:r>
                    </a:p>
                  </a:txBody>
                  <a:tcPr/>
                </a:tc>
                <a:tc>
                  <a:txBody>
                    <a:bodyPr/>
                    <a:lstStyle/>
                    <a:p>
                      <a:r>
                        <a:rPr lang="en-US" sz="1600" dirty="0"/>
                        <a:t>$3,166,000</a:t>
                      </a:r>
                    </a:p>
                  </a:txBody>
                  <a:tcPr/>
                </a:tc>
                <a:tc>
                  <a:txBody>
                    <a:bodyPr/>
                    <a:lstStyle/>
                    <a:p>
                      <a:r>
                        <a:rPr lang="en-US" sz="1600" dirty="0"/>
                        <a:t>$500,000</a:t>
                      </a:r>
                    </a:p>
                  </a:txBody>
                  <a:tcPr/>
                </a:tc>
                <a:extLst>
                  <a:ext uri="{0D108BD9-81ED-4DB2-BD59-A6C34878D82A}">
                    <a16:rowId xmlns:a16="http://schemas.microsoft.com/office/drawing/2014/main" val="2104977023"/>
                  </a:ext>
                </a:extLst>
              </a:tr>
              <a:tr h="128474">
                <a:tc>
                  <a:txBody>
                    <a:bodyPr/>
                    <a:lstStyle/>
                    <a:p>
                      <a:pPr marL="0" algn="l" defTabSz="914400" rtl="0" eaLnBrk="1" latinLnBrk="0" hangingPunct="1"/>
                      <a:r>
                        <a:rPr lang="en-US" sz="1600" kern="1200" dirty="0">
                          <a:solidFill>
                            <a:schemeClr val="dk1"/>
                          </a:solidFill>
                          <a:latin typeface="+mn-lt"/>
                          <a:ea typeface="+mn-ea"/>
                          <a:cs typeface="+mn-cs"/>
                        </a:rPr>
                        <a:t>Paradise Park Regional IDA </a:t>
                      </a:r>
                    </a:p>
                  </a:txBody>
                  <a:tcPr/>
                </a:tc>
                <a:tc>
                  <a:txBody>
                    <a:bodyPr/>
                    <a:lstStyle/>
                    <a:p>
                      <a:pPr marL="0" algn="l" defTabSz="914400" rtl="0" eaLnBrk="1" latinLnBrk="0" hangingPunct="1"/>
                      <a:r>
                        <a:rPr lang="en-US" sz="1600" kern="1200" dirty="0">
                          <a:solidFill>
                            <a:schemeClr val="dk1"/>
                          </a:solidFill>
                          <a:latin typeface="+mn-lt"/>
                          <a:ea typeface="+mn-ea"/>
                          <a:cs typeface="+mn-cs"/>
                        </a:rPr>
                        <a:t>Extend water &amp; sewer to 620 acres in industrial park and enhance entrance</a:t>
                      </a:r>
                    </a:p>
                  </a:txBody>
                  <a:tcPr/>
                </a:tc>
                <a:tc>
                  <a:txBody>
                    <a:bodyPr/>
                    <a:lstStyle/>
                    <a:p>
                      <a:pPr marL="0" algn="l" defTabSz="914400" rtl="0" eaLnBrk="1" latinLnBrk="0" hangingPunct="1"/>
                      <a:r>
                        <a:rPr lang="en-US" sz="1600" kern="1200" dirty="0">
                          <a:solidFill>
                            <a:schemeClr val="dk1"/>
                          </a:solidFill>
                          <a:latin typeface="+mn-lt"/>
                          <a:ea typeface="+mn-ea"/>
                          <a:cs typeface="+mn-cs"/>
                        </a:rPr>
                        <a:t>$500,000</a:t>
                      </a:r>
                    </a:p>
                  </a:txBody>
                  <a:tcPr/>
                </a:tc>
                <a:tc>
                  <a:txBody>
                    <a:bodyPr/>
                    <a:lstStyle/>
                    <a:p>
                      <a:pPr marL="0" algn="l" defTabSz="914400" rtl="0" eaLnBrk="1" latinLnBrk="0" hangingPunct="1"/>
                      <a:r>
                        <a:rPr lang="en-US" sz="1600" kern="1200" dirty="0">
                          <a:solidFill>
                            <a:schemeClr val="dk1"/>
                          </a:solidFill>
                          <a:latin typeface="+mn-lt"/>
                          <a:ea typeface="+mn-ea"/>
                          <a:cs typeface="+mn-cs"/>
                        </a:rPr>
                        <a:t>$250,000</a:t>
                      </a:r>
                    </a:p>
                  </a:txBody>
                  <a:tcPr/>
                </a:tc>
                <a:extLst>
                  <a:ext uri="{0D108BD9-81ED-4DB2-BD59-A6C34878D82A}">
                    <a16:rowId xmlns:a16="http://schemas.microsoft.com/office/drawing/2014/main" val="71166408"/>
                  </a:ext>
                </a:extLst>
              </a:tr>
              <a:tr h="128474">
                <a:tc>
                  <a:txBody>
                    <a:bodyPr/>
                    <a:lstStyle/>
                    <a:p>
                      <a:r>
                        <a:rPr lang="en-US" sz="1600" dirty="0"/>
                        <a:t>Marshall County IDA</a:t>
                      </a:r>
                    </a:p>
                  </a:txBody>
                  <a:tcPr/>
                </a:tc>
                <a:tc>
                  <a:txBody>
                    <a:bodyPr/>
                    <a:lstStyle/>
                    <a:p>
                      <a:r>
                        <a:rPr lang="en-US" sz="1600" dirty="0"/>
                        <a:t>Road extension, culvert and 120,000 sf pad ready site</a:t>
                      </a:r>
                    </a:p>
                  </a:txBody>
                  <a:tcPr/>
                </a:tc>
                <a:tc>
                  <a:txBody>
                    <a:bodyPr/>
                    <a:lstStyle/>
                    <a:p>
                      <a:r>
                        <a:rPr lang="en-US" sz="1600" dirty="0"/>
                        <a:t>$570,482</a:t>
                      </a:r>
                    </a:p>
                  </a:txBody>
                  <a:tcPr/>
                </a:tc>
                <a:tc>
                  <a:txBody>
                    <a:bodyPr/>
                    <a:lstStyle/>
                    <a:p>
                      <a:r>
                        <a:rPr lang="en-US" sz="1600" dirty="0"/>
                        <a:t>$285,241</a:t>
                      </a:r>
                    </a:p>
                  </a:txBody>
                  <a:tcPr/>
                </a:tc>
                <a:extLst>
                  <a:ext uri="{0D108BD9-81ED-4DB2-BD59-A6C34878D82A}">
                    <a16:rowId xmlns:a16="http://schemas.microsoft.com/office/drawing/2014/main" val="2284842610"/>
                  </a:ext>
                </a:extLst>
              </a:tr>
              <a:tr h="128474">
                <a:tc>
                  <a:txBody>
                    <a:bodyPr/>
                    <a:lstStyle/>
                    <a:p>
                      <a:r>
                        <a:rPr lang="en-US" sz="1600" dirty="0"/>
                        <a:t>Logan IDA</a:t>
                      </a:r>
                    </a:p>
                  </a:txBody>
                  <a:tcPr/>
                </a:tc>
                <a:tc>
                  <a:txBody>
                    <a:bodyPr/>
                    <a:lstStyle/>
                    <a:p>
                      <a:r>
                        <a:rPr lang="en-US" sz="1600" dirty="0"/>
                        <a:t>Clearing, grubbing and rough grading of 52 acre site in industrial park</a:t>
                      </a:r>
                    </a:p>
                  </a:txBody>
                  <a:tcPr/>
                </a:tc>
                <a:tc>
                  <a:txBody>
                    <a:bodyPr/>
                    <a:lstStyle/>
                    <a:p>
                      <a:r>
                        <a:rPr lang="en-US" sz="1600" dirty="0"/>
                        <a:t>$1,461,763</a:t>
                      </a:r>
                    </a:p>
                  </a:txBody>
                  <a:tcPr/>
                </a:tc>
                <a:tc>
                  <a:txBody>
                    <a:bodyPr/>
                    <a:lstStyle/>
                    <a:p>
                      <a:r>
                        <a:rPr lang="en-US" sz="1600" dirty="0"/>
                        <a:t>$335,361</a:t>
                      </a:r>
                    </a:p>
                  </a:txBody>
                  <a:tcPr/>
                </a:tc>
                <a:extLst>
                  <a:ext uri="{0D108BD9-81ED-4DB2-BD59-A6C34878D82A}">
                    <a16:rowId xmlns:a16="http://schemas.microsoft.com/office/drawing/2014/main" val="1060042279"/>
                  </a:ext>
                </a:extLst>
              </a:tr>
              <a:tr h="128474">
                <a:tc>
                  <a:txBody>
                    <a:bodyPr/>
                    <a:lstStyle/>
                    <a:p>
                      <a:r>
                        <a:rPr lang="en-US" sz="1600" dirty="0"/>
                        <a:t>Eddyville Riverport &amp; IDA</a:t>
                      </a:r>
                    </a:p>
                  </a:txBody>
                  <a:tcPr/>
                </a:tc>
                <a:tc>
                  <a:txBody>
                    <a:bodyPr/>
                    <a:lstStyle/>
                    <a:p>
                      <a:r>
                        <a:rPr lang="en-US" sz="1600" dirty="0"/>
                        <a:t>Building pad construction and utility extension plans</a:t>
                      </a:r>
                    </a:p>
                  </a:txBody>
                  <a:tcPr/>
                </a:tc>
                <a:tc>
                  <a:txBody>
                    <a:bodyPr/>
                    <a:lstStyle/>
                    <a:p>
                      <a:r>
                        <a:rPr lang="en-US" sz="1600" dirty="0"/>
                        <a:t>$179,895</a:t>
                      </a:r>
                    </a:p>
                  </a:txBody>
                  <a:tcPr/>
                </a:tc>
                <a:tc>
                  <a:txBody>
                    <a:bodyPr/>
                    <a:lstStyle/>
                    <a:p>
                      <a:r>
                        <a:rPr lang="en-US" sz="1600" dirty="0"/>
                        <a:t>$75,000</a:t>
                      </a:r>
                    </a:p>
                  </a:txBody>
                  <a:tcPr/>
                </a:tc>
                <a:extLst>
                  <a:ext uri="{0D108BD9-81ED-4DB2-BD59-A6C34878D82A}">
                    <a16:rowId xmlns:a16="http://schemas.microsoft.com/office/drawing/2014/main" val="729014476"/>
                  </a:ext>
                </a:extLst>
              </a:tr>
              <a:tr h="128474">
                <a:tc>
                  <a:txBody>
                    <a:bodyPr/>
                    <a:lstStyle/>
                    <a:p>
                      <a:pPr marL="0" algn="l" defTabSz="914400" rtl="0" eaLnBrk="1" latinLnBrk="0" hangingPunct="1"/>
                      <a:r>
                        <a:rPr lang="en-US" sz="1600" kern="1200" dirty="0">
                          <a:solidFill>
                            <a:schemeClr val="dk1"/>
                          </a:solidFill>
                          <a:latin typeface="+mn-lt"/>
                          <a:ea typeface="+mn-ea"/>
                          <a:cs typeface="+mn-cs"/>
                        </a:rPr>
                        <a:t>Graves County Economic Development</a:t>
                      </a:r>
                    </a:p>
                  </a:txBody>
                  <a:tcPr/>
                </a:tc>
                <a:tc>
                  <a:txBody>
                    <a:bodyPr/>
                    <a:lstStyle/>
                    <a:p>
                      <a:pPr marL="0" algn="l" defTabSz="914400" rtl="0" eaLnBrk="1" latinLnBrk="0" hangingPunct="1"/>
                      <a:r>
                        <a:rPr lang="en-US" sz="1600" kern="1200" dirty="0">
                          <a:solidFill>
                            <a:schemeClr val="dk1"/>
                          </a:solidFill>
                          <a:latin typeface="+mn-lt"/>
                          <a:ea typeface="+mn-ea"/>
                          <a:cs typeface="+mn-cs"/>
                        </a:rPr>
                        <a:t>150,000 sf pad on 16 acres</a:t>
                      </a:r>
                    </a:p>
                  </a:txBody>
                  <a:tcPr/>
                </a:tc>
                <a:tc>
                  <a:txBody>
                    <a:bodyPr/>
                    <a:lstStyle/>
                    <a:p>
                      <a:pPr marL="0" algn="l" defTabSz="914400" rtl="0" eaLnBrk="1" latinLnBrk="0" hangingPunct="1"/>
                      <a:r>
                        <a:rPr lang="en-US" sz="1600" kern="1200" dirty="0">
                          <a:solidFill>
                            <a:schemeClr val="dk1"/>
                          </a:solidFill>
                          <a:latin typeface="+mn-lt"/>
                          <a:ea typeface="+mn-ea"/>
                          <a:cs typeface="+mn-cs"/>
                        </a:rPr>
                        <a:t>$230,000</a:t>
                      </a:r>
                    </a:p>
                  </a:txBody>
                  <a:tcPr/>
                </a:tc>
                <a:tc>
                  <a:txBody>
                    <a:bodyPr/>
                    <a:lstStyle/>
                    <a:p>
                      <a:pPr marL="0" algn="l" defTabSz="914400" rtl="0" eaLnBrk="1" latinLnBrk="0" hangingPunct="1"/>
                      <a:r>
                        <a:rPr lang="en-US" sz="1600" kern="1200" dirty="0">
                          <a:solidFill>
                            <a:schemeClr val="dk1"/>
                          </a:solidFill>
                          <a:latin typeface="+mn-lt"/>
                          <a:ea typeface="+mn-ea"/>
                          <a:cs typeface="+mn-cs"/>
                        </a:rPr>
                        <a:t>$115,000</a:t>
                      </a:r>
                    </a:p>
                  </a:txBody>
                  <a:tcPr/>
                </a:tc>
                <a:extLst>
                  <a:ext uri="{0D108BD9-81ED-4DB2-BD59-A6C34878D82A}">
                    <a16:rowId xmlns:a16="http://schemas.microsoft.com/office/drawing/2014/main" val="1217186445"/>
                  </a:ext>
                </a:extLst>
              </a:tr>
              <a:tr h="128474">
                <a:tc>
                  <a:txBody>
                    <a:bodyPr/>
                    <a:lstStyle/>
                    <a:p>
                      <a:pPr marL="0" algn="l" defTabSz="914400" rtl="0" eaLnBrk="1" latinLnBrk="0" hangingPunct="1"/>
                      <a:r>
                        <a:rPr lang="en-US" sz="1600" kern="1200" dirty="0">
                          <a:solidFill>
                            <a:schemeClr val="dk1"/>
                          </a:solidFill>
                          <a:latin typeface="+mn-lt"/>
                          <a:ea typeface="+mn-ea"/>
                          <a:cs typeface="+mn-cs"/>
                        </a:rPr>
                        <a:t>Cadiz-Trigg County IDA</a:t>
                      </a:r>
                    </a:p>
                  </a:txBody>
                  <a:tcPr/>
                </a:tc>
                <a:tc>
                  <a:txBody>
                    <a:bodyPr/>
                    <a:lstStyle/>
                    <a:p>
                      <a:pPr marL="0" algn="l" defTabSz="914400" rtl="0" eaLnBrk="1" latinLnBrk="0" hangingPunct="1"/>
                      <a:r>
                        <a:rPr lang="en-US" sz="1600" kern="1200" dirty="0">
                          <a:solidFill>
                            <a:schemeClr val="dk1"/>
                          </a:solidFill>
                          <a:latin typeface="+mn-lt"/>
                          <a:ea typeface="+mn-ea"/>
                          <a:cs typeface="+mn-cs"/>
                        </a:rPr>
                        <a:t>Construct 100,000 sf spec building</a:t>
                      </a:r>
                    </a:p>
                  </a:txBody>
                  <a:tcPr/>
                </a:tc>
                <a:tc>
                  <a:txBody>
                    <a:bodyPr/>
                    <a:lstStyle/>
                    <a:p>
                      <a:pPr marL="0" algn="l" defTabSz="914400" rtl="0" eaLnBrk="1" latinLnBrk="0" hangingPunct="1"/>
                      <a:r>
                        <a:rPr lang="en-US" sz="1600" kern="1200" dirty="0">
                          <a:solidFill>
                            <a:schemeClr val="dk1"/>
                          </a:solidFill>
                          <a:latin typeface="+mn-lt"/>
                          <a:ea typeface="+mn-ea"/>
                          <a:cs typeface="+mn-cs"/>
                        </a:rPr>
                        <a:t>$3,500,000</a:t>
                      </a:r>
                    </a:p>
                  </a:txBody>
                  <a:tcPr/>
                </a:tc>
                <a:tc>
                  <a:txBody>
                    <a:bodyPr/>
                    <a:lstStyle/>
                    <a:p>
                      <a:pPr marL="0" algn="l" defTabSz="914400" rtl="0" eaLnBrk="1" latinLnBrk="0" hangingPunct="1"/>
                      <a:r>
                        <a:rPr lang="en-US" sz="1600" kern="1200" dirty="0">
                          <a:solidFill>
                            <a:schemeClr val="dk1"/>
                          </a:solidFill>
                          <a:latin typeface="+mn-lt"/>
                          <a:ea typeface="+mn-ea"/>
                          <a:cs typeface="+mn-cs"/>
                        </a:rPr>
                        <a:t>$500,000</a:t>
                      </a:r>
                    </a:p>
                  </a:txBody>
                  <a:tcPr/>
                </a:tc>
                <a:extLst>
                  <a:ext uri="{0D108BD9-81ED-4DB2-BD59-A6C34878D82A}">
                    <a16:rowId xmlns:a16="http://schemas.microsoft.com/office/drawing/2014/main" val="4152568962"/>
                  </a:ext>
                </a:extLst>
              </a:tr>
              <a:tr h="128474">
                <a:tc>
                  <a:txBody>
                    <a:bodyPr/>
                    <a:lstStyle/>
                    <a:p>
                      <a:pPr marL="0" algn="l" defTabSz="914400" rtl="0" eaLnBrk="1" latinLnBrk="0" hangingPunct="1"/>
                      <a:r>
                        <a:rPr lang="en-US" sz="1600" kern="1200" dirty="0">
                          <a:solidFill>
                            <a:schemeClr val="dk1"/>
                          </a:solidFill>
                          <a:latin typeface="+mn-lt"/>
                          <a:ea typeface="+mn-ea"/>
                          <a:cs typeface="+mn-cs"/>
                        </a:rPr>
                        <a:t>Ohio County IDA </a:t>
                      </a:r>
                    </a:p>
                  </a:txBody>
                  <a:tcPr/>
                </a:tc>
                <a:tc>
                  <a:txBody>
                    <a:bodyPr/>
                    <a:lstStyle/>
                    <a:p>
                      <a:pPr marL="0" algn="l" defTabSz="914400" rtl="0" eaLnBrk="1" latinLnBrk="0" hangingPunct="1"/>
                      <a:r>
                        <a:rPr lang="en-US" sz="1600" kern="1200" dirty="0">
                          <a:solidFill>
                            <a:schemeClr val="dk1"/>
                          </a:solidFill>
                          <a:latin typeface="+mn-lt"/>
                          <a:ea typeface="+mn-ea"/>
                          <a:cs typeface="+mn-cs"/>
                        </a:rPr>
                        <a:t>Upgrade electric to 9.5MW at Bluegrass Crossings</a:t>
                      </a:r>
                    </a:p>
                  </a:txBody>
                  <a:tcPr/>
                </a:tc>
                <a:tc>
                  <a:txBody>
                    <a:bodyPr/>
                    <a:lstStyle/>
                    <a:p>
                      <a:pPr marL="0" algn="l" defTabSz="914400" rtl="0" eaLnBrk="1" latinLnBrk="0" hangingPunct="1"/>
                      <a:r>
                        <a:rPr lang="en-US" sz="1600" kern="1200" dirty="0">
                          <a:solidFill>
                            <a:schemeClr val="dk1"/>
                          </a:solidFill>
                          <a:latin typeface="+mn-lt"/>
                          <a:ea typeface="+mn-ea"/>
                          <a:cs typeface="+mn-cs"/>
                        </a:rPr>
                        <a:t>$600,000</a:t>
                      </a:r>
                    </a:p>
                  </a:txBody>
                  <a:tcPr/>
                </a:tc>
                <a:tc>
                  <a:txBody>
                    <a:bodyPr/>
                    <a:lstStyle/>
                    <a:p>
                      <a:pPr marL="0" algn="l" defTabSz="914400" rtl="0" eaLnBrk="1" latinLnBrk="0" hangingPunct="1"/>
                      <a:r>
                        <a:rPr lang="en-US" sz="1600" kern="1200" dirty="0">
                          <a:solidFill>
                            <a:schemeClr val="dk1"/>
                          </a:solidFill>
                          <a:latin typeface="+mn-lt"/>
                          <a:ea typeface="+mn-ea"/>
                          <a:cs typeface="+mn-cs"/>
                        </a:rPr>
                        <a:t>$300,000</a:t>
                      </a:r>
                    </a:p>
                  </a:txBody>
                  <a:tcPr/>
                </a:tc>
                <a:extLst>
                  <a:ext uri="{0D108BD9-81ED-4DB2-BD59-A6C34878D82A}">
                    <a16:rowId xmlns:a16="http://schemas.microsoft.com/office/drawing/2014/main" val="2313046725"/>
                  </a:ext>
                </a:extLst>
              </a:tr>
              <a:tr h="128474">
                <a:tc>
                  <a:txBody>
                    <a:bodyPr/>
                    <a:lstStyle/>
                    <a:p>
                      <a:pPr marL="0" algn="l" defTabSz="914400" rtl="0" eaLnBrk="1" latinLnBrk="0" hangingPunct="1"/>
                      <a:endParaRPr lang="en-US" sz="1600" kern="1200" dirty="0">
                        <a:solidFill>
                          <a:schemeClr val="dk1"/>
                        </a:solidFill>
                        <a:latin typeface="+mn-lt"/>
                        <a:ea typeface="+mn-ea"/>
                        <a:cs typeface="+mn-cs"/>
                      </a:endParaRPr>
                    </a:p>
                  </a:txBody>
                  <a:tcPr/>
                </a:tc>
                <a:tc>
                  <a:txBody>
                    <a:bodyPr/>
                    <a:lstStyle/>
                    <a:p>
                      <a:pPr marL="0" algn="r" defTabSz="914400" rtl="0" eaLnBrk="1" latinLnBrk="0" hangingPunct="1"/>
                      <a:r>
                        <a:rPr lang="en-US" sz="1600" b="1" kern="1200" dirty="0">
                          <a:solidFill>
                            <a:schemeClr val="dk1"/>
                          </a:solidFill>
                          <a:latin typeface="+mn-lt"/>
                          <a:ea typeface="+mn-ea"/>
                          <a:cs typeface="+mn-cs"/>
                        </a:rPr>
                        <a:t>Total</a:t>
                      </a:r>
                    </a:p>
                  </a:txBody>
                  <a:tcPr/>
                </a:tc>
                <a:tc>
                  <a:txBody>
                    <a:bodyPr/>
                    <a:lstStyle/>
                    <a:p>
                      <a:pPr marL="0" algn="l" defTabSz="914400" rtl="0" eaLnBrk="1" fontAlgn="b" latinLnBrk="0" hangingPunct="1"/>
                      <a:r>
                        <a:rPr lang="en-US" sz="1600" b="1" kern="1200" dirty="0">
                          <a:solidFill>
                            <a:schemeClr val="dk1"/>
                          </a:solidFill>
                          <a:latin typeface="+mn-lt"/>
                          <a:ea typeface="+mn-ea"/>
                          <a:cs typeface="+mn-cs"/>
                        </a:rPr>
                        <a:t>$10,558,140 </a:t>
                      </a:r>
                    </a:p>
                  </a:txBody>
                  <a:tcPr marL="9525" marR="9525" marT="9525" marB="0" anchor="ctr"/>
                </a:tc>
                <a:tc>
                  <a:txBody>
                    <a:bodyPr/>
                    <a:lstStyle/>
                    <a:p>
                      <a:pPr marL="0" algn="l" defTabSz="914400" rtl="0" eaLnBrk="1" fontAlgn="b" latinLnBrk="0" hangingPunct="1"/>
                      <a:r>
                        <a:rPr lang="en-US" sz="1600" b="1" kern="1200" dirty="0">
                          <a:solidFill>
                            <a:schemeClr val="dk1"/>
                          </a:solidFill>
                          <a:latin typeface="+mn-lt"/>
                          <a:ea typeface="+mn-ea"/>
                          <a:cs typeface="+mn-cs"/>
                        </a:rPr>
                        <a:t>$2,535,602 </a:t>
                      </a:r>
                    </a:p>
                  </a:txBody>
                  <a:tcPr marL="9525" marR="9525" marT="9525" marB="0" anchor="ctr"/>
                </a:tc>
                <a:extLst>
                  <a:ext uri="{0D108BD9-81ED-4DB2-BD59-A6C34878D82A}">
                    <a16:rowId xmlns:a16="http://schemas.microsoft.com/office/drawing/2014/main" val="619355751"/>
                  </a:ext>
                </a:extLst>
              </a:tr>
            </a:tbl>
          </a:graphicData>
        </a:graphic>
      </p:graphicFrame>
      <p:sp>
        <p:nvSpPr>
          <p:cNvPr id="3" name="Slide Number Placeholder 2">
            <a:extLst>
              <a:ext uri="{FF2B5EF4-FFF2-40B4-BE49-F238E27FC236}">
                <a16:creationId xmlns:a16="http://schemas.microsoft.com/office/drawing/2014/main" id="{96E365C4-DFC0-4131-981B-B6AD1D4FF5BF}"/>
              </a:ext>
            </a:extLst>
          </p:cNvPr>
          <p:cNvSpPr>
            <a:spLocks noGrp="1"/>
          </p:cNvSpPr>
          <p:nvPr>
            <p:ph type="sldNum" sz="quarter" idx="12"/>
          </p:nvPr>
        </p:nvSpPr>
        <p:spPr>
          <a:xfrm>
            <a:off x="11111948" y="6246707"/>
            <a:ext cx="728869" cy="365125"/>
          </a:xfrm>
        </p:spPr>
        <p:txBody>
          <a:bodyPr/>
          <a:lstStyle/>
          <a:p>
            <a:fld id="{41C6BF2C-5F4B-FE4F-BCCD-66C02C411DF6}" type="slidenum">
              <a:rPr lang="en-US" sz="1400" b="1" smtClean="0">
                <a:latin typeface="Arial" panose="020B0604020202020204" pitchFamily="34" charset="0"/>
                <a:cs typeface="Arial" panose="020B0604020202020204" pitchFamily="34" charset="0"/>
              </a:rPr>
              <a:t>24</a:t>
            </a:fld>
            <a:endParaRPr lang="en-US" sz="1400" b="1" dirty="0">
              <a:latin typeface="Arial" panose="020B0604020202020204" pitchFamily="34" charset="0"/>
              <a:cs typeface="Arial" panose="020B0604020202020204" pitchFamily="34" charset="0"/>
            </a:endParaRPr>
          </a:p>
        </p:txBody>
      </p:sp>
      <p:sp>
        <p:nvSpPr>
          <p:cNvPr id="4" name="TextBox 3"/>
          <p:cNvSpPr txBox="1"/>
          <p:nvPr/>
        </p:nvSpPr>
        <p:spPr>
          <a:xfrm>
            <a:off x="3995588" y="857881"/>
            <a:ext cx="4280339" cy="424732"/>
          </a:xfrm>
          <a:prstGeom prst="rect">
            <a:avLst/>
          </a:prstGeom>
          <a:noFill/>
        </p:spPr>
        <p:txBody>
          <a:bodyPr wrap="none" rtlCol="0">
            <a:spAutoFit/>
          </a:bodyPr>
          <a:lstStyle/>
          <a:p>
            <a:pPr algn="ctr" defTabSz="1449598">
              <a:lnSpc>
                <a:spcPct val="90000"/>
              </a:lnSpc>
              <a:defRPr/>
            </a:pPr>
            <a:r>
              <a:rPr lang="en-US" sz="2400" kern="0" spc="300" dirty="0">
                <a:latin typeface="Arial"/>
                <a:cs typeface="Arial"/>
              </a:rPr>
              <a:t>West Kentucky Projects</a:t>
            </a:r>
          </a:p>
        </p:txBody>
      </p:sp>
    </p:spTree>
    <p:extLst>
      <p:ext uri="{BB962C8B-B14F-4D97-AF65-F5344CB8AC3E}">
        <p14:creationId xmlns:p14="http://schemas.microsoft.com/office/powerpoint/2010/main" val="1633081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759370-EFAA-D546-A299-270B82D6782B}"/>
              </a:ext>
            </a:extLst>
          </p:cNvPr>
          <p:cNvSpPr/>
          <p:nvPr/>
        </p:nvSpPr>
        <p:spPr>
          <a:xfrm>
            <a:off x="39757" y="324671"/>
            <a:ext cx="12192000" cy="1200329"/>
          </a:xfrm>
          <a:prstGeom prst="rect">
            <a:avLst/>
          </a:prstGeom>
        </p:spPr>
        <p:txBody>
          <a:bodyPr wrap="square">
            <a:spAutoFit/>
          </a:bodyPr>
          <a:lstStyle/>
          <a:p>
            <a:pPr algn="ctr"/>
            <a:r>
              <a:rPr lang="en-US" sz="3600" dirty="0">
                <a:solidFill>
                  <a:srgbClr val="003865"/>
                </a:solidFill>
                <a:latin typeface="Arial Black" panose="020B0A04020102020204" pitchFamily="34" charset="0"/>
              </a:rPr>
              <a:t>PILOT PDI PROGRAM</a:t>
            </a:r>
          </a:p>
          <a:p>
            <a:pPr algn="ctr"/>
            <a:endParaRPr lang="en-US" sz="3600" dirty="0">
              <a:solidFill>
                <a:srgbClr val="003865"/>
              </a:solidFill>
            </a:endParaRPr>
          </a:p>
        </p:txBody>
      </p:sp>
      <p:graphicFrame>
        <p:nvGraphicFramePr>
          <p:cNvPr id="2"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3076028297"/>
              </p:ext>
            </p:extLst>
          </p:nvPr>
        </p:nvGraphicFramePr>
        <p:xfrm>
          <a:off x="852070" y="1440416"/>
          <a:ext cx="10567373" cy="2007953"/>
        </p:xfrm>
        <a:graphic>
          <a:graphicData uri="http://schemas.openxmlformats.org/drawingml/2006/table">
            <a:tbl>
              <a:tblPr firstRow="1" bandRow="1">
                <a:tableStyleId>{5C22544A-7EE6-4342-B048-85BDC9FD1C3A}</a:tableStyleId>
              </a:tblPr>
              <a:tblGrid>
                <a:gridCol w="3019698">
                  <a:extLst>
                    <a:ext uri="{9D8B030D-6E8A-4147-A177-3AD203B41FA5}">
                      <a16:colId xmlns:a16="http://schemas.microsoft.com/office/drawing/2014/main" val="3695150305"/>
                    </a:ext>
                  </a:extLst>
                </a:gridCol>
                <a:gridCol w="4928461">
                  <a:extLst>
                    <a:ext uri="{9D8B030D-6E8A-4147-A177-3AD203B41FA5}">
                      <a16:colId xmlns:a16="http://schemas.microsoft.com/office/drawing/2014/main" val="1305528868"/>
                    </a:ext>
                  </a:extLst>
                </a:gridCol>
                <a:gridCol w="1317356">
                  <a:extLst>
                    <a:ext uri="{9D8B030D-6E8A-4147-A177-3AD203B41FA5}">
                      <a16:colId xmlns:a16="http://schemas.microsoft.com/office/drawing/2014/main" val="3988959744"/>
                    </a:ext>
                  </a:extLst>
                </a:gridCol>
                <a:gridCol w="1301858">
                  <a:extLst>
                    <a:ext uri="{9D8B030D-6E8A-4147-A177-3AD203B41FA5}">
                      <a16:colId xmlns:a16="http://schemas.microsoft.com/office/drawing/2014/main" val="3226908419"/>
                    </a:ext>
                  </a:extLst>
                </a:gridCol>
              </a:tblGrid>
              <a:tr h="128474">
                <a:tc>
                  <a:txBody>
                    <a:bodyPr/>
                    <a:lstStyle/>
                    <a:p>
                      <a:endParaRPr lang="en-US" dirty="0"/>
                    </a:p>
                  </a:txBody>
                  <a:tcPr/>
                </a:tc>
                <a:tc>
                  <a:txBody>
                    <a:bodyPr/>
                    <a:lstStyle/>
                    <a:p>
                      <a:pPr algn="ctr"/>
                      <a:endParaRPr lang="en-US" dirty="0"/>
                    </a:p>
                    <a:p>
                      <a:pPr algn="ctr"/>
                      <a:r>
                        <a:rPr lang="en-US" dirty="0"/>
                        <a:t>Description</a:t>
                      </a:r>
                    </a:p>
                  </a:txBody>
                  <a:tcPr/>
                </a:tc>
                <a:tc>
                  <a:txBody>
                    <a:bodyPr/>
                    <a:lstStyle/>
                    <a:p>
                      <a:pPr algn="ctr"/>
                      <a:r>
                        <a:rPr lang="en-US" dirty="0"/>
                        <a:t>Projected Investment</a:t>
                      </a:r>
                    </a:p>
                  </a:txBody>
                  <a:tcPr/>
                </a:tc>
                <a:tc>
                  <a:txBody>
                    <a:bodyPr/>
                    <a:lstStyle/>
                    <a:p>
                      <a:pPr algn="ctr"/>
                      <a:r>
                        <a:rPr lang="en-US" dirty="0"/>
                        <a:t>Amount Approved</a:t>
                      </a:r>
                    </a:p>
                  </a:txBody>
                  <a:tcPr/>
                </a:tc>
                <a:extLst>
                  <a:ext uri="{0D108BD9-81ED-4DB2-BD59-A6C34878D82A}">
                    <a16:rowId xmlns:a16="http://schemas.microsoft.com/office/drawing/2014/main" val="3519013936"/>
                  </a:ext>
                </a:extLst>
              </a:tr>
              <a:tr h="128474">
                <a:tc>
                  <a:txBody>
                    <a:bodyPr/>
                    <a:lstStyle/>
                    <a:p>
                      <a:pPr marL="0" algn="l" defTabSz="914400" rtl="0" eaLnBrk="1" latinLnBrk="0" hangingPunct="1"/>
                      <a:r>
                        <a:rPr lang="en-US" sz="1600" kern="1200" dirty="0">
                          <a:solidFill>
                            <a:schemeClr val="dk1"/>
                          </a:solidFill>
                          <a:latin typeface="+mn-lt"/>
                          <a:ea typeface="+mn-ea"/>
                          <a:cs typeface="+mn-cs"/>
                        </a:rPr>
                        <a:t>Southeastern Ky IDA</a:t>
                      </a:r>
                    </a:p>
                  </a:txBody>
                  <a:tcPr/>
                </a:tc>
                <a:tc>
                  <a:txBody>
                    <a:bodyPr/>
                    <a:lstStyle/>
                    <a:p>
                      <a:pPr marL="0" algn="l" defTabSz="914400" rtl="0" eaLnBrk="1" latinLnBrk="0" hangingPunct="1"/>
                      <a:r>
                        <a:rPr lang="en-US" sz="1600" kern="1200" dirty="0">
                          <a:solidFill>
                            <a:schemeClr val="dk1"/>
                          </a:solidFill>
                          <a:latin typeface="+mn-lt"/>
                          <a:ea typeface="+mn-ea"/>
                          <a:cs typeface="+mn-cs"/>
                        </a:rPr>
                        <a:t>Extend water &amp; sewer infrastructure to spec building #4</a:t>
                      </a:r>
                    </a:p>
                  </a:txBody>
                  <a:tcPr/>
                </a:tc>
                <a:tc>
                  <a:txBody>
                    <a:bodyPr/>
                    <a:lstStyle/>
                    <a:p>
                      <a:pPr marL="0" algn="l" defTabSz="914400" rtl="0" eaLnBrk="1" latinLnBrk="0" hangingPunct="1"/>
                      <a:r>
                        <a:rPr lang="en-US" sz="1600" kern="1200" dirty="0">
                          <a:solidFill>
                            <a:schemeClr val="dk1"/>
                          </a:solidFill>
                          <a:latin typeface="+mn-lt"/>
                          <a:ea typeface="+mn-ea"/>
                          <a:cs typeface="+mn-cs"/>
                        </a:rPr>
                        <a:t>$500,000</a:t>
                      </a:r>
                    </a:p>
                  </a:txBody>
                  <a:tcPr/>
                </a:tc>
                <a:tc>
                  <a:txBody>
                    <a:bodyPr/>
                    <a:lstStyle/>
                    <a:p>
                      <a:pPr marL="0" algn="l" defTabSz="914400" rtl="0" eaLnBrk="1" latinLnBrk="0" hangingPunct="1"/>
                      <a:r>
                        <a:rPr lang="en-US" sz="1600" kern="1200" dirty="0">
                          <a:solidFill>
                            <a:schemeClr val="dk1"/>
                          </a:solidFill>
                          <a:latin typeface="+mn-lt"/>
                          <a:ea typeface="+mn-ea"/>
                          <a:cs typeface="+mn-cs"/>
                        </a:rPr>
                        <a:t>$250,000</a:t>
                      </a:r>
                    </a:p>
                  </a:txBody>
                  <a:tcPr/>
                </a:tc>
                <a:extLst>
                  <a:ext uri="{0D108BD9-81ED-4DB2-BD59-A6C34878D82A}">
                    <a16:rowId xmlns:a16="http://schemas.microsoft.com/office/drawing/2014/main" val="4023717978"/>
                  </a:ext>
                </a:extLst>
              </a:tr>
              <a:tr h="128474">
                <a:tc>
                  <a:txBody>
                    <a:bodyPr/>
                    <a:lstStyle/>
                    <a:p>
                      <a:pPr marL="0" algn="l" defTabSz="914400" rtl="0" eaLnBrk="1" latinLnBrk="0" hangingPunct="1"/>
                      <a:r>
                        <a:rPr lang="en-US" sz="1600" kern="1200" dirty="0">
                          <a:solidFill>
                            <a:schemeClr val="dk1"/>
                          </a:solidFill>
                          <a:latin typeface="+mn-lt"/>
                          <a:ea typeface="+mn-ea"/>
                          <a:cs typeface="+mn-cs"/>
                        </a:rPr>
                        <a:t>Maysville-Mason County IDA</a:t>
                      </a:r>
                    </a:p>
                  </a:txBody>
                  <a:tcPr/>
                </a:tc>
                <a:tc>
                  <a:txBody>
                    <a:bodyPr/>
                    <a:lstStyle/>
                    <a:p>
                      <a:pPr marL="0" algn="l" defTabSz="914400" rtl="0" eaLnBrk="1" latinLnBrk="0" hangingPunct="1"/>
                      <a:r>
                        <a:rPr lang="en-US" sz="1600" kern="1200" dirty="0">
                          <a:solidFill>
                            <a:schemeClr val="dk1"/>
                          </a:solidFill>
                          <a:latin typeface="+mn-lt"/>
                          <a:ea typeface="+mn-ea"/>
                          <a:cs typeface="+mn-cs"/>
                        </a:rPr>
                        <a:t>Building upgrades and renovations</a:t>
                      </a:r>
                    </a:p>
                  </a:txBody>
                  <a:tcPr/>
                </a:tc>
                <a:tc>
                  <a:txBody>
                    <a:bodyPr/>
                    <a:lstStyle/>
                    <a:p>
                      <a:pPr marL="0" algn="l" defTabSz="914400" rtl="0" eaLnBrk="1" latinLnBrk="0" hangingPunct="1"/>
                      <a:r>
                        <a:rPr lang="en-US" sz="1600" kern="1200" dirty="0">
                          <a:solidFill>
                            <a:schemeClr val="dk1"/>
                          </a:solidFill>
                          <a:latin typeface="+mn-lt"/>
                          <a:ea typeface="+mn-ea"/>
                          <a:cs typeface="+mn-cs"/>
                        </a:rPr>
                        <a:t>$600,000</a:t>
                      </a:r>
                    </a:p>
                  </a:txBody>
                  <a:tcPr/>
                </a:tc>
                <a:tc>
                  <a:txBody>
                    <a:bodyPr/>
                    <a:lstStyle/>
                    <a:p>
                      <a:pPr marL="0" algn="l" defTabSz="914400" rtl="0" eaLnBrk="1" latinLnBrk="0" hangingPunct="1"/>
                      <a:r>
                        <a:rPr lang="en-US" sz="1600" kern="1200" dirty="0">
                          <a:solidFill>
                            <a:schemeClr val="dk1"/>
                          </a:solidFill>
                          <a:latin typeface="+mn-lt"/>
                          <a:ea typeface="+mn-ea"/>
                          <a:cs typeface="+mn-cs"/>
                        </a:rPr>
                        <a:t>$300,000</a:t>
                      </a:r>
                    </a:p>
                  </a:txBody>
                  <a:tcPr/>
                </a:tc>
                <a:extLst>
                  <a:ext uri="{0D108BD9-81ED-4DB2-BD59-A6C34878D82A}">
                    <a16:rowId xmlns:a16="http://schemas.microsoft.com/office/drawing/2014/main" val="2290798139"/>
                  </a:ext>
                </a:extLst>
              </a:tr>
              <a:tr h="128474">
                <a:tc>
                  <a:txBody>
                    <a:bodyPr/>
                    <a:lstStyle/>
                    <a:p>
                      <a:pPr marL="0" algn="l" defTabSz="914400" rtl="0" eaLnBrk="1" latinLnBrk="0" hangingPunct="1"/>
                      <a:r>
                        <a:rPr lang="en-US" sz="1600" kern="1200" dirty="0">
                          <a:solidFill>
                            <a:schemeClr val="dk1"/>
                          </a:solidFill>
                          <a:latin typeface="+mn-lt"/>
                          <a:ea typeface="+mn-ea"/>
                          <a:cs typeface="+mn-cs"/>
                        </a:rPr>
                        <a:t>MMRC Regional IDA</a:t>
                      </a:r>
                    </a:p>
                  </a:txBody>
                  <a:tcPr/>
                </a:tc>
                <a:tc>
                  <a:txBody>
                    <a:bodyPr/>
                    <a:lstStyle/>
                    <a:p>
                      <a:pPr marL="0" algn="l" defTabSz="914400" rtl="0" eaLnBrk="1" latinLnBrk="0" hangingPunct="1"/>
                      <a:r>
                        <a:rPr lang="en-US" sz="1600" kern="1200" dirty="0">
                          <a:solidFill>
                            <a:schemeClr val="dk1"/>
                          </a:solidFill>
                          <a:latin typeface="+mn-lt"/>
                          <a:ea typeface="+mn-ea"/>
                          <a:cs typeface="+mn-cs"/>
                        </a:rPr>
                        <a:t>150,000 sf pad ready site on 22 acres</a:t>
                      </a:r>
                    </a:p>
                  </a:txBody>
                  <a:tcPr/>
                </a:tc>
                <a:tc>
                  <a:txBody>
                    <a:bodyPr/>
                    <a:lstStyle/>
                    <a:p>
                      <a:pPr marL="0" algn="l" defTabSz="914400" rtl="0" eaLnBrk="1" latinLnBrk="0" hangingPunct="1"/>
                      <a:r>
                        <a:rPr lang="en-US" sz="1600" kern="1200" dirty="0">
                          <a:solidFill>
                            <a:schemeClr val="dk1"/>
                          </a:solidFill>
                          <a:latin typeface="+mn-lt"/>
                          <a:ea typeface="+mn-ea"/>
                          <a:cs typeface="+mn-cs"/>
                        </a:rPr>
                        <a:t>$425,000</a:t>
                      </a:r>
                    </a:p>
                  </a:txBody>
                  <a:tcPr/>
                </a:tc>
                <a:tc>
                  <a:txBody>
                    <a:bodyPr/>
                    <a:lstStyle/>
                    <a:p>
                      <a:pPr marL="0" algn="l" defTabSz="914400" rtl="0" eaLnBrk="1" latinLnBrk="0" hangingPunct="1"/>
                      <a:r>
                        <a:rPr lang="en-US" sz="1600" kern="1200" dirty="0">
                          <a:solidFill>
                            <a:schemeClr val="dk1"/>
                          </a:solidFill>
                          <a:latin typeface="+mn-lt"/>
                          <a:ea typeface="+mn-ea"/>
                          <a:cs typeface="+mn-cs"/>
                        </a:rPr>
                        <a:t>$212,500</a:t>
                      </a:r>
                    </a:p>
                  </a:txBody>
                  <a:tcPr/>
                </a:tc>
                <a:extLst>
                  <a:ext uri="{0D108BD9-81ED-4DB2-BD59-A6C34878D82A}">
                    <a16:rowId xmlns:a16="http://schemas.microsoft.com/office/drawing/2014/main" val="192779455"/>
                  </a:ext>
                </a:extLst>
              </a:tr>
              <a:tr h="362033">
                <a:tc>
                  <a:txBody>
                    <a:bodyPr/>
                    <a:lstStyle/>
                    <a:p>
                      <a:pPr marL="0" algn="l" defTabSz="914400" rtl="0" eaLnBrk="1" latinLnBrk="0" hangingPunct="1"/>
                      <a:endParaRPr lang="en-US" sz="1600" kern="1200" dirty="0">
                        <a:solidFill>
                          <a:schemeClr val="dk1"/>
                        </a:solidFill>
                        <a:latin typeface="+mn-lt"/>
                        <a:ea typeface="+mn-ea"/>
                        <a:cs typeface="+mn-cs"/>
                      </a:endParaRPr>
                    </a:p>
                  </a:txBody>
                  <a:tcPr/>
                </a:tc>
                <a:tc>
                  <a:txBody>
                    <a:bodyPr/>
                    <a:lstStyle/>
                    <a:p>
                      <a:pPr marL="0" algn="r" defTabSz="914400" rtl="0" eaLnBrk="1" latinLnBrk="0" hangingPunct="1"/>
                      <a:r>
                        <a:rPr lang="en-US" sz="1600" b="1" kern="1200" dirty="0">
                          <a:solidFill>
                            <a:schemeClr val="dk1"/>
                          </a:solidFill>
                          <a:latin typeface="+mn-lt"/>
                          <a:ea typeface="+mn-ea"/>
                          <a:cs typeface="+mn-cs"/>
                        </a:rPr>
                        <a:t>Total</a:t>
                      </a:r>
                    </a:p>
                  </a:txBody>
                  <a:tcPr/>
                </a:tc>
                <a:tc>
                  <a:txBody>
                    <a:bodyPr/>
                    <a:lstStyle/>
                    <a:p>
                      <a:pPr marL="0" algn="ctr" defTabSz="914400" rtl="0" eaLnBrk="1" fontAlgn="b" latinLnBrk="0" hangingPunct="1"/>
                      <a:r>
                        <a:rPr lang="en-US" sz="1600" b="1" kern="1200" dirty="0">
                          <a:solidFill>
                            <a:schemeClr val="dk1"/>
                          </a:solidFill>
                          <a:latin typeface="+mn-lt"/>
                          <a:ea typeface="+mn-ea"/>
                          <a:cs typeface="+mn-cs"/>
                        </a:rPr>
                        <a:t>$1,525,000 </a:t>
                      </a:r>
                    </a:p>
                  </a:txBody>
                  <a:tcPr marL="9525" marR="9525" marT="9525" marB="0"/>
                </a:tc>
                <a:tc>
                  <a:txBody>
                    <a:bodyPr/>
                    <a:lstStyle/>
                    <a:p>
                      <a:pPr marL="0" algn="ctr" defTabSz="914400" rtl="0" eaLnBrk="1" fontAlgn="b" latinLnBrk="0" hangingPunct="1"/>
                      <a:r>
                        <a:rPr lang="en-US" sz="1600" b="1" kern="1200" dirty="0">
                          <a:solidFill>
                            <a:schemeClr val="dk1"/>
                          </a:solidFill>
                          <a:latin typeface="+mn-lt"/>
                          <a:ea typeface="+mn-ea"/>
                          <a:cs typeface="+mn-cs"/>
                        </a:rPr>
                        <a:t>$762,500 </a:t>
                      </a:r>
                    </a:p>
                  </a:txBody>
                  <a:tcPr marL="9525" marR="9525" marT="9525" marB="0"/>
                </a:tc>
                <a:extLst>
                  <a:ext uri="{0D108BD9-81ED-4DB2-BD59-A6C34878D82A}">
                    <a16:rowId xmlns:a16="http://schemas.microsoft.com/office/drawing/2014/main" val="181171288"/>
                  </a:ext>
                </a:extLst>
              </a:tr>
            </a:tbl>
          </a:graphicData>
        </a:graphic>
      </p:graphicFrame>
      <p:sp>
        <p:nvSpPr>
          <p:cNvPr id="3" name="Slide Number Placeholder 2">
            <a:extLst>
              <a:ext uri="{FF2B5EF4-FFF2-40B4-BE49-F238E27FC236}">
                <a16:creationId xmlns:a16="http://schemas.microsoft.com/office/drawing/2014/main" id="{96E365C4-DFC0-4131-981B-B6AD1D4FF5BF}"/>
              </a:ext>
            </a:extLst>
          </p:cNvPr>
          <p:cNvSpPr>
            <a:spLocks noGrp="1"/>
          </p:cNvSpPr>
          <p:nvPr>
            <p:ph type="sldNum" sz="quarter" idx="12"/>
          </p:nvPr>
        </p:nvSpPr>
        <p:spPr>
          <a:xfrm>
            <a:off x="11111948" y="6246707"/>
            <a:ext cx="728869" cy="365125"/>
          </a:xfrm>
        </p:spPr>
        <p:txBody>
          <a:bodyPr/>
          <a:lstStyle/>
          <a:p>
            <a:fld id="{41C6BF2C-5F4B-FE4F-BCCD-66C02C411DF6}" type="slidenum">
              <a:rPr lang="en-US" sz="1400" b="1" smtClean="0">
                <a:latin typeface="Arial" panose="020B0604020202020204" pitchFamily="34" charset="0"/>
                <a:cs typeface="Arial" panose="020B0604020202020204" pitchFamily="34" charset="0"/>
              </a:rPr>
              <a:t>25</a:t>
            </a:fld>
            <a:endParaRPr lang="en-US" sz="1400" b="1" dirty="0">
              <a:latin typeface="Arial" panose="020B0604020202020204" pitchFamily="34" charset="0"/>
              <a:cs typeface="Arial" panose="020B0604020202020204" pitchFamily="34" charset="0"/>
            </a:endParaRPr>
          </a:p>
        </p:txBody>
      </p:sp>
      <p:sp>
        <p:nvSpPr>
          <p:cNvPr id="7" name="TextBox 6"/>
          <p:cNvSpPr txBox="1"/>
          <p:nvPr/>
        </p:nvSpPr>
        <p:spPr>
          <a:xfrm>
            <a:off x="4015593" y="971002"/>
            <a:ext cx="4195380" cy="424732"/>
          </a:xfrm>
          <a:prstGeom prst="rect">
            <a:avLst/>
          </a:prstGeom>
          <a:noFill/>
        </p:spPr>
        <p:txBody>
          <a:bodyPr wrap="none" rtlCol="0">
            <a:spAutoFit/>
          </a:bodyPr>
          <a:lstStyle/>
          <a:p>
            <a:pPr algn="ctr" defTabSz="1449598">
              <a:lnSpc>
                <a:spcPct val="90000"/>
              </a:lnSpc>
              <a:defRPr/>
            </a:pPr>
            <a:r>
              <a:rPr lang="en-US" sz="2400" kern="0" spc="300" dirty="0">
                <a:latin typeface="Arial"/>
                <a:cs typeface="Arial"/>
              </a:rPr>
              <a:t>East Kentucky Projects</a:t>
            </a:r>
          </a:p>
        </p:txBody>
      </p:sp>
    </p:spTree>
    <p:extLst>
      <p:ext uri="{BB962C8B-B14F-4D97-AF65-F5344CB8AC3E}">
        <p14:creationId xmlns:p14="http://schemas.microsoft.com/office/powerpoint/2010/main" val="2357234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759370-EFAA-D546-A299-270B82D6782B}"/>
              </a:ext>
            </a:extLst>
          </p:cNvPr>
          <p:cNvSpPr/>
          <p:nvPr/>
        </p:nvSpPr>
        <p:spPr>
          <a:xfrm>
            <a:off x="39757" y="324671"/>
            <a:ext cx="12192000" cy="646331"/>
          </a:xfrm>
          <a:prstGeom prst="rect">
            <a:avLst/>
          </a:prstGeom>
        </p:spPr>
        <p:txBody>
          <a:bodyPr wrap="square">
            <a:spAutoFit/>
          </a:bodyPr>
          <a:lstStyle/>
          <a:p>
            <a:pPr algn="ctr"/>
            <a:r>
              <a:rPr lang="en-US" sz="3600" dirty="0">
                <a:solidFill>
                  <a:srgbClr val="003865"/>
                </a:solidFill>
                <a:latin typeface="Arial Black" panose="020B0A04020102020204" pitchFamily="34" charset="0"/>
              </a:rPr>
              <a:t>KPDI PROGRAM</a:t>
            </a:r>
            <a:endParaRPr lang="en-US" sz="3600" dirty="0">
              <a:solidFill>
                <a:srgbClr val="003865"/>
              </a:solidFill>
            </a:endParaRPr>
          </a:p>
        </p:txBody>
      </p:sp>
      <p:graphicFrame>
        <p:nvGraphicFramePr>
          <p:cNvPr id="2"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4167358957"/>
              </p:ext>
            </p:extLst>
          </p:nvPr>
        </p:nvGraphicFramePr>
        <p:xfrm>
          <a:off x="873171" y="1370806"/>
          <a:ext cx="10445657" cy="4476096"/>
        </p:xfrm>
        <a:graphic>
          <a:graphicData uri="http://schemas.openxmlformats.org/drawingml/2006/table">
            <a:tbl>
              <a:tblPr firstRow="1" bandRow="1">
                <a:tableStyleId>{5C22544A-7EE6-4342-B048-85BDC9FD1C3A}</a:tableStyleId>
              </a:tblPr>
              <a:tblGrid>
                <a:gridCol w="2949949">
                  <a:extLst>
                    <a:ext uri="{9D8B030D-6E8A-4147-A177-3AD203B41FA5}">
                      <a16:colId xmlns:a16="http://schemas.microsoft.com/office/drawing/2014/main" val="3695150305"/>
                    </a:ext>
                  </a:extLst>
                </a:gridCol>
                <a:gridCol w="4707150">
                  <a:extLst>
                    <a:ext uri="{9D8B030D-6E8A-4147-A177-3AD203B41FA5}">
                      <a16:colId xmlns:a16="http://schemas.microsoft.com/office/drawing/2014/main" val="1305528868"/>
                    </a:ext>
                  </a:extLst>
                </a:gridCol>
                <a:gridCol w="1489219">
                  <a:extLst>
                    <a:ext uri="{9D8B030D-6E8A-4147-A177-3AD203B41FA5}">
                      <a16:colId xmlns:a16="http://schemas.microsoft.com/office/drawing/2014/main" val="761749462"/>
                    </a:ext>
                  </a:extLst>
                </a:gridCol>
                <a:gridCol w="1299339">
                  <a:extLst>
                    <a:ext uri="{9D8B030D-6E8A-4147-A177-3AD203B41FA5}">
                      <a16:colId xmlns:a16="http://schemas.microsoft.com/office/drawing/2014/main" val="3226908419"/>
                    </a:ext>
                  </a:extLst>
                </a:gridCol>
              </a:tblGrid>
              <a:tr h="643822">
                <a:tc>
                  <a:txBody>
                    <a:bodyPr/>
                    <a:lstStyle/>
                    <a:p>
                      <a:endParaRPr lang="en-US" dirty="0"/>
                    </a:p>
                  </a:txBody>
                  <a:tcPr/>
                </a:tc>
                <a:tc>
                  <a:txBody>
                    <a:bodyPr/>
                    <a:lstStyle/>
                    <a:p>
                      <a:pPr algn="ctr"/>
                      <a:endParaRPr lang="en-US" dirty="0"/>
                    </a:p>
                    <a:p>
                      <a:pPr algn="ctr"/>
                      <a:r>
                        <a:rPr lang="en-US" dirty="0"/>
                        <a:t>Description</a:t>
                      </a:r>
                    </a:p>
                  </a:txBody>
                  <a:tcPr/>
                </a:tc>
                <a:tc>
                  <a:txBody>
                    <a:bodyPr/>
                    <a:lstStyle/>
                    <a:p>
                      <a:pPr algn="ctr"/>
                      <a:r>
                        <a:rPr lang="en-US" dirty="0"/>
                        <a:t>Projected Investment</a:t>
                      </a:r>
                    </a:p>
                  </a:txBody>
                  <a:tcPr/>
                </a:tc>
                <a:tc>
                  <a:txBody>
                    <a:bodyPr/>
                    <a:lstStyle/>
                    <a:p>
                      <a:pPr algn="ctr"/>
                      <a:r>
                        <a:rPr lang="en-US" dirty="0"/>
                        <a:t>Amount Approved</a:t>
                      </a:r>
                    </a:p>
                  </a:txBody>
                  <a:tcPr/>
                </a:tc>
                <a:extLst>
                  <a:ext uri="{0D108BD9-81ED-4DB2-BD59-A6C34878D82A}">
                    <a16:rowId xmlns:a16="http://schemas.microsoft.com/office/drawing/2014/main" val="3519013936"/>
                  </a:ext>
                </a:extLst>
              </a:tr>
              <a:tr h="582506">
                <a:tc>
                  <a:txBody>
                    <a:bodyPr/>
                    <a:lstStyle/>
                    <a:p>
                      <a:pPr algn="ctr" fontAlgn="b"/>
                      <a:r>
                        <a:rPr lang="en-US" sz="1600" b="0" i="0" u="none" strike="noStrike" dirty="0">
                          <a:solidFill>
                            <a:srgbClr val="000000"/>
                          </a:solidFill>
                          <a:effectLst/>
                          <a:latin typeface="+mn-lt"/>
                        </a:rPr>
                        <a:t>Cadiz-Trigg County IDA</a:t>
                      </a:r>
                    </a:p>
                  </a:txBody>
                  <a:tcPr marL="6350" marR="6350" marT="6350" marB="0" anchor="ctr"/>
                </a:tc>
                <a:tc>
                  <a:txBody>
                    <a:bodyPr/>
                    <a:lstStyle/>
                    <a:p>
                      <a:pPr algn="ctr"/>
                      <a:r>
                        <a:rPr lang="en-US" sz="1600" dirty="0">
                          <a:latin typeface="+mn-lt"/>
                        </a:rPr>
                        <a:t>Upgrade of the wastewater pump station at the I-24 Business Park in Cadiz.</a:t>
                      </a:r>
                    </a:p>
                  </a:txBody>
                  <a:tcPr anchor="ctr"/>
                </a:tc>
                <a:tc>
                  <a:txBody>
                    <a:bodyPr/>
                    <a:lstStyle/>
                    <a:p>
                      <a:pPr algn="l" fontAlgn="b"/>
                      <a:r>
                        <a:rPr lang="en-US" sz="1600" b="0" i="0" u="none" strike="noStrike" dirty="0">
                          <a:solidFill>
                            <a:srgbClr val="000000"/>
                          </a:solidFill>
                          <a:effectLst/>
                          <a:latin typeface="+mn-lt"/>
                        </a:rPr>
                        <a:t> $450,000 </a:t>
                      </a:r>
                    </a:p>
                  </a:txBody>
                  <a:tcPr marL="6350" marR="6350" marT="6350" marB="0" anchor="ctr"/>
                </a:tc>
                <a:tc>
                  <a:txBody>
                    <a:bodyPr/>
                    <a:lstStyle/>
                    <a:p>
                      <a:pPr algn="l" fontAlgn="b"/>
                      <a:r>
                        <a:rPr lang="en-US" sz="1600" b="0" i="0" u="none" strike="noStrike" dirty="0">
                          <a:solidFill>
                            <a:srgbClr val="000000"/>
                          </a:solidFill>
                          <a:effectLst/>
                          <a:latin typeface="+mn-lt"/>
                        </a:rPr>
                        <a:t> $225,000 </a:t>
                      </a:r>
                    </a:p>
                  </a:txBody>
                  <a:tcPr marL="6350" marR="6350" marT="6350" marB="0" anchor="ctr"/>
                </a:tc>
                <a:extLst>
                  <a:ext uri="{0D108BD9-81ED-4DB2-BD59-A6C34878D82A}">
                    <a16:rowId xmlns:a16="http://schemas.microsoft.com/office/drawing/2014/main" val="344155955"/>
                  </a:ext>
                </a:extLst>
              </a:tr>
              <a:tr h="827771">
                <a:tc>
                  <a:txBody>
                    <a:bodyPr/>
                    <a:lstStyle/>
                    <a:p>
                      <a:pPr algn="ctr" fontAlgn="b"/>
                      <a:r>
                        <a:rPr lang="en-US" sz="1600" b="0" i="0" u="none" strike="noStrike" dirty="0">
                          <a:solidFill>
                            <a:srgbClr val="000000"/>
                          </a:solidFill>
                          <a:effectLst/>
                          <a:latin typeface="+mn-lt"/>
                        </a:rPr>
                        <a:t>Hickman County Fiscal Court</a:t>
                      </a:r>
                    </a:p>
                  </a:txBody>
                  <a:tcPr marL="6350" marR="6350" marT="6350" marB="0" anchor="ctr"/>
                </a:tc>
                <a:tc>
                  <a:txBody>
                    <a:bodyPr/>
                    <a:lstStyle/>
                    <a:p>
                      <a:pPr algn="ctr"/>
                      <a:r>
                        <a:rPr lang="en-US" sz="1600" dirty="0">
                          <a:latin typeface="+mn-lt"/>
                        </a:rPr>
                        <a:t>Constructing an entryway into the Enterprise Park Clinton, in addition to water well and high-pressure pump work.</a:t>
                      </a:r>
                    </a:p>
                  </a:txBody>
                  <a:tcPr anchor="ctr"/>
                </a:tc>
                <a:tc>
                  <a:txBody>
                    <a:bodyPr/>
                    <a:lstStyle/>
                    <a:p>
                      <a:pPr algn="l" fontAlgn="b"/>
                      <a:r>
                        <a:rPr lang="en-US" sz="1600" b="0" i="0" u="none" strike="noStrike" dirty="0">
                          <a:solidFill>
                            <a:srgbClr val="000000"/>
                          </a:solidFill>
                          <a:effectLst/>
                          <a:latin typeface="+mn-lt"/>
                        </a:rPr>
                        <a:t> $153,128 </a:t>
                      </a:r>
                    </a:p>
                  </a:txBody>
                  <a:tcPr marL="6350" marR="6350" marT="6350" marB="0" anchor="ctr"/>
                </a:tc>
                <a:tc>
                  <a:txBody>
                    <a:bodyPr/>
                    <a:lstStyle/>
                    <a:p>
                      <a:pPr algn="l" fontAlgn="b"/>
                      <a:r>
                        <a:rPr lang="en-US" sz="1600" b="0" i="0" u="none" strike="noStrike" dirty="0">
                          <a:solidFill>
                            <a:srgbClr val="000000"/>
                          </a:solidFill>
                          <a:effectLst/>
                          <a:latin typeface="+mn-lt"/>
                        </a:rPr>
                        <a:t> $76,564 </a:t>
                      </a:r>
                    </a:p>
                  </a:txBody>
                  <a:tcPr marL="6350" marR="6350" marT="6350" marB="0" anchor="ctr"/>
                </a:tc>
                <a:extLst>
                  <a:ext uri="{0D108BD9-81ED-4DB2-BD59-A6C34878D82A}">
                    <a16:rowId xmlns:a16="http://schemas.microsoft.com/office/drawing/2014/main" val="2104977023"/>
                  </a:ext>
                </a:extLst>
              </a:tr>
              <a:tr h="337240">
                <a:tc>
                  <a:txBody>
                    <a:bodyPr/>
                    <a:lstStyle/>
                    <a:p>
                      <a:pPr algn="ctr" fontAlgn="b"/>
                      <a:r>
                        <a:rPr lang="en-US" sz="1600" b="0" i="0" u="none" strike="noStrike" dirty="0" err="1">
                          <a:solidFill>
                            <a:srgbClr val="000000"/>
                          </a:solidFill>
                          <a:effectLst/>
                          <a:latin typeface="+mn-lt"/>
                        </a:rPr>
                        <a:t>Pennyrile</a:t>
                      </a:r>
                      <a:r>
                        <a:rPr lang="en-US" sz="1600" b="0" i="0" u="none" strike="noStrike" dirty="0">
                          <a:solidFill>
                            <a:srgbClr val="000000"/>
                          </a:solidFill>
                          <a:effectLst/>
                          <a:latin typeface="+mn-lt"/>
                        </a:rPr>
                        <a:t> Westpark IDA</a:t>
                      </a:r>
                    </a:p>
                  </a:txBody>
                  <a:tcPr marL="6350" marR="6350" marT="6350" marB="0" anchor="ctr"/>
                </a:tc>
                <a:tc>
                  <a:txBody>
                    <a:bodyPr/>
                    <a:lstStyle/>
                    <a:p>
                      <a:pPr marL="0" algn="ctr" defTabSz="914400" rtl="0" eaLnBrk="1" latinLnBrk="0" hangingPunct="1"/>
                      <a:r>
                        <a:rPr lang="en-US" sz="1600" kern="1200" dirty="0" err="1">
                          <a:solidFill>
                            <a:schemeClr val="dk1"/>
                          </a:solidFill>
                          <a:latin typeface="+mn-lt"/>
                          <a:ea typeface="+mn-ea"/>
                          <a:cs typeface="+mn-cs"/>
                        </a:rPr>
                        <a:t>Pennyrile</a:t>
                      </a:r>
                      <a:r>
                        <a:rPr lang="en-US" sz="1600" kern="1200" dirty="0">
                          <a:solidFill>
                            <a:schemeClr val="dk1"/>
                          </a:solidFill>
                          <a:latin typeface="+mn-lt"/>
                          <a:ea typeface="+mn-ea"/>
                          <a:cs typeface="+mn-cs"/>
                        </a:rPr>
                        <a:t> Westpark flood plain analysis.</a:t>
                      </a:r>
                    </a:p>
                  </a:txBody>
                  <a:tcPr anchor="ctr"/>
                </a:tc>
                <a:tc>
                  <a:txBody>
                    <a:bodyPr/>
                    <a:lstStyle/>
                    <a:p>
                      <a:pPr marL="0" algn="l" defTabSz="914400" rtl="0" eaLnBrk="1" latinLnBrk="0" hangingPunct="1"/>
                      <a:r>
                        <a:rPr lang="en-US" sz="1600" kern="1200" dirty="0">
                          <a:solidFill>
                            <a:schemeClr val="dk1"/>
                          </a:solidFill>
                          <a:latin typeface="+mn-lt"/>
                          <a:ea typeface="+mn-ea"/>
                          <a:cs typeface="+mn-cs"/>
                        </a:rPr>
                        <a:t>$69,429</a:t>
                      </a:r>
                    </a:p>
                  </a:txBody>
                  <a:tcPr anchor="ctr"/>
                </a:tc>
                <a:tc>
                  <a:txBody>
                    <a:bodyPr/>
                    <a:lstStyle/>
                    <a:p>
                      <a:pPr marL="0" algn="l" defTabSz="914400" rtl="0" eaLnBrk="1" latinLnBrk="0" hangingPunct="1"/>
                      <a:r>
                        <a:rPr lang="en-US" sz="1600" kern="1200" dirty="0">
                          <a:solidFill>
                            <a:schemeClr val="dk1"/>
                          </a:solidFill>
                          <a:latin typeface="+mn-lt"/>
                          <a:ea typeface="+mn-ea"/>
                          <a:cs typeface="+mn-cs"/>
                        </a:rPr>
                        <a:t>$34,715</a:t>
                      </a:r>
                    </a:p>
                  </a:txBody>
                  <a:tcPr anchor="ctr"/>
                </a:tc>
                <a:extLst>
                  <a:ext uri="{0D108BD9-81ED-4DB2-BD59-A6C34878D82A}">
                    <a16:rowId xmlns:a16="http://schemas.microsoft.com/office/drawing/2014/main" val="71166408"/>
                  </a:ext>
                </a:extLst>
              </a:tr>
              <a:tr h="337240">
                <a:tc>
                  <a:txBody>
                    <a:bodyPr/>
                    <a:lstStyle/>
                    <a:p>
                      <a:pPr algn="ctr" fontAlgn="b"/>
                      <a:r>
                        <a:rPr lang="en-US" sz="1600" b="0" i="0" u="none" strike="noStrike" dirty="0">
                          <a:solidFill>
                            <a:srgbClr val="000000"/>
                          </a:solidFill>
                          <a:effectLst/>
                          <a:latin typeface="+mn-lt"/>
                        </a:rPr>
                        <a:t>Princeton Caldwell County IDA</a:t>
                      </a:r>
                    </a:p>
                  </a:txBody>
                  <a:tcPr marL="6350" marR="6350" marT="6350" marB="0" anchor="ctr"/>
                </a:tc>
                <a:tc>
                  <a:txBody>
                    <a:bodyPr/>
                    <a:lstStyle/>
                    <a:p>
                      <a:pPr algn="ctr"/>
                      <a:r>
                        <a:rPr lang="en-US" sz="1600" dirty="0">
                          <a:latin typeface="+mn-lt"/>
                        </a:rPr>
                        <a:t>Karst study for the industrial park.</a:t>
                      </a:r>
                    </a:p>
                  </a:txBody>
                  <a:tcPr anchor="ctr"/>
                </a:tc>
                <a:tc>
                  <a:txBody>
                    <a:bodyPr/>
                    <a:lstStyle/>
                    <a:p>
                      <a:pPr algn="l"/>
                      <a:r>
                        <a:rPr lang="en-US" sz="1600" dirty="0">
                          <a:latin typeface="+mn-lt"/>
                        </a:rPr>
                        <a:t>$84,505</a:t>
                      </a:r>
                    </a:p>
                  </a:txBody>
                  <a:tcPr anchor="ctr"/>
                </a:tc>
                <a:tc>
                  <a:txBody>
                    <a:bodyPr/>
                    <a:lstStyle/>
                    <a:p>
                      <a:pPr algn="l"/>
                      <a:r>
                        <a:rPr lang="en-US" sz="1600" dirty="0">
                          <a:latin typeface="+mn-lt"/>
                        </a:rPr>
                        <a:t>$42,252</a:t>
                      </a:r>
                    </a:p>
                  </a:txBody>
                  <a:tcPr anchor="ctr"/>
                </a:tc>
                <a:extLst>
                  <a:ext uri="{0D108BD9-81ED-4DB2-BD59-A6C34878D82A}">
                    <a16:rowId xmlns:a16="http://schemas.microsoft.com/office/drawing/2014/main" val="2284842610"/>
                  </a:ext>
                </a:extLst>
              </a:tr>
              <a:tr h="582506">
                <a:tc>
                  <a:txBody>
                    <a:bodyPr/>
                    <a:lstStyle/>
                    <a:p>
                      <a:pPr algn="ctr" fontAlgn="b"/>
                      <a:r>
                        <a:rPr lang="en-US" sz="1600" b="0" i="0" u="none" strike="noStrike" dirty="0">
                          <a:solidFill>
                            <a:srgbClr val="000000"/>
                          </a:solidFill>
                          <a:effectLst/>
                          <a:latin typeface="+mn-lt"/>
                        </a:rPr>
                        <a:t>The Todd County Industrial Foundation, Inc.</a:t>
                      </a:r>
                    </a:p>
                  </a:txBody>
                  <a:tcPr marL="6350" marR="6350" marT="6350" marB="0" anchor="ctr"/>
                </a:tc>
                <a:tc>
                  <a:txBody>
                    <a:bodyPr/>
                    <a:lstStyle/>
                    <a:p>
                      <a:pPr algn="ctr"/>
                      <a:r>
                        <a:rPr lang="en-US" sz="1600" dirty="0">
                          <a:latin typeface="+mn-lt"/>
                        </a:rPr>
                        <a:t>Development of a 25-acre tract within the industrial park.</a:t>
                      </a:r>
                    </a:p>
                  </a:txBody>
                  <a:tcPr anchor="ctr"/>
                </a:tc>
                <a:tc>
                  <a:txBody>
                    <a:bodyPr/>
                    <a:lstStyle/>
                    <a:p>
                      <a:pPr algn="l" fontAlgn="b"/>
                      <a:r>
                        <a:rPr lang="en-US" sz="1600" b="0" i="0" u="none" strike="noStrike" dirty="0">
                          <a:solidFill>
                            <a:srgbClr val="000000"/>
                          </a:solidFill>
                          <a:effectLst/>
                          <a:latin typeface="+mn-lt"/>
                        </a:rPr>
                        <a:t> $650,000 </a:t>
                      </a:r>
                    </a:p>
                  </a:txBody>
                  <a:tcPr marL="6350" marR="6350" marT="6350" marB="0" anchor="ctr"/>
                </a:tc>
                <a:tc>
                  <a:txBody>
                    <a:bodyPr/>
                    <a:lstStyle/>
                    <a:p>
                      <a:pPr algn="l" fontAlgn="b"/>
                      <a:r>
                        <a:rPr lang="en-US" sz="1600" b="0" i="0" u="none" strike="noStrike" dirty="0">
                          <a:solidFill>
                            <a:srgbClr val="000000"/>
                          </a:solidFill>
                          <a:effectLst/>
                          <a:latin typeface="+mn-lt"/>
                        </a:rPr>
                        <a:t> $297,568 </a:t>
                      </a:r>
                    </a:p>
                  </a:txBody>
                  <a:tcPr marL="6350" marR="6350" marT="6350" marB="0" anchor="ctr"/>
                </a:tc>
                <a:extLst>
                  <a:ext uri="{0D108BD9-81ED-4DB2-BD59-A6C34878D82A}">
                    <a16:rowId xmlns:a16="http://schemas.microsoft.com/office/drawing/2014/main" val="1060042279"/>
                  </a:ext>
                </a:extLst>
              </a:tr>
              <a:tr h="827771">
                <a:tc>
                  <a:txBody>
                    <a:bodyPr/>
                    <a:lstStyle/>
                    <a:p>
                      <a:pPr algn="ctr" fontAlgn="b"/>
                      <a:r>
                        <a:rPr lang="en-US" sz="1600" b="0" i="0" u="none" strike="noStrike" dirty="0">
                          <a:solidFill>
                            <a:srgbClr val="000000"/>
                          </a:solidFill>
                          <a:effectLst/>
                          <a:latin typeface="+mn-lt"/>
                        </a:rPr>
                        <a:t>West Kentucky Regional IDA</a:t>
                      </a:r>
                    </a:p>
                  </a:txBody>
                  <a:tcPr marL="6350" marR="6350" marT="6350" marB="0" anchor="ctr"/>
                </a:tc>
                <a:tc>
                  <a:txBody>
                    <a:bodyPr/>
                    <a:lstStyle/>
                    <a:p>
                      <a:pPr algn="ctr"/>
                      <a:r>
                        <a:rPr lang="en-US" sz="1600" dirty="0">
                          <a:latin typeface="+mn-lt"/>
                        </a:rPr>
                        <a:t>Site grading plan with an approximate 1 million square foot building pad at the Sandy Lee Watkins site.</a:t>
                      </a:r>
                    </a:p>
                  </a:txBody>
                  <a:tcPr anchor="ctr"/>
                </a:tc>
                <a:tc>
                  <a:txBody>
                    <a:bodyPr/>
                    <a:lstStyle/>
                    <a:p>
                      <a:pPr algn="l" fontAlgn="b"/>
                      <a:r>
                        <a:rPr lang="en-US" sz="1600" b="0" i="0" u="none" strike="noStrike" dirty="0">
                          <a:solidFill>
                            <a:srgbClr val="000000"/>
                          </a:solidFill>
                          <a:effectLst/>
                          <a:latin typeface="+mn-lt"/>
                        </a:rPr>
                        <a:t> $1,400,000 </a:t>
                      </a:r>
                    </a:p>
                  </a:txBody>
                  <a:tcPr marL="6350" marR="6350" marT="6350" marB="0" anchor="ctr"/>
                </a:tc>
                <a:tc>
                  <a:txBody>
                    <a:bodyPr/>
                    <a:lstStyle/>
                    <a:p>
                      <a:pPr algn="l" fontAlgn="b"/>
                      <a:r>
                        <a:rPr lang="en-US" sz="1600" b="0" i="0" u="none" strike="noStrike" dirty="0">
                          <a:solidFill>
                            <a:srgbClr val="000000"/>
                          </a:solidFill>
                          <a:effectLst/>
                          <a:latin typeface="+mn-lt"/>
                        </a:rPr>
                        <a:t> $700,000 </a:t>
                      </a:r>
                    </a:p>
                  </a:txBody>
                  <a:tcPr marL="6350" marR="6350" marT="6350" marB="0" anchor="ctr"/>
                </a:tc>
                <a:extLst>
                  <a:ext uri="{0D108BD9-81ED-4DB2-BD59-A6C34878D82A}">
                    <a16:rowId xmlns:a16="http://schemas.microsoft.com/office/drawing/2014/main" val="729014476"/>
                  </a:ext>
                </a:extLst>
              </a:tr>
              <a:tr h="337240">
                <a:tc>
                  <a:txBody>
                    <a:bodyPr/>
                    <a:lstStyle/>
                    <a:p>
                      <a:pPr marL="0" algn="l" defTabSz="914400" rtl="0" eaLnBrk="1" latinLnBrk="0" hangingPunct="1"/>
                      <a:endParaRPr lang="en-US" sz="1600" kern="1200" dirty="0">
                        <a:solidFill>
                          <a:schemeClr val="dk1"/>
                        </a:solidFill>
                        <a:latin typeface="+mn-lt"/>
                        <a:ea typeface="+mn-ea"/>
                        <a:cs typeface="+mn-cs"/>
                      </a:endParaRPr>
                    </a:p>
                  </a:txBody>
                  <a:tcPr/>
                </a:tc>
                <a:tc>
                  <a:txBody>
                    <a:bodyPr/>
                    <a:lstStyle/>
                    <a:p>
                      <a:pPr marL="0" algn="r" defTabSz="914400" rtl="0" eaLnBrk="1" latinLnBrk="0" hangingPunct="1"/>
                      <a:r>
                        <a:rPr lang="en-US" sz="1600" b="1" kern="1200" dirty="0">
                          <a:solidFill>
                            <a:schemeClr val="dk1"/>
                          </a:solidFill>
                          <a:latin typeface="+mn-lt"/>
                          <a:ea typeface="+mn-ea"/>
                          <a:cs typeface="+mn-cs"/>
                        </a:rPr>
                        <a:t>Total</a:t>
                      </a:r>
                    </a:p>
                  </a:txBody>
                  <a:tcPr/>
                </a:tc>
                <a:tc>
                  <a:txBody>
                    <a:bodyPr/>
                    <a:lstStyle/>
                    <a:p>
                      <a:pPr marL="0" algn="l" defTabSz="914400" rtl="0" eaLnBrk="1" fontAlgn="b" latinLnBrk="0" hangingPunct="1"/>
                      <a:r>
                        <a:rPr lang="en-US" sz="1600" b="1" kern="1200" dirty="0">
                          <a:solidFill>
                            <a:schemeClr val="dk1"/>
                          </a:solidFill>
                          <a:latin typeface="+mn-lt"/>
                          <a:ea typeface="+mn-ea"/>
                          <a:cs typeface="+mn-cs"/>
                        </a:rPr>
                        <a:t> $2,807,062 </a:t>
                      </a:r>
                    </a:p>
                  </a:txBody>
                  <a:tcPr marL="9525" marR="9525" marT="9525" marB="0" anchor="ctr"/>
                </a:tc>
                <a:tc>
                  <a:txBody>
                    <a:bodyPr/>
                    <a:lstStyle/>
                    <a:p>
                      <a:pPr marL="0" algn="l" defTabSz="914400" rtl="0" eaLnBrk="1" fontAlgn="b" latinLnBrk="0" hangingPunct="1"/>
                      <a:r>
                        <a:rPr lang="en-US" sz="1600" b="1" kern="1200" dirty="0">
                          <a:solidFill>
                            <a:schemeClr val="dk1"/>
                          </a:solidFill>
                          <a:latin typeface="+mn-lt"/>
                          <a:ea typeface="+mn-ea"/>
                          <a:cs typeface="+mn-cs"/>
                        </a:rPr>
                        <a:t> $1,376,099 </a:t>
                      </a:r>
                    </a:p>
                  </a:txBody>
                  <a:tcPr marL="9525" marR="9525" marT="9525" marB="0" anchor="ctr"/>
                </a:tc>
                <a:extLst>
                  <a:ext uri="{0D108BD9-81ED-4DB2-BD59-A6C34878D82A}">
                    <a16:rowId xmlns:a16="http://schemas.microsoft.com/office/drawing/2014/main" val="619355751"/>
                  </a:ext>
                </a:extLst>
              </a:tr>
            </a:tbl>
          </a:graphicData>
        </a:graphic>
      </p:graphicFrame>
      <p:sp>
        <p:nvSpPr>
          <p:cNvPr id="3" name="Slide Number Placeholder 2">
            <a:extLst>
              <a:ext uri="{FF2B5EF4-FFF2-40B4-BE49-F238E27FC236}">
                <a16:creationId xmlns:a16="http://schemas.microsoft.com/office/drawing/2014/main" id="{96E365C4-DFC0-4131-981B-B6AD1D4FF5BF}"/>
              </a:ext>
            </a:extLst>
          </p:cNvPr>
          <p:cNvSpPr>
            <a:spLocks noGrp="1"/>
          </p:cNvSpPr>
          <p:nvPr>
            <p:ph type="sldNum" sz="quarter" idx="12"/>
          </p:nvPr>
        </p:nvSpPr>
        <p:spPr>
          <a:xfrm>
            <a:off x="11111948" y="6246707"/>
            <a:ext cx="728869" cy="365125"/>
          </a:xfrm>
        </p:spPr>
        <p:txBody>
          <a:bodyPr/>
          <a:lstStyle/>
          <a:p>
            <a:fld id="{41C6BF2C-5F4B-FE4F-BCCD-66C02C411DF6}" type="slidenum">
              <a:rPr lang="en-US" sz="1400" b="1" smtClean="0">
                <a:latin typeface="Arial" panose="020B0604020202020204" pitchFamily="34" charset="0"/>
                <a:cs typeface="Arial" panose="020B0604020202020204" pitchFamily="34" charset="0"/>
              </a:rPr>
              <a:t>26</a:t>
            </a:fld>
            <a:endParaRPr lang="en-US" sz="1400" b="1" dirty="0">
              <a:latin typeface="Arial" panose="020B0604020202020204" pitchFamily="34" charset="0"/>
              <a:cs typeface="Arial" panose="020B0604020202020204" pitchFamily="34" charset="0"/>
            </a:endParaRPr>
          </a:p>
        </p:txBody>
      </p:sp>
      <p:sp>
        <p:nvSpPr>
          <p:cNvPr id="4" name="TextBox 3"/>
          <p:cNvSpPr txBox="1"/>
          <p:nvPr/>
        </p:nvSpPr>
        <p:spPr>
          <a:xfrm>
            <a:off x="3995587" y="971002"/>
            <a:ext cx="4280339" cy="424732"/>
          </a:xfrm>
          <a:prstGeom prst="rect">
            <a:avLst/>
          </a:prstGeom>
          <a:noFill/>
        </p:spPr>
        <p:txBody>
          <a:bodyPr wrap="none" rtlCol="0">
            <a:spAutoFit/>
          </a:bodyPr>
          <a:lstStyle/>
          <a:p>
            <a:pPr algn="ctr" defTabSz="1449598">
              <a:lnSpc>
                <a:spcPct val="90000"/>
              </a:lnSpc>
              <a:defRPr/>
            </a:pPr>
            <a:r>
              <a:rPr lang="en-US" sz="2400" kern="0" spc="300" dirty="0">
                <a:latin typeface="Arial"/>
                <a:cs typeface="Arial"/>
              </a:rPr>
              <a:t>West Kentucky Projects</a:t>
            </a:r>
          </a:p>
        </p:txBody>
      </p:sp>
    </p:spTree>
    <p:extLst>
      <p:ext uri="{BB962C8B-B14F-4D97-AF65-F5344CB8AC3E}">
        <p14:creationId xmlns:p14="http://schemas.microsoft.com/office/powerpoint/2010/main" val="3065998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759370-EFAA-D546-A299-270B82D6782B}"/>
              </a:ext>
            </a:extLst>
          </p:cNvPr>
          <p:cNvSpPr/>
          <p:nvPr/>
        </p:nvSpPr>
        <p:spPr>
          <a:xfrm>
            <a:off x="39757" y="324671"/>
            <a:ext cx="12192000" cy="1200329"/>
          </a:xfrm>
          <a:prstGeom prst="rect">
            <a:avLst/>
          </a:prstGeom>
        </p:spPr>
        <p:txBody>
          <a:bodyPr wrap="square">
            <a:spAutoFit/>
          </a:bodyPr>
          <a:lstStyle/>
          <a:p>
            <a:pPr algn="ctr"/>
            <a:r>
              <a:rPr lang="en-US" sz="3600" dirty="0">
                <a:solidFill>
                  <a:srgbClr val="003865"/>
                </a:solidFill>
                <a:latin typeface="Arial Black" panose="020B0A04020102020204" pitchFamily="34" charset="0"/>
              </a:rPr>
              <a:t>KPDI PROGRAM</a:t>
            </a:r>
          </a:p>
          <a:p>
            <a:pPr algn="ctr"/>
            <a:endParaRPr lang="en-US" sz="3600" dirty="0">
              <a:solidFill>
                <a:srgbClr val="003865"/>
              </a:solidFill>
            </a:endParaRPr>
          </a:p>
        </p:txBody>
      </p:sp>
      <p:graphicFrame>
        <p:nvGraphicFramePr>
          <p:cNvPr id="2" name="Table 2">
            <a:extLst>
              <a:ext uri="{FF2B5EF4-FFF2-40B4-BE49-F238E27FC236}">
                <a16:creationId xmlns:a16="http://schemas.microsoft.com/office/drawing/2014/main" id="{9DD7C3F8-EB42-4895-930B-B4C7B382FD04}"/>
              </a:ext>
            </a:extLst>
          </p:cNvPr>
          <p:cNvGraphicFramePr>
            <a:graphicFrameLocks noGrp="1"/>
          </p:cNvGraphicFramePr>
          <p:nvPr/>
        </p:nvGraphicFramePr>
        <p:xfrm>
          <a:off x="852069" y="1349567"/>
          <a:ext cx="10567373" cy="4998720"/>
        </p:xfrm>
        <a:graphic>
          <a:graphicData uri="http://schemas.openxmlformats.org/drawingml/2006/table">
            <a:tbl>
              <a:tblPr firstRow="1" bandRow="1">
                <a:tableStyleId>{5C22544A-7EE6-4342-B048-85BDC9FD1C3A}</a:tableStyleId>
              </a:tblPr>
              <a:tblGrid>
                <a:gridCol w="3019698">
                  <a:extLst>
                    <a:ext uri="{9D8B030D-6E8A-4147-A177-3AD203B41FA5}">
                      <a16:colId xmlns:a16="http://schemas.microsoft.com/office/drawing/2014/main" val="3695150305"/>
                    </a:ext>
                  </a:extLst>
                </a:gridCol>
                <a:gridCol w="4928461">
                  <a:extLst>
                    <a:ext uri="{9D8B030D-6E8A-4147-A177-3AD203B41FA5}">
                      <a16:colId xmlns:a16="http://schemas.microsoft.com/office/drawing/2014/main" val="1305528868"/>
                    </a:ext>
                  </a:extLst>
                </a:gridCol>
                <a:gridCol w="1317356">
                  <a:extLst>
                    <a:ext uri="{9D8B030D-6E8A-4147-A177-3AD203B41FA5}">
                      <a16:colId xmlns:a16="http://schemas.microsoft.com/office/drawing/2014/main" val="3988959744"/>
                    </a:ext>
                  </a:extLst>
                </a:gridCol>
                <a:gridCol w="1301858">
                  <a:extLst>
                    <a:ext uri="{9D8B030D-6E8A-4147-A177-3AD203B41FA5}">
                      <a16:colId xmlns:a16="http://schemas.microsoft.com/office/drawing/2014/main" val="3226908419"/>
                    </a:ext>
                  </a:extLst>
                </a:gridCol>
              </a:tblGrid>
              <a:tr h="557002">
                <a:tc>
                  <a:txBody>
                    <a:bodyPr/>
                    <a:lstStyle/>
                    <a:p>
                      <a:endParaRPr lang="en-US" dirty="0"/>
                    </a:p>
                  </a:txBody>
                  <a:tcPr/>
                </a:tc>
                <a:tc>
                  <a:txBody>
                    <a:bodyPr/>
                    <a:lstStyle/>
                    <a:p>
                      <a:pPr algn="ctr"/>
                      <a:endParaRPr lang="en-US" dirty="0"/>
                    </a:p>
                    <a:p>
                      <a:pPr algn="ctr"/>
                      <a:r>
                        <a:rPr lang="en-US" dirty="0"/>
                        <a:t>Description</a:t>
                      </a:r>
                    </a:p>
                  </a:txBody>
                  <a:tcPr/>
                </a:tc>
                <a:tc>
                  <a:txBody>
                    <a:bodyPr/>
                    <a:lstStyle/>
                    <a:p>
                      <a:pPr algn="ctr"/>
                      <a:r>
                        <a:rPr lang="en-US" dirty="0"/>
                        <a:t>Projected Investment</a:t>
                      </a:r>
                    </a:p>
                  </a:txBody>
                  <a:tcPr/>
                </a:tc>
                <a:tc>
                  <a:txBody>
                    <a:bodyPr/>
                    <a:lstStyle/>
                    <a:p>
                      <a:pPr algn="ctr"/>
                      <a:r>
                        <a:rPr lang="en-US" dirty="0"/>
                        <a:t>Amount Approved</a:t>
                      </a:r>
                    </a:p>
                  </a:txBody>
                  <a:tcPr/>
                </a:tc>
                <a:extLst>
                  <a:ext uri="{0D108BD9-81ED-4DB2-BD59-A6C34878D82A}">
                    <a16:rowId xmlns:a16="http://schemas.microsoft.com/office/drawing/2014/main" val="3519013936"/>
                  </a:ext>
                </a:extLst>
              </a:tr>
              <a:tr h="128474">
                <a:tc>
                  <a:txBody>
                    <a:bodyPr/>
                    <a:lstStyle/>
                    <a:p>
                      <a:pPr algn="ctr" fontAlgn="b"/>
                      <a:r>
                        <a:rPr lang="en-US" sz="1600" b="0" i="0" u="none" strike="noStrike" dirty="0">
                          <a:solidFill>
                            <a:srgbClr val="000000"/>
                          </a:solidFill>
                          <a:effectLst/>
                          <a:latin typeface="+mn-lt"/>
                        </a:rPr>
                        <a:t>Jackson County/McKee IDA</a:t>
                      </a:r>
                    </a:p>
                  </a:txBody>
                  <a:tcPr marL="6350" marR="6350" marT="6350" marB="0" anchor="ctr"/>
                </a:tc>
                <a:tc>
                  <a:txBody>
                    <a:bodyPr/>
                    <a:lstStyle/>
                    <a:p>
                      <a:pPr marL="0" algn="ctr" defTabSz="914400" rtl="0" eaLnBrk="1" latinLnBrk="0" hangingPunct="1"/>
                      <a:r>
                        <a:rPr lang="en-US" sz="1600" dirty="0">
                          <a:latin typeface="+mn-lt"/>
                        </a:rPr>
                        <a:t>Due diligence for Build-Ready pad status on their 200,000sqft and for site work in their Annville Industrial Park. (geotechnical and other site development work)</a:t>
                      </a:r>
                    </a:p>
                  </a:txBody>
                  <a:tcPr anchor="ctr"/>
                </a:tc>
                <a:tc>
                  <a:txBody>
                    <a:bodyPr/>
                    <a:lstStyle/>
                    <a:p>
                      <a:pPr algn="l" fontAlgn="b"/>
                      <a:r>
                        <a:rPr lang="en-US" sz="1600" b="0" i="0" u="none" strike="noStrike" dirty="0">
                          <a:solidFill>
                            <a:srgbClr val="000000"/>
                          </a:solidFill>
                          <a:effectLst/>
                          <a:latin typeface="+mn-lt"/>
                        </a:rPr>
                        <a:t>$190,000 </a:t>
                      </a:r>
                    </a:p>
                  </a:txBody>
                  <a:tcPr marL="6350" marR="6350" marT="6350" marB="0" anchor="ctr"/>
                </a:tc>
                <a:tc>
                  <a:txBody>
                    <a:bodyPr/>
                    <a:lstStyle/>
                    <a:p>
                      <a:pPr algn="l" fontAlgn="b"/>
                      <a:r>
                        <a:rPr lang="en-US" sz="1600" b="0" i="0" u="none" strike="noStrike" dirty="0">
                          <a:solidFill>
                            <a:srgbClr val="000000"/>
                          </a:solidFill>
                          <a:effectLst/>
                          <a:latin typeface="+mn-lt"/>
                        </a:rPr>
                        <a:t>$95,000 </a:t>
                      </a:r>
                    </a:p>
                  </a:txBody>
                  <a:tcPr marL="6350" marR="6350" marT="6350" marB="0" anchor="ctr"/>
                </a:tc>
                <a:extLst>
                  <a:ext uri="{0D108BD9-81ED-4DB2-BD59-A6C34878D82A}">
                    <a16:rowId xmlns:a16="http://schemas.microsoft.com/office/drawing/2014/main" val="4023717978"/>
                  </a:ext>
                </a:extLst>
              </a:tr>
              <a:tr h="128474">
                <a:tc>
                  <a:txBody>
                    <a:bodyPr/>
                    <a:lstStyle/>
                    <a:p>
                      <a:pPr algn="ctr" fontAlgn="b"/>
                      <a:r>
                        <a:rPr lang="en-US" sz="1600" b="0" i="0" u="none" strike="noStrike">
                          <a:solidFill>
                            <a:srgbClr val="000000"/>
                          </a:solidFill>
                          <a:effectLst/>
                          <a:latin typeface="+mn-lt"/>
                        </a:rPr>
                        <a:t>Johnson County Fiscal Court</a:t>
                      </a:r>
                    </a:p>
                  </a:txBody>
                  <a:tcPr marL="6350" marR="6350" marT="6350" marB="0" anchor="ctr"/>
                </a:tc>
                <a:tc>
                  <a:txBody>
                    <a:bodyPr/>
                    <a:lstStyle/>
                    <a:p>
                      <a:pPr marL="0" algn="ctr" defTabSz="914400" rtl="0" eaLnBrk="1" latinLnBrk="0" hangingPunct="1"/>
                      <a:r>
                        <a:rPr lang="en-US" sz="1600" kern="1200" dirty="0">
                          <a:solidFill>
                            <a:schemeClr val="dk1"/>
                          </a:solidFill>
                          <a:latin typeface="+mn-lt"/>
                          <a:ea typeface="+mn-ea"/>
                          <a:cs typeface="+mn-cs"/>
                        </a:rPr>
                        <a:t>Expanding existing Kentucky Build-Ready Certified industrial park in Hager Hill.</a:t>
                      </a:r>
                    </a:p>
                  </a:txBody>
                  <a:tcPr anchor="ctr"/>
                </a:tc>
                <a:tc>
                  <a:txBody>
                    <a:bodyPr/>
                    <a:lstStyle/>
                    <a:p>
                      <a:pPr algn="l" fontAlgn="b"/>
                      <a:r>
                        <a:rPr lang="en-US" sz="1600" b="0" i="0" u="none" strike="noStrike" dirty="0">
                          <a:solidFill>
                            <a:srgbClr val="000000"/>
                          </a:solidFill>
                          <a:effectLst/>
                          <a:latin typeface="+mn-lt"/>
                        </a:rPr>
                        <a:t>$435,000 </a:t>
                      </a:r>
                    </a:p>
                  </a:txBody>
                  <a:tcPr marL="6350" marR="6350" marT="6350" marB="0" anchor="ctr"/>
                </a:tc>
                <a:tc>
                  <a:txBody>
                    <a:bodyPr/>
                    <a:lstStyle/>
                    <a:p>
                      <a:pPr algn="l" fontAlgn="b"/>
                      <a:r>
                        <a:rPr lang="en-US" sz="1600" b="0" i="0" u="none" strike="noStrike" dirty="0">
                          <a:solidFill>
                            <a:srgbClr val="000000"/>
                          </a:solidFill>
                          <a:effectLst/>
                          <a:latin typeface="+mn-lt"/>
                        </a:rPr>
                        <a:t>$217,500 </a:t>
                      </a:r>
                    </a:p>
                  </a:txBody>
                  <a:tcPr marL="6350" marR="6350" marT="6350" marB="0" anchor="ctr"/>
                </a:tc>
                <a:extLst>
                  <a:ext uri="{0D108BD9-81ED-4DB2-BD59-A6C34878D82A}">
                    <a16:rowId xmlns:a16="http://schemas.microsoft.com/office/drawing/2014/main" val="2290798139"/>
                  </a:ext>
                </a:extLst>
              </a:tr>
              <a:tr h="128474">
                <a:tc>
                  <a:txBody>
                    <a:bodyPr/>
                    <a:lstStyle/>
                    <a:p>
                      <a:pPr algn="ctr" fontAlgn="b"/>
                      <a:r>
                        <a:rPr lang="en-US" sz="1600" b="0" i="0" u="none" strike="noStrike" dirty="0">
                          <a:solidFill>
                            <a:srgbClr val="000000"/>
                          </a:solidFill>
                          <a:effectLst/>
                          <a:latin typeface="+mn-lt"/>
                        </a:rPr>
                        <a:t>London-Laurel County Economic Development Authority</a:t>
                      </a:r>
                    </a:p>
                  </a:txBody>
                  <a:tcPr marL="6350" marR="6350" marT="6350" marB="0" anchor="ctr"/>
                </a:tc>
                <a:tc>
                  <a:txBody>
                    <a:bodyPr/>
                    <a:lstStyle/>
                    <a:p>
                      <a:pPr marL="0" algn="ctr" defTabSz="914400" rtl="0" eaLnBrk="1" latinLnBrk="0" hangingPunct="1"/>
                      <a:r>
                        <a:rPr lang="en-US" sz="1600" kern="1200" dirty="0">
                          <a:solidFill>
                            <a:schemeClr val="dk1"/>
                          </a:solidFill>
                          <a:latin typeface="+mn-lt"/>
                          <a:ea typeface="+mn-ea"/>
                          <a:cs typeface="+mn-cs"/>
                        </a:rPr>
                        <a:t>Construction of a 150,000 square foot spec building.</a:t>
                      </a:r>
                    </a:p>
                    <a:p>
                      <a:pPr marL="0" algn="ctr" defTabSz="914400" rtl="0" eaLnBrk="1" latinLnBrk="0" hangingPunct="1"/>
                      <a:endParaRPr lang="en-US" sz="1800" kern="1200" dirty="0">
                        <a:solidFill>
                          <a:schemeClr val="dk1"/>
                        </a:solidFill>
                        <a:latin typeface="+mn-lt"/>
                        <a:ea typeface="+mn-ea"/>
                        <a:cs typeface="+mn-cs"/>
                      </a:endParaRPr>
                    </a:p>
                  </a:txBody>
                  <a:tcPr anchor="ctr"/>
                </a:tc>
                <a:tc>
                  <a:txBody>
                    <a:bodyPr/>
                    <a:lstStyle/>
                    <a:p>
                      <a:pPr algn="l" fontAlgn="b"/>
                      <a:r>
                        <a:rPr lang="en-US" sz="1600" b="0" i="0" u="none" strike="noStrike" dirty="0">
                          <a:solidFill>
                            <a:srgbClr val="000000"/>
                          </a:solidFill>
                          <a:effectLst/>
                          <a:latin typeface="+mn-lt"/>
                        </a:rPr>
                        <a:t>$3,839,000 </a:t>
                      </a:r>
                    </a:p>
                  </a:txBody>
                  <a:tcPr marL="6350" marR="6350" marT="6350" marB="0" anchor="ctr"/>
                </a:tc>
                <a:tc>
                  <a:txBody>
                    <a:bodyPr/>
                    <a:lstStyle/>
                    <a:p>
                      <a:pPr algn="l" fontAlgn="b"/>
                      <a:r>
                        <a:rPr lang="en-US" sz="1600" b="0" i="0" u="none" strike="noStrike" dirty="0">
                          <a:solidFill>
                            <a:srgbClr val="000000"/>
                          </a:solidFill>
                          <a:effectLst/>
                          <a:latin typeface="+mn-lt"/>
                        </a:rPr>
                        <a:t>$1,521,819 </a:t>
                      </a:r>
                    </a:p>
                  </a:txBody>
                  <a:tcPr marL="6350" marR="6350" marT="6350" marB="0" anchor="ctr"/>
                </a:tc>
                <a:extLst>
                  <a:ext uri="{0D108BD9-81ED-4DB2-BD59-A6C34878D82A}">
                    <a16:rowId xmlns:a16="http://schemas.microsoft.com/office/drawing/2014/main" val="3974775073"/>
                  </a:ext>
                </a:extLst>
              </a:tr>
              <a:tr h="128474">
                <a:tc>
                  <a:txBody>
                    <a:bodyPr/>
                    <a:lstStyle/>
                    <a:p>
                      <a:pPr algn="ctr" fontAlgn="b"/>
                      <a:r>
                        <a:rPr lang="en-US" sz="1600" b="0" i="0" u="none" strike="noStrike" dirty="0">
                          <a:solidFill>
                            <a:srgbClr val="000000"/>
                          </a:solidFill>
                          <a:effectLst/>
                          <a:latin typeface="+mn-lt"/>
                        </a:rPr>
                        <a:t>Morehead-Rowan County Economic Development Council</a:t>
                      </a:r>
                    </a:p>
                  </a:txBody>
                  <a:tcPr marL="6350" marR="6350" marT="6350" marB="0" anchor="ctr"/>
                </a:tc>
                <a:tc>
                  <a:txBody>
                    <a:bodyPr/>
                    <a:lstStyle/>
                    <a:p>
                      <a:pPr marL="0" algn="ctr" defTabSz="914400" rtl="0" eaLnBrk="1" latinLnBrk="0" hangingPunct="1"/>
                      <a:r>
                        <a:rPr lang="en-US" sz="1600" kern="1200" dirty="0">
                          <a:solidFill>
                            <a:schemeClr val="dk1"/>
                          </a:solidFill>
                          <a:latin typeface="+mn-lt"/>
                          <a:ea typeface="+mn-ea"/>
                          <a:cs typeface="+mn-cs"/>
                        </a:rPr>
                        <a:t>Acquiring 238-acre parcel currently being utilized as farmland and privately owned.</a:t>
                      </a:r>
                    </a:p>
                  </a:txBody>
                  <a:tcPr anchor="ctr"/>
                </a:tc>
                <a:tc>
                  <a:txBody>
                    <a:bodyPr/>
                    <a:lstStyle/>
                    <a:p>
                      <a:pPr algn="l" fontAlgn="b"/>
                      <a:r>
                        <a:rPr lang="en-US" sz="1600" b="0" i="0" u="none" strike="noStrike" dirty="0">
                          <a:solidFill>
                            <a:srgbClr val="000000"/>
                          </a:solidFill>
                          <a:effectLst/>
                          <a:latin typeface="+mn-lt"/>
                        </a:rPr>
                        <a:t>$2,300,000 </a:t>
                      </a:r>
                    </a:p>
                  </a:txBody>
                  <a:tcPr marL="6350" marR="6350" marT="6350" marB="0" anchor="ctr"/>
                </a:tc>
                <a:tc>
                  <a:txBody>
                    <a:bodyPr/>
                    <a:lstStyle/>
                    <a:p>
                      <a:pPr algn="l" fontAlgn="b"/>
                      <a:r>
                        <a:rPr lang="en-US" sz="1600" b="0" i="0" u="none" strike="noStrike" dirty="0">
                          <a:solidFill>
                            <a:srgbClr val="000000"/>
                          </a:solidFill>
                          <a:effectLst/>
                          <a:latin typeface="+mn-lt"/>
                        </a:rPr>
                        <a:t>$599,414 </a:t>
                      </a:r>
                    </a:p>
                  </a:txBody>
                  <a:tcPr marL="6350" marR="6350" marT="6350" marB="0" anchor="ctr"/>
                </a:tc>
                <a:extLst>
                  <a:ext uri="{0D108BD9-81ED-4DB2-BD59-A6C34878D82A}">
                    <a16:rowId xmlns:a16="http://schemas.microsoft.com/office/drawing/2014/main" val="4000472562"/>
                  </a:ext>
                </a:extLst>
              </a:tr>
              <a:tr h="128474">
                <a:tc>
                  <a:txBody>
                    <a:bodyPr/>
                    <a:lstStyle/>
                    <a:p>
                      <a:pPr algn="ctr" fontAlgn="b"/>
                      <a:r>
                        <a:rPr lang="en-US" sz="1600" b="0" i="0" u="none" strike="noStrike" dirty="0">
                          <a:solidFill>
                            <a:srgbClr val="000000"/>
                          </a:solidFill>
                          <a:effectLst/>
                          <a:latin typeface="+mn-lt"/>
                        </a:rPr>
                        <a:t>Northeast Kentucky Regional Industrial Authority, Inc.</a:t>
                      </a:r>
                    </a:p>
                  </a:txBody>
                  <a:tcPr marL="6350" marR="6350" marT="6350" marB="0" anchor="ctr"/>
                </a:tc>
                <a:tc>
                  <a:txBody>
                    <a:bodyPr/>
                    <a:lstStyle/>
                    <a:p>
                      <a:pPr marL="0" algn="ctr" defTabSz="914400" rtl="0" eaLnBrk="1" latinLnBrk="0" hangingPunct="1"/>
                      <a:r>
                        <a:rPr lang="en-US" sz="1600" kern="1200" dirty="0">
                          <a:solidFill>
                            <a:schemeClr val="dk1"/>
                          </a:solidFill>
                          <a:latin typeface="+mn-lt"/>
                          <a:ea typeface="+mn-ea"/>
                          <a:cs typeface="+mn-cs"/>
                        </a:rPr>
                        <a:t>The Regional authority will be acquiring 240 acres of additional land.</a:t>
                      </a:r>
                    </a:p>
                  </a:txBody>
                  <a:tcPr anchor="ctr"/>
                </a:tc>
                <a:tc>
                  <a:txBody>
                    <a:bodyPr/>
                    <a:lstStyle/>
                    <a:p>
                      <a:pPr algn="l" fontAlgn="b"/>
                      <a:r>
                        <a:rPr lang="en-US" sz="1600" b="0" i="0" u="none" strike="noStrike" dirty="0">
                          <a:solidFill>
                            <a:srgbClr val="000000"/>
                          </a:solidFill>
                          <a:effectLst/>
                          <a:latin typeface="+mn-lt"/>
                        </a:rPr>
                        <a:t>$1,500,000 </a:t>
                      </a:r>
                    </a:p>
                  </a:txBody>
                  <a:tcPr marL="6350" marR="6350" marT="6350" marB="0" anchor="ctr"/>
                </a:tc>
                <a:tc>
                  <a:txBody>
                    <a:bodyPr/>
                    <a:lstStyle/>
                    <a:p>
                      <a:pPr algn="l" fontAlgn="b"/>
                      <a:r>
                        <a:rPr lang="en-US" sz="1600" b="0" i="0" u="none" strike="noStrike" dirty="0">
                          <a:solidFill>
                            <a:srgbClr val="000000"/>
                          </a:solidFill>
                          <a:effectLst/>
                          <a:latin typeface="+mn-lt"/>
                        </a:rPr>
                        <a:t>$750,000 </a:t>
                      </a:r>
                    </a:p>
                  </a:txBody>
                  <a:tcPr marL="6350" marR="6350" marT="6350" marB="0" anchor="ctr"/>
                </a:tc>
                <a:extLst>
                  <a:ext uri="{0D108BD9-81ED-4DB2-BD59-A6C34878D82A}">
                    <a16:rowId xmlns:a16="http://schemas.microsoft.com/office/drawing/2014/main" val="192779455"/>
                  </a:ext>
                </a:extLst>
              </a:tr>
              <a:tr h="128474">
                <a:tc>
                  <a:txBody>
                    <a:bodyPr/>
                    <a:lstStyle/>
                    <a:p>
                      <a:pPr algn="ctr" fontAlgn="b"/>
                      <a:r>
                        <a:rPr lang="en-US" sz="1600" b="0" i="0" u="none" strike="noStrike" dirty="0">
                          <a:solidFill>
                            <a:srgbClr val="000000"/>
                          </a:solidFill>
                          <a:effectLst/>
                          <a:latin typeface="+mn-lt"/>
                        </a:rPr>
                        <a:t>Southeast Kentucky IDA</a:t>
                      </a:r>
                    </a:p>
                  </a:txBody>
                  <a:tcPr marL="6350" marR="6350" marT="6350" marB="0" anchor="ctr"/>
                </a:tc>
                <a:tc>
                  <a:txBody>
                    <a:bodyPr/>
                    <a:lstStyle/>
                    <a:p>
                      <a:pPr marL="0" algn="ctr" defTabSz="914400" rtl="0" eaLnBrk="1" latinLnBrk="0" hangingPunct="1"/>
                      <a:r>
                        <a:rPr lang="en-US" sz="1600" kern="1200" dirty="0">
                          <a:solidFill>
                            <a:schemeClr val="dk1"/>
                          </a:solidFill>
                          <a:latin typeface="+mn-lt"/>
                          <a:ea typeface="+mn-ea"/>
                          <a:cs typeface="+mn-cs"/>
                        </a:rPr>
                        <a:t>Regional project to construct a 105,000 square foot spec building on Lot #7 in the Southern Kentucky Business Park</a:t>
                      </a:r>
                    </a:p>
                  </a:txBody>
                  <a:tcPr anchor="ctr"/>
                </a:tc>
                <a:tc>
                  <a:txBody>
                    <a:bodyPr/>
                    <a:lstStyle/>
                    <a:p>
                      <a:pPr algn="l" fontAlgn="b"/>
                      <a:r>
                        <a:rPr lang="en-US" sz="1600" b="0" i="0" u="none" strike="noStrike" dirty="0">
                          <a:solidFill>
                            <a:srgbClr val="000000"/>
                          </a:solidFill>
                          <a:effectLst/>
                          <a:latin typeface="+mn-lt"/>
                        </a:rPr>
                        <a:t>$3,784,000 </a:t>
                      </a:r>
                    </a:p>
                  </a:txBody>
                  <a:tcPr marL="6350" marR="6350" marT="6350" marB="0" anchor="ctr"/>
                </a:tc>
                <a:tc>
                  <a:txBody>
                    <a:bodyPr/>
                    <a:lstStyle/>
                    <a:p>
                      <a:pPr algn="l" fontAlgn="b"/>
                      <a:r>
                        <a:rPr lang="en-US" sz="1600" b="0" i="0" u="none" strike="noStrike" dirty="0">
                          <a:solidFill>
                            <a:srgbClr val="000000"/>
                          </a:solidFill>
                          <a:effectLst/>
                          <a:latin typeface="+mn-lt"/>
                        </a:rPr>
                        <a:t>$1,892,000 </a:t>
                      </a:r>
                    </a:p>
                  </a:txBody>
                  <a:tcPr marL="6350" marR="6350" marT="6350" marB="0" anchor="ctr"/>
                </a:tc>
                <a:extLst>
                  <a:ext uri="{0D108BD9-81ED-4DB2-BD59-A6C34878D82A}">
                    <a16:rowId xmlns:a16="http://schemas.microsoft.com/office/drawing/2014/main" val="2605283318"/>
                  </a:ext>
                </a:extLst>
              </a:tr>
              <a:tr h="362033">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r" defTabSz="914400" rtl="0" eaLnBrk="1" latinLnBrk="0" hangingPunct="1"/>
                      <a:r>
                        <a:rPr lang="en-US" sz="1600" b="1" kern="1200" dirty="0">
                          <a:solidFill>
                            <a:schemeClr val="dk1"/>
                          </a:solidFill>
                          <a:latin typeface="+mn-lt"/>
                          <a:ea typeface="+mn-ea"/>
                          <a:cs typeface="+mn-cs"/>
                        </a:rPr>
                        <a:t>Total</a:t>
                      </a:r>
                    </a:p>
                  </a:txBody>
                  <a:tcPr/>
                </a:tc>
                <a:tc>
                  <a:txBody>
                    <a:bodyPr/>
                    <a:lstStyle/>
                    <a:p>
                      <a:pPr marL="0" algn="l" defTabSz="914400" rtl="0" eaLnBrk="1" fontAlgn="b" latinLnBrk="0" hangingPunct="1"/>
                      <a:r>
                        <a:rPr lang="en-US" sz="1600" b="1" kern="1200" dirty="0">
                          <a:solidFill>
                            <a:schemeClr val="dk1"/>
                          </a:solidFill>
                          <a:latin typeface="+mn-lt"/>
                          <a:ea typeface="+mn-ea"/>
                          <a:cs typeface="+mn-cs"/>
                        </a:rPr>
                        <a:t>$12,048,000</a:t>
                      </a:r>
                    </a:p>
                  </a:txBody>
                  <a:tcPr marL="9525" marR="9525" marT="9525" marB="0" anchor="ctr"/>
                </a:tc>
                <a:tc>
                  <a:txBody>
                    <a:bodyPr/>
                    <a:lstStyle/>
                    <a:p>
                      <a:pPr marL="0" algn="l" defTabSz="914400" rtl="0" eaLnBrk="1" fontAlgn="b" latinLnBrk="0" hangingPunct="1"/>
                      <a:r>
                        <a:rPr lang="en-US" sz="1600" b="1" kern="1200" dirty="0">
                          <a:solidFill>
                            <a:schemeClr val="dk1"/>
                          </a:solidFill>
                          <a:latin typeface="+mn-lt"/>
                          <a:ea typeface="+mn-ea"/>
                          <a:cs typeface="+mn-cs"/>
                        </a:rPr>
                        <a:t>$5,075,733</a:t>
                      </a:r>
                    </a:p>
                  </a:txBody>
                  <a:tcPr marL="9525" marR="9525" marT="9525" marB="0" anchor="ctr"/>
                </a:tc>
                <a:extLst>
                  <a:ext uri="{0D108BD9-81ED-4DB2-BD59-A6C34878D82A}">
                    <a16:rowId xmlns:a16="http://schemas.microsoft.com/office/drawing/2014/main" val="181171288"/>
                  </a:ext>
                </a:extLst>
              </a:tr>
            </a:tbl>
          </a:graphicData>
        </a:graphic>
      </p:graphicFrame>
      <p:sp>
        <p:nvSpPr>
          <p:cNvPr id="3" name="Slide Number Placeholder 2">
            <a:extLst>
              <a:ext uri="{FF2B5EF4-FFF2-40B4-BE49-F238E27FC236}">
                <a16:creationId xmlns:a16="http://schemas.microsoft.com/office/drawing/2014/main" id="{96E365C4-DFC0-4131-981B-B6AD1D4FF5BF}"/>
              </a:ext>
            </a:extLst>
          </p:cNvPr>
          <p:cNvSpPr>
            <a:spLocks noGrp="1"/>
          </p:cNvSpPr>
          <p:nvPr>
            <p:ph type="sldNum" sz="quarter" idx="12"/>
          </p:nvPr>
        </p:nvSpPr>
        <p:spPr>
          <a:xfrm>
            <a:off x="11111948" y="6246707"/>
            <a:ext cx="728869" cy="365125"/>
          </a:xfrm>
        </p:spPr>
        <p:txBody>
          <a:bodyPr/>
          <a:lstStyle/>
          <a:p>
            <a:fld id="{41C6BF2C-5F4B-FE4F-BCCD-66C02C411DF6}" type="slidenum">
              <a:rPr lang="en-US" sz="1400" b="1" smtClean="0">
                <a:latin typeface="Arial" panose="020B0604020202020204" pitchFamily="34" charset="0"/>
                <a:cs typeface="Arial" panose="020B0604020202020204" pitchFamily="34" charset="0"/>
              </a:rPr>
              <a:t>27</a:t>
            </a:fld>
            <a:endParaRPr lang="en-US" sz="1400" b="1" dirty="0">
              <a:latin typeface="Arial" panose="020B0604020202020204" pitchFamily="34" charset="0"/>
              <a:cs typeface="Arial" panose="020B0604020202020204" pitchFamily="34" charset="0"/>
            </a:endParaRPr>
          </a:p>
        </p:txBody>
      </p:sp>
      <p:sp>
        <p:nvSpPr>
          <p:cNvPr id="7" name="TextBox 6"/>
          <p:cNvSpPr txBox="1"/>
          <p:nvPr/>
        </p:nvSpPr>
        <p:spPr>
          <a:xfrm>
            <a:off x="4038066" y="924835"/>
            <a:ext cx="4195380" cy="424732"/>
          </a:xfrm>
          <a:prstGeom prst="rect">
            <a:avLst/>
          </a:prstGeom>
          <a:noFill/>
        </p:spPr>
        <p:txBody>
          <a:bodyPr wrap="none" rtlCol="0">
            <a:spAutoFit/>
          </a:bodyPr>
          <a:lstStyle/>
          <a:p>
            <a:pPr algn="ctr" defTabSz="1449598">
              <a:lnSpc>
                <a:spcPct val="90000"/>
              </a:lnSpc>
              <a:defRPr/>
            </a:pPr>
            <a:r>
              <a:rPr lang="en-US" sz="2400" kern="0" spc="300" dirty="0">
                <a:latin typeface="Arial"/>
                <a:cs typeface="Arial"/>
              </a:rPr>
              <a:t>East Kentucky Projects</a:t>
            </a:r>
          </a:p>
        </p:txBody>
      </p:sp>
    </p:spTree>
    <p:extLst>
      <p:ext uri="{BB962C8B-B14F-4D97-AF65-F5344CB8AC3E}">
        <p14:creationId xmlns:p14="http://schemas.microsoft.com/office/powerpoint/2010/main" val="633983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30E13E7-A344-2D46-B53A-A8D1DBBE68A6}"/>
              </a:ext>
            </a:extLst>
          </p:cNvPr>
          <p:cNvSpPr/>
          <p:nvPr/>
        </p:nvSpPr>
        <p:spPr>
          <a:xfrm>
            <a:off x="6130344" y="1014761"/>
            <a:ext cx="6104551" cy="5843239"/>
          </a:xfrm>
          <a:prstGeom prst="rect">
            <a:avLst/>
          </a:prstGeom>
          <a:gradFill flip="none" rotWithShape="1">
            <a:gsLst>
              <a:gs pos="0">
                <a:srgbClr val="003764">
                  <a:tint val="66000"/>
                  <a:satMod val="160000"/>
                </a:srgbClr>
              </a:gs>
              <a:gs pos="50000">
                <a:srgbClr val="003764">
                  <a:tint val="44500"/>
                  <a:satMod val="160000"/>
                </a:srgbClr>
              </a:gs>
              <a:gs pos="100000">
                <a:srgbClr val="003764">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1F1E903-516B-E341-8C70-B5C5F3351E8B}"/>
              </a:ext>
            </a:extLst>
          </p:cNvPr>
          <p:cNvSpPr/>
          <p:nvPr/>
        </p:nvSpPr>
        <p:spPr>
          <a:xfrm>
            <a:off x="0" y="1014761"/>
            <a:ext cx="6007820" cy="5843016"/>
          </a:xfrm>
          <a:prstGeom prst="rect">
            <a:avLst/>
          </a:prstGeom>
          <a:gradFill flip="none" rotWithShape="1">
            <a:gsLst>
              <a:gs pos="0">
                <a:srgbClr val="62B5E5">
                  <a:tint val="66000"/>
                  <a:satMod val="160000"/>
                </a:srgbClr>
              </a:gs>
              <a:gs pos="50000">
                <a:srgbClr val="62B5E5">
                  <a:tint val="44500"/>
                  <a:satMod val="160000"/>
                </a:srgbClr>
              </a:gs>
              <a:gs pos="100000">
                <a:srgbClr val="62B5E5">
                  <a:tint val="23500"/>
                  <a:satMod val="160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1CD279-AD17-7E4C-8EEE-285E2086477C}"/>
              </a:ext>
            </a:extLst>
          </p:cNvPr>
          <p:cNvSpPr txBox="1"/>
          <p:nvPr/>
        </p:nvSpPr>
        <p:spPr>
          <a:xfrm>
            <a:off x="1407762" y="177713"/>
            <a:ext cx="9376475" cy="707886"/>
          </a:xfrm>
          <a:prstGeom prst="rect">
            <a:avLst/>
          </a:prstGeom>
          <a:noFill/>
        </p:spPr>
        <p:txBody>
          <a:bodyPr wrap="square" lIns="91440" tIns="45720" rIns="91440" bIns="45720" rtlCol="0" anchor="t">
            <a:spAutoFit/>
          </a:bodyPr>
          <a:lstStyle/>
          <a:p>
            <a:pPr marL="0" marR="0" lvl="0" indent="0" algn="ctr" defTabSz="911842"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a:ln>
                  <a:noFill/>
                </a:ln>
                <a:solidFill>
                  <a:srgbClr val="003764"/>
                </a:solidFill>
                <a:effectLst/>
                <a:uLnTx/>
                <a:uFillTx/>
                <a:latin typeface="Arial Black"/>
                <a:ea typeface="Arial" charset="0"/>
                <a:cs typeface="Arial Black" panose="020B0604020202020204" pitchFamily="34" charset="0"/>
              </a:rPr>
              <a:t>ADDITIONAL SUCCESS STORIES</a:t>
            </a:r>
          </a:p>
        </p:txBody>
      </p:sp>
      <p:sp>
        <p:nvSpPr>
          <p:cNvPr id="4" name="TextBox 3">
            <a:extLst>
              <a:ext uri="{FF2B5EF4-FFF2-40B4-BE49-F238E27FC236}">
                <a16:creationId xmlns:a16="http://schemas.microsoft.com/office/drawing/2014/main" id="{5852B806-76F7-8343-AE4C-2B632FC92277}"/>
              </a:ext>
            </a:extLst>
          </p:cNvPr>
          <p:cNvSpPr txBox="1"/>
          <p:nvPr/>
        </p:nvSpPr>
        <p:spPr>
          <a:xfrm>
            <a:off x="41735" y="1106343"/>
            <a:ext cx="6119223" cy="8335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ODMUNSON MANUFACTURING</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Arial"/>
                <a:ea typeface="+mn-ea"/>
                <a:cs typeface="Arial"/>
              </a:rPr>
              <a:t>HICKORY, GRAVES COUNTY</a:t>
            </a:r>
          </a:p>
        </p:txBody>
      </p:sp>
      <p:cxnSp>
        <p:nvCxnSpPr>
          <p:cNvPr id="16" name="Straight Connector 15">
            <a:extLst>
              <a:ext uri="{FF2B5EF4-FFF2-40B4-BE49-F238E27FC236}">
                <a16:creationId xmlns:a16="http://schemas.microsoft.com/office/drawing/2014/main" id="{1B2EAB43-ED92-4246-B2CD-8D06B36D0421}"/>
              </a:ext>
            </a:extLst>
          </p:cNvPr>
          <p:cNvCxnSpPr>
            <a:cxnSpLocks/>
          </p:cNvCxnSpPr>
          <p:nvPr/>
        </p:nvCxnSpPr>
        <p:spPr>
          <a:xfrm flipH="1">
            <a:off x="3012371" y="3356856"/>
            <a:ext cx="24017" cy="3284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E21727-0199-7B47-B02C-081A24A7DB04}"/>
              </a:ext>
            </a:extLst>
          </p:cNvPr>
          <p:cNvSpPr txBox="1"/>
          <p:nvPr/>
        </p:nvSpPr>
        <p:spPr>
          <a:xfrm>
            <a:off x="3354874" y="4327196"/>
            <a:ext cx="183544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a:t>
            </a:r>
            <a:r>
              <a:rPr lang="en-US" sz="2000" dirty="0">
                <a:solidFill>
                  <a:prstClr val="black"/>
                </a:solidFill>
                <a:latin typeface="Arial"/>
                <a:cs typeface="Arial"/>
              </a:rPr>
              <a:t>12.5</a:t>
            </a:r>
            <a:r>
              <a:rPr kumimoji="0" lang="en-US" sz="2000" b="0" i="0" u="none" strike="noStrike" kern="1200" cap="none" spc="0" normalizeH="0" baseline="0" noProof="0" dirty="0">
                <a:ln>
                  <a:noFill/>
                </a:ln>
                <a:solidFill>
                  <a:prstClr val="black"/>
                </a:solidFill>
                <a:effectLst/>
                <a:uLnTx/>
                <a:uFillTx/>
                <a:latin typeface="Arial"/>
                <a:ea typeface="+mn-ea"/>
                <a:cs typeface="Arial"/>
              </a:rPr>
              <a:t> million investment</a:t>
            </a:r>
          </a:p>
        </p:txBody>
      </p:sp>
      <p:sp>
        <p:nvSpPr>
          <p:cNvPr id="12" name="TextBox 11">
            <a:extLst>
              <a:ext uri="{FF2B5EF4-FFF2-40B4-BE49-F238E27FC236}">
                <a16:creationId xmlns:a16="http://schemas.microsoft.com/office/drawing/2014/main" id="{E70F084F-A47A-0544-AAFE-AF433C1F11E0}"/>
              </a:ext>
            </a:extLst>
          </p:cNvPr>
          <p:cNvSpPr txBox="1"/>
          <p:nvPr/>
        </p:nvSpPr>
        <p:spPr>
          <a:xfrm>
            <a:off x="704391" y="4442575"/>
            <a:ext cx="1989494"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a:cs typeface="Arial"/>
              </a:rPr>
              <a:t>80</a:t>
            </a:r>
            <a:r>
              <a:rPr kumimoji="0" lang="en-US" sz="2000" b="0" i="0" u="none" strike="noStrike" kern="1200" cap="none" spc="0" normalizeH="0" baseline="0" noProof="0" dirty="0">
                <a:ln>
                  <a:noFill/>
                </a:ln>
                <a:solidFill>
                  <a:prstClr val="black"/>
                </a:solidFill>
                <a:effectLst/>
                <a:uLnTx/>
                <a:uFillTx/>
                <a:latin typeface="Arial"/>
                <a:ea typeface="+mn-ea"/>
                <a:cs typeface="Arial"/>
              </a:rPr>
              <a:t> full-time jobs</a:t>
            </a:r>
          </a:p>
        </p:txBody>
      </p:sp>
      <p:sp>
        <p:nvSpPr>
          <p:cNvPr id="15" name="TextBox 1">
            <a:extLst>
              <a:ext uri="{FF2B5EF4-FFF2-40B4-BE49-F238E27FC236}">
                <a16:creationId xmlns:a16="http://schemas.microsoft.com/office/drawing/2014/main" id="{641C0A8A-0C97-47A7-B9F7-EDC59C7D5539}"/>
              </a:ext>
            </a:extLst>
          </p:cNvPr>
          <p:cNvSpPr txBox="1"/>
          <p:nvPr/>
        </p:nvSpPr>
        <p:spPr>
          <a:xfrm>
            <a:off x="-23223" y="2369501"/>
            <a:ext cx="6119223"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lt"/>
                <a:cs typeface="Arial"/>
              </a:rPr>
              <a:t>Announcement of </a:t>
            </a:r>
            <a:r>
              <a:rPr lang="en-US" sz="2000" dirty="0">
                <a:solidFill>
                  <a:prstClr val="black"/>
                </a:solidFill>
                <a:latin typeface="Arial"/>
                <a:ea typeface="+mn-lt"/>
                <a:cs typeface="Arial"/>
              </a:rPr>
              <a:t>new disc blades</a:t>
            </a:r>
            <a:r>
              <a:rPr kumimoji="0" lang="en-US" sz="2000" b="0" i="0" u="none" strike="noStrike" kern="1200" cap="none" spc="0" normalizeH="0" baseline="0" noProof="0" dirty="0">
                <a:ln>
                  <a:noFill/>
                </a:ln>
                <a:solidFill>
                  <a:prstClr val="black"/>
                </a:solidFill>
                <a:effectLst/>
                <a:uLnTx/>
                <a:uFillTx/>
                <a:latin typeface="Arial"/>
                <a:ea typeface="+mn-lt"/>
                <a:cs typeface="Arial"/>
              </a:rPr>
              <a:t> manufacturing facility for </a:t>
            </a:r>
            <a:r>
              <a:rPr lang="en-US" sz="2000" noProof="0" dirty="0">
                <a:solidFill>
                  <a:prstClr val="black"/>
                </a:solidFill>
                <a:latin typeface="Arial"/>
                <a:ea typeface="+mn-lt"/>
                <a:cs typeface="Arial"/>
              </a:rPr>
              <a:t>agriculture and construction industries.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B36B3E3-DDB7-4EA1-A1F2-7D27956765D8}"/>
              </a:ext>
            </a:extLst>
          </p:cNvPr>
          <p:cNvSpPr txBox="1"/>
          <p:nvPr/>
        </p:nvSpPr>
        <p:spPr>
          <a:xfrm>
            <a:off x="6115674" y="1137831"/>
            <a:ext cx="6119222" cy="11721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2300" b="1" dirty="0">
                <a:solidFill>
                  <a:prstClr val="black"/>
                </a:solidFill>
                <a:latin typeface="Arial"/>
                <a:cs typeface="Arial"/>
              </a:rPr>
              <a:t>EMERALD ENERGY AND EXPLORATION LAND CO.</a:t>
            </a:r>
            <a:endParaRPr kumimoji="0" lang="en-US" sz="23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Arial"/>
                <a:ea typeface="+mn-ea"/>
                <a:cs typeface="Arial"/>
              </a:rPr>
              <a:t>SALYERSVILLE, MAGOFFIN COUNTY</a:t>
            </a:r>
          </a:p>
        </p:txBody>
      </p:sp>
      <p:sp>
        <p:nvSpPr>
          <p:cNvPr id="22" name="TextBox 1">
            <a:extLst>
              <a:ext uri="{FF2B5EF4-FFF2-40B4-BE49-F238E27FC236}">
                <a16:creationId xmlns:a16="http://schemas.microsoft.com/office/drawing/2014/main" id="{8B955E67-62B2-449D-85D0-C26E5362F665}"/>
              </a:ext>
            </a:extLst>
          </p:cNvPr>
          <p:cNvSpPr txBox="1"/>
          <p:nvPr/>
        </p:nvSpPr>
        <p:spPr>
          <a:xfrm>
            <a:off x="6401340" y="2323071"/>
            <a:ext cx="554789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kumimoji="0" lang="en-US" sz="2000" b="0" i="0" u="none" strike="noStrike" kern="1200" cap="none" spc="0" normalizeH="0" baseline="0" noProof="0" dirty="0">
                <a:ln>
                  <a:noFill/>
                </a:ln>
                <a:solidFill>
                  <a:prstClr val="black"/>
                </a:solidFill>
                <a:effectLst/>
                <a:uLnTx/>
                <a:uFillTx/>
                <a:latin typeface="Arial"/>
                <a:ea typeface="+mn-lt"/>
                <a:cs typeface="Arial"/>
              </a:rPr>
              <a:t>Announcement of </a:t>
            </a:r>
            <a:r>
              <a:rPr lang="en-US" sz="2000" noProof="0" dirty="0">
                <a:solidFill>
                  <a:prstClr val="black"/>
                </a:solidFill>
                <a:latin typeface="Arial"/>
                <a:ea typeface="+mn-lt"/>
                <a:cs typeface="Arial"/>
              </a:rPr>
              <a:t>relocation of HQ. </a:t>
            </a:r>
            <a:r>
              <a:rPr lang="en-US" sz="2000" dirty="0">
                <a:solidFill>
                  <a:prstClr val="black"/>
                </a:solidFill>
                <a:latin typeface="Arial"/>
                <a:ea typeface="+mn-lt"/>
                <a:cs typeface="Arial"/>
              </a:rPr>
              <a:t>Company provides right of way land acquisition and project management services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BC5488BA-8244-4CE3-866C-3A0DE2228E50}"/>
              </a:ext>
            </a:extLst>
          </p:cNvPr>
          <p:cNvCxnSpPr>
            <a:cxnSpLocks/>
          </p:cNvCxnSpPr>
          <p:nvPr/>
        </p:nvCxnSpPr>
        <p:spPr>
          <a:xfrm flipH="1">
            <a:off x="9435371" y="3356856"/>
            <a:ext cx="24017" cy="3284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517561-097D-439B-8DA9-0EEAAEEA3F5B}"/>
              </a:ext>
            </a:extLst>
          </p:cNvPr>
          <p:cNvSpPr txBox="1"/>
          <p:nvPr/>
        </p:nvSpPr>
        <p:spPr>
          <a:xfrm>
            <a:off x="6614279" y="4370183"/>
            <a:ext cx="2546353"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a:cs typeface="Arial"/>
              </a:rPr>
              <a:t>25</a:t>
            </a:r>
            <a:r>
              <a:rPr kumimoji="0" lang="en-US" sz="2000" b="0" i="0" u="none" strike="noStrike" kern="1200" cap="none" spc="0" normalizeH="0" baseline="0" noProof="0" dirty="0">
                <a:ln>
                  <a:noFill/>
                </a:ln>
                <a:solidFill>
                  <a:prstClr val="black"/>
                </a:solidFill>
                <a:effectLst/>
                <a:uLnTx/>
                <a:uFillTx/>
                <a:latin typeface="Arial"/>
                <a:ea typeface="+mn-ea"/>
                <a:cs typeface="Arial"/>
              </a:rPr>
              <a:t> full-time jobs </a:t>
            </a:r>
          </a:p>
        </p:txBody>
      </p:sp>
      <p:sp>
        <p:nvSpPr>
          <p:cNvPr id="29" name="TextBox 28">
            <a:extLst>
              <a:ext uri="{FF2B5EF4-FFF2-40B4-BE49-F238E27FC236}">
                <a16:creationId xmlns:a16="http://schemas.microsoft.com/office/drawing/2014/main" id="{EAC2DBD2-5F02-4C1C-A17A-70AD3A47E5EC}"/>
              </a:ext>
            </a:extLst>
          </p:cNvPr>
          <p:cNvSpPr txBox="1"/>
          <p:nvPr/>
        </p:nvSpPr>
        <p:spPr>
          <a:xfrm>
            <a:off x="9377930" y="4287405"/>
            <a:ext cx="2486803"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 $</a:t>
            </a:r>
            <a:r>
              <a:rPr lang="en-US" sz="2000" dirty="0">
                <a:solidFill>
                  <a:prstClr val="black"/>
                </a:solidFill>
                <a:latin typeface="Arial"/>
                <a:cs typeface="Arial"/>
              </a:rPr>
              <a:t>1.5</a:t>
            </a:r>
            <a:r>
              <a:rPr kumimoji="0" lang="en-US" sz="2000" b="0" i="0" u="none" strike="noStrike" kern="1200" cap="none" spc="0" normalizeH="0" baseline="0" noProof="0" dirty="0">
                <a:ln>
                  <a:noFill/>
                </a:ln>
                <a:solidFill>
                  <a:prstClr val="black"/>
                </a:solidFill>
                <a:effectLst/>
                <a:uLnTx/>
                <a:uFillTx/>
                <a:latin typeface="Arial"/>
                <a:ea typeface="+mn-ea"/>
                <a:cs typeface="Arial"/>
              </a:rPr>
              <a:t> million investment</a:t>
            </a:r>
          </a:p>
        </p:txBody>
      </p:sp>
      <p:sp>
        <p:nvSpPr>
          <p:cNvPr id="24" name="TextBox 23">
            <a:extLst>
              <a:ext uri="{FF2B5EF4-FFF2-40B4-BE49-F238E27FC236}">
                <a16:creationId xmlns:a16="http://schemas.microsoft.com/office/drawing/2014/main" id="{6DB303B9-82BF-49BD-9B09-E98D69EB7FCD}"/>
              </a:ext>
            </a:extLst>
          </p:cNvPr>
          <p:cNvSpPr txBox="1"/>
          <p:nvPr/>
        </p:nvSpPr>
        <p:spPr>
          <a:xfrm>
            <a:off x="5895109" y="6401095"/>
            <a:ext cx="6156036"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220D-1260-40E8-9778-1C12234F95C5}" type="slidenum">
              <a:rPr kumimoji="0" 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Graphic 6" descr="Handshake with solid fill">
            <a:extLst>
              <a:ext uri="{FF2B5EF4-FFF2-40B4-BE49-F238E27FC236}">
                <a16:creationId xmlns:a16="http://schemas.microsoft.com/office/drawing/2014/main" id="{4736F795-DCF5-4945-B17E-BAF89AD199D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548" y="3447953"/>
            <a:ext cx="914400" cy="914400"/>
          </a:xfrm>
          <a:prstGeom prst="rect">
            <a:avLst/>
          </a:prstGeom>
        </p:spPr>
      </p:pic>
      <p:pic>
        <p:nvPicPr>
          <p:cNvPr id="31" name="Graphic 22" descr="Money with solid fill">
            <a:extLst>
              <a:ext uri="{FF2B5EF4-FFF2-40B4-BE49-F238E27FC236}">
                <a16:creationId xmlns:a16="http://schemas.microsoft.com/office/drawing/2014/main" id="{18A36FAA-5421-6649-A7A6-EE480E0537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8286" y="3531199"/>
            <a:ext cx="747908" cy="747908"/>
          </a:xfrm>
          <a:prstGeom prst="rect">
            <a:avLst/>
          </a:prstGeom>
        </p:spPr>
      </p:pic>
      <p:pic>
        <p:nvPicPr>
          <p:cNvPr id="32" name="Graphic 24" descr="Handshake with solid fill">
            <a:extLst>
              <a:ext uri="{FF2B5EF4-FFF2-40B4-BE49-F238E27FC236}">
                <a16:creationId xmlns:a16="http://schemas.microsoft.com/office/drawing/2014/main" id="{76C8D853-DC16-4820-AB42-EC9ADEFAD3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0255" y="3490760"/>
            <a:ext cx="914400" cy="914400"/>
          </a:xfrm>
          <a:prstGeom prst="rect">
            <a:avLst/>
          </a:prstGeom>
        </p:spPr>
      </p:pic>
      <p:pic>
        <p:nvPicPr>
          <p:cNvPr id="33" name="Graphic 27" descr="Money with solid fill">
            <a:extLst>
              <a:ext uri="{FF2B5EF4-FFF2-40B4-BE49-F238E27FC236}">
                <a16:creationId xmlns:a16="http://schemas.microsoft.com/office/drawing/2014/main" id="{558FB50F-D385-4D25-9156-A53D0589B7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47377" y="3531199"/>
            <a:ext cx="747908" cy="747908"/>
          </a:xfrm>
          <a:prstGeom prst="rect">
            <a:avLst/>
          </a:prstGeom>
        </p:spPr>
      </p:pic>
      <p:pic>
        <p:nvPicPr>
          <p:cNvPr id="5" name="Picture 4" descr="Logo&#10;&#10;Description automatically generated">
            <a:extLst>
              <a:ext uri="{FF2B5EF4-FFF2-40B4-BE49-F238E27FC236}">
                <a16:creationId xmlns:a16="http://schemas.microsoft.com/office/drawing/2014/main" id="{31A788DF-A1E7-0C0D-5B23-A5CF49BA031B}"/>
              </a:ext>
            </a:extLst>
          </p:cNvPr>
          <p:cNvPicPr>
            <a:picLocks noChangeAspect="1"/>
          </p:cNvPicPr>
          <p:nvPr/>
        </p:nvPicPr>
        <p:blipFill>
          <a:blip r:embed="rId9"/>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930386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30E13E7-A344-2D46-B53A-A8D1DBBE68A6}"/>
              </a:ext>
            </a:extLst>
          </p:cNvPr>
          <p:cNvSpPr/>
          <p:nvPr/>
        </p:nvSpPr>
        <p:spPr>
          <a:xfrm>
            <a:off x="6130344" y="1014761"/>
            <a:ext cx="6104551" cy="5843239"/>
          </a:xfrm>
          <a:prstGeom prst="rect">
            <a:avLst/>
          </a:prstGeom>
          <a:gradFill flip="none" rotWithShape="1">
            <a:gsLst>
              <a:gs pos="0">
                <a:srgbClr val="003764">
                  <a:tint val="66000"/>
                  <a:satMod val="160000"/>
                </a:srgbClr>
              </a:gs>
              <a:gs pos="50000">
                <a:srgbClr val="003764">
                  <a:tint val="44500"/>
                  <a:satMod val="160000"/>
                </a:srgbClr>
              </a:gs>
              <a:gs pos="100000">
                <a:srgbClr val="003764">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1F1E903-516B-E341-8C70-B5C5F3351E8B}"/>
              </a:ext>
            </a:extLst>
          </p:cNvPr>
          <p:cNvSpPr/>
          <p:nvPr/>
        </p:nvSpPr>
        <p:spPr>
          <a:xfrm>
            <a:off x="0" y="1014761"/>
            <a:ext cx="6007820" cy="5843016"/>
          </a:xfrm>
          <a:prstGeom prst="rect">
            <a:avLst/>
          </a:prstGeom>
          <a:gradFill flip="none" rotWithShape="1">
            <a:gsLst>
              <a:gs pos="0">
                <a:srgbClr val="62B5E5">
                  <a:tint val="66000"/>
                  <a:satMod val="160000"/>
                </a:srgbClr>
              </a:gs>
              <a:gs pos="50000">
                <a:srgbClr val="62B5E5">
                  <a:tint val="44500"/>
                  <a:satMod val="160000"/>
                </a:srgbClr>
              </a:gs>
              <a:gs pos="100000">
                <a:srgbClr val="62B5E5">
                  <a:tint val="23500"/>
                  <a:satMod val="160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1CD279-AD17-7E4C-8EEE-285E2086477C}"/>
              </a:ext>
            </a:extLst>
          </p:cNvPr>
          <p:cNvSpPr txBox="1"/>
          <p:nvPr/>
        </p:nvSpPr>
        <p:spPr>
          <a:xfrm>
            <a:off x="1407762" y="177713"/>
            <a:ext cx="9376475" cy="707886"/>
          </a:xfrm>
          <a:prstGeom prst="rect">
            <a:avLst/>
          </a:prstGeom>
          <a:noFill/>
        </p:spPr>
        <p:txBody>
          <a:bodyPr wrap="square" lIns="91440" tIns="45720" rIns="91440" bIns="45720" rtlCol="0" anchor="t">
            <a:spAutoFit/>
          </a:bodyPr>
          <a:lstStyle/>
          <a:p>
            <a:pPr marL="0" marR="0" lvl="0" indent="0" algn="ctr" defTabSz="911842" rtl="0" eaLnBrk="1" fontAlgn="auto" latinLnBrk="0" hangingPunct="1">
              <a:lnSpc>
                <a:spcPct val="100000"/>
              </a:lnSpc>
              <a:spcBef>
                <a:spcPts val="0"/>
              </a:spcBef>
              <a:spcAft>
                <a:spcPts val="500"/>
              </a:spcAft>
              <a:buClrTx/>
              <a:buSzTx/>
              <a:buFontTx/>
              <a:buNone/>
              <a:tabLst/>
              <a:defRPr/>
            </a:pPr>
            <a:r>
              <a:rPr kumimoji="0" lang="en-US" sz="4000" b="1" i="0" u="none" strike="noStrike" kern="1200" cap="none" spc="0" normalizeH="0" baseline="0" noProof="0" dirty="0">
                <a:ln>
                  <a:noFill/>
                </a:ln>
                <a:solidFill>
                  <a:srgbClr val="003764"/>
                </a:solidFill>
                <a:effectLst/>
                <a:uLnTx/>
                <a:uFillTx/>
                <a:latin typeface="Arial Black"/>
                <a:ea typeface="Arial" charset="0"/>
                <a:cs typeface="Arial Black" panose="020B0604020202020204" pitchFamily="34" charset="0"/>
              </a:rPr>
              <a:t>ADDITIONAL SUCCESS STORIES</a:t>
            </a:r>
          </a:p>
        </p:txBody>
      </p:sp>
      <p:sp>
        <p:nvSpPr>
          <p:cNvPr id="4" name="TextBox 3">
            <a:extLst>
              <a:ext uri="{FF2B5EF4-FFF2-40B4-BE49-F238E27FC236}">
                <a16:creationId xmlns:a16="http://schemas.microsoft.com/office/drawing/2014/main" id="{5852B806-76F7-8343-AE4C-2B632FC92277}"/>
              </a:ext>
            </a:extLst>
          </p:cNvPr>
          <p:cNvSpPr txBox="1"/>
          <p:nvPr/>
        </p:nvSpPr>
        <p:spPr>
          <a:xfrm>
            <a:off x="41735" y="1106343"/>
            <a:ext cx="6119223" cy="8335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FLASH STEELWORKS</a:t>
            </a: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Arial"/>
                <a:ea typeface="+mn-ea"/>
                <a:cs typeface="Arial"/>
              </a:rPr>
              <a:t>MIDDLESBORO, BELL COUNTY</a:t>
            </a:r>
          </a:p>
        </p:txBody>
      </p:sp>
      <p:cxnSp>
        <p:nvCxnSpPr>
          <p:cNvPr id="16" name="Straight Connector 15">
            <a:extLst>
              <a:ext uri="{FF2B5EF4-FFF2-40B4-BE49-F238E27FC236}">
                <a16:creationId xmlns:a16="http://schemas.microsoft.com/office/drawing/2014/main" id="{1B2EAB43-ED92-4246-B2CD-8D06B36D0421}"/>
              </a:ext>
            </a:extLst>
          </p:cNvPr>
          <p:cNvCxnSpPr>
            <a:cxnSpLocks/>
          </p:cNvCxnSpPr>
          <p:nvPr/>
        </p:nvCxnSpPr>
        <p:spPr>
          <a:xfrm flipH="1">
            <a:off x="3012371" y="3356856"/>
            <a:ext cx="24017" cy="3284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E21727-0199-7B47-B02C-081A24A7DB04}"/>
              </a:ext>
            </a:extLst>
          </p:cNvPr>
          <p:cNvSpPr txBox="1"/>
          <p:nvPr/>
        </p:nvSpPr>
        <p:spPr>
          <a:xfrm>
            <a:off x="3354874" y="4327196"/>
            <a:ext cx="183544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a:t>
            </a:r>
            <a:r>
              <a:rPr lang="en-US" sz="2000" dirty="0">
                <a:solidFill>
                  <a:prstClr val="black"/>
                </a:solidFill>
                <a:latin typeface="Arial"/>
                <a:cs typeface="Arial"/>
              </a:rPr>
              <a:t>12</a:t>
            </a:r>
            <a:r>
              <a:rPr kumimoji="0" lang="en-US" sz="2000" b="0" i="0" u="none" strike="noStrike" kern="1200" cap="none" spc="0" normalizeH="0" baseline="0" noProof="0" dirty="0">
                <a:ln>
                  <a:noFill/>
                </a:ln>
                <a:solidFill>
                  <a:prstClr val="black"/>
                </a:solidFill>
                <a:effectLst/>
                <a:uLnTx/>
                <a:uFillTx/>
                <a:latin typeface="Arial"/>
                <a:ea typeface="+mn-ea"/>
                <a:cs typeface="Arial"/>
              </a:rPr>
              <a:t> million investment</a:t>
            </a:r>
          </a:p>
        </p:txBody>
      </p:sp>
      <p:sp>
        <p:nvSpPr>
          <p:cNvPr id="12" name="TextBox 11">
            <a:extLst>
              <a:ext uri="{FF2B5EF4-FFF2-40B4-BE49-F238E27FC236}">
                <a16:creationId xmlns:a16="http://schemas.microsoft.com/office/drawing/2014/main" id="{E70F084F-A47A-0544-AAFE-AF433C1F11E0}"/>
              </a:ext>
            </a:extLst>
          </p:cNvPr>
          <p:cNvSpPr txBox="1"/>
          <p:nvPr/>
        </p:nvSpPr>
        <p:spPr>
          <a:xfrm>
            <a:off x="704391" y="4442575"/>
            <a:ext cx="1989494"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250 full-time jobs</a:t>
            </a:r>
          </a:p>
        </p:txBody>
      </p:sp>
      <p:sp>
        <p:nvSpPr>
          <p:cNvPr id="15" name="TextBox 1">
            <a:extLst>
              <a:ext uri="{FF2B5EF4-FFF2-40B4-BE49-F238E27FC236}">
                <a16:creationId xmlns:a16="http://schemas.microsoft.com/office/drawing/2014/main" id="{641C0A8A-0C97-47A7-B9F7-EDC59C7D5539}"/>
              </a:ext>
            </a:extLst>
          </p:cNvPr>
          <p:cNvSpPr txBox="1"/>
          <p:nvPr/>
        </p:nvSpPr>
        <p:spPr>
          <a:xfrm>
            <a:off x="-23223" y="2012666"/>
            <a:ext cx="6119223"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lt"/>
                <a:cs typeface="Arial"/>
              </a:rPr>
              <a:t>Announcement of </a:t>
            </a:r>
            <a:r>
              <a:rPr lang="en-US" sz="2000" dirty="0">
                <a:solidFill>
                  <a:prstClr val="black"/>
                </a:solidFill>
                <a:latin typeface="Arial"/>
                <a:ea typeface="+mn-lt"/>
                <a:cs typeface="Arial"/>
              </a:rPr>
              <a:t>new military-grade plate steel manufacturing facility. </a:t>
            </a:r>
            <a:r>
              <a:rPr lang="en-US" sz="2000" b="0" i="0" dirty="0">
                <a:solidFill>
                  <a:srgbClr val="222222"/>
                </a:solidFill>
                <a:effectLst/>
                <a:latin typeface="Arial" panose="020B0604020202020204" pitchFamily="34" charset="0"/>
                <a:cs typeface="Arial" panose="020B0604020202020204" pitchFamily="34" charset="0"/>
              </a:rPr>
              <a:t>The company has a contract with the federal Department of Defense to produce armor for the U.S. military.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B36B3E3-DDB7-4EA1-A1F2-7D27956765D8}"/>
              </a:ext>
            </a:extLst>
          </p:cNvPr>
          <p:cNvSpPr txBox="1"/>
          <p:nvPr/>
        </p:nvSpPr>
        <p:spPr>
          <a:xfrm>
            <a:off x="6115674" y="1137831"/>
            <a:ext cx="6119222" cy="8181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2300" b="1" dirty="0">
                <a:solidFill>
                  <a:prstClr val="black"/>
                </a:solidFill>
                <a:latin typeface="Arial"/>
                <a:cs typeface="Arial"/>
              </a:rPr>
              <a:t>JACKSON PURCHASE DISTILLERY</a:t>
            </a:r>
            <a:endParaRPr kumimoji="0" lang="en-US" sz="23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lang="en-US" sz="2000" spc="300" dirty="0">
                <a:solidFill>
                  <a:prstClr val="black"/>
                </a:solidFill>
                <a:latin typeface="Arial"/>
                <a:cs typeface="Arial"/>
              </a:rPr>
              <a:t>HICKMAN</a:t>
            </a:r>
            <a:r>
              <a:rPr kumimoji="0" lang="en-US" sz="2000" b="0" i="0" u="none" strike="noStrike" kern="1200" cap="none" spc="300" normalizeH="0" baseline="0" noProof="0" dirty="0">
                <a:ln>
                  <a:noFill/>
                </a:ln>
                <a:solidFill>
                  <a:prstClr val="black"/>
                </a:solidFill>
                <a:effectLst/>
                <a:uLnTx/>
                <a:uFillTx/>
                <a:latin typeface="Arial"/>
                <a:ea typeface="+mn-ea"/>
                <a:cs typeface="Arial"/>
              </a:rPr>
              <a:t>, FULTON COUNTY</a:t>
            </a:r>
          </a:p>
        </p:txBody>
      </p:sp>
      <p:sp>
        <p:nvSpPr>
          <p:cNvPr id="22" name="TextBox 1">
            <a:extLst>
              <a:ext uri="{FF2B5EF4-FFF2-40B4-BE49-F238E27FC236}">
                <a16:creationId xmlns:a16="http://schemas.microsoft.com/office/drawing/2014/main" id="{8B955E67-62B2-449D-85D0-C26E5362F665}"/>
              </a:ext>
            </a:extLst>
          </p:cNvPr>
          <p:cNvSpPr txBox="1"/>
          <p:nvPr/>
        </p:nvSpPr>
        <p:spPr>
          <a:xfrm>
            <a:off x="6401340" y="2323071"/>
            <a:ext cx="554789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kumimoji="0" lang="en-US" sz="2000" b="0" i="0" u="none" strike="noStrike" kern="1200" cap="none" spc="0" normalizeH="0" baseline="0" noProof="0" dirty="0">
                <a:ln>
                  <a:noFill/>
                </a:ln>
                <a:solidFill>
                  <a:prstClr val="black"/>
                </a:solidFill>
                <a:effectLst/>
                <a:uLnTx/>
                <a:uFillTx/>
                <a:latin typeface="Arial"/>
                <a:ea typeface="+mn-lt"/>
                <a:cs typeface="Arial"/>
              </a:rPr>
              <a:t>The distillery project has grown from an initially planned investment of $8.76 million and 30 jobs.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BC5488BA-8244-4CE3-866C-3A0DE2228E50}"/>
              </a:ext>
            </a:extLst>
          </p:cNvPr>
          <p:cNvCxnSpPr>
            <a:cxnSpLocks/>
          </p:cNvCxnSpPr>
          <p:nvPr/>
        </p:nvCxnSpPr>
        <p:spPr>
          <a:xfrm flipH="1">
            <a:off x="9435371" y="3356856"/>
            <a:ext cx="24017" cy="32844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517561-097D-439B-8DA9-0EEAAEEA3F5B}"/>
              </a:ext>
            </a:extLst>
          </p:cNvPr>
          <p:cNvSpPr txBox="1"/>
          <p:nvPr/>
        </p:nvSpPr>
        <p:spPr>
          <a:xfrm>
            <a:off x="6614279" y="4370183"/>
            <a:ext cx="2546353"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54 full-time jobs </a:t>
            </a:r>
          </a:p>
        </p:txBody>
      </p:sp>
      <p:sp>
        <p:nvSpPr>
          <p:cNvPr id="29" name="TextBox 28">
            <a:extLst>
              <a:ext uri="{FF2B5EF4-FFF2-40B4-BE49-F238E27FC236}">
                <a16:creationId xmlns:a16="http://schemas.microsoft.com/office/drawing/2014/main" id="{EAC2DBD2-5F02-4C1C-A17A-70AD3A47E5EC}"/>
              </a:ext>
            </a:extLst>
          </p:cNvPr>
          <p:cNvSpPr txBox="1"/>
          <p:nvPr/>
        </p:nvSpPr>
        <p:spPr>
          <a:xfrm>
            <a:off x="9377930" y="4287405"/>
            <a:ext cx="2486803"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 $25.8 million investment</a:t>
            </a:r>
          </a:p>
        </p:txBody>
      </p:sp>
      <p:sp>
        <p:nvSpPr>
          <p:cNvPr id="24" name="TextBox 23">
            <a:extLst>
              <a:ext uri="{FF2B5EF4-FFF2-40B4-BE49-F238E27FC236}">
                <a16:creationId xmlns:a16="http://schemas.microsoft.com/office/drawing/2014/main" id="{6DB303B9-82BF-49BD-9B09-E98D69EB7FCD}"/>
              </a:ext>
            </a:extLst>
          </p:cNvPr>
          <p:cNvSpPr txBox="1"/>
          <p:nvPr/>
        </p:nvSpPr>
        <p:spPr>
          <a:xfrm>
            <a:off x="5895109" y="6401095"/>
            <a:ext cx="6156036"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3220D-1260-40E8-9778-1C12234F95C5}" type="slidenum">
              <a:rPr kumimoji="0" 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Graphic 6" descr="Handshake with solid fill">
            <a:extLst>
              <a:ext uri="{FF2B5EF4-FFF2-40B4-BE49-F238E27FC236}">
                <a16:creationId xmlns:a16="http://schemas.microsoft.com/office/drawing/2014/main" id="{4736F795-DCF5-4945-B17E-BAF89AD199D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548" y="3447953"/>
            <a:ext cx="914400" cy="914400"/>
          </a:xfrm>
          <a:prstGeom prst="rect">
            <a:avLst/>
          </a:prstGeom>
        </p:spPr>
      </p:pic>
      <p:pic>
        <p:nvPicPr>
          <p:cNvPr id="31" name="Graphic 22" descr="Money with solid fill">
            <a:extLst>
              <a:ext uri="{FF2B5EF4-FFF2-40B4-BE49-F238E27FC236}">
                <a16:creationId xmlns:a16="http://schemas.microsoft.com/office/drawing/2014/main" id="{18A36FAA-5421-6649-A7A6-EE480E0537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8286" y="3531199"/>
            <a:ext cx="747908" cy="747908"/>
          </a:xfrm>
          <a:prstGeom prst="rect">
            <a:avLst/>
          </a:prstGeom>
        </p:spPr>
      </p:pic>
      <p:pic>
        <p:nvPicPr>
          <p:cNvPr id="32" name="Graphic 24" descr="Handshake with solid fill">
            <a:extLst>
              <a:ext uri="{FF2B5EF4-FFF2-40B4-BE49-F238E27FC236}">
                <a16:creationId xmlns:a16="http://schemas.microsoft.com/office/drawing/2014/main" id="{76C8D853-DC16-4820-AB42-EC9ADEFAD3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0255" y="3490760"/>
            <a:ext cx="914400" cy="914400"/>
          </a:xfrm>
          <a:prstGeom prst="rect">
            <a:avLst/>
          </a:prstGeom>
        </p:spPr>
      </p:pic>
      <p:pic>
        <p:nvPicPr>
          <p:cNvPr id="33" name="Graphic 27" descr="Money with solid fill">
            <a:extLst>
              <a:ext uri="{FF2B5EF4-FFF2-40B4-BE49-F238E27FC236}">
                <a16:creationId xmlns:a16="http://schemas.microsoft.com/office/drawing/2014/main" id="{558FB50F-D385-4D25-9156-A53D0589B7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47377" y="3531199"/>
            <a:ext cx="747908" cy="747908"/>
          </a:xfrm>
          <a:prstGeom prst="rect">
            <a:avLst/>
          </a:prstGeom>
        </p:spPr>
      </p:pic>
      <p:pic>
        <p:nvPicPr>
          <p:cNvPr id="5" name="Picture 4" descr="Logo&#10;&#10;Description automatically generated">
            <a:extLst>
              <a:ext uri="{FF2B5EF4-FFF2-40B4-BE49-F238E27FC236}">
                <a16:creationId xmlns:a16="http://schemas.microsoft.com/office/drawing/2014/main" id="{31A788DF-A1E7-0C0D-5B23-A5CF49BA031B}"/>
              </a:ext>
            </a:extLst>
          </p:cNvPr>
          <p:cNvPicPr>
            <a:picLocks noChangeAspect="1"/>
          </p:cNvPicPr>
          <p:nvPr/>
        </p:nvPicPr>
        <p:blipFill>
          <a:blip r:embed="rId9"/>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103960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ame 23">
            <a:extLst>
              <a:ext uri="{FF2B5EF4-FFF2-40B4-BE49-F238E27FC236}">
                <a16:creationId xmlns:a16="http://schemas.microsoft.com/office/drawing/2014/main" id="{E0F559AE-5C45-967B-AF60-9DE45EE165CD}"/>
              </a:ext>
            </a:extLst>
          </p:cNvPr>
          <p:cNvSpPr/>
          <p:nvPr/>
        </p:nvSpPr>
        <p:spPr>
          <a:xfrm>
            <a:off x="432486" y="2656703"/>
            <a:ext cx="2710250" cy="2986239"/>
          </a:xfrm>
          <a:prstGeom prst="frame">
            <a:avLst>
              <a:gd name="adj1" fmla="val 2500"/>
            </a:avLst>
          </a:prstGeom>
          <a:solidFill>
            <a:srgbClr val="5EB3E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ame 28">
            <a:extLst>
              <a:ext uri="{FF2B5EF4-FFF2-40B4-BE49-F238E27FC236}">
                <a16:creationId xmlns:a16="http://schemas.microsoft.com/office/drawing/2014/main" id="{2EB61AEB-C1CD-6B7A-5D84-0AFF499C07CE}"/>
              </a:ext>
            </a:extLst>
          </p:cNvPr>
          <p:cNvSpPr/>
          <p:nvPr/>
        </p:nvSpPr>
        <p:spPr>
          <a:xfrm>
            <a:off x="3311609" y="2656703"/>
            <a:ext cx="2710250" cy="2986239"/>
          </a:xfrm>
          <a:prstGeom prst="frame">
            <a:avLst>
              <a:gd name="adj1" fmla="val 2500"/>
            </a:avLst>
          </a:prstGeom>
          <a:solidFill>
            <a:srgbClr val="82BBC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B7F24C02-6CF0-4F98-1DBC-023540D410CC}"/>
              </a:ext>
            </a:extLst>
          </p:cNvPr>
          <p:cNvSpPr/>
          <p:nvPr/>
        </p:nvSpPr>
        <p:spPr>
          <a:xfrm>
            <a:off x="6190732" y="2656703"/>
            <a:ext cx="2710250" cy="2986239"/>
          </a:xfrm>
          <a:prstGeom prst="frame">
            <a:avLst>
              <a:gd name="adj1" fmla="val 2500"/>
            </a:avLst>
          </a:prstGeom>
          <a:solidFill>
            <a:srgbClr val="F898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ame 30">
            <a:extLst>
              <a:ext uri="{FF2B5EF4-FFF2-40B4-BE49-F238E27FC236}">
                <a16:creationId xmlns:a16="http://schemas.microsoft.com/office/drawing/2014/main" id="{1A95822C-359B-FCCF-80C6-546C6F3C6018}"/>
              </a:ext>
            </a:extLst>
          </p:cNvPr>
          <p:cNvSpPr/>
          <p:nvPr/>
        </p:nvSpPr>
        <p:spPr>
          <a:xfrm>
            <a:off x="9069855" y="2656703"/>
            <a:ext cx="2710250" cy="2986239"/>
          </a:xfrm>
          <a:prstGeom prst="frame">
            <a:avLst>
              <a:gd name="adj1" fmla="val 2500"/>
            </a:avLst>
          </a:prstGeom>
          <a:solidFill>
            <a:srgbClr val="0138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타원 132">
            <a:extLst>
              <a:ext uri="{FF2B5EF4-FFF2-40B4-BE49-F238E27FC236}">
                <a16:creationId xmlns:a16="http://schemas.microsoft.com/office/drawing/2014/main" id="{1CB974E8-0810-7E72-4B9B-FB37EE5EDCD9}"/>
              </a:ext>
            </a:extLst>
          </p:cNvPr>
          <p:cNvSpPr/>
          <p:nvPr/>
        </p:nvSpPr>
        <p:spPr>
          <a:xfrm>
            <a:off x="7029738" y="2128947"/>
            <a:ext cx="1032237" cy="1013764"/>
          </a:xfrm>
          <a:prstGeom prst="ellipse">
            <a:avLst/>
          </a:prstGeom>
          <a:solidFill>
            <a:srgbClr val="F89838"/>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44" name="TextBox 43">
            <a:extLst>
              <a:ext uri="{FF2B5EF4-FFF2-40B4-BE49-F238E27FC236}">
                <a16:creationId xmlns:a16="http://schemas.microsoft.com/office/drawing/2014/main" id="{EDE2A2AB-744E-E368-32E1-3241284EBD95}"/>
              </a:ext>
            </a:extLst>
          </p:cNvPr>
          <p:cNvSpPr txBox="1"/>
          <p:nvPr/>
        </p:nvSpPr>
        <p:spPr>
          <a:xfrm>
            <a:off x="0" y="487793"/>
            <a:ext cx="12192000" cy="1231106"/>
          </a:xfrm>
          <a:prstGeom prst="rect">
            <a:avLst/>
          </a:prstGeom>
          <a:noFill/>
        </p:spPr>
        <p:txBody>
          <a:bodyPr wrap="square" rtlCol="0">
            <a:spAutoFit/>
          </a:bodyPr>
          <a:lstStyle/>
          <a:p>
            <a:pPr marL="0" marR="0" lvl="0" indent="0" algn="ctr" defTabSz="911842"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865"/>
                </a:solidFill>
                <a:effectLst/>
                <a:uLnTx/>
                <a:uFillTx/>
                <a:latin typeface="Arial Black" panose="020B0604020202020204" pitchFamily="34" charset="0"/>
                <a:ea typeface="Arial" charset="0"/>
                <a:cs typeface="Arial Black" panose="020B0604020202020204" pitchFamily="34" charset="0"/>
              </a:rPr>
              <a:t>RECORD-BREAKING MOMENTUM</a:t>
            </a:r>
          </a:p>
          <a:p>
            <a:pPr marL="0" marR="0" lvl="0" indent="0" algn="ctr" defTabSz="91184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865"/>
              </a:solidFill>
              <a:effectLst/>
              <a:uLnTx/>
              <a:uFillTx/>
              <a:latin typeface="Arial Black" panose="020B0604020202020204" pitchFamily="34" charset="0"/>
              <a:ea typeface="Arial" charset="0"/>
              <a:cs typeface="Arial Black" panose="020B0604020202020204" pitchFamily="34" charset="0"/>
            </a:endParaRPr>
          </a:p>
          <a:p>
            <a:pPr marL="0" marR="0" lvl="0" indent="0" algn="ctr" defTabSz="91184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2021 - 2022</a:t>
            </a:r>
          </a:p>
        </p:txBody>
      </p:sp>
      <p:sp>
        <p:nvSpPr>
          <p:cNvPr id="49" name="타원 132">
            <a:extLst>
              <a:ext uri="{FF2B5EF4-FFF2-40B4-BE49-F238E27FC236}">
                <a16:creationId xmlns:a16="http://schemas.microsoft.com/office/drawing/2014/main" id="{437AAA1B-07B1-5E38-5B4E-CBD354CB5E18}"/>
              </a:ext>
            </a:extLst>
          </p:cNvPr>
          <p:cNvSpPr/>
          <p:nvPr/>
        </p:nvSpPr>
        <p:spPr>
          <a:xfrm>
            <a:off x="1273928" y="2144474"/>
            <a:ext cx="1032237" cy="1013764"/>
          </a:xfrm>
          <a:prstGeom prst="ellipse">
            <a:avLst/>
          </a:prstGeom>
          <a:solidFill>
            <a:srgbClr val="5EB3E4"/>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47" name="타원 132">
            <a:extLst>
              <a:ext uri="{FF2B5EF4-FFF2-40B4-BE49-F238E27FC236}">
                <a16:creationId xmlns:a16="http://schemas.microsoft.com/office/drawing/2014/main" id="{47A477DE-171F-3D7A-08A8-1124F322EFCD}"/>
              </a:ext>
            </a:extLst>
          </p:cNvPr>
          <p:cNvSpPr/>
          <p:nvPr/>
        </p:nvSpPr>
        <p:spPr>
          <a:xfrm>
            <a:off x="9914593" y="2116432"/>
            <a:ext cx="1032237" cy="1013764"/>
          </a:xfrm>
          <a:prstGeom prst="ellipse">
            <a:avLst/>
          </a:prstGeom>
          <a:solidFill>
            <a:srgbClr val="013865"/>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50" name="Rectangle 49">
            <a:extLst>
              <a:ext uri="{FF2B5EF4-FFF2-40B4-BE49-F238E27FC236}">
                <a16:creationId xmlns:a16="http://schemas.microsoft.com/office/drawing/2014/main" id="{7361F9A0-2D10-D553-C572-79FD3BE6233D}"/>
              </a:ext>
            </a:extLst>
          </p:cNvPr>
          <p:cNvSpPr/>
          <p:nvPr/>
        </p:nvSpPr>
        <p:spPr>
          <a:xfrm>
            <a:off x="781204" y="3248870"/>
            <a:ext cx="2012813" cy="15696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34,000</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full-time jobs announced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260451C9-E15F-85C5-219A-87A82F14D20F}"/>
              </a:ext>
            </a:extLst>
          </p:cNvPr>
          <p:cNvSpPr/>
          <p:nvPr/>
        </p:nvSpPr>
        <p:spPr>
          <a:xfrm>
            <a:off x="3563196" y="3213616"/>
            <a:ext cx="2207076" cy="212365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$26.78</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Average hourly incentivized wage before benefits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42ABD4A4-C944-CC89-BAC4-6CEEAEE2E372}"/>
              </a:ext>
            </a:extLst>
          </p:cNvPr>
          <p:cNvSpPr/>
          <p:nvPr/>
        </p:nvSpPr>
        <p:spPr>
          <a:xfrm>
            <a:off x="6564840" y="3271953"/>
            <a:ext cx="2012813" cy="152349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Announced investment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D23C89D-C098-DF44-1809-F3C170A2639F}"/>
              </a:ext>
            </a:extLst>
          </p:cNvPr>
          <p:cNvSpPr/>
          <p:nvPr/>
        </p:nvSpPr>
        <p:spPr>
          <a:xfrm>
            <a:off x="9275090" y="3370240"/>
            <a:ext cx="2319754"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BlueOvalSK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Envision AESC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two largest economic development projects in Kentucky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타원 132">
            <a:extLst>
              <a:ext uri="{FF2B5EF4-FFF2-40B4-BE49-F238E27FC236}">
                <a16:creationId xmlns:a16="http://schemas.microsoft.com/office/drawing/2014/main" id="{D2461CAC-69F3-D123-F33D-E7CCA9B14536}"/>
              </a:ext>
            </a:extLst>
          </p:cNvPr>
          <p:cNvSpPr/>
          <p:nvPr/>
        </p:nvSpPr>
        <p:spPr>
          <a:xfrm>
            <a:off x="4151682" y="2116432"/>
            <a:ext cx="1032237" cy="1013764"/>
          </a:xfrm>
          <a:prstGeom prst="ellipse">
            <a:avLst/>
          </a:prstGeom>
          <a:solidFill>
            <a:srgbClr val="82BAC5"/>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pic>
        <p:nvPicPr>
          <p:cNvPr id="46" name="Graphic 45" descr="Battery charging with solid fill">
            <a:extLst>
              <a:ext uri="{FF2B5EF4-FFF2-40B4-BE49-F238E27FC236}">
                <a16:creationId xmlns:a16="http://schemas.microsoft.com/office/drawing/2014/main" id="{5D7FC27C-DF6F-6108-58D1-5B4DE1306F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6635" y="2253033"/>
            <a:ext cx="744101" cy="744101"/>
          </a:xfrm>
          <a:prstGeom prst="rect">
            <a:avLst/>
          </a:prstGeom>
        </p:spPr>
      </p:pic>
      <p:pic>
        <p:nvPicPr>
          <p:cNvPr id="43" name="Picture 42">
            <a:extLst>
              <a:ext uri="{FF2B5EF4-FFF2-40B4-BE49-F238E27FC236}">
                <a16:creationId xmlns:a16="http://schemas.microsoft.com/office/drawing/2014/main" id="{0C0826D2-6D04-2C15-D9C6-AC51D79E817A}"/>
              </a:ext>
            </a:extLst>
          </p:cNvPr>
          <p:cNvPicPr>
            <a:picLocks noChangeAspect="1"/>
          </p:cNvPicPr>
          <p:nvPr/>
        </p:nvPicPr>
        <p:blipFill rotWithShape="1">
          <a:blip r:embed="rId5"/>
          <a:srcRect l="10556" t="17545" r="11540" b="11200"/>
          <a:stretch/>
        </p:blipFill>
        <p:spPr>
          <a:xfrm>
            <a:off x="4272758" y="2265610"/>
            <a:ext cx="829772" cy="758952"/>
          </a:xfrm>
          <a:prstGeom prst="rect">
            <a:avLst/>
          </a:prstGeom>
        </p:spPr>
      </p:pic>
      <p:sp>
        <p:nvSpPr>
          <p:cNvPr id="56" name="Rectangle 55">
            <a:extLst>
              <a:ext uri="{FF2B5EF4-FFF2-40B4-BE49-F238E27FC236}">
                <a16:creationId xmlns:a16="http://schemas.microsoft.com/office/drawing/2014/main" id="{55871905-13C4-6CB0-1FEB-15313FAE3D4F}"/>
              </a:ext>
            </a:extLst>
          </p:cNvPr>
          <p:cNvSpPr/>
          <p:nvPr/>
        </p:nvSpPr>
        <p:spPr>
          <a:xfrm>
            <a:off x="7116765" y="2221260"/>
            <a:ext cx="858181" cy="8291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prstClr val="white"/>
                </a:solidFill>
                <a:effectLst/>
                <a:uLnTx/>
                <a:uFillTx/>
                <a:latin typeface="Calibri" panose="020F0502020204030204"/>
                <a:ea typeface="MS PGothic" charset="0"/>
                <a:cs typeface="Calibri" panose="020F0502020204030204" pitchFamily="34" charset="0"/>
              </a:rPr>
              <a:t>$</a:t>
            </a:r>
            <a:endParaRPr kumimoji="0" lang="en-US" sz="4788"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pic>
        <p:nvPicPr>
          <p:cNvPr id="37" name="Graphic 36" descr="Clipboard Partially Checked with solid fill">
            <a:extLst>
              <a:ext uri="{FF2B5EF4-FFF2-40B4-BE49-F238E27FC236}">
                <a16:creationId xmlns:a16="http://schemas.microsoft.com/office/drawing/2014/main" id="{3A7992A5-7C23-7D4F-00E7-C42439C48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4334" y="2303817"/>
            <a:ext cx="664023" cy="664023"/>
          </a:xfrm>
          <a:prstGeom prst="rect">
            <a:avLst/>
          </a:prstGeom>
        </p:spPr>
      </p:pic>
      <p:sp>
        <p:nvSpPr>
          <p:cNvPr id="2" name="Slide Number Placeholder 3">
            <a:extLst>
              <a:ext uri="{FF2B5EF4-FFF2-40B4-BE49-F238E27FC236}">
                <a16:creationId xmlns:a16="http://schemas.microsoft.com/office/drawing/2014/main" id="{306C4781-3437-0B26-3D9B-52F04BECB62A}"/>
              </a:ext>
            </a:extLst>
          </p:cNvPr>
          <p:cNvSpPr>
            <a:spLocks noGrp="1"/>
          </p:cNvSpPr>
          <p:nvPr>
            <p:ph type="sldNum" sz="quarter" idx="12"/>
          </p:nvPr>
        </p:nvSpPr>
        <p:spPr>
          <a:xfrm>
            <a:off x="10894741" y="6346314"/>
            <a:ext cx="11615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35942-BE58-644D-83C9-C4DBB4948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34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3549707388"/>
              </p:ext>
            </p:extLst>
          </p:nvPr>
        </p:nvGraphicFramePr>
        <p:xfrm>
          <a:off x="1232670" y="1123519"/>
          <a:ext cx="9726660" cy="5051042"/>
        </p:xfrm>
        <a:graphic>
          <a:graphicData uri="http://schemas.openxmlformats.org/drawingml/2006/table">
            <a:tbl>
              <a:tblPr firstRow="1" bandRow="1">
                <a:tableStyleId>{5C22544A-7EE6-4342-B048-85BDC9FD1C3A}</a:tableStyleId>
              </a:tblPr>
              <a:tblGrid>
                <a:gridCol w="3077800">
                  <a:extLst>
                    <a:ext uri="{9D8B030D-6E8A-4147-A177-3AD203B41FA5}">
                      <a16:colId xmlns:a16="http://schemas.microsoft.com/office/drawing/2014/main" val="3695150305"/>
                    </a:ext>
                  </a:extLst>
                </a:gridCol>
                <a:gridCol w="1664036">
                  <a:extLst>
                    <a:ext uri="{9D8B030D-6E8A-4147-A177-3AD203B41FA5}">
                      <a16:colId xmlns:a16="http://schemas.microsoft.com/office/drawing/2014/main" val="2651122269"/>
                    </a:ext>
                  </a:extLst>
                </a:gridCol>
                <a:gridCol w="1664036">
                  <a:extLst>
                    <a:ext uri="{9D8B030D-6E8A-4147-A177-3AD203B41FA5}">
                      <a16:colId xmlns:a16="http://schemas.microsoft.com/office/drawing/2014/main" val="761749462"/>
                    </a:ext>
                  </a:extLst>
                </a:gridCol>
                <a:gridCol w="1678980">
                  <a:extLst>
                    <a:ext uri="{9D8B030D-6E8A-4147-A177-3AD203B41FA5}">
                      <a16:colId xmlns:a16="http://schemas.microsoft.com/office/drawing/2014/main" val="3226908419"/>
                    </a:ext>
                  </a:extLst>
                </a:gridCol>
                <a:gridCol w="1641808">
                  <a:extLst>
                    <a:ext uri="{9D8B030D-6E8A-4147-A177-3AD203B41FA5}">
                      <a16:colId xmlns:a16="http://schemas.microsoft.com/office/drawing/2014/main" val="510204699"/>
                    </a:ext>
                  </a:extLst>
                </a:gridCol>
              </a:tblGrid>
              <a:tr h="923389">
                <a:tc>
                  <a:txBody>
                    <a:bodyPr/>
                    <a:lstStyle/>
                    <a:p>
                      <a:r>
                        <a:rPr lang="en-US" sz="2000" dirty="0"/>
                        <a:t>Area Development District</a:t>
                      </a:r>
                    </a:p>
                  </a:txBody>
                  <a:tcPr anchor="ctr"/>
                </a:tc>
                <a:tc>
                  <a:txBody>
                    <a:bodyPr/>
                    <a:lstStyle/>
                    <a:p>
                      <a:pPr algn="ctr"/>
                      <a:r>
                        <a:rPr lang="en-US" sz="2000" dirty="0"/>
                        <a:t>Region</a:t>
                      </a:r>
                    </a:p>
                  </a:txBody>
                  <a:tcPr anchor="ctr"/>
                </a:tc>
                <a:tc>
                  <a:txBody>
                    <a:bodyPr/>
                    <a:lstStyle/>
                    <a:p>
                      <a:pPr algn="ctr"/>
                      <a:r>
                        <a:rPr lang="en-US" sz="2000" dirty="0"/>
                        <a:t>KSBTC</a:t>
                      </a:r>
                      <a:r>
                        <a:rPr lang="en-US" sz="2000" baseline="0" dirty="0"/>
                        <a:t> Projects</a:t>
                      </a:r>
                      <a:endParaRPr lang="en-US" sz="2000" dirty="0"/>
                    </a:p>
                  </a:txBody>
                  <a:tcPr anchor="ctr"/>
                </a:tc>
                <a:tc>
                  <a:txBody>
                    <a:bodyPr/>
                    <a:lstStyle/>
                    <a:p>
                      <a:pPr algn="ctr"/>
                      <a:r>
                        <a:rPr lang="en-US" sz="2000" dirty="0"/>
                        <a:t>Total Investment</a:t>
                      </a:r>
                    </a:p>
                  </a:txBody>
                  <a:tcPr anchor="ctr"/>
                </a:tc>
                <a:tc>
                  <a:txBody>
                    <a:bodyPr/>
                    <a:lstStyle/>
                    <a:p>
                      <a:pPr algn="ctr"/>
                      <a:r>
                        <a:rPr lang="en-US" sz="2000" dirty="0"/>
                        <a:t>Projected New Jobs</a:t>
                      </a:r>
                    </a:p>
                  </a:txBody>
                  <a:tcPr anchor="ctr"/>
                </a:tc>
                <a:extLst>
                  <a:ext uri="{0D108BD9-81ED-4DB2-BD59-A6C34878D82A}">
                    <a16:rowId xmlns:a16="http://schemas.microsoft.com/office/drawing/2014/main" val="3519013936"/>
                  </a:ext>
                </a:extLst>
              </a:tr>
              <a:tr h="414020">
                <a:tc>
                  <a:txBody>
                    <a:bodyPr/>
                    <a:lstStyle/>
                    <a:p>
                      <a:pPr algn="ctr" fontAlgn="b"/>
                      <a:r>
                        <a:rPr lang="en-US" dirty="0"/>
                        <a:t>Big Sandy</a:t>
                      </a:r>
                    </a:p>
                  </a:txBody>
                  <a:tcPr marL="6350" marR="6350" marT="6350" anchor="ctr"/>
                </a:tc>
                <a:tc>
                  <a:txBody>
                    <a:bodyPr/>
                    <a:lstStyle/>
                    <a:p>
                      <a:pPr algn="ctr" fontAlgn="b"/>
                      <a:r>
                        <a:rPr lang="en-US" dirty="0"/>
                        <a:t>East</a:t>
                      </a:r>
                    </a:p>
                  </a:txBody>
                  <a:tcPr marL="6350" marR="6350" marT="6350" anchor="ctr"/>
                </a:tc>
                <a:tc>
                  <a:txBody>
                    <a:bodyPr/>
                    <a:lstStyle/>
                    <a:p>
                      <a:pPr algn="ctr" fontAlgn="b"/>
                      <a:r>
                        <a:rPr lang="en-US"/>
                        <a:t>1</a:t>
                      </a:r>
                    </a:p>
                  </a:txBody>
                  <a:tcPr marL="6350" marR="6350" marT="6350" anchor="ctr"/>
                </a:tc>
                <a:tc>
                  <a:txBody>
                    <a:bodyPr/>
                    <a:lstStyle/>
                    <a:p>
                      <a:pPr algn="ctr" fontAlgn="b"/>
                      <a:r>
                        <a:rPr lang="en-US"/>
                        <a:t>$20,384 </a:t>
                      </a:r>
                    </a:p>
                  </a:txBody>
                  <a:tcPr marL="6350" marR="6350" marT="6350" anchor="ctr"/>
                </a:tc>
                <a:tc>
                  <a:txBody>
                    <a:bodyPr/>
                    <a:lstStyle/>
                    <a:p>
                      <a:pPr algn="ctr" fontAlgn="b"/>
                      <a:r>
                        <a:rPr lang="en-US"/>
                        <a:t>4</a:t>
                      </a:r>
                    </a:p>
                  </a:txBody>
                  <a:tcPr marL="6350" marR="6350" marT="6350" anchor="ctr"/>
                </a:tc>
                <a:extLst>
                  <a:ext uri="{0D108BD9-81ED-4DB2-BD59-A6C34878D82A}">
                    <a16:rowId xmlns:a16="http://schemas.microsoft.com/office/drawing/2014/main" val="344155955"/>
                  </a:ext>
                </a:extLst>
              </a:tr>
              <a:tr h="414020">
                <a:tc>
                  <a:txBody>
                    <a:bodyPr/>
                    <a:lstStyle/>
                    <a:p>
                      <a:pPr algn="ctr" fontAlgn="b"/>
                      <a:r>
                        <a:rPr lang="en-US"/>
                        <a:t>Buffalo Trace</a:t>
                      </a:r>
                    </a:p>
                  </a:txBody>
                  <a:tcPr marL="6350" marR="6350" marT="6350" anchor="ctr"/>
                </a:tc>
                <a:tc>
                  <a:txBody>
                    <a:bodyPr/>
                    <a:lstStyle/>
                    <a:p>
                      <a:pPr algn="ctr" fontAlgn="b"/>
                      <a:r>
                        <a:rPr lang="en-US"/>
                        <a:t>East</a:t>
                      </a:r>
                    </a:p>
                  </a:txBody>
                  <a:tcPr marL="6350" marR="6350" marT="6350" anchor="ctr"/>
                </a:tc>
                <a:tc>
                  <a:txBody>
                    <a:bodyPr/>
                    <a:lstStyle/>
                    <a:p>
                      <a:pPr algn="ctr" fontAlgn="b"/>
                      <a:r>
                        <a:rPr lang="en-US" dirty="0"/>
                        <a:t>2</a:t>
                      </a:r>
                    </a:p>
                  </a:txBody>
                  <a:tcPr marL="6350" marR="6350" marT="6350" anchor="ctr"/>
                </a:tc>
                <a:tc>
                  <a:txBody>
                    <a:bodyPr/>
                    <a:lstStyle/>
                    <a:p>
                      <a:pPr algn="ctr" fontAlgn="b"/>
                      <a:r>
                        <a:rPr lang="en-US"/>
                        <a:t>$28,900 </a:t>
                      </a:r>
                    </a:p>
                  </a:txBody>
                  <a:tcPr marL="6350" marR="6350" marT="6350" anchor="ctr"/>
                </a:tc>
                <a:tc>
                  <a:txBody>
                    <a:bodyPr/>
                    <a:lstStyle/>
                    <a:p>
                      <a:pPr algn="ctr" fontAlgn="b"/>
                      <a:r>
                        <a:rPr lang="en-US"/>
                        <a:t>2</a:t>
                      </a:r>
                    </a:p>
                  </a:txBody>
                  <a:tcPr marL="6350" marR="6350" marT="6350" anchor="ctr"/>
                </a:tc>
                <a:extLst>
                  <a:ext uri="{0D108BD9-81ED-4DB2-BD59-A6C34878D82A}">
                    <a16:rowId xmlns:a16="http://schemas.microsoft.com/office/drawing/2014/main" val="2104977023"/>
                  </a:ext>
                </a:extLst>
              </a:tr>
              <a:tr h="414020">
                <a:tc>
                  <a:txBody>
                    <a:bodyPr/>
                    <a:lstStyle/>
                    <a:p>
                      <a:pPr algn="ctr" fontAlgn="b"/>
                      <a:r>
                        <a:rPr lang="en-US" dirty="0"/>
                        <a:t>Cumberland Valley</a:t>
                      </a:r>
                    </a:p>
                  </a:txBody>
                  <a:tcPr marL="6350" marR="6350" marT="6350" anchor="ctr"/>
                </a:tc>
                <a:tc>
                  <a:txBody>
                    <a:bodyPr/>
                    <a:lstStyle/>
                    <a:p>
                      <a:pPr algn="ctr" fontAlgn="b"/>
                      <a:r>
                        <a:rPr lang="en-US"/>
                        <a:t>East</a:t>
                      </a:r>
                    </a:p>
                  </a:txBody>
                  <a:tcPr marL="6350" marR="6350" marT="6350" anchor="ctr"/>
                </a:tc>
                <a:tc>
                  <a:txBody>
                    <a:bodyPr/>
                    <a:lstStyle/>
                    <a:p>
                      <a:pPr algn="ctr" fontAlgn="b"/>
                      <a:r>
                        <a:rPr lang="en-US"/>
                        <a:t>4</a:t>
                      </a:r>
                    </a:p>
                  </a:txBody>
                  <a:tcPr marL="6350" marR="6350" marT="6350" anchor="ctr"/>
                </a:tc>
                <a:tc>
                  <a:txBody>
                    <a:bodyPr/>
                    <a:lstStyle/>
                    <a:p>
                      <a:pPr algn="ctr" fontAlgn="b"/>
                      <a:r>
                        <a:rPr lang="en-US" dirty="0"/>
                        <a:t>$42,061 </a:t>
                      </a:r>
                    </a:p>
                  </a:txBody>
                  <a:tcPr marL="6350" marR="6350" marT="6350" anchor="ctr"/>
                </a:tc>
                <a:tc>
                  <a:txBody>
                    <a:bodyPr/>
                    <a:lstStyle/>
                    <a:p>
                      <a:pPr algn="ctr" fontAlgn="b"/>
                      <a:r>
                        <a:rPr lang="en-US"/>
                        <a:t>11</a:t>
                      </a:r>
                    </a:p>
                  </a:txBody>
                  <a:tcPr marL="6350" marR="6350" marT="6350" anchor="ctr"/>
                </a:tc>
                <a:extLst>
                  <a:ext uri="{0D108BD9-81ED-4DB2-BD59-A6C34878D82A}">
                    <a16:rowId xmlns:a16="http://schemas.microsoft.com/office/drawing/2014/main" val="71166408"/>
                  </a:ext>
                </a:extLst>
              </a:tr>
              <a:tr h="414020">
                <a:tc>
                  <a:txBody>
                    <a:bodyPr/>
                    <a:lstStyle/>
                    <a:p>
                      <a:pPr algn="ctr" fontAlgn="b"/>
                      <a:r>
                        <a:rPr lang="en-US" dirty="0" err="1"/>
                        <a:t>Fivco</a:t>
                      </a:r>
                      <a:endParaRPr lang="en-US" dirty="0"/>
                    </a:p>
                  </a:txBody>
                  <a:tcPr marL="6350" marR="6350" marT="6350" anchor="ctr"/>
                </a:tc>
                <a:tc>
                  <a:txBody>
                    <a:bodyPr/>
                    <a:lstStyle/>
                    <a:p>
                      <a:pPr algn="ctr" fontAlgn="b"/>
                      <a:r>
                        <a:rPr lang="en-US"/>
                        <a:t>East</a:t>
                      </a:r>
                    </a:p>
                  </a:txBody>
                  <a:tcPr marL="6350" marR="6350" marT="6350" anchor="ctr"/>
                </a:tc>
                <a:tc>
                  <a:txBody>
                    <a:bodyPr/>
                    <a:lstStyle/>
                    <a:p>
                      <a:pPr algn="ctr" fontAlgn="b"/>
                      <a:r>
                        <a:rPr lang="en-US"/>
                        <a:t>5</a:t>
                      </a:r>
                    </a:p>
                  </a:txBody>
                  <a:tcPr marL="6350" marR="6350" marT="6350" anchor="ctr"/>
                </a:tc>
                <a:tc>
                  <a:txBody>
                    <a:bodyPr/>
                    <a:lstStyle/>
                    <a:p>
                      <a:pPr algn="ctr" fontAlgn="b"/>
                      <a:r>
                        <a:rPr lang="en-US" dirty="0"/>
                        <a:t>$146,862 </a:t>
                      </a:r>
                    </a:p>
                  </a:txBody>
                  <a:tcPr marL="6350" marR="6350" marT="6350" anchor="ctr"/>
                </a:tc>
                <a:tc>
                  <a:txBody>
                    <a:bodyPr/>
                    <a:lstStyle/>
                    <a:p>
                      <a:pPr algn="ctr" fontAlgn="b"/>
                      <a:r>
                        <a:rPr lang="en-US"/>
                        <a:t>25</a:t>
                      </a:r>
                    </a:p>
                  </a:txBody>
                  <a:tcPr marL="6350" marR="6350" marT="6350" anchor="ctr"/>
                </a:tc>
                <a:extLst>
                  <a:ext uri="{0D108BD9-81ED-4DB2-BD59-A6C34878D82A}">
                    <a16:rowId xmlns:a16="http://schemas.microsoft.com/office/drawing/2014/main" val="2284842610"/>
                  </a:ext>
                </a:extLst>
              </a:tr>
              <a:tr h="414020">
                <a:tc>
                  <a:txBody>
                    <a:bodyPr/>
                    <a:lstStyle/>
                    <a:p>
                      <a:pPr algn="ctr" fontAlgn="b"/>
                      <a:r>
                        <a:rPr lang="en-US" dirty="0"/>
                        <a:t>Kentucky River</a:t>
                      </a:r>
                    </a:p>
                  </a:txBody>
                  <a:tcPr marL="6350" marR="6350" marT="6350" anchor="ctr"/>
                </a:tc>
                <a:tc>
                  <a:txBody>
                    <a:bodyPr/>
                    <a:lstStyle/>
                    <a:p>
                      <a:pPr algn="ctr" fontAlgn="b"/>
                      <a:r>
                        <a:rPr lang="en-US"/>
                        <a:t>East</a:t>
                      </a:r>
                    </a:p>
                  </a:txBody>
                  <a:tcPr marL="6350" marR="6350" marT="6350" anchor="ctr"/>
                </a:tc>
                <a:tc>
                  <a:txBody>
                    <a:bodyPr/>
                    <a:lstStyle/>
                    <a:p>
                      <a:pPr algn="ctr" fontAlgn="b"/>
                      <a:r>
                        <a:rPr lang="en-US"/>
                        <a:t>2</a:t>
                      </a:r>
                    </a:p>
                  </a:txBody>
                  <a:tcPr marL="6350" marR="6350" marT="6350" anchor="ctr"/>
                </a:tc>
                <a:tc>
                  <a:txBody>
                    <a:bodyPr/>
                    <a:lstStyle/>
                    <a:p>
                      <a:pPr algn="ctr" fontAlgn="b"/>
                      <a:r>
                        <a:rPr lang="en-US" dirty="0"/>
                        <a:t>$89,693 </a:t>
                      </a:r>
                    </a:p>
                  </a:txBody>
                  <a:tcPr marL="6350" marR="6350" marT="6350" anchor="ctr"/>
                </a:tc>
                <a:tc>
                  <a:txBody>
                    <a:bodyPr/>
                    <a:lstStyle/>
                    <a:p>
                      <a:pPr algn="ctr" fontAlgn="b"/>
                      <a:r>
                        <a:rPr lang="en-US"/>
                        <a:t>9</a:t>
                      </a:r>
                    </a:p>
                  </a:txBody>
                  <a:tcPr marL="6350" marR="6350" marT="6350" anchor="ctr"/>
                </a:tc>
                <a:extLst>
                  <a:ext uri="{0D108BD9-81ED-4DB2-BD59-A6C34878D82A}">
                    <a16:rowId xmlns:a16="http://schemas.microsoft.com/office/drawing/2014/main" val="3126883973"/>
                  </a:ext>
                </a:extLst>
              </a:tr>
              <a:tr h="414020">
                <a:tc>
                  <a:txBody>
                    <a:bodyPr/>
                    <a:lstStyle/>
                    <a:p>
                      <a:pPr algn="ctr" fontAlgn="b"/>
                      <a:r>
                        <a:rPr lang="en-US" dirty="0"/>
                        <a:t>Green River</a:t>
                      </a:r>
                    </a:p>
                  </a:txBody>
                  <a:tcPr marL="6350" marR="6350" marT="6350" anchor="ctr"/>
                </a:tc>
                <a:tc>
                  <a:txBody>
                    <a:bodyPr/>
                    <a:lstStyle/>
                    <a:p>
                      <a:pPr algn="ctr" fontAlgn="b"/>
                      <a:r>
                        <a:rPr lang="en-US"/>
                        <a:t>West</a:t>
                      </a:r>
                    </a:p>
                  </a:txBody>
                  <a:tcPr marL="6350" marR="6350" marT="6350" anchor="ctr"/>
                </a:tc>
                <a:tc>
                  <a:txBody>
                    <a:bodyPr/>
                    <a:lstStyle/>
                    <a:p>
                      <a:pPr algn="ctr" fontAlgn="b"/>
                      <a:r>
                        <a:rPr lang="en-US"/>
                        <a:t>10</a:t>
                      </a:r>
                    </a:p>
                  </a:txBody>
                  <a:tcPr marL="6350" marR="6350" marT="6350" anchor="ctr"/>
                </a:tc>
                <a:tc>
                  <a:txBody>
                    <a:bodyPr/>
                    <a:lstStyle/>
                    <a:p>
                      <a:pPr algn="ctr" fontAlgn="b"/>
                      <a:r>
                        <a:rPr lang="en-US"/>
                        <a:t>$207,370 </a:t>
                      </a:r>
                    </a:p>
                  </a:txBody>
                  <a:tcPr marL="6350" marR="6350" marT="6350" anchor="ctr"/>
                </a:tc>
                <a:tc>
                  <a:txBody>
                    <a:bodyPr/>
                    <a:lstStyle/>
                    <a:p>
                      <a:pPr algn="ctr" fontAlgn="b"/>
                      <a:r>
                        <a:rPr lang="en-US"/>
                        <a:t>23</a:t>
                      </a:r>
                    </a:p>
                  </a:txBody>
                  <a:tcPr marL="6350" marR="6350" marT="6350" anchor="ctr"/>
                </a:tc>
                <a:extLst>
                  <a:ext uri="{0D108BD9-81ED-4DB2-BD59-A6C34878D82A}">
                    <a16:rowId xmlns:a16="http://schemas.microsoft.com/office/drawing/2014/main" val="729014476"/>
                  </a:ext>
                </a:extLst>
              </a:tr>
              <a:tr h="414020">
                <a:tc>
                  <a:txBody>
                    <a:bodyPr/>
                    <a:lstStyle/>
                    <a:p>
                      <a:pPr algn="ctr" fontAlgn="b"/>
                      <a:r>
                        <a:rPr lang="en-US" dirty="0" err="1"/>
                        <a:t>Pennyrile</a:t>
                      </a:r>
                      <a:endParaRPr lang="en-US" dirty="0"/>
                    </a:p>
                  </a:txBody>
                  <a:tcPr marL="6350" marR="6350" marT="6350" anchor="ctr"/>
                </a:tc>
                <a:tc>
                  <a:txBody>
                    <a:bodyPr/>
                    <a:lstStyle/>
                    <a:p>
                      <a:pPr algn="ctr" fontAlgn="b"/>
                      <a:r>
                        <a:rPr lang="en-US"/>
                        <a:t>West</a:t>
                      </a:r>
                    </a:p>
                  </a:txBody>
                  <a:tcPr marL="6350" marR="6350" marT="6350" anchor="ctr"/>
                </a:tc>
                <a:tc>
                  <a:txBody>
                    <a:bodyPr/>
                    <a:lstStyle/>
                    <a:p>
                      <a:pPr algn="ctr" fontAlgn="b"/>
                      <a:r>
                        <a:rPr lang="en-US"/>
                        <a:t>9</a:t>
                      </a:r>
                    </a:p>
                  </a:txBody>
                  <a:tcPr marL="6350" marR="6350" marT="6350" anchor="ctr"/>
                </a:tc>
                <a:tc>
                  <a:txBody>
                    <a:bodyPr/>
                    <a:lstStyle/>
                    <a:p>
                      <a:pPr algn="ctr" fontAlgn="b"/>
                      <a:r>
                        <a:rPr lang="en-US"/>
                        <a:t>$263,910 </a:t>
                      </a:r>
                    </a:p>
                  </a:txBody>
                  <a:tcPr marL="6350" marR="6350" marT="6350" anchor="ctr"/>
                </a:tc>
                <a:tc>
                  <a:txBody>
                    <a:bodyPr/>
                    <a:lstStyle/>
                    <a:p>
                      <a:pPr algn="ctr" fontAlgn="b"/>
                      <a:r>
                        <a:rPr lang="en-US" dirty="0"/>
                        <a:t>24</a:t>
                      </a:r>
                    </a:p>
                  </a:txBody>
                  <a:tcPr marL="6350" marR="6350" marT="6350" anchor="ctr"/>
                </a:tc>
                <a:extLst>
                  <a:ext uri="{0D108BD9-81ED-4DB2-BD59-A6C34878D82A}">
                    <a16:rowId xmlns:a16="http://schemas.microsoft.com/office/drawing/2014/main" val="4152568962"/>
                  </a:ext>
                </a:extLst>
              </a:tr>
              <a:tr h="414020">
                <a:tc>
                  <a:txBody>
                    <a:bodyPr/>
                    <a:lstStyle/>
                    <a:p>
                      <a:pPr algn="ctr" fontAlgn="b"/>
                      <a:r>
                        <a:rPr lang="en-US" dirty="0"/>
                        <a:t>Purchase</a:t>
                      </a:r>
                    </a:p>
                  </a:txBody>
                  <a:tcPr marL="6350" marR="6350" marT="6350" anchor="ctr"/>
                </a:tc>
                <a:tc>
                  <a:txBody>
                    <a:bodyPr/>
                    <a:lstStyle/>
                    <a:p>
                      <a:pPr algn="ctr" fontAlgn="b"/>
                      <a:r>
                        <a:rPr lang="en-US"/>
                        <a:t>West</a:t>
                      </a:r>
                    </a:p>
                  </a:txBody>
                  <a:tcPr marL="6350" marR="6350" marT="6350" anchor="ctr"/>
                </a:tc>
                <a:tc>
                  <a:txBody>
                    <a:bodyPr/>
                    <a:lstStyle/>
                    <a:p>
                      <a:pPr algn="ctr" fontAlgn="b"/>
                      <a:r>
                        <a:rPr lang="en-US"/>
                        <a:t>26</a:t>
                      </a:r>
                    </a:p>
                  </a:txBody>
                  <a:tcPr marL="6350" marR="6350" marT="6350" anchor="ctr"/>
                </a:tc>
                <a:tc>
                  <a:txBody>
                    <a:bodyPr/>
                    <a:lstStyle/>
                    <a:p>
                      <a:pPr algn="ctr" fontAlgn="b"/>
                      <a:r>
                        <a:rPr lang="en-US"/>
                        <a:t>$812,869 </a:t>
                      </a:r>
                    </a:p>
                  </a:txBody>
                  <a:tcPr marL="6350" marR="6350" marT="6350" anchor="ctr"/>
                </a:tc>
                <a:tc>
                  <a:txBody>
                    <a:bodyPr/>
                    <a:lstStyle/>
                    <a:p>
                      <a:pPr algn="ctr" fontAlgn="b"/>
                      <a:r>
                        <a:rPr lang="en-US" dirty="0"/>
                        <a:t>51</a:t>
                      </a:r>
                    </a:p>
                  </a:txBody>
                  <a:tcPr marL="6350" marR="6350" marT="6350" anchor="ctr"/>
                </a:tc>
                <a:extLst>
                  <a:ext uri="{0D108BD9-81ED-4DB2-BD59-A6C34878D82A}">
                    <a16:rowId xmlns:a16="http://schemas.microsoft.com/office/drawing/2014/main" val="2313046725"/>
                  </a:ext>
                </a:extLst>
              </a:tr>
              <a:tr h="815493">
                <a:tc>
                  <a:txBody>
                    <a:bodyPr/>
                    <a:lstStyle/>
                    <a:p>
                      <a:pPr algn="l" fontAlgn="b"/>
                      <a:endParaRPr lang="en-US"/>
                    </a:p>
                  </a:txBody>
                  <a:tcPr marL="6350" marR="6350" marT="6350" anchor="b"/>
                </a:tc>
                <a:tc>
                  <a:txBody>
                    <a:bodyPr/>
                    <a:lstStyle/>
                    <a:p>
                      <a:pPr algn="ctr" fontAlgn="b"/>
                      <a:r>
                        <a:rPr lang="en-US" b="1" dirty="0"/>
                        <a:t>Total</a:t>
                      </a:r>
                    </a:p>
                  </a:txBody>
                  <a:tcPr marL="6350" marR="6350" marT="6350" anchor="ctr"/>
                </a:tc>
                <a:tc>
                  <a:txBody>
                    <a:bodyPr/>
                    <a:lstStyle/>
                    <a:p>
                      <a:pPr algn="ctr" fontAlgn="b"/>
                      <a:r>
                        <a:rPr lang="en-US" b="1" dirty="0"/>
                        <a:t>59</a:t>
                      </a:r>
                    </a:p>
                  </a:txBody>
                  <a:tcPr marL="6350" marR="6350" marT="6350" anchor="ctr"/>
                </a:tc>
                <a:tc>
                  <a:txBody>
                    <a:bodyPr/>
                    <a:lstStyle/>
                    <a:p>
                      <a:pPr algn="ctr" fontAlgn="b"/>
                      <a:r>
                        <a:rPr lang="en-US" b="1" dirty="0"/>
                        <a:t>$1,612,049 </a:t>
                      </a:r>
                    </a:p>
                  </a:txBody>
                  <a:tcPr marL="6350" marR="6350" marT="6350" anchor="ctr"/>
                </a:tc>
                <a:tc>
                  <a:txBody>
                    <a:bodyPr/>
                    <a:lstStyle/>
                    <a:p>
                      <a:pPr algn="ctr" fontAlgn="b"/>
                      <a:r>
                        <a:rPr lang="en-US" b="1" dirty="0"/>
                        <a:t>149</a:t>
                      </a:r>
                    </a:p>
                  </a:txBody>
                  <a:tcPr marL="6350" marR="6350" marT="6350" anchor="ctr"/>
                </a:tc>
                <a:extLst>
                  <a:ext uri="{0D108BD9-81ED-4DB2-BD59-A6C34878D82A}">
                    <a16:rowId xmlns:a16="http://schemas.microsoft.com/office/drawing/2014/main" val="2785824520"/>
                  </a:ext>
                </a:extLst>
              </a:tr>
            </a:tbl>
          </a:graphicData>
        </a:graphic>
      </p:graphicFrame>
      <p:sp>
        <p:nvSpPr>
          <p:cNvPr id="3" name="Text Box 7"/>
          <p:cNvSpPr txBox="1">
            <a:spLocks noChangeArrowheads="1"/>
          </p:cNvSpPr>
          <p:nvPr/>
        </p:nvSpPr>
        <p:spPr bwMode="auto">
          <a:xfrm>
            <a:off x="0" y="115673"/>
            <a:ext cx="12192000" cy="947895"/>
          </a:xfrm>
          <a:prstGeom prst="rect">
            <a:avLst/>
          </a:prstGeom>
          <a:noFill/>
          <a:ln w="9525">
            <a:noFill/>
            <a:miter lim="800000"/>
            <a:headEnd/>
            <a:tailEnd/>
          </a:ln>
        </p:spPr>
        <p:txBody>
          <a:bodyPr wrap="square" lIns="60904" tIns="30452" rIns="60904" bIns="30452">
            <a:spAutoFit/>
          </a:bodyPr>
          <a:lstStyle/>
          <a:p>
            <a:pPr algn="ctr" defTabSz="1449598">
              <a:lnSpc>
                <a:spcPct val="90000"/>
              </a:lnSpc>
              <a:defRPr/>
            </a:pPr>
            <a:r>
              <a:rPr lang="en-US" sz="4000" b="1" dirty="0">
                <a:solidFill>
                  <a:srgbClr val="003764"/>
                </a:solidFill>
                <a:latin typeface="Arial Black" panose="020B0604020202020204" pitchFamily="34" charset="0"/>
                <a:ea typeface="Open Sans" pitchFamily="34" charset="0"/>
                <a:cs typeface="Arial Black" panose="020B0604020202020204" pitchFamily="34" charset="0"/>
              </a:rPr>
              <a:t>Kentucky Small Business Tax Credit</a:t>
            </a:r>
          </a:p>
          <a:p>
            <a:pPr algn="ctr" defTabSz="1449598">
              <a:lnSpc>
                <a:spcPct val="90000"/>
              </a:lnSpc>
              <a:defRPr/>
            </a:pPr>
            <a:r>
              <a:rPr lang="en-US" sz="2400" kern="0" spc="300" dirty="0">
                <a:latin typeface="Arial"/>
                <a:cs typeface="Arial"/>
              </a:rPr>
              <a:t>(2021 – YTD 2023)</a:t>
            </a:r>
            <a:endParaRPr lang="en-CA" sz="2400" kern="0" spc="300" dirty="0">
              <a:latin typeface="Arial"/>
              <a:cs typeface="Arial"/>
            </a:endParaRPr>
          </a:p>
        </p:txBody>
      </p:sp>
      <p:sp>
        <p:nvSpPr>
          <p:cNvPr id="5" name="TextBox 4"/>
          <p:cNvSpPr txBox="1"/>
          <p:nvPr/>
        </p:nvSpPr>
        <p:spPr>
          <a:xfrm>
            <a:off x="1232670" y="6174561"/>
            <a:ext cx="9726660" cy="646331"/>
          </a:xfrm>
          <a:prstGeom prst="rect">
            <a:avLst/>
          </a:prstGeom>
          <a:noFill/>
        </p:spPr>
        <p:txBody>
          <a:bodyPr wrap="square" rtlCol="0">
            <a:spAutoFit/>
          </a:bodyPr>
          <a:lstStyle/>
          <a:p>
            <a:r>
              <a:rPr lang="en-US" sz="1200" dirty="0"/>
              <a:t>*For this report, Eastern Kentucky is defined as counties within the following Area Development Districts: Big Sandy, Buffalo Trace, Cumberland Valley, </a:t>
            </a:r>
            <a:r>
              <a:rPr lang="en-US" sz="1200" dirty="0" err="1"/>
              <a:t>Fivco</a:t>
            </a:r>
            <a:r>
              <a:rPr lang="en-US" sz="1200" dirty="0"/>
              <a:t>, Gateway and Kentucky River. Western Kentucky is defined as counties within the following Area Development Districts: Green River, Pennyrile and Purchase.</a:t>
            </a:r>
          </a:p>
        </p:txBody>
      </p:sp>
      <p:sp>
        <p:nvSpPr>
          <p:cNvPr id="2" name="TextBox 1">
            <a:extLst>
              <a:ext uri="{FF2B5EF4-FFF2-40B4-BE49-F238E27FC236}">
                <a16:creationId xmlns:a16="http://schemas.microsoft.com/office/drawing/2014/main" id="{DDD48014-3417-2ADA-E79C-76095765A1E8}"/>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30</a:t>
            </a:fld>
            <a:endParaRPr lang="en-US" sz="1400" dirty="0">
              <a:solidFill>
                <a:schemeClr val="tx1">
                  <a:tint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4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A73C743D-EB21-4F0C-92B0-F5ECDEC07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666" y="2630797"/>
            <a:ext cx="1440327" cy="1440327"/>
          </a:xfrm>
          <a:prstGeom prst="rect">
            <a:avLst/>
          </a:prstGeom>
        </p:spPr>
      </p:pic>
      <p:sp>
        <p:nvSpPr>
          <p:cNvPr id="142" name="Google Shape;142;p4"/>
          <p:cNvSpPr txBox="1"/>
          <p:nvPr/>
        </p:nvSpPr>
        <p:spPr>
          <a:xfrm>
            <a:off x="1544915" y="973199"/>
            <a:ext cx="9197277" cy="1015537"/>
          </a:xfrm>
          <a:prstGeom prst="rect">
            <a:avLst/>
          </a:prstGeom>
          <a:noFill/>
          <a:ln>
            <a:noFill/>
          </a:ln>
        </p:spPr>
        <p:txBody>
          <a:bodyPr spcFirstLastPara="1" wrap="square" lIns="91341" tIns="45658" rIns="91341" bIns="45658" anchor="t" anchorCtr="0">
            <a:spAutoFit/>
          </a:bodyPr>
          <a:lstStyle/>
          <a:p>
            <a:pPr algn="ctr"/>
            <a:br>
              <a:rPr lang="en-US" sz="2000" b="1" dirty="0">
                <a:solidFill>
                  <a:srgbClr val="003764"/>
                </a:solidFill>
                <a:latin typeface="Arial"/>
                <a:ea typeface="Arial"/>
                <a:cs typeface="Arial"/>
                <a:sym typeface="Arial"/>
              </a:rPr>
            </a:br>
            <a:r>
              <a:rPr lang="en-US" sz="2000" dirty="0">
                <a:solidFill>
                  <a:schemeClr val="dk1"/>
                </a:solidFill>
                <a:latin typeface="Arial"/>
                <a:ea typeface="Arial"/>
                <a:cs typeface="Arial"/>
                <a:sym typeface="Arial"/>
              </a:rPr>
              <a:t>KY Innovation partners with KSTC and private non-profits through a competitive RFP process to create six regional KY Innovation Hubs.</a:t>
            </a:r>
            <a:endParaRPr sz="2000" dirty="0">
              <a:solidFill>
                <a:schemeClr val="dk1"/>
              </a:solidFill>
              <a:latin typeface="Arial"/>
              <a:ea typeface="Arial"/>
              <a:cs typeface="Arial"/>
              <a:sym typeface="Arial"/>
            </a:endParaRPr>
          </a:p>
        </p:txBody>
      </p:sp>
      <p:sp>
        <p:nvSpPr>
          <p:cNvPr id="143" name="Google Shape;143;p4"/>
          <p:cNvSpPr txBox="1"/>
          <p:nvPr/>
        </p:nvSpPr>
        <p:spPr>
          <a:xfrm>
            <a:off x="5639" y="413801"/>
            <a:ext cx="12180722" cy="583111"/>
          </a:xfrm>
          <a:prstGeom prst="rect">
            <a:avLst/>
          </a:prstGeom>
          <a:noFill/>
          <a:ln>
            <a:noFill/>
          </a:ln>
        </p:spPr>
        <p:txBody>
          <a:bodyPr spcFirstLastPara="1" wrap="square" lIns="91341" tIns="45658" rIns="91341" bIns="45658" anchor="t" anchorCtr="0">
            <a:spAutoFit/>
          </a:bodyPr>
          <a:lstStyle/>
          <a:p>
            <a:pPr algn="ctr"/>
            <a:r>
              <a:rPr lang="en-US" sz="3190" b="1" dirty="0">
                <a:solidFill>
                  <a:srgbClr val="003764"/>
                </a:solidFill>
                <a:latin typeface="Arial Black"/>
                <a:ea typeface="Arial Black"/>
                <a:cs typeface="Arial Black"/>
                <a:sym typeface="Arial Black"/>
              </a:rPr>
              <a:t>KY INNOVATION HUBS</a:t>
            </a:r>
            <a:endParaRPr sz="3190" b="1" dirty="0">
              <a:solidFill>
                <a:srgbClr val="003764"/>
              </a:solidFill>
              <a:latin typeface="Arial Black"/>
              <a:ea typeface="Arial Black"/>
              <a:cs typeface="Arial Black"/>
              <a:sym typeface="Arial Black"/>
            </a:endParaRPr>
          </a:p>
        </p:txBody>
      </p:sp>
      <p:pic>
        <p:nvPicPr>
          <p:cNvPr id="144" name="Google Shape;144;p4"/>
          <p:cNvPicPr preferRelativeResize="0"/>
          <p:nvPr/>
        </p:nvPicPr>
        <p:blipFill rotWithShape="1">
          <a:blip r:embed="rId4">
            <a:alphaModFix/>
          </a:blip>
          <a:srcRect/>
          <a:stretch/>
        </p:blipFill>
        <p:spPr>
          <a:xfrm>
            <a:off x="9094528" y="5803572"/>
            <a:ext cx="1133441" cy="829437"/>
          </a:xfrm>
          <a:prstGeom prst="rect">
            <a:avLst/>
          </a:prstGeom>
          <a:noFill/>
          <a:ln>
            <a:noFill/>
          </a:ln>
        </p:spPr>
      </p:pic>
      <p:pic>
        <p:nvPicPr>
          <p:cNvPr id="146" name="Google Shape;146;p4"/>
          <p:cNvPicPr preferRelativeResize="0"/>
          <p:nvPr/>
        </p:nvPicPr>
        <p:blipFill rotWithShape="1">
          <a:blip r:embed="rId5">
            <a:alphaModFix/>
          </a:blip>
          <a:srcRect/>
          <a:stretch/>
        </p:blipFill>
        <p:spPr>
          <a:xfrm>
            <a:off x="4489531" y="3194605"/>
            <a:ext cx="1917890" cy="624656"/>
          </a:xfrm>
          <a:prstGeom prst="rect">
            <a:avLst/>
          </a:prstGeom>
          <a:noFill/>
          <a:ln>
            <a:noFill/>
          </a:ln>
        </p:spPr>
      </p:pic>
      <p:pic>
        <p:nvPicPr>
          <p:cNvPr id="147" name="Google Shape;147;p4"/>
          <p:cNvPicPr preferRelativeResize="0"/>
          <p:nvPr/>
        </p:nvPicPr>
        <p:blipFill rotWithShape="1">
          <a:blip r:embed="rId6">
            <a:alphaModFix/>
          </a:blip>
          <a:srcRect/>
          <a:stretch/>
        </p:blipFill>
        <p:spPr>
          <a:xfrm>
            <a:off x="1066497" y="2715173"/>
            <a:ext cx="946027" cy="946027"/>
          </a:xfrm>
          <a:prstGeom prst="rect">
            <a:avLst/>
          </a:prstGeom>
          <a:noFill/>
          <a:ln>
            <a:noFill/>
          </a:ln>
        </p:spPr>
      </p:pic>
      <p:pic>
        <p:nvPicPr>
          <p:cNvPr id="148" name="Google Shape;148;p4"/>
          <p:cNvPicPr preferRelativeResize="0"/>
          <p:nvPr/>
        </p:nvPicPr>
        <p:blipFill rotWithShape="1">
          <a:blip r:embed="rId7">
            <a:alphaModFix/>
          </a:blip>
          <a:srcRect/>
          <a:stretch/>
        </p:blipFill>
        <p:spPr>
          <a:xfrm>
            <a:off x="8269109" y="2758573"/>
            <a:ext cx="863703" cy="863703"/>
          </a:xfrm>
          <a:prstGeom prst="rect">
            <a:avLst/>
          </a:prstGeom>
          <a:noFill/>
          <a:ln>
            <a:noFill/>
          </a:ln>
        </p:spPr>
      </p:pic>
      <p:sp>
        <p:nvSpPr>
          <p:cNvPr id="150" name="Google Shape;150;p4"/>
          <p:cNvSpPr txBox="1"/>
          <p:nvPr/>
        </p:nvSpPr>
        <p:spPr>
          <a:xfrm>
            <a:off x="663213" y="3819803"/>
            <a:ext cx="1839454" cy="522838"/>
          </a:xfrm>
          <a:prstGeom prst="rect">
            <a:avLst/>
          </a:prstGeom>
          <a:noFill/>
          <a:ln>
            <a:noFill/>
          </a:ln>
        </p:spPr>
        <p:txBody>
          <a:bodyPr spcFirstLastPara="1" wrap="square" lIns="91341" tIns="45658" rIns="91341" bIns="45658" anchor="t" anchorCtr="0">
            <a:spAutoFit/>
          </a:bodyPr>
          <a:lstStyle/>
          <a:p>
            <a:pPr algn="ctr"/>
            <a:r>
              <a:rPr lang="en-US" sz="1399" dirty="0">
                <a:solidFill>
                  <a:schemeClr val="dk1"/>
                </a:solidFill>
                <a:latin typeface="Arial Black"/>
                <a:ea typeface="Arial Black"/>
                <a:cs typeface="Arial Black"/>
                <a:sym typeface="Arial Black"/>
              </a:rPr>
              <a:t>AWESOME INC.</a:t>
            </a:r>
            <a:endParaRPr sz="2398" dirty="0"/>
          </a:p>
          <a:p>
            <a:pPr algn="ctr"/>
            <a:r>
              <a:rPr lang="en-US" sz="1399" dirty="0">
                <a:solidFill>
                  <a:schemeClr val="dk1"/>
                </a:solidFill>
                <a:latin typeface="Arial Black"/>
                <a:ea typeface="Arial Black"/>
                <a:cs typeface="Arial Black"/>
                <a:sym typeface="Arial Black"/>
              </a:rPr>
              <a:t>Lexington</a:t>
            </a:r>
            <a:endParaRPr sz="1399" dirty="0">
              <a:solidFill>
                <a:schemeClr val="dk1"/>
              </a:solidFill>
              <a:latin typeface="Arial Black"/>
              <a:ea typeface="Arial Black"/>
              <a:cs typeface="Arial Black"/>
              <a:sym typeface="Arial Black"/>
            </a:endParaRPr>
          </a:p>
        </p:txBody>
      </p:sp>
      <p:sp>
        <p:nvSpPr>
          <p:cNvPr id="151" name="Google Shape;151;p4"/>
          <p:cNvSpPr txBox="1"/>
          <p:nvPr/>
        </p:nvSpPr>
        <p:spPr>
          <a:xfrm>
            <a:off x="2405046" y="3809705"/>
            <a:ext cx="1790976" cy="522838"/>
          </a:xfrm>
          <a:prstGeom prst="rect">
            <a:avLst/>
          </a:prstGeom>
          <a:noFill/>
          <a:ln>
            <a:noFill/>
          </a:ln>
        </p:spPr>
        <p:txBody>
          <a:bodyPr spcFirstLastPara="1" wrap="square" lIns="91341" tIns="45658" rIns="91341" bIns="45658" anchor="t" anchorCtr="0">
            <a:spAutoFit/>
          </a:bodyPr>
          <a:lstStyle/>
          <a:p>
            <a:pPr algn="ctr"/>
            <a:r>
              <a:rPr lang="en-US" sz="1399" dirty="0">
                <a:solidFill>
                  <a:schemeClr val="dk1"/>
                </a:solidFill>
                <a:latin typeface="Arial Black"/>
                <a:ea typeface="Arial Black"/>
                <a:cs typeface="Arial Black"/>
                <a:sym typeface="Arial Black"/>
              </a:rPr>
              <a:t>SOAR</a:t>
            </a:r>
            <a:endParaRPr sz="2398" dirty="0"/>
          </a:p>
          <a:p>
            <a:pPr algn="ctr"/>
            <a:r>
              <a:rPr lang="en-US" sz="1399" dirty="0">
                <a:solidFill>
                  <a:schemeClr val="dk1"/>
                </a:solidFill>
                <a:latin typeface="Arial Black"/>
                <a:ea typeface="Arial Black"/>
                <a:cs typeface="Arial Black"/>
                <a:sym typeface="Arial Black"/>
              </a:rPr>
              <a:t>Pikeville</a:t>
            </a:r>
            <a:endParaRPr sz="1399" dirty="0">
              <a:solidFill>
                <a:schemeClr val="dk1"/>
              </a:solidFill>
              <a:latin typeface="Arial Black"/>
              <a:ea typeface="Arial Black"/>
              <a:cs typeface="Arial Black"/>
              <a:sym typeface="Arial Black"/>
            </a:endParaRPr>
          </a:p>
        </p:txBody>
      </p:sp>
      <p:sp>
        <p:nvSpPr>
          <p:cNvPr id="152" name="Google Shape;152;p4"/>
          <p:cNvSpPr txBox="1"/>
          <p:nvPr/>
        </p:nvSpPr>
        <p:spPr>
          <a:xfrm>
            <a:off x="4086498" y="3809705"/>
            <a:ext cx="2320922" cy="522838"/>
          </a:xfrm>
          <a:prstGeom prst="rect">
            <a:avLst/>
          </a:prstGeom>
          <a:noFill/>
          <a:ln>
            <a:noFill/>
          </a:ln>
        </p:spPr>
        <p:txBody>
          <a:bodyPr spcFirstLastPara="1" wrap="square" lIns="91341" tIns="45658" rIns="91341" bIns="45658" anchor="t" anchorCtr="0">
            <a:spAutoFit/>
          </a:bodyPr>
          <a:lstStyle/>
          <a:p>
            <a:pPr algn="ctr"/>
            <a:r>
              <a:rPr lang="en-US" sz="1399">
                <a:solidFill>
                  <a:schemeClr val="dk1"/>
                </a:solidFill>
                <a:latin typeface="Arial Black"/>
                <a:ea typeface="Arial Black"/>
                <a:cs typeface="Arial Black"/>
                <a:sym typeface="Arial Black"/>
              </a:rPr>
              <a:t>BLUENORTH</a:t>
            </a:r>
            <a:endParaRPr sz="1199">
              <a:solidFill>
                <a:schemeClr val="dk1"/>
              </a:solidFill>
              <a:latin typeface="Arial Black"/>
              <a:ea typeface="Arial Black"/>
              <a:cs typeface="Arial Black"/>
              <a:sym typeface="Arial Black"/>
            </a:endParaRPr>
          </a:p>
          <a:p>
            <a:pPr algn="ctr"/>
            <a:r>
              <a:rPr lang="en-US" sz="1399">
                <a:solidFill>
                  <a:schemeClr val="dk1"/>
                </a:solidFill>
                <a:latin typeface="Arial Black"/>
                <a:ea typeface="Arial Black"/>
                <a:cs typeface="Arial Black"/>
                <a:sym typeface="Arial Black"/>
              </a:rPr>
              <a:t>Covington</a:t>
            </a:r>
            <a:endParaRPr sz="1399">
              <a:solidFill>
                <a:schemeClr val="dk1"/>
              </a:solidFill>
              <a:latin typeface="Arial Black"/>
              <a:ea typeface="Arial Black"/>
              <a:cs typeface="Arial Black"/>
              <a:sym typeface="Arial Black"/>
            </a:endParaRPr>
          </a:p>
        </p:txBody>
      </p:sp>
      <p:sp>
        <p:nvSpPr>
          <p:cNvPr id="153" name="Google Shape;153;p4"/>
          <p:cNvSpPr txBox="1"/>
          <p:nvPr/>
        </p:nvSpPr>
        <p:spPr>
          <a:xfrm>
            <a:off x="5948187" y="3809705"/>
            <a:ext cx="2320922" cy="522838"/>
          </a:xfrm>
          <a:prstGeom prst="rect">
            <a:avLst/>
          </a:prstGeom>
          <a:noFill/>
          <a:ln>
            <a:noFill/>
          </a:ln>
        </p:spPr>
        <p:txBody>
          <a:bodyPr spcFirstLastPara="1" wrap="square" lIns="91341" tIns="45658" rIns="91341" bIns="45658" anchor="t" anchorCtr="0">
            <a:spAutoFit/>
          </a:bodyPr>
          <a:lstStyle/>
          <a:p>
            <a:pPr algn="ctr"/>
            <a:r>
              <a:rPr lang="en-US" sz="1399" dirty="0">
                <a:solidFill>
                  <a:schemeClr val="dk1"/>
                </a:solidFill>
                <a:latin typeface="Arial Black"/>
                <a:ea typeface="Arial Black"/>
                <a:cs typeface="Arial Black"/>
                <a:sym typeface="Arial Black"/>
              </a:rPr>
              <a:t>GROWEST</a:t>
            </a:r>
            <a:endParaRPr sz="2398" dirty="0"/>
          </a:p>
          <a:p>
            <a:pPr algn="ctr"/>
            <a:r>
              <a:rPr lang="en-US" sz="1399" dirty="0">
                <a:solidFill>
                  <a:schemeClr val="dk1"/>
                </a:solidFill>
                <a:latin typeface="Arial Black"/>
                <a:ea typeface="Arial Black"/>
                <a:cs typeface="Arial Black"/>
                <a:sym typeface="Arial Black"/>
              </a:rPr>
              <a:t>Paducah</a:t>
            </a:r>
            <a:endParaRPr sz="1399" dirty="0">
              <a:solidFill>
                <a:schemeClr val="dk1"/>
              </a:solidFill>
              <a:latin typeface="Arial Black"/>
              <a:ea typeface="Arial Black"/>
              <a:cs typeface="Arial Black"/>
              <a:sym typeface="Arial Black"/>
            </a:endParaRPr>
          </a:p>
        </p:txBody>
      </p:sp>
      <p:sp>
        <p:nvSpPr>
          <p:cNvPr id="154" name="Google Shape;154;p4"/>
          <p:cNvSpPr txBox="1"/>
          <p:nvPr/>
        </p:nvSpPr>
        <p:spPr>
          <a:xfrm>
            <a:off x="7606018" y="3819803"/>
            <a:ext cx="2320922" cy="522838"/>
          </a:xfrm>
          <a:prstGeom prst="rect">
            <a:avLst/>
          </a:prstGeom>
          <a:noFill/>
          <a:ln>
            <a:noFill/>
          </a:ln>
        </p:spPr>
        <p:txBody>
          <a:bodyPr spcFirstLastPara="1" wrap="square" lIns="91341" tIns="45658" rIns="91341" bIns="45658" anchor="t" anchorCtr="0">
            <a:spAutoFit/>
          </a:bodyPr>
          <a:lstStyle/>
          <a:p>
            <a:pPr algn="ctr"/>
            <a:r>
              <a:rPr lang="en-US" sz="1399" dirty="0">
                <a:solidFill>
                  <a:schemeClr val="dk1"/>
                </a:solidFill>
                <a:latin typeface="Arial Black"/>
                <a:ea typeface="Arial Black"/>
                <a:cs typeface="Arial Black"/>
                <a:sym typeface="Arial Black"/>
              </a:rPr>
              <a:t>AMPLIFY</a:t>
            </a:r>
            <a:endParaRPr sz="2398" dirty="0"/>
          </a:p>
          <a:p>
            <a:pPr algn="ctr"/>
            <a:r>
              <a:rPr lang="en-US" sz="1399" dirty="0">
                <a:solidFill>
                  <a:schemeClr val="dk1"/>
                </a:solidFill>
                <a:latin typeface="Arial Black"/>
                <a:ea typeface="Arial Black"/>
                <a:cs typeface="Arial Black"/>
                <a:sym typeface="Arial Black"/>
              </a:rPr>
              <a:t>Louisville</a:t>
            </a:r>
            <a:endParaRPr sz="1399" dirty="0">
              <a:solidFill>
                <a:schemeClr val="dk1"/>
              </a:solidFill>
              <a:latin typeface="Arial Black"/>
              <a:ea typeface="Arial Black"/>
              <a:cs typeface="Arial Black"/>
              <a:sym typeface="Arial Black"/>
            </a:endParaRPr>
          </a:p>
        </p:txBody>
      </p:sp>
      <p:sp>
        <p:nvSpPr>
          <p:cNvPr id="156" name="Google Shape;156;p4"/>
          <p:cNvSpPr txBox="1"/>
          <p:nvPr/>
        </p:nvSpPr>
        <p:spPr>
          <a:xfrm>
            <a:off x="9539928" y="3806236"/>
            <a:ext cx="2320922" cy="522838"/>
          </a:xfrm>
          <a:prstGeom prst="rect">
            <a:avLst/>
          </a:prstGeom>
          <a:noFill/>
          <a:ln>
            <a:noFill/>
          </a:ln>
        </p:spPr>
        <p:txBody>
          <a:bodyPr spcFirstLastPara="1" wrap="square" lIns="91341" tIns="45658" rIns="91341" bIns="45658" anchor="t" anchorCtr="0">
            <a:spAutoFit/>
          </a:bodyPr>
          <a:lstStyle/>
          <a:p>
            <a:pPr algn="ctr"/>
            <a:r>
              <a:rPr lang="en-US" sz="1399" dirty="0">
                <a:solidFill>
                  <a:schemeClr val="dk1"/>
                </a:solidFill>
                <a:latin typeface="Arial Black"/>
                <a:ea typeface="Arial Black"/>
                <a:cs typeface="Arial Black"/>
                <a:sym typeface="Arial Black"/>
              </a:rPr>
              <a:t>CREATE</a:t>
            </a:r>
            <a:endParaRPr sz="2398" dirty="0"/>
          </a:p>
          <a:p>
            <a:pPr algn="ctr"/>
            <a:r>
              <a:rPr lang="en-US" sz="1399" dirty="0">
                <a:solidFill>
                  <a:schemeClr val="dk1"/>
                </a:solidFill>
                <a:latin typeface="Arial Black"/>
                <a:ea typeface="Arial Black"/>
                <a:cs typeface="Arial Black"/>
                <a:sym typeface="Arial Black"/>
              </a:rPr>
              <a:t>Bowling Green</a:t>
            </a:r>
            <a:endParaRPr sz="1399" dirty="0">
              <a:solidFill>
                <a:schemeClr val="dk1"/>
              </a:solidFill>
              <a:latin typeface="Arial Black"/>
              <a:ea typeface="Arial Black"/>
              <a:cs typeface="Arial Black"/>
              <a:sym typeface="Arial Black"/>
            </a:endParaRPr>
          </a:p>
        </p:txBody>
      </p:sp>
      <p:pic>
        <p:nvPicPr>
          <p:cNvPr id="7" name="Picture 6" descr="A picture containing icon&#10;&#10;Description automatically generated">
            <a:extLst>
              <a:ext uri="{FF2B5EF4-FFF2-40B4-BE49-F238E27FC236}">
                <a16:creationId xmlns:a16="http://schemas.microsoft.com/office/drawing/2014/main" id="{AE159E70-9BDE-46EC-8426-42D4B4D55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9499" y="3114650"/>
            <a:ext cx="1542070" cy="482329"/>
          </a:xfrm>
          <a:prstGeom prst="rect">
            <a:avLst/>
          </a:prstGeom>
        </p:spPr>
      </p:pic>
      <p:pic>
        <p:nvPicPr>
          <p:cNvPr id="4" name="Picture 3" descr="Logo, company name&#10;&#10;Description automatically generated">
            <a:extLst>
              <a:ext uri="{FF2B5EF4-FFF2-40B4-BE49-F238E27FC236}">
                <a16:creationId xmlns:a16="http://schemas.microsoft.com/office/drawing/2014/main" id="{FD5ACB03-A0E5-4605-A612-EFDC33DE25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6940" y="2715173"/>
            <a:ext cx="1546899" cy="1058659"/>
          </a:xfrm>
          <a:prstGeom prst="rect">
            <a:avLst/>
          </a:prstGeom>
        </p:spPr>
      </p:pic>
      <p:sp>
        <p:nvSpPr>
          <p:cNvPr id="2" name="Google Shape;142;p4">
            <a:extLst>
              <a:ext uri="{FF2B5EF4-FFF2-40B4-BE49-F238E27FC236}">
                <a16:creationId xmlns:a16="http://schemas.microsoft.com/office/drawing/2014/main" id="{CAE1365A-3F22-997D-19B0-C27AB0CCC9BB}"/>
              </a:ext>
            </a:extLst>
          </p:cNvPr>
          <p:cNvSpPr txBox="1"/>
          <p:nvPr/>
        </p:nvSpPr>
        <p:spPr>
          <a:xfrm>
            <a:off x="1349548" y="4828145"/>
            <a:ext cx="9197277" cy="707761"/>
          </a:xfrm>
          <a:prstGeom prst="rect">
            <a:avLst/>
          </a:prstGeom>
          <a:noFill/>
          <a:ln>
            <a:noFill/>
          </a:ln>
        </p:spPr>
        <p:txBody>
          <a:bodyPr spcFirstLastPara="1" wrap="square" lIns="91341" tIns="45658" rIns="91341" bIns="45658" anchor="t" anchorCtr="0">
            <a:spAutoFit/>
          </a:bodyPr>
          <a:lstStyle/>
          <a:p>
            <a:pPr algn="ctr"/>
            <a:r>
              <a:rPr lang="en-US" sz="2000" dirty="0">
                <a:solidFill>
                  <a:schemeClr val="dk1"/>
                </a:solidFill>
                <a:latin typeface="Arial"/>
                <a:cs typeface="Arial"/>
                <a:sym typeface="Arial"/>
              </a:rPr>
              <a:t>The Hubs serve as a “front door” resource to innovative startups in their regions and as a partner to local business support organizations.</a:t>
            </a:r>
            <a:endParaRPr sz="2000" dirty="0">
              <a:solidFill>
                <a:schemeClr val="dk1"/>
              </a:solidFill>
              <a:latin typeface="Arial"/>
              <a:cs typeface="Arial"/>
              <a:sym typeface="Arial"/>
            </a:endParaRPr>
          </a:p>
        </p:txBody>
      </p:sp>
      <p:sp>
        <p:nvSpPr>
          <p:cNvPr id="3" name="TextBox 2">
            <a:extLst>
              <a:ext uri="{FF2B5EF4-FFF2-40B4-BE49-F238E27FC236}">
                <a16:creationId xmlns:a16="http://schemas.microsoft.com/office/drawing/2014/main" id="{6A7BDD97-3DE2-2565-19B2-E0E2E9921BCE}"/>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31</a:t>
            </a:fld>
            <a:endParaRPr lang="en-US" sz="1400" dirty="0">
              <a:solidFill>
                <a:schemeClr val="tx1">
                  <a:tint val="75000"/>
                </a:schemeClr>
              </a:solidFill>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C5F063B5-5841-C10E-2BE1-7262DF11F2C5}"/>
              </a:ext>
            </a:extLst>
          </p:cNvPr>
          <p:cNvPicPr>
            <a:picLocks noChangeAspect="1"/>
          </p:cNvPicPr>
          <p:nvPr/>
        </p:nvPicPr>
        <p:blipFill>
          <a:blip r:embed="rId10"/>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878083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4"/>
          <p:cNvSpPr txBox="1"/>
          <p:nvPr/>
        </p:nvSpPr>
        <p:spPr>
          <a:xfrm>
            <a:off x="0" y="272608"/>
            <a:ext cx="12180722" cy="583111"/>
          </a:xfrm>
          <a:prstGeom prst="rect">
            <a:avLst/>
          </a:prstGeom>
          <a:noFill/>
          <a:ln>
            <a:noFill/>
          </a:ln>
        </p:spPr>
        <p:txBody>
          <a:bodyPr spcFirstLastPara="1" wrap="square" lIns="91341" tIns="45658" rIns="91341" bIns="45658" anchor="t" anchorCtr="0">
            <a:spAutoFit/>
          </a:bodyPr>
          <a:lstStyle/>
          <a:p>
            <a:pPr algn="ctr"/>
            <a:r>
              <a:rPr lang="en-US" sz="3190" b="1" dirty="0">
                <a:solidFill>
                  <a:srgbClr val="003764"/>
                </a:solidFill>
                <a:latin typeface="Arial Black"/>
                <a:ea typeface="Arial Black"/>
                <a:cs typeface="Arial Black"/>
                <a:sym typeface="Arial Black"/>
              </a:rPr>
              <a:t>KY INNOVATION HUBS</a:t>
            </a:r>
            <a:endParaRPr sz="3190" b="1" dirty="0">
              <a:solidFill>
                <a:srgbClr val="003764"/>
              </a:solidFill>
              <a:latin typeface="Arial Black"/>
              <a:ea typeface="Arial Black"/>
              <a:cs typeface="Arial Black"/>
              <a:sym typeface="Arial Black"/>
            </a:endParaRPr>
          </a:p>
        </p:txBody>
      </p:sp>
      <p:pic>
        <p:nvPicPr>
          <p:cNvPr id="144" name="Google Shape;144;p4"/>
          <p:cNvPicPr preferRelativeResize="0"/>
          <p:nvPr/>
        </p:nvPicPr>
        <p:blipFill rotWithShape="1">
          <a:blip r:embed="rId3">
            <a:alphaModFix/>
          </a:blip>
          <a:srcRect/>
          <a:stretch/>
        </p:blipFill>
        <p:spPr>
          <a:xfrm>
            <a:off x="9094528" y="5803572"/>
            <a:ext cx="1133441" cy="829437"/>
          </a:xfrm>
          <a:prstGeom prst="rect">
            <a:avLst/>
          </a:prstGeom>
          <a:noFill/>
          <a:ln>
            <a:noFill/>
          </a:ln>
        </p:spPr>
      </p:pic>
      <p:grpSp>
        <p:nvGrpSpPr>
          <p:cNvPr id="20" name="object 2"/>
          <p:cNvGrpSpPr/>
          <p:nvPr/>
        </p:nvGrpSpPr>
        <p:grpSpPr>
          <a:xfrm>
            <a:off x="1605604" y="942174"/>
            <a:ext cx="9306187" cy="5577864"/>
            <a:chOff x="909960" y="1078157"/>
            <a:chExt cx="8656320" cy="5376545"/>
          </a:xfrm>
        </p:grpSpPr>
        <p:pic>
          <p:nvPicPr>
            <p:cNvPr id="21" name="object 3"/>
            <p:cNvPicPr/>
            <p:nvPr/>
          </p:nvPicPr>
          <p:blipFill>
            <a:blip r:embed="rId4" cstate="print"/>
            <a:stretch>
              <a:fillRect/>
            </a:stretch>
          </p:blipFill>
          <p:spPr>
            <a:xfrm>
              <a:off x="909960" y="1862143"/>
              <a:ext cx="8373268" cy="3712366"/>
            </a:xfrm>
            <a:prstGeom prst="rect">
              <a:avLst/>
            </a:prstGeom>
          </p:spPr>
        </p:pic>
        <p:pic>
          <p:nvPicPr>
            <p:cNvPr id="22" name="object 4"/>
            <p:cNvPicPr/>
            <p:nvPr/>
          </p:nvPicPr>
          <p:blipFill>
            <a:blip r:embed="rId5" cstate="print"/>
            <a:stretch>
              <a:fillRect/>
            </a:stretch>
          </p:blipFill>
          <p:spPr>
            <a:xfrm>
              <a:off x="3572919" y="2464106"/>
              <a:ext cx="755355" cy="690415"/>
            </a:xfrm>
            <a:prstGeom prst="rect">
              <a:avLst/>
            </a:prstGeom>
          </p:spPr>
        </p:pic>
        <p:sp>
          <p:nvSpPr>
            <p:cNvPr id="23" name="object 5"/>
            <p:cNvSpPr/>
            <p:nvPr/>
          </p:nvSpPr>
          <p:spPr>
            <a:xfrm>
              <a:off x="1385692" y="2943352"/>
              <a:ext cx="1416685" cy="1416685"/>
            </a:xfrm>
            <a:custGeom>
              <a:avLst/>
              <a:gdLst/>
              <a:ahLst/>
              <a:cxnLst/>
              <a:rect l="l" t="t" r="r" b="b"/>
              <a:pathLst>
                <a:path w="1416685" h="1416685">
                  <a:moveTo>
                    <a:pt x="694767" y="0"/>
                  </a:moveTo>
                  <a:lnTo>
                    <a:pt x="649515" y="2311"/>
                  </a:lnTo>
                  <a:lnTo>
                    <a:pt x="604502" y="7493"/>
                  </a:lnTo>
                  <a:lnTo>
                    <a:pt x="559876" y="15534"/>
                  </a:lnTo>
                  <a:lnTo>
                    <a:pt x="515785" y="26421"/>
                  </a:lnTo>
                  <a:lnTo>
                    <a:pt x="472379" y="40142"/>
                  </a:lnTo>
                  <a:lnTo>
                    <a:pt x="429805" y="56685"/>
                  </a:lnTo>
                  <a:lnTo>
                    <a:pt x="388213" y="76037"/>
                  </a:lnTo>
                  <a:lnTo>
                    <a:pt x="347752" y="98186"/>
                  </a:lnTo>
                  <a:lnTo>
                    <a:pt x="308570" y="123119"/>
                  </a:lnTo>
                  <a:lnTo>
                    <a:pt x="270815" y="150824"/>
                  </a:lnTo>
                  <a:lnTo>
                    <a:pt x="234637" y="181290"/>
                  </a:lnTo>
                  <a:lnTo>
                    <a:pt x="200184" y="214502"/>
                  </a:lnTo>
                  <a:lnTo>
                    <a:pt x="167604" y="250450"/>
                  </a:lnTo>
                  <a:lnTo>
                    <a:pt x="137518" y="288511"/>
                  </a:lnTo>
                  <a:lnTo>
                    <a:pt x="110438" y="327969"/>
                  </a:lnTo>
                  <a:lnTo>
                    <a:pt x="86353" y="368675"/>
                  </a:lnTo>
                  <a:lnTo>
                    <a:pt x="65250" y="410482"/>
                  </a:lnTo>
                  <a:lnTo>
                    <a:pt x="47118" y="453239"/>
                  </a:lnTo>
                  <a:lnTo>
                    <a:pt x="31943" y="496800"/>
                  </a:lnTo>
                  <a:lnTo>
                    <a:pt x="19713" y="541014"/>
                  </a:lnTo>
                  <a:lnTo>
                    <a:pt x="10416" y="585733"/>
                  </a:lnTo>
                  <a:lnTo>
                    <a:pt x="4040" y="630808"/>
                  </a:lnTo>
                  <a:lnTo>
                    <a:pt x="572" y="676091"/>
                  </a:lnTo>
                  <a:lnTo>
                    <a:pt x="0" y="721433"/>
                  </a:lnTo>
                  <a:lnTo>
                    <a:pt x="2311" y="766686"/>
                  </a:lnTo>
                  <a:lnTo>
                    <a:pt x="7493" y="811700"/>
                  </a:lnTo>
                  <a:lnTo>
                    <a:pt x="15534" y="856327"/>
                  </a:lnTo>
                  <a:lnTo>
                    <a:pt x="26422" y="900418"/>
                  </a:lnTo>
                  <a:lnTo>
                    <a:pt x="40143" y="943825"/>
                  </a:lnTo>
                  <a:lnTo>
                    <a:pt x="56687" y="986398"/>
                  </a:lnTo>
                  <a:lnTo>
                    <a:pt x="76039" y="1027990"/>
                  </a:lnTo>
                  <a:lnTo>
                    <a:pt x="98189" y="1068451"/>
                  </a:lnTo>
                  <a:lnTo>
                    <a:pt x="123123" y="1107633"/>
                  </a:lnTo>
                  <a:lnTo>
                    <a:pt x="150830" y="1145387"/>
                  </a:lnTo>
                  <a:lnTo>
                    <a:pt x="181296" y="1181564"/>
                  </a:lnTo>
                  <a:lnTo>
                    <a:pt x="214510" y="1216016"/>
                  </a:lnTo>
                  <a:lnTo>
                    <a:pt x="250459" y="1248594"/>
                  </a:lnTo>
                  <a:lnTo>
                    <a:pt x="288520" y="1278679"/>
                  </a:lnTo>
                  <a:lnTo>
                    <a:pt x="327978" y="1305757"/>
                  </a:lnTo>
                  <a:lnTo>
                    <a:pt x="368684" y="1329841"/>
                  </a:lnTo>
                  <a:lnTo>
                    <a:pt x="410489" y="1350942"/>
                  </a:lnTo>
                  <a:lnTo>
                    <a:pt x="453246" y="1369074"/>
                  </a:lnTo>
                  <a:lnTo>
                    <a:pt x="496805" y="1384248"/>
                  </a:lnTo>
                  <a:lnTo>
                    <a:pt x="541018" y="1396477"/>
                  </a:lnTo>
                  <a:lnTo>
                    <a:pt x="585736" y="1405773"/>
                  </a:lnTo>
                  <a:lnTo>
                    <a:pt x="630811" y="1412149"/>
                  </a:lnTo>
                  <a:lnTo>
                    <a:pt x="676093" y="1415616"/>
                  </a:lnTo>
                  <a:lnTo>
                    <a:pt x="721434" y="1416188"/>
                  </a:lnTo>
                  <a:lnTo>
                    <a:pt x="766686" y="1413876"/>
                  </a:lnTo>
                  <a:lnTo>
                    <a:pt x="811699" y="1408693"/>
                  </a:lnTo>
                  <a:lnTo>
                    <a:pt x="856325" y="1400652"/>
                  </a:lnTo>
                  <a:lnTo>
                    <a:pt x="900416" y="1389764"/>
                  </a:lnTo>
                  <a:lnTo>
                    <a:pt x="943823" y="1376042"/>
                  </a:lnTo>
                  <a:lnTo>
                    <a:pt x="986396" y="1359499"/>
                  </a:lnTo>
                  <a:lnTo>
                    <a:pt x="1027989" y="1340146"/>
                  </a:lnTo>
                  <a:lnTo>
                    <a:pt x="1068450" y="1317996"/>
                  </a:lnTo>
                  <a:lnTo>
                    <a:pt x="1107633" y="1293062"/>
                  </a:lnTo>
                  <a:lnTo>
                    <a:pt x="1145389" y="1265356"/>
                  </a:lnTo>
                  <a:lnTo>
                    <a:pt x="1181568" y="1234889"/>
                  </a:lnTo>
                  <a:lnTo>
                    <a:pt x="1216022" y="1201675"/>
                  </a:lnTo>
                  <a:lnTo>
                    <a:pt x="1248603" y="1165726"/>
                  </a:lnTo>
                  <a:lnTo>
                    <a:pt x="1278687" y="1127667"/>
                  </a:lnTo>
                  <a:lnTo>
                    <a:pt x="1305764" y="1088210"/>
                  </a:lnTo>
                  <a:lnTo>
                    <a:pt x="1329847" y="1047505"/>
                  </a:lnTo>
                  <a:lnTo>
                    <a:pt x="1350948" y="1005699"/>
                  </a:lnTo>
                  <a:lnTo>
                    <a:pt x="1369080" y="962943"/>
                  </a:lnTo>
                  <a:lnTo>
                    <a:pt x="1384254" y="919384"/>
                  </a:lnTo>
                  <a:lnTo>
                    <a:pt x="1396483" y="875170"/>
                  </a:lnTo>
                  <a:lnTo>
                    <a:pt x="1405780" y="830452"/>
                  </a:lnTo>
                  <a:lnTo>
                    <a:pt x="1412156" y="785377"/>
                  </a:lnTo>
                  <a:lnTo>
                    <a:pt x="1415624" y="740095"/>
                  </a:lnTo>
                  <a:lnTo>
                    <a:pt x="1416196" y="694753"/>
                  </a:lnTo>
                  <a:lnTo>
                    <a:pt x="1413886" y="649501"/>
                  </a:lnTo>
                  <a:lnTo>
                    <a:pt x="1408704" y="604488"/>
                  </a:lnTo>
                  <a:lnTo>
                    <a:pt x="1400663" y="559861"/>
                  </a:lnTo>
                  <a:lnTo>
                    <a:pt x="1389776" y="515770"/>
                  </a:lnTo>
                  <a:lnTo>
                    <a:pt x="1376055" y="472363"/>
                  </a:lnTo>
                  <a:lnTo>
                    <a:pt x="1359512" y="429790"/>
                  </a:lnTo>
                  <a:lnTo>
                    <a:pt x="1340159" y="388199"/>
                  </a:lnTo>
                  <a:lnTo>
                    <a:pt x="1318010" y="347738"/>
                  </a:lnTo>
                  <a:lnTo>
                    <a:pt x="1293075" y="308556"/>
                  </a:lnTo>
                  <a:lnTo>
                    <a:pt x="1265368" y="270802"/>
                  </a:lnTo>
                  <a:lnTo>
                    <a:pt x="1234901" y="234625"/>
                  </a:lnTo>
                  <a:lnTo>
                    <a:pt x="1201686" y="200173"/>
                  </a:lnTo>
                  <a:lnTo>
                    <a:pt x="1165736" y="167595"/>
                  </a:lnTo>
                  <a:lnTo>
                    <a:pt x="1127676" y="137510"/>
                  </a:lnTo>
                  <a:lnTo>
                    <a:pt x="1088220" y="110431"/>
                  </a:lnTo>
                  <a:lnTo>
                    <a:pt x="1047515" y="86348"/>
                  </a:lnTo>
                  <a:lnTo>
                    <a:pt x="1005710" y="65246"/>
                  </a:lnTo>
                  <a:lnTo>
                    <a:pt x="962954" y="47114"/>
                  </a:lnTo>
                  <a:lnTo>
                    <a:pt x="919395" y="31940"/>
                  </a:lnTo>
                  <a:lnTo>
                    <a:pt x="875182" y="19711"/>
                  </a:lnTo>
                  <a:lnTo>
                    <a:pt x="830464" y="10415"/>
                  </a:lnTo>
                  <a:lnTo>
                    <a:pt x="785390" y="4039"/>
                  </a:lnTo>
                  <a:lnTo>
                    <a:pt x="740108" y="572"/>
                  </a:lnTo>
                  <a:lnTo>
                    <a:pt x="694767" y="0"/>
                  </a:lnTo>
                  <a:close/>
                </a:path>
              </a:pathLst>
            </a:custGeom>
            <a:solidFill>
              <a:srgbClr val="FFFFFF"/>
            </a:solidFill>
          </p:spPr>
          <p:txBody>
            <a:bodyPr wrap="square" lIns="0" tIns="0" rIns="0" bIns="0" rtlCol="0"/>
            <a:lstStyle/>
            <a:p>
              <a:endParaRPr/>
            </a:p>
          </p:txBody>
        </p:sp>
        <p:sp>
          <p:nvSpPr>
            <p:cNvPr id="24" name="object 6"/>
            <p:cNvSpPr/>
            <p:nvPr/>
          </p:nvSpPr>
          <p:spPr>
            <a:xfrm>
              <a:off x="1420128" y="2977790"/>
              <a:ext cx="1347470" cy="1347470"/>
            </a:xfrm>
            <a:custGeom>
              <a:avLst/>
              <a:gdLst/>
              <a:ahLst/>
              <a:cxnLst/>
              <a:rect l="l" t="t" r="r" b="b"/>
              <a:pathLst>
                <a:path w="1347470" h="1347470">
                  <a:moveTo>
                    <a:pt x="685355" y="0"/>
                  </a:moveTo>
                  <a:lnTo>
                    <a:pt x="640369" y="741"/>
                  </a:lnTo>
                  <a:lnTo>
                    <a:pt x="595549" y="4464"/>
                  </a:lnTo>
                  <a:lnTo>
                    <a:pt x="551057" y="11154"/>
                  </a:lnTo>
                  <a:lnTo>
                    <a:pt x="507052" y="20797"/>
                  </a:lnTo>
                  <a:lnTo>
                    <a:pt x="463696" y="33381"/>
                  </a:lnTo>
                  <a:lnTo>
                    <a:pt x="421149" y="48892"/>
                  </a:lnTo>
                  <a:lnTo>
                    <a:pt x="379572" y="67317"/>
                  </a:lnTo>
                  <a:lnTo>
                    <a:pt x="339126" y="88643"/>
                  </a:lnTo>
                  <a:lnTo>
                    <a:pt x="299971" y="112855"/>
                  </a:lnTo>
                  <a:lnTo>
                    <a:pt x="262269" y="139940"/>
                  </a:lnTo>
                  <a:lnTo>
                    <a:pt x="226179" y="169886"/>
                  </a:lnTo>
                  <a:lnTo>
                    <a:pt x="191862" y="202679"/>
                  </a:lnTo>
                  <a:lnTo>
                    <a:pt x="159480" y="238305"/>
                  </a:lnTo>
                  <a:lnTo>
                    <a:pt x="129679" y="276117"/>
                  </a:lnTo>
                  <a:lnTo>
                    <a:pt x="102992" y="315369"/>
                  </a:lnTo>
                  <a:lnTo>
                    <a:pt x="79405" y="355902"/>
                  </a:lnTo>
                  <a:lnTo>
                    <a:pt x="58906" y="397553"/>
                  </a:lnTo>
                  <a:lnTo>
                    <a:pt x="41480" y="440163"/>
                  </a:lnTo>
                  <a:lnTo>
                    <a:pt x="27116" y="483571"/>
                  </a:lnTo>
                  <a:lnTo>
                    <a:pt x="15799" y="527615"/>
                  </a:lnTo>
                  <a:lnTo>
                    <a:pt x="7516" y="572136"/>
                  </a:lnTo>
                  <a:lnTo>
                    <a:pt x="2254" y="616973"/>
                  </a:lnTo>
                  <a:lnTo>
                    <a:pt x="0" y="661965"/>
                  </a:lnTo>
                  <a:lnTo>
                    <a:pt x="739" y="706951"/>
                  </a:lnTo>
                  <a:lnTo>
                    <a:pt x="4459" y="751770"/>
                  </a:lnTo>
                  <a:lnTo>
                    <a:pt x="11147" y="796263"/>
                  </a:lnTo>
                  <a:lnTo>
                    <a:pt x="20790" y="840268"/>
                  </a:lnTo>
                  <a:lnTo>
                    <a:pt x="33373" y="883624"/>
                  </a:lnTo>
                  <a:lnTo>
                    <a:pt x="48883" y="926171"/>
                  </a:lnTo>
                  <a:lnTo>
                    <a:pt x="67308" y="967748"/>
                  </a:lnTo>
                  <a:lnTo>
                    <a:pt x="88634" y="1008195"/>
                  </a:lnTo>
                  <a:lnTo>
                    <a:pt x="112847" y="1047350"/>
                  </a:lnTo>
                  <a:lnTo>
                    <a:pt x="139934" y="1085054"/>
                  </a:lnTo>
                  <a:lnTo>
                    <a:pt x="169883" y="1121145"/>
                  </a:lnTo>
                  <a:lnTo>
                    <a:pt x="202679" y="1155462"/>
                  </a:lnTo>
                  <a:lnTo>
                    <a:pt x="238309" y="1187846"/>
                  </a:lnTo>
                  <a:lnTo>
                    <a:pt x="276121" y="1217645"/>
                  </a:lnTo>
                  <a:lnTo>
                    <a:pt x="315374" y="1244331"/>
                  </a:lnTo>
                  <a:lnTo>
                    <a:pt x="355907" y="1267916"/>
                  </a:lnTo>
                  <a:lnTo>
                    <a:pt x="397559" y="1288413"/>
                  </a:lnTo>
                  <a:lnTo>
                    <a:pt x="440169" y="1305837"/>
                  </a:lnTo>
                  <a:lnTo>
                    <a:pt x="483577" y="1320199"/>
                  </a:lnTo>
                  <a:lnTo>
                    <a:pt x="527623" y="1331515"/>
                  </a:lnTo>
                  <a:lnTo>
                    <a:pt x="572145" y="1339796"/>
                  </a:lnTo>
                  <a:lnTo>
                    <a:pt x="616982" y="1345057"/>
                  </a:lnTo>
                  <a:lnTo>
                    <a:pt x="661975" y="1347311"/>
                  </a:lnTo>
                  <a:lnTo>
                    <a:pt x="706961" y="1346571"/>
                  </a:lnTo>
                  <a:lnTo>
                    <a:pt x="751782" y="1342851"/>
                  </a:lnTo>
                  <a:lnTo>
                    <a:pt x="796275" y="1336163"/>
                  </a:lnTo>
                  <a:lnTo>
                    <a:pt x="840281" y="1326522"/>
                  </a:lnTo>
                  <a:lnTo>
                    <a:pt x="883638" y="1313941"/>
                  </a:lnTo>
                  <a:lnTo>
                    <a:pt x="926186" y="1298432"/>
                  </a:lnTo>
                  <a:lnTo>
                    <a:pt x="967763" y="1280010"/>
                  </a:lnTo>
                  <a:lnTo>
                    <a:pt x="1008211" y="1258688"/>
                  </a:lnTo>
                  <a:lnTo>
                    <a:pt x="1047367" y="1234479"/>
                  </a:lnTo>
                  <a:lnTo>
                    <a:pt x="1085071" y="1207397"/>
                  </a:lnTo>
                  <a:lnTo>
                    <a:pt x="1121162" y="1177454"/>
                  </a:lnTo>
                  <a:lnTo>
                    <a:pt x="1155479" y="1144665"/>
                  </a:lnTo>
                  <a:lnTo>
                    <a:pt x="1187863" y="1109042"/>
                  </a:lnTo>
                  <a:lnTo>
                    <a:pt x="1217661" y="1071225"/>
                  </a:lnTo>
                  <a:lnTo>
                    <a:pt x="1244346" y="1031968"/>
                  </a:lnTo>
                  <a:lnTo>
                    <a:pt x="1267930" y="991431"/>
                  </a:lnTo>
                  <a:lnTo>
                    <a:pt x="1288427" y="949775"/>
                  </a:lnTo>
                  <a:lnTo>
                    <a:pt x="1305850" y="907161"/>
                  </a:lnTo>
                  <a:lnTo>
                    <a:pt x="1320212" y="863750"/>
                  </a:lnTo>
                  <a:lnTo>
                    <a:pt x="1331528" y="819701"/>
                  </a:lnTo>
                  <a:lnTo>
                    <a:pt x="1339809" y="775177"/>
                  </a:lnTo>
                  <a:lnTo>
                    <a:pt x="1345070" y="730337"/>
                  </a:lnTo>
                  <a:lnTo>
                    <a:pt x="1347323" y="685343"/>
                  </a:lnTo>
                  <a:lnTo>
                    <a:pt x="1346583" y="640354"/>
                  </a:lnTo>
                  <a:lnTo>
                    <a:pt x="1342861" y="595533"/>
                  </a:lnTo>
                  <a:lnTo>
                    <a:pt x="1336173" y="551038"/>
                  </a:lnTo>
                  <a:lnTo>
                    <a:pt x="1326530" y="507032"/>
                  </a:lnTo>
                  <a:lnTo>
                    <a:pt x="1313947" y="463675"/>
                  </a:lnTo>
                  <a:lnTo>
                    <a:pt x="1298436" y="421128"/>
                  </a:lnTo>
                  <a:lnTo>
                    <a:pt x="1280011" y="379550"/>
                  </a:lnTo>
                  <a:lnTo>
                    <a:pt x="1258685" y="339104"/>
                  </a:lnTo>
                  <a:lnTo>
                    <a:pt x="1234471" y="299950"/>
                  </a:lnTo>
                  <a:lnTo>
                    <a:pt x="1207384" y="262248"/>
                  </a:lnTo>
                  <a:lnTo>
                    <a:pt x="1177435" y="226159"/>
                  </a:lnTo>
                  <a:lnTo>
                    <a:pt x="1144639" y="191844"/>
                  </a:lnTo>
                  <a:lnTo>
                    <a:pt x="1109009" y="159463"/>
                  </a:lnTo>
                  <a:lnTo>
                    <a:pt x="1071198" y="129662"/>
                  </a:lnTo>
                  <a:lnTo>
                    <a:pt x="1031947" y="102975"/>
                  </a:lnTo>
                  <a:lnTo>
                    <a:pt x="991416" y="79390"/>
                  </a:lnTo>
                  <a:lnTo>
                    <a:pt x="949765" y="58892"/>
                  </a:lnTo>
                  <a:lnTo>
                    <a:pt x="907156" y="41469"/>
                  </a:lnTo>
                  <a:lnTo>
                    <a:pt x="863748" y="27107"/>
                  </a:lnTo>
                  <a:lnTo>
                    <a:pt x="819704" y="15792"/>
                  </a:lnTo>
                  <a:lnTo>
                    <a:pt x="775183" y="7511"/>
                  </a:lnTo>
                  <a:lnTo>
                    <a:pt x="730347" y="2252"/>
                  </a:lnTo>
                  <a:lnTo>
                    <a:pt x="685355" y="0"/>
                  </a:lnTo>
                  <a:close/>
                </a:path>
              </a:pathLst>
            </a:custGeom>
            <a:solidFill>
              <a:srgbClr val="003763"/>
            </a:solidFill>
          </p:spPr>
          <p:txBody>
            <a:bodyPr wrap="square" lIns="0" tIns="0" rIns="0" bIns="0" rtlCol="0"/>
            <a:lstStyle/>
            <a:p>
              <a:endParaRPr/>
            </a:p>
          </p:txBody>
        </p:sp>
        <p:sp>
          <p:nvSpPr>
            <p:cNvPr id="25" name="object 7"/>
            <p:cNvSpPr/>
            <p:nvPr/>
          </p:nvSpPr>
          <p:spPr>
            <a:xfrm>
              <a:off x="1463339" y="3020989"/>
              <a:ext cx="1261110" cy="1261110"/>
            </a:xfrm>
            <a:custGeom>
              <a:avLst/>
              <a:gdLst/>
              <a:ahLst/>
              <a:cxnLst/>
              <a:rect l="l" t="t" r="r" b="b"/>
              <a:pathLst>
                <a:path w="1261110" h="1261110">
                  <a:moveTo>
                    <a:pt x="622251" y="0"/>
                  </a:moveTo>
                  <a:lnTo>
                    <a:pt x="578297" y="2117"/>
                  </a:lnTo>
                  <a:lnTo>
                    <a:pt x="534596" y="7276"/>
                  </a:lnTo>
                  <a:lnTo>
                    <a:pt x="491320" y="15463"/>
                  </a:lnTo>
                  <a:lnTo>
                    <a:pt x="448640" y="26663"/>
                  </a:lnTo>
                  <a:lnTo>
                    <a:pt x="406727" y="40863"/>
                  </a:lnTo>
                  <a:lnTo>
                    <a:pt x="365755" y="58047"/>
                  </a:lnTo>
                  <a:lnTo>
                    <a:pt x="325894" y="78201"/>
                  </a:lnTo>
                  <a:lnTo>
                    <a:pt x="287317" y="101312"/>
                  </a:lnTo>
                  <a:lnTo>
                    <a:pt x="250195" y="127364"/>
                  </a:lnTo>
                  <a:lnTo>
                    <a:pt x="214700" y="156344"/>
                  </a:lnTo>
                  <a:lnTo>
                    <a:pt x="181004" y="188237"/>
                  </a:lnTo>
                  <a:lnTo>
                    <a:pt x="149279" y="223029"/>
                  </a:lnTo>
                  <a:lnTo>
                    <a:pt x="120190" y="260057"/>
                  </a:lnTo>
                  <a:lnTo>
                    <a:pt x="94286" y="298551"/>
                  </a:lnTo>
                  <a:lnTo>
                    <a:pt x="71553" y="338340"/>
                  </a:lnTo>
                  <a:lnTo>
                    <a:pt x="51976" y="379250"/>
                  </a:lnTo>
                  <a:lnTo>
                    <a:pt x="35541" y="421111"/>
                  </a:lnTo>
                  <a:lnTo>
                    <a:pt x="22235" y="463750"/>
                  </a:lnTo>
                  <a:lnTo>
                    <a:pt x="12041" y="506996"/>
                  </a:lnTo>
                  <a:lnTo>
                    <a:pt x="4947" y="550676"/>
                  </a:lnTo>
                  <a:lnTo>
                    <a:pt x="938" y="594620"/>
                  </a:lnTo>
                  <a:lnTo>
                    <a:pt x="0" y="638654"/>
                  </a:lnTo>
                  <a:lnTo>
                    <a:pt x="2117" y="682608"/>
                  </a:lnTo>
                  <a:lnTo>
                    <a:pt x="7277" y="726309"/>
                  </a:lnTo>
                  <a:lnTo>
                    <a:pt x="15465" y="769586"/>
                  </a:lnTo>
                  <a:lnTo>
                    <a:pt x="26665" y="812267"/>
                  </a:lnTo>
                  <a:lnTo>
                    <a:pt x="40865" y="854179"/>
                  </a:lnTo>
                  <a:lnTo>
                    <a:pt x="58050" y="895151"/>
                  </a:lnTo>
                  <a:lnTo>
                    <a:pt x="78206" y="935012"/>
                  </a:lnTo>
                  <a:lnTo>
                    <a:pt x="101317" y="973589"/>
                  </a:lnTo>
                  <a:lnTo>
                    <a:pt x="127371" y="1010710"/>
                  </a:lnTo>
                  <a:lnTo>
                    <a:pt x="156352" y="1046204"/>
                  </a:lnTo>
                  <a:lnTo>
                    <a:pt x="188247" y="1079899"/>
                  </a:lnTo>
                  <a:lnTo>
                    <a:pt x="223040" y="1111622"/>
                  </a:lnTo>
                  <a:lnTo>
                    <a:pt x="260069" y="1140713"/>
                  </a:lnTo>
                  <a:lnTo>
                    <a:pt x="298563" y="1166618"/>
                  </a:lnTo>
                  <a:lnTo>
                    <a:pt x="338351" y="1189353"/>
                  </a:lnTo>
                  <a:lnTo>
                    <a:pt x="379261" y="1208931"/>
                  </a:lnTo>
                  <a:lnTo>
                    <a:pt x="421121" y="1225366"/>
                  </a:lnTo>
                  <a:lnTo>
                    <a:pt x="463759" y="1238674"/>
                  </a:lnTo>
                  <a:lnTo>
                    <a:pt x="507004" y="1248869"/>
                  </a:lnTo>
                  <a:lnTo>
                    <a:pt x="550684" y="1255964"/>
                  </a:lnTo>
                  <a:lnTo>
                    <a:pt x="594627" y="1259974"/>
                  </a:lnTo>
                  <a:lnTo>
                    <a:pt x="638660" y="1260914"/>
                  </a:lnTo>
                  <a:lnTo>
                    <a:pt x="682613" y="1258798"/>
                  </a:lnTo>
                  <a:lnTo>
                    <a:pt x="726314" y="1253639"/>
                  </a:lnTo>
                  <a:lnTo>
                    <a:pt x="769590" y="1245453"/>
                  </a:lnTo>
                  <a:lnTo>
                    <a:pt x="812269" y="1234254"/>
                  </a:lnTo>
                  <a:lnTo>
                    <a:pt x="854181" y="1220056"/>
                  </a:lnTo>
                  <a:lnTo>
                    <a:pt x="895152" y="1202873"/>
                  </a:lnTo>
                  <a:lnTo>
                    <a:pt x="935012" y="1182719"/>
                  </a:lnTo>
                  <a:lnTo>
                    <a:pt x="973588" y="1159610"/>
                  </a:lnTo>
                  <a:lnTo>
                    <a:pt x="1010709" y="1133559"/>
                  </a:lnTo>
                  <a:lnTo>
                    <a:pt x="1046203" y="1104580"/>
                  </a:lnTo>
                  <a:lnTo>
                    <a:pt x="1079897" y="1072689"/>
                  </a:lnTo>
                  <a:lnTo>
                    <a:pt x="1111621" y="1037899"/>
                  </a:lnTo>
                  <a:lnTo>
                    <a:pt x="1140708" y="1000867"/>
                  </a:lnTo>
                  <a:lnTo>
                    <a:pt x="1166611" y="962370"/>
                  </a:lnTo>
                  <a:lnTo>
                    <a:pt x="1189344" y="922579"/>
                  </a:lnTo>
                  <a:lnTo>
                    <a:pt x="1208921" y="881666"/>
                  </a:lnTo>
                  <a:lnTo>
                    <a:pt x="1225356" y="839803"/>
                  </a:lnTo>
                  <a:lnTo>
                    <a:pt x="1238664" y="797162"/>
                  </a:lnTo>
                  <a:lnTo>
                    <a:pt x="1248858" y="753914"/>
                  </a:lnTo>
                  <a:lnTo>
                    <a:pt x="1255954" y="710232"/>
                  </a:lnTo>
                  <a:lnTo>
                    <a:pt x="1259964" y="666287"/>
                  </a:lnTo>
                  <a:lnTo>
                    <a:pt x="1260905" y="622252"/>
                  </a:lnTo>
                  <a:lnTo>
                    <a:pt x="1258789" y="578297"/>
                  </a:lnTo>
                  <a:lnTo>
                    <a:pt x="1253631" y="534595"/>
                  </a:lnTo>
                  <a:lnTo>
                    <a:pt x="1245445" y="491317"/>
                  </a:lnTo>
                  <a:lnTo>
                    <a:pt x="1234245" y="448637"/>
                  </a:lnTo>
                  <a:lnTo>
                    <a:pt x="1220047" y="406724"/>
                  </a:lnTo>
                  <a:lnTo>
                    <a:pt x="1202863" y="365751"/>
                  </a:lnTo>
                  <a:lnTo>
                    <a:pt x="1182708" y="325890"/>
                  </a:lnTo>
                  <a:lnTo>
                    <a:pt x="1159597" y="287314"/>
                  </a:lnTo>
                  <a:lnTo>
                    <a:pt x="1133544" y="250192"/>
                  </a:lnTo>
                  <a:lnTo>
                    <a:pt x="1104562" y="214698"/>
                  </a:lnTo>
                  <a:lnTo>
                    <a:pt x="1072667" y="181003"/>
                  </a:lnTo>
                  <a:lnTo>
                    <a:pt x="1037872" y="149280"/>
                  </a:lnTo>
                  <a:lnTo>
                    <a:pt x="1000844" y="120191"/>
                  </a:lnTo>
                  <a:lnTo>
                    <a:pt x="962350" y="94287"/>
                  </a:lnTo>
                  <a:lnTo>
                    <a:pt x="922562" y="71554"/>
                  </a:lnTo>
                  <a:lnTo>
                    <a:pt x="881652" y="51977"/>
                  </a:lnTo>
                  <a:lnTo>
                    <a:pt x="839791" y="35542"/>
                  </a:lnTo>
                  <a:lnTo>
                    <a:pt x="797153" y="22236"/>
                  </a:lnTo>
                  <a:lnTo>
                    <a:pt x="753907" y="12042"/>
                  </a:lnTo>
                  <a:lnTo>
                    <a:pt x="710227" y="4948"/>
                  </a:lnTo>
                  <a:lnTo>
                    <a:pt x="666285" y="938"/>
                  </a:lnTo>
                  <a:lnTo>
                    <a:pt x="622251" y="0"/>
                  </a:lnTo>
                  <a:close/>
                </a:path>
              </a:pathLst>
            </a:custGeom>
            <a:solidFill>
              <a:srgbClr val="FFFFFF"/>
            </a:solidFill>
          </p:spPr>
          <p:txBody>
            <a:bodyPr wrap="square" lIns="0" tIns="0" rIns="0" bIns="0" rtlCol="0"/>
            <a:lstStyle/>
            <a:p>
              <a:endParaRPr/>
            </a:p>
          </p:txBody>
        </p:sp>
        <p:pic>
          <p:nvPicPr>
            <p:cNvPr id="26" name="object 8"/>
            <p:cNvPicPr/>
            <p:nvPr/>
          </p:nvPicPr>
          <p:blipFill>
            <a:blip r:embed="rId6" cstate="print"/>
            <a:stretch>
              <a:fillRect/>
            </a:stretch>
          </p:blipFill>
          <p:spPr>
            <a:xfrm>
              <a:off x="1593176" y="3361108"/>
              <a:ext cx="955392" cy="447493"/>
            </a:xfrm>
            <a:prstGeom prst="rect">
              <a:avLst/>
            </a:prstGeom>
          </p:spPr>
        </p:pic>
        <p:sp>
          <p:nvSpPr>
            <p:cNvPr id="27" name="object 9"/>
            <p:cNvSpPr/>
            <p:nvPr/>
          </p:nvSpPr>
          <p:spPr>
            <a:xfrm>
              <a:off x="6593537" y="1078157"/>
              <a:ext cx="1416685" cy="1416685"/>
            </a:xfrm>
            <a:custGeom>
              <a:avLst/>
              <a:gdLst/>
              <a:ahLst/>
              <a:cxnLst/>
              <a:rect l="l" t="t" r="r" b="b"/>
              <a:pathLst>
                <a:path w="1416684" h="1416685">
                  <a:moveTo>
                    <a:pt x="694767" y="0"/>
                  </a:moveTo>
                  <a:lnTo>
                    <a:pt x="649515" y="2311"/>
                  </a:lnTo>
                  <a:lnTo>
                    <a:pt x="604502" y="7493"/>
                  </a:lnTo>
                  <a:lnTo>
                    <a:pt x="559876" y="15534"/>
                  </a:lnTo>
                  <a:lnTo>
                    <a:pt x="515785" y="26421"/>
                  </a:lnTo>
                  <a:lnTo>
                    <a:pt x="472379" y="40142"/>
                  </a:lnTo>
                  <a:lnTo>
                    <a:pt x="429805" y="56685"/>
                  </a:lnTo>
                  <a:lnTo>
                    <a:pt x="388213" y="76037"/>
                  </a:lnTo>
                  <a:lnTo>
                    <a:pt x="347752" y="98186"/>
                  </a:lnTo>
                  <a:lnTo>
                    <a:pt x="308570" y="123119"/>
                  </a:lnTo>
                  <a:lnTo>
                    <a:pt x="270815" y="150824"/>
                  </a:lnTo>
                  <a:lnTo>
                    <a:pt x="234637" y="181290"/>
                  </a:lnTo>
                  <a:lnTo>
                    <a:pt x="200184" y="214502"/>
                  </a:lnTo>
                  <a:lnTo>
                    <a:pt x="167604" y="250450"/>
                  </a:lnTo>
                  <a:lnTo>
                    <a:pt x="137518" y="288511"/>
                  </a:lnTo>
                  <a:lnTo>
                    <a:pt x="110438" y="327969"/>
                  </a:lnTo>
                  <a:lnTo>
                    <a:pt x="86353" y="368675"/>
                  </a:lnTo>
                  <a:lnTo>
                    <a:pt x="65250" y="410482"/>
                  </a:lnTo>
                  <a:lnTo>
                    <a:pt x="47118" y="453239"/>
                  </a:lnTo>
                  <a:lnTo>
                    <a:pt x="31943" y="496800"/>
                  </a:lnTo>
                  <a:lnTo>
                    <a:pt x="19713" y="541014"/>
                  </a:lnTo>
                  <a:lnTo>
                    <a:pt x="10416" y="585733"/>
                  </a:lnTo>
                  <a:lnTo>
                    <a:pt x="4040" y="630808"/>
                  </a:lnTo>
                  <a:lnTo>
                    <a:pt x="572" y="676091"/>
                  </a:lnTo>
                  <a:lnTo>
                    <a:pt x="0" y="721433"/>
                  </a:lnTo>
                  <a:lnTo>
                    <a:pt x="2311" y="766686"/>
                  </a:lnTo>
                  <a:lnTo>
                    <a:pt x="7493" y="811700"/>
                  </a:lnTo>
                  <a:lnTo>
                    <a:pt x="15534" y="856327"/>
                  </a:lnTo>
                  <a:lnTo>
                    <a:pt x="26422" y="900418"/>
                  </a:lnTo>
                  <a:lnTo>
                    <a:pt x="40143" y="943825"/>
                  </a:lnTo>
                  <a:lnTo>
                    <a:pt x="56687" y="986398"/>
                  </a:lnTo>
                  <a:lnTo>
                    <a:pt x="76039" y="1027990"/>
                  </a:lnTo>
                  <a:lnTo>
                    <a:pt x="98189" y="1068451"/>
                  </a:lnTo>
                  <a:lnTo>
                    <a:pt x="123123" y="1107633"/>
                  </a:lnTo>
                  <a:lnTo>
                    <a:pt x="150830" y="1145387"/>
                  </a:lnTo>
                  <a:lnTo>
                    <a:pt x="181296" y="1181564"/>
                  </a:lnTo>
                  <a:lnTo>
                    <a:pt x="214510" y="1216016"/>
                  </a:lnTo>
                  <a:lnTo>
                    <a:pt x="250459" y="1248594"/>
                  </a:lnTo>
                  <a:lnTo>
                    <a:pt x="288520" y="1278679"/>
                  </a:lnTo>
                  <a:lnTo>
                    <a:pt x="327978" y="1305757"/>
                  </a:lnTo>
                  <a:lnTo>
                    <a:pt x="368684" y="1329841"/>
                  </a:lnTo>
                  <a:lnTo>
                    <a:pt x="410489" y="1350942"/>
                  </a:lnTo>
                  <a:lnTo>
                    <a:pt x="453246" y="1369074"/>
                  </a:lnTo>
                  <a:lnTo>
                    <a:pt x="496805" y="1384248"/>
                  </a:lnTo>
                  <a:lnTo>
                    <a:pt x="541018" y="1396477"/>
                  </a:lnTo>
                  <a:lnTo>
                    <a:pt x="585736" y="1405773"/>
                  </a:lnTo>
                  <a:lnTo>
                    <a:pt x="630811" y="1412149"/>
                  </a:lnTo>
                  <a:lnTo>
                    <a:pt x="676093" y="1415616"/>
                  </a:lnTo>
                  <a:lnTo>
                    <a:pt x="721434" y="1416188"/>
                  </a:lnTo>
                  <a:lnTo>
                    <a:pt x="766686" y="1413876"/>
                  </a:lnTo>
                  <a:lnTo>
                    <a:pt x="811699" y="1408693"/>
                  </a:lnTo>
                  <a:lnTo>
                    <a:pt x="856325" y="1400652"/>
                  </a:lnTo>
                  <a:lnTo>
                    <a:pt x="900416" y="1389764"/>
                  </a:lnTo>
                  <a:lnTo>
                    <a:pt x="943823" y="1376042"/>
                  </a:lnTo>
                  <a:lnTo>
                    <a:pt x="986396" y="1359499"/>
                  </a:lnTo>
                  <a:lnTo>
                    <a:pt x="1027989" y="1340146"/>
                  </a:lnTo>
                  <a:lnTo>
                    <a:pt x="1068450" y="1317996"/>
                  </a:lnTo>
                  <a:lnTo>
                    <a:pt x="1107633" y="1293062"/>
                  </a:lnTo>
                  <a:lnTo>
                    <a:pt x="1145389" y="1265356"/>
                  </a:lnTo>
                  <a:lnTo>
                    <a:pt x="1181568" y="1234889"/>
                  </a:lnTo>
                  <a:lnTo>
                    <a:pt x="1216022" y="1201675"/>
                  </a:lnTo>
                  <a:lnTo>
                    <a:pt x="1248603" y="1165726"/>
                  </a:lnTo>
                  <a:lnTo>
                    <a:pt x="1278687" y="1127667"/>
                  </a:lnTo>
                  <a:lnTo>
                    <a:pt x="1305764" y="1088210"/>
                  </a:lnTo>
                  <a:lnTo>
                    <a:pt x="1329847" y="1047505"/>
                  </a:lnTo>
                  <a:lnTo>
                    <a:pt x="1350948" y="1005699"/>
                  </a:lnTo>
                  <a:lnTo>
                    <a:pt x="1369080" y="962943"/>
                  </a:lnTo>
                  <a:lnTo>
                    <a:pt x="1384254" y="919384"/>
                  </a:lnTo>
                  <a:lnTo>
                    <a:pt x="1396483" y="875170"/>
                  </a:lnTo>
                  <a:lnTo>
                    <a:pt x="1405780" y="830452"/>
                  </a:lnTo>
                  <a:lnTo>
                    <a:pt x="1412156" y="785377"/>
                  </a:lnTo>
                  <a:lnTo>
                    <a:pt x="1415624" y="740095"/>
                  </a:lnTo>
                  <a:lnTo>
                    <a:pt x="1416196" y="694753"/>
                  </a:lnTo>
                  <a:lnTo>
                    <a:pt x="1413886" y="649501"/>
                  </a:lnTo>
                  <a:lnTo>
                    <a:pt x="1408704" y="604488"/>
                  </a:lnTo>
                  <a:lnTo>
                    <a:pt x="1400663" y="559861"/>
                  </a:lnTo>
                  <a:lnTo>
                    <a:pt x="1389776" y="515770"/>
                  </a:lnTo>
                  <a:lnTo>
                    <a:pt x="1376055" y="472363"/>
                  </a:lnTo>
                  <a:lnTo>
                    <a:pt x="1359512" y="429790"/>
                  </a:lnTo>
                  <a:lnTo>
                    <a:pt x="1340159" y="388199"/>
                  </a:lnTo>
                  <a:lnTo>
                    <a:pt x="1318010" y="347738"/>
                  </a:lnTo>
                  <a:lnTo>
                    <a:pt x="1293075" y="308556"/>
                  </a:lnTo>
                  <a:lnTo>
                    <a:pt x="1265368" y="270802"/>
                  </a:lnTo>
                  <a:lnTo>
                    <a:pt x="1234901" y="234625"/>
                  </a:lnTo>
                  <a:lnTo>
                    <a:pt x="1201686" y="200173"/>
                  </a:lnTo>
                  <a:lnTo>
                    <a:pt x="1165736" y="167595"/>
                  </a:lnTo>
                  <a:lnTo>
                    <a:pt x="1127676" y="137510"/>
                  </a:lnTo>
                  <a:lnTo>
                    <a:pt x="1088220" y="110431"/>
                  </a:lnTo>
                  <a:lnTo>
                    <a:pt x="1047515" y="86348"/>
                  </a:lnTo>
                  <a:lnTo>
                    <a:pt x="1005710" y="65246"/>
                  </a:lnTo>
                  <a:lnTo>
                    <a:pt x="962954" y="47114"/>
                  </a:lnTo>
                  <a:lnTo>
                    <a:pt x="919395" y="31940"/>
                  </a:lnTo>
                  <a:lnTo>
                    <a:pt x="875182" y="19711"/>
                  </a:lnTo>
                  <a:lnTo>
                    <a:pt x="830464" y="10415"/>
                  </a:lnTo>
                  <a:lnTo>
                    <a:pt x="785390" y="4039"/>
                  </a:lnTo>
                  <a:lnTo>
                    <a:pt x="740108" y="572"/>
                  </a:lnTo>
                  <a:lnTo>
                    <a:pt x="694767" y="0"/>
                  </a:lnTo>
                  <a:close/>
                </a:path>
              </a:pathLst>
            </a:custGeom>
            <a:solidFill>
              <a:srgbClr val="FFFFFF"/>
            </a:solidFill>
          </p:spPr>
          <p:txBody>
            <a:bodyPr wrap="square" lIns="0" tIns="0" rIns="0" bIns="0" rtlCol="0"/>
            <a:lstStyle/>
            <a:p>
              <a:endParaRPr/>
            </a:p>
          </p:txBody>
        </p:sp>
        <p:sp>
          <p:nvSpPr>
            <p:cNvPr id="28" name="object 10"/>
            <p:cNvSpPr/>
            <p:nvPr/>
          </p:nvSpPr>
          <p:spPr>
            <a:xfrm>
              <a:off x="6627973" y="1112595"/>
              <a:ext cx="1347470" cy="1347470"/>
            </a:xfrm>
            <a:custGeom>
              <a:avLst/>
              <a:gdLst/>
              <a:ahLst/>
              <a:cxnLst/>
              <a:rect l="l" t="t" r="r" b="b"/>
              <a:pathLst>
                <a:path w="1347470" h="1347470">
                  <a:moveTo>
                    <a:pt x="685355" y="0"/>
                  </a:moveTo>
                  <a:lnTo>
                    <a:pt x="640369" y="741"/>
                  </a:lnTo>
                  <a:lnTo>
                    <a:pt x="595549" y="4463"/>
                  </a:lnTo>
                  <a:lnTo>
                    <a:pt x="551057" y="11152"/>
                  </a:lnTo>
                  <a:lnTo>
                    <a:pt x="507052" y="20795"/>
                  </a:lnTo>
                  <a:lnTo>
                    <a:pt x="463696" y="33379"/>
                  </a:lnTo>
                  <a:lnTo>
                    <a:pt x="421149" y="48889"/>
                  </a:lnTo>
                  <a:lnTo>
                    <a:pt x="379572" y="67313"/>
                  </a:lnTo>
                  <a:lnTo>
                    <a:pt x="339126" y="88638"/>
                  </a:lnTo>
                  <a:lnTo>
                    <a:pt x="299971" y="112849"/>
                  </a:lnTo>
                  <a:lnTo>
                    <a:pt x="262269" y="139933"/>
                  </a:lnTo>
                  <a:lnTo>
                    <a:pt x="226179" y="169878"/>
                  </a:lnTo>
                  <a:lnTo>
                    <a:pt x="191862" y="202669"/>
                  </a:lnTo>
                  <a:lnTo>
                    <a:pt x="159480" y="238293"/>
                  </a:lnTo>
                  <a:lnTo>
                    <a:pt x="129679" y="276107"/>
                  </a:lnTo>
                  <a:lnTo>
                    <a:pt x="102992" y="315361"/>
                  </a:lnTo>
                  <a:lnTo>
                    <a:pt x="79405" y="355894"/>
                  </a:lnTo>
                  <a:lnTo>
                    <a:pt x="58906" y="397547"/>
                  </a:lnTo>
                  <a:lnTo>
                    <a:pt x="41480" y="440158"/>
                  </a:lnTo>
                  <a:lnTo>
                    <a:pt x="27116" y="483567"/>
                  </a:lnTo>
                  <a:lnTo>
                    <a:pt x="15799" y="527612"/>
                  </a:lnTo>
                  <a:lnTo>
                    <a:pt x="7516" y="572134"/>
                  </a:lnTo>
                  <a:lnTo>
                    <a:pt x="2254" y="616971"/>
                  </a:lnTo>
                  <a:lnTo>
                    <a:pt x="0" y="661964"/>
                  </a:lnTo>
                  <a:lnTo>
                    <a:pt x="739" y="706950"/>
                  </a:lnTo>
                  <a:lnTo>
                    <a:pt x="4459" y="751770"/>
                  </a:lnTo>
                  <a:lnTo>
                    <a:pt x="11147" y="796263"/>
                  </a:lnTo>
                  <a:lnTo>
                    <a:pt x="20790" y="840268"/>
                  </a:lnTo>
                  <a:lnTo>
                    <a:pt x="33373" y="883624"/>
                  </a:lnTo>
                  <a:lnTo>
                    <a:pt x="48883" y="926172"/>
                  </a:lnTo>
                  <a:lnTo>
                    <a:pt x="67308" y="967749"/>
                  </a:lnTo>
                  <a:lnTo>
                    <a:pt x="88634" y="1008196"/>
                  </a:lnTo>
                  <a:lnTo>
                    <a:pt x="112847" y="1047351"/>
                  </a:lnTo>
                  <a:lnTo>
                    <a:pt x="139934" y="1085055"/>
                  </a:lnTo>
                  <a:lnTo>
                    <a:pt x="169883" y="1121146"/>
                  </a:lnTo>
                  <a:lnTo>
                    <a:pt x="202679" y="1155463"/>
                  </a:lnTo>
                  <a:lnTo>
                    <a:pt x="238309" y="1187847"/>
                  </a:lnTo>
                  <a:lnTo>
                    <a:pt x="276121" y="1217646"/>
                  </a:lnTo>
                  <a:lnTo>
                    <a:pt x="315374" y="1244332"/>
                  </a:lnTo>
                  <a:lnTo>
                    <a:pt x="355907" y="1267917"/>
                  </a:lnTo>
                  <a:lnTo>
                    <a:pt x="397559" y="1288414"/>
                  </a:lnTo>
                  <a:lnTo>
                    <a:pt x="440169" y="1305838"/>
                  </a:lnTo>
                  <a:lnTo>
                    <a:pt x="483577" y="1320200"/>
                  </a:lnTo>
                  <a:lnTo>
                    <a:pt x="527623" y="1331516"/>
                  </a:lnTo>
                  <a:lnTo>
                    <a:pt x="572145" y="1339797"/>
                  </a:lnTo>
                  <a:lnTo>
                    <a:pt x="616982" y="1345058"/>
                  </a:lnTo>
                  <a:lnTo>
                    <a:pt x="661975" y="1347312"/>
                  </a:lnTo>
                  <a:lnTo>
                    <a:pt x="706961" y="1346572"/>
                  </a:lnTo>
                  <a:lnTo>
                    <a:pt x="751782" y="1342852"/>
                  </a:lnTo>
                  <a:lnTo>
                    <a:pt x="796275" y="1336164"/>
                  </a:lnTo>
                  <a:lnTo>
                    <a:pt x="840281" y="1326523"/>
                  </a:lnTo>
                  <a:lnTo>
                    <a:pt x="883638" y="1313942"/>
                  </a:lnTo>
                  <a:lnTo>
                    <a:pt x="926186" y="1298433"/>
                  </a:lnTo>
                  <a:lnTo>
                    <a:pt x="967763" y="1280011"/>
                  </a:lnTo>
                  <a:lnTo>
                    <a:pt x="1008211" y="1258689"/>
                  </a:lnTo>
                  <a:lnTo>
                    <a:pt x="1047367" y="1234480"/>
                  </a:lnTo>
                  <a:lnTo>
                    <a:pt x="1085071" y="1207398"/>
                  </a:lnTo>
                  <a:lnTo>
                    <a:pt x="1121162" y="1177455"/>
                  </a:lnTo>
                  <a:lnTo>
                    <a:pt x="1155479" y="1144666"/>
                  </a:lnTo>
                  <a:lnTo>
                    <a:pt x="1187863" y="1109043"/>
                  </a:lnTo>
                  <a:lnTo>
                    <a:pt x="1217661" y="1071226"/>
                  </a:lnTo>
                  <a:lnTo>
                    <a:pt x="1244346" y="1031969"/>
                  </a:lnTo>
                  <a:lnTo>
                    <a:pt x="1267930" y="991432"/>
                  </a:lnTo>
                  <a:lnTo>
                    <a:pt x="1288427" y="949776"/>
                  </a:lnTo>
                  <a:lnTo>
                    <a:pt x="1305850" y="907162"/>
                  </a:lnTo>
                  <a:lnTo>
                    <a:pt x="1320212" y="863751"/>
                  </a:lnTo>
                  <a:lnTo>
                    <a:pt x="1331528" y="819702"/>
                  </a:lnTo>
                  <a:lnTo>
                    <a:pt x="1339809" y="775178"/>
                  </a:lnTo>
                  <a:lnTo>
                    <a:pt x="1345070" y="730338"/>
                  </a:lnTo>
                  <a:lnTo>
                    <a:pt x="1347323" y="685344"/>
                  </a:lnTo>
                  <a:lnTo>
                    <a:pt x="1346583" y="640355"/>
                  </a:lnTo>
                  <a:lnTo>
                    <a:pt x="1342861" y="595534"/>
                  </a:lnTo>
                  <a:lnTo>
                    <a:pt x="1336173" y="551039"/>
                  </a:lnTo>
                  <a:lnTo>
                    <a:pt x="1326530" y="507033"/>
                  </a:lnTo>
                  <a:lnTo>
                    <a:pt x="1313947" y="463676"/>
                  </a:lnTo>
                  <a:lnTo>
                    <a:pt x="1298436" y="421129"/>
                  </a:lnTo>
                  <a:lnTo>
                    <a:pt x="1280011" y="379551"/>
                  </a:lnTo>
                  <a:lnTo>
                    <a:pt x="1258685" y="339105"/>
                  </a:lnTo>
                  <a:lnTo>
                    <a:pt x="1234471" y="299951"/>
                  </a:lnTo>
                  <a:lnTo>
                    <a:pt x="1207384" y="262249"/>
                  </a:lnTo>
                  <a:lnTo>
                    <a:pt x="1177435" y="226160"/>
                  </a:lnTo>
                  <a:lnTo>
                    <a:pt x="1144639" y="191845"/>
                  </a:lnTo>
                  <a:lnTo>
                    <a:pt x="1109009" y="159464"/>
                  </a:lnTo>
                  <a:lnTo>
                    <a:pt x="1071198" y="129663"/>
                  </a:lnTo>
                  <a:lnTo>
                    <a:pt x="1031947" y="102976"/>
                  </a:lnTo>
                  <a:lnTo>
                    <a:pt x="991416" y="79391"/>
                  </a:lnTo>
                  <a:lnTo>
                    <a:pt x="949765" y="58893"/>
                  </a:lnTo>
                  <a:lnTo>
                    <a:pt x="907156" y="41470"/>
                  </a:lnTo>
                  <a:lnTo>
                    <a:pt x="863748" y="27107"/>
                  </a:lnTo>
                  <a:lnTo>
                    <a:pt x="819704" y="15793"/>
                  </a:lnTo>
                  <a:lnTo>
                    <a:pt x="775183" y="7512"/>
                  </a:lnTo>
                  <a:lnTo>
                    <a:pt x="730347" y="2252"/>
                  </a:lnTo>
                  <a:lnTo>
                    <a:pt x="685355" y="0"/>
                  </a:lnTo>
                  <a:close/>
                </a:path>
              </a:pathLst>
            </a:custGeom>
            <a:solidFill>
              <a:srgbClr val="003763"/>
            </a:solidFill>
          </p:spPr>
          <p:txBody>
            <a:bodyPr wrap="square" lIns="0" tIns="0" rIns="0" bIns="0" rtlCol="0"/>
            <a:lstStyle/>
            <a:p>
              <a:endParaRPr/>
            </a:p>
          </p:txBody>
        </p:sp>
        <p:sp>
          <p:nvSpPr>
            <p:cNvPr id="29" name="object 11"/>
            <p:cNvSpPr/>
            <p:nvPr/>
          </p:nvSpPr>
          <p:spPr>
            <a:xfrm>
              <a:off x="6671183" y="1155794"/>
              <a:ext cx="1261110" cy="1261110"/>
            </a:xfrm>
            <a:custGeom>
              <a:avLst/>
              <a:gdLst/>
              <a:ahLst/>
              <a:cxnLst/>
              <a:rect l="l" t="t" r="r" b="b"/>
              <a:pathLst>
                <a:path w="1261109" h="1261110">
                  <a:moveTo>
                    <a:pt x="622251" y="0"/>
                  </a:moveTo>
                  <a:lnTo>
                    <a:pt x="578297" y="2117"/>
                  </a:lnTo>
                  <a:lnTo>
                    <a:pt x="534596" y="7276"/>
                  </a:lnTo>
                  <a:lnTo>
                    <a:pt x="491320" y="15463"/>
                  </a:lnTo>
                  <a:lnTo>
                    <a:pt x="448640" y="26663"/>
                  </a:lnTo>
                  <a:lnTo>
                    <a:pt x="406727" y="40863"/>
                  </a:lnTo>
                  <a:lnTo>
                    <a:pt x="365755" y="58047"/>
                  </a:lnTo>
                  <a:lnTo>
                    <a:pt x="325894" y="78201"/>
                  </a:lnTo>
                  <a:lnTo>
                    <a:pt x="287317" y="101312"/>
                  </a:lnTo>
                  <a:lnTo>
                    <a:pt x="250195" y="127364"/>
                  </a:lnTo>
                  <a:lnTo>
                    <a:pt x="214700" y="156344"/>
                  </a:lnTo>
                  <a:lnTo>
                    <a:pt x="181004" y="188237"/>
                  </a:lnTo>
                  <a:lnTo>
                    <a:pt x="149279" y="223029"/>
                  </a:lnTo>
                  <a:lnTo>
                    <a:pt x="120190" y="260057"/>
                  </a:lnTo>
                  <a:lnTo>
                    <a:pt x="94286" y="298551"/>
                  </a:lnTo>
                  <a:lnTo>
                    <a:pt x="71553" y="338340"/>
                  </a:lnTo>
                  <a:lnTo>
                    <a:pt x="51976" y="379250"/>
                  </a:lnTo>
                  <a:lnTo>
                    <a:pt x="35541" y="421111"/>
                  </a:lnTo>
                  <a:lnTo>
                    <a:pt x="22235" y="463750"/>
                  </a:lnTo>
                  <a:lnTo>
                    <a:pt x="12041" y="506996"/>
                  </a:lnTo>
                  <a:lnTo>
                    <a:pt x="4947" y="550676"/>
                  </a:lnTo>
                  <a:lnTo>
                    <a:pt x="938" y="594620"/>
                  </a:lnTo>
                  <a:lnTo>
                    <a:pt x="0" y="638654"/>
                  </a:lnTo>
                  <a:lnTo>
                    <a:pt x="2117" y="682608"/>
                  </a:lnTo>
                  <a:lnTo>
                    <a:pt x="7277" y="726309"/>
                  </a:lnTo>
                  <a:lnTo>
                    <a:pt x="15465" y="769586"/>
                  </a:lnTo>
                  <a:lnTo>
                    <a:pt x="26665" y="812267"/>
                  </a:lnTo>
                  <a:lnTo>
                    <a:pt x="40865" y="854179"/>
                  </a:lnTo>
                  <a:lnTo>
                    <a:pt x="58050" y="895151"/>
                  </a:lnTo>
                  <a:lnTo>
                    <a:pt x="78206" y="935012"/>
                  </a:lnTo>
                  <a:lnTo>
                    <a:pt x="101317" y="973589"/>
                  </a:lnTo>
                  <a:lnTo>
                    <a:pt x="127371" y="1010710"/>
                  </a:lnTo>
                  <a:lnTo>
                    <a:pt x="156352" y="1046204"/>
                  </a:lnTo>
                  <a:lnTo>
                    <a:pt x="188247" y="1079899"/>
                  </a:lnTo>
                  <a:lnTo>
                    <a:pt x="223040" y="1111622"/>
                  </a:lnTo>
                  <a:lnTo>
                    <a:pt x="260069" y="1140713"/>
                  </a:lnTo>
                  <a:lnTo>
                    <a:pt x="298563" y="1166618"/>
                  </a:lnTo>
                  <a:lnTo>
                    <a:pt x="338351" y="1189353"/>
                  </a:lnTo>
                  <a:lnTo>
                    <a:pt x="379261" y="1208931"/>
                  </a:lnTo>
                  <a:lnTo>
                    <a:pt x="421121" y="1225366"/>
                  </a:lnTo>
                  <a:lnTo>
                    <a:pt x="463759" y="1238674"/>
                  </a:lnTo>
                  <a:lnTo>
                    <a:pt x="507004" y="1248869"/>
                  </a:lnTo>
                  <a:lnTo>
                    <a:pt x="550684" y="1255964"/>
                  </a:lnTo>
                  <a:lnTo>
                    <a:pt x="594627" y="1259974"/>
                  </a:lnTo>
                  <a:lnTo>
                    <a:pt x="638660" y="1260914"/>
                  </a:lnTo>
                  <a:lnTo>
                    <a:pt x="682613" y="1258798"/>
                  </a:lnTo>
                  <a:lnTo>
                    <a:pt x="726314" y="1253639"/>
                  </a:lnTo>
                  <a:lnTo>
                    <a:pt x="769590" y="1245453"/>
                  </a:lnTo>
                  <a:lnTo>
                    <a:pt x="812269" y="1234254"/>
                  </a:lnTo>
                  <a:lnTo>
                    <a:pt x="854181" y="1220056"/>
                  </a:lnTo>
                  <a:lnTo>
                    <a:pt x="895152" y="1202873"/>
                  </a:lnTo>
                  <a:lnTo>
                    <a:pt x="935012" y="1182719"/>
                  </a:lnTo>
                  <a:lnTo>
                    <a:pt x="973588" y="1159610"/>
                  </a:lnTo>
                  <a:lnTo>
                    <a:pt x="1010709" y="1133559"/>
                  </a:lnTo>
                  <a:lnTo>
                    <a:pt x="1046203" y="1104580"/>
                  </a:lnTo>
                  <a:lnTo>
                    <a:pt x="1079897" y="1072689"/>
                  </a:lnTo>
                  <a:lnTo>
                    <a:pt x="1111621" y="1037899"/>
                  </a:lnTo>
                  <a:lnTo>
                    <a:pt x="1140708" y="1000867"/>
                  </a:lnTo>
                  <a:lnTo>
                    <a:pt x="1166611" y="962370"/>
                  </a:lnTo>
                  <a:lnTo>
                    <a:pt x="1189344" y="922579"/>
                  </a:lnTo>
                  <a:lnTo>
                    <a:pt x="1208921" y="881666"/>
                  </a:lnTo>
                  <a:lnTo>
                    <a:pt x="1225356" y="839803"/>
                  </a:lnTo>
                  <a:lnTo>
                    <a:pt x="1238664" y="797162"/>
                  </a:lnTo>
                  <a:lnTo>
                    <a:pt x="1248858" y="753914"/>
                  </a:lnTo>
                  <a:lnTo>
                    <a:pt x="1255954" y="710232"/>
                  </a:lnTo>
                  <a:lnTo>
                    <a:pt x="1259964" y="666287"/>
                  </a:lnTo>
                  <a:lnTo>
                    <a:pt x="1260905" y="622252"/>
                  </a:lnTo>
                  <a:lnTo>
                    <a:pt x="1258789" y="578297"/>
                  </a:lnTo>
                  <a:lnTo>
                    <a:pt x="1253631" y="534595"/>
                  </a:lnTo>
                  <a:lnTo>
                    <a:pt x="1245445" y="491317"/>
                  </a:lnTo>
                  <a:lnTo>
                    <a:pt x="1234245" y="448637"/>
                  </a:lnTo>
                  <a:lnTo>
                    <a:pt x="1220047" y="406724"/>
                  </a:lnTo>
                  <a:lnTo>
                    <a:pt x="1202863" y="365751"/>
                  </a:lnTo>
                  <a:lnTo>
                    <a:pt x="1182708" y="325890"/>
                  </a:lnTo>
                  <a:lnTo>
                    <a:pt x="1159597" y="287314"/>
                  </a:lnTo>
                  <a:lnTo>
                    <a:pt x="1133544" y="250192"/>
                  </a:lnTo>
                  <a:lnTo>
                    <a:pt x="1104562" y="214698"/>
                  </a:lnTo>
                  <a:lnTo>
                    <a:pt x="1072667" y="181003"/>
                  </a:lnTo>
                  <a:lnTo>
                    <a:pt x="1037872" y="149280"/>
                  </a:lnTo>
                  <a:lnTo>
                    <a:pt x="1000844" y="120191"/>
                  </a:lnTo>
                  <a:lnTo>
                    <a:pt x="962350" y="94287"/>
                  </a:lnTo>
                  <a:lnTo>
                    <a:pt x="922562" y="71554"/>
                  </a:lnTo>
                  <a:lnTo>
                    <a:pt x="881652" y="51977"/>
                  </a:lnTo>
                  <a:lnTo>
                    <a:pt x="839791" y="35542"/>
                  </a:lnTo>
                  <a:lnTo>
                    <a:pt x="797153" y="22236"/>
                  </a:lnTo>
                  <a:lnTo>
                    <a:pt x="753907" y="12042"/>
                  </a:lnTo>
                  <a:lnTo>
                    <a:pt x="710227" y="4948"/>
                  </a:lnTo>
                  <a:lnTo>
                    <a:pt x="666285" y="938"/>
                  </a:lnTo>
                  <a:lnTo>
                    <a:pt x="622251" y="0"/>
                  </a:lnTo>
                  <a:close/>
                </a:path>
              </a:pathLst>
            </a:custGeom>
            <a:solidFill>
              <a:srgbClr val="FFFFFF"/>
            </a:solidFill>
          </p:spPr>
          <p:txBody>
            <a:bodyPr wrap="square" lIns="0" tIns="0" rIns="0" bIns="0" rtlCol="0"/>
            <a:lstStyle/>
            <a:p>
              <a:endParaRPr/>
            </a:p>
          </p:txBody>
        </p:sp>
        <p:pic>
          <p:nvPicPr>
            <p:cNvPr id="30" name="object 12"/>
            <p:cNvPicPr/>
            <p:nvPr/>
          </p:nvPicPr>
          <p:blipFill>
            <a:blip r:embed="rId7" cstate="print"/>
            <a:stretch>
              <a:fillRect/>
            </a:stretch>
          </p:blipFill>
          <p:spPr>
            <a:xfrm>
              <a:off x="6716340" y="1507858"/>
              <a:ext cx="1145302" cy="487357"/>
            </a:xfrm>
            <a:prstGeom prst="rect">
              <a:avLst/>
            </a:prstGeom>
          </p:spPr>
        </p:pic>
        <p:sp>
          <p:nvSpPr>
            <p:cNvPr id="31" name="object 13"/>
            <p:cNvSpPr/>
            <p:nvPr/>
          </p:nvSpPr>
          <p:spPr>
            <a:xfrm>
              <a:off x="4935613" y="1458117"/>
              <a:ext cx="1226820" cy="1664335"/>
            </a:xfrm>
            <a:custGeom>
              <a:avLst/>
              <a:gdLst/>
              <a:ahLst/>
              <a:cxnLst/>
              <a:rect l="l" t="t" r="r" b="b"/>
              <a:pathLst>
                <a:path w="1226820" h="1664335">
                  <a:moveTo>
                    <a:pt x="1226540" y="1663814"/>
                  </a:moveTo>
                  <a:lnTo>
                    <a:pt x="0" y="0"/>
                  </a:lnTo>
                </a:path>
              </a:pathLst>
            </a:custGeom>
            <a:ln w="38100">
              <a:solidFill>
                <a:srgbClr val="FFFFFF"/>
              </a:solidFill>
              <a:prstDash val="dot"/>
            </a:ln>
          </p:spPr>
          <p:txBody>
            <a:bodyPr wrap="square" lIns="0" tIns="0" rIns="0" bIns="0" rtlCol="0"/>
            <a:lstStyle/>
            <a:p>
              <a:endParaRPr/>
            </a:p>
          </p:txBody>
        </p:sp>
        <p:sp>
          <p:nvSpPr>
            <p:cNvPr id="32" name="object 14"/>
            <p:cNvSpPr/>
            <p:nvPr/>
          </p:nvSpPr>
          <p:spPr>
            <a:xfrm>
              <a:off x="4690127" y="1225809"/>
              <a:ext cx="1416685" cy="1416685"/>
            </a:xfrm>
            <a:custGeom>
              <a:avLst/>
              <a:gdLst/>
              <a:ahLst/>
              <a:cxnLst/>
              <a:rect l="l" t="t" r="r" b="b"/>
              <a:pathLst>
                <a:path w="1416685" h="1416685">
                  <a:moveTo>
                    <a:pt x="694767" y="0"/>
                  </a:moveTo>
                  <a:lnTo>
                    <a:pt x="649515" y="2311"/>
                  </a:lnTo>
                  <a:lnTo>
                    <a:pt x="604502" y="7493"/>
                  </a:lnTo>
                  <a:lnTo>
                    <a:pt x="559876" y="15534"/>
                  </a:lnTo>
                  <a:lnTo>
                    <a:pt x="515785" y="26421"/>
                  </a:lnTo>
                  <a:lnTo>
                    <a:pt x="472379" y="40142"/>
                  </a:lnTo>
                  <a:lnTo>
                    <a:pt x="429805" y="56685"/>
                  </a:lnTo>
                  <a:lnTo>
                    <a:pt x="388213" y="76037"/>
                  </a:lnTo>
                  <a:lnTo>
                    <a:pt x="347752" y="98186"/>
                  </a:lnTo>
                  <a:lnTo>
                    <a:pt x="308570" y="123119"/>
                  </a:lnTo>
                  <a:lnTo>
                    <a:pt x="270815" y="150824"/>
                  </a:lnTo>
                  <a:lnTo>
                    <a:pt x="234637" y="181290"/>
                  </a:lnTo>
                  <a:lnTo>
                    <a:pt x="200184" y="214502"/>
                  </a:lnTo>
                  <a:lnTo>
                    <a:pt x="167604" y="250450"/>
                  </a:lnTo>
                  <a:lnTo>
                    <a:pt x="137518" y="288511"/>
                  </a:lnTo>
                  <a:lnTo>
                    <a:pt x="110438" y="327969"/>
                  </a:lnTo>
                  <a:lnTo>
                    <a:pt x="86353" y="368675"/>
                  </a:lnTo>
                  <a:lnTo>
                    <a:pt x="65250" y="410482"/>
                  </a:lnTo>
                  <a:lnTo>
                    <a:pt x="47118" y="453239"/>
                  </a:lnTo>
                  <a:lnTo>
                    <a:pt x="31943" y="496800"/>
                  </a:lnTo>
                  <a:lnTo>
                    <a:pt x="19713" y="541014"/>
                  </a:lnTo>
                  <a:lnTo>
                    <a:pt x="10416" y="585733"/>
                  </a:lnTo>
                  <a:lnTo>
                    <a:pt x="4040" y="630808"/>
                  </a:lnTo>
                  <a:lnTo>
                    <a:pt x="572" y="676091"/>
                  </a:lnTo>
                  <a:lnTo>
                    <a:pt x="0" y="721433"/>
                  </a:lnTo>
                  <a:lnTo>
                    <a:pt x="2311" y="766686"/>
                  </a:lnTo>
                  <a:lnTo>
                    <a:pt x="7493" y="811700"/>
                  </a:lnTo>
                  <a:lnTo>
                    <a:pt x="15534" y="856327"/>
                  </a:lnTo>
                  <a:lnTo>
                    <a:pt x="26422" y="900418"/>
                  </a:lnTo>
                  <a:lnTo>
                    <a:pt x="40143" y="943825"/>
                  </a:lnTo>
                  <a:lnTo>
                    <a:pt x="56687" y="986398"/>
                  </a:lnTo>
                  <a:lnTo>
                    <a:pt x="76039" y="1027990"/>
                  </a:lnTo>
                  <a:lnTo>
                    <a:pt x="98189" y="1068451"/>
                  </a:lnTo>
                  <a:lnTo>
                    <a:pt x="123123" y="1107633"/>
                  </a:lnTo>
                  <a:lnTo>
                    <a:pt x="150830" y="1145387"/>
                  </a:lnTo>
                  <a:lnTo>
                    <a:pt x="181296" y="1181564"/>
                  </a:lnTo>
                  <a:lnTo>
                    <a:pt x="214510" y="1216016"/>
                  </a:lnTo>
                  <a:lnTo>
                    <a:pt x="250459" y="1248594"/>
                  </a:lnTo>
                  <a:lnTo>
                    <a:pt x="288520" y="1278679"/>
                  </a:lnTo>
                  <a:lnTo>
                    <a:pt x="327978" y="1305757"/>
                  </a:lnTo>
                  <a:lnTo>
                    <a:pt x="368684" y="1329841"/>
                  </a:lnTo>
                  <a:lnTo>
                    <a:pt x="410489" y="1350942"/>
                  </a:lnTo>
                  <a:lnTo>
                    <a:pt x="453246" y="1369074"/>
                  </a:lnTo>
                  <a:lnTo>
                    <a:pt x="496805" y="1384248"/>
                  </a:lnTo>
                  <a:lnTo>
                    <a:pt x="541018" y="1396477"/>
                  </a:lnTo>
                  <a:lnTo>
                    <a:pt x="585736" y="1405773"/>
                  </a:lnTo>
                  <a:lnTo>
                    <a:pt x="630811" y="1412149"/>
                  </a:lnTo>
                  <a:lnTo>
                    <a:pt x="676093" y="1415616"/>
                  </a:lnTo>
                  <a:lnTo>
                    <a:pt x="721434" y="1416188"/>
                  </a:lnTo>
                  <a:lnTo>
                    <a:pt x="766686" y="1413876"/>
                  </a:lnTo>
                  <a:lnTo>
                    <a:pt x="811699" y="1408693"/>
                  </a:lnTo>
                  <a:lnTo>
                    <a:pt x="856325" y="1400652"/>
                  </a:lnTo>
                  <a:lnTo>
                    <a:pt x="900416" y="1389764"/>
                  </a:lnTo>
                  <a:lnTo>
                    <a:pt x="943823" y="1376042"/>
                  </a:lnTo>
                  <a:lnTo>
                    <a:pt x="986396" y="1359499"/>
                  </a:lnTo>
                  <a:lnTo>
                    <a:pt x="1027989" y="1340146"/>
                  </a:lnTo>
                  <a:lnTo>
                    <a:pt x="1068450" y="1317996"/>
                  </a:lnTo>
                  <a:lnTo>
                    <a:pt x="1107633" y="1293062"/>
                  </a:lnTo>
                  <a:lnTo>
                    <a:pt x="1145389" y="1265356"/>
                  </a:lnTo>
                  <a:lnTo>
                    <a:pt x="1181568" y="1234889"/>
                  </a:lnTo>
                  <a:lnTo>
                    <a:pt x="1216022" y="1201675"/>
                  </a:lnTo>
                  <a:lnTo>
                    <a:pt x="1248603" y="1165726"/>
                  </a:lnTo>
                  <a:lnTo>
                    <a:pt x="1278687" y="1127667"/>
                  </a:lnTo>
                  <a:lnTo>
                    <a:pt x="1305764" y="1088210"/>
                  </a:lnTo>
                  <a:lnTo>
                    <a:pt x="1329847" y="1047505"/>
                  </a:lnTo>
                  <a:lnTo>
                    <a:pt x="1350948" y="1005699"/>
                  </a:lnTo>
                  <a:lnTo>
                    <a:pt x="1369080" y="962943"/>
                  </a:lnTo>
                  <a:lnTo>
                    <a:pt x="1384254" y="919384"/>
                  </a:lnTo>
                  <a:lnTo>
                    <a:pt x="1396483" y="875170"/>
                  </a:lnTo>
                  <a:lnTo>
                    <a:pt x="1405780" y="830452"/>
                  </a:lnTo>
                  <a:lnTo>
                    <a:pt x="1412156" y="785377"/>
                  </a:lnTo>
                  <a:lnTo>
                    <a:pt x="1415624" y="740095"/>
                  </a:lnTo>
                  <a:lnTo>
                    <a:pt x="1416196" y="694753"/>
                  </a:lnTo>
                  <a:lnTo>
                    <a:pt x="1413886" y="649501"/>
                  </a:lnTo>
                  <a:lnTo>
                    <a:pt x="1408704" y="604488"/>
                  </a:lnTo>
                  <a:lnTo>
                    <a:pt x="1400663" y="559861"/>
                  </a:lnTo>
                  <a:lnTo>
                    <a:pt x="1389776" y="515770"/>
                  </a:lnTo>
                  <a:lnTo>
                    <a:pt x="1376055" y="472363"/>
                  </a:lnTo>
                  <a:lnTo>
                    <a:pt x="1359512" y="429790"/>
                  </a:lnTo>
                  <a:lnTo>
                    <a:pt x="1340159" y="388199"/>
                  </a:lnTo>
                  <a:lnTo>
                    <a:pt x="1318010" y="347738"/>
                  </a:lnTo>
                  <a:lnTo>
                    <a:pt x="1293075" y="308556"/>
                  </a:lnTo>
                  <a:lnTo>
                    <a:pt x="1265368" y="270802"/>
                  </a:lnTo>
                  <a:lnTo>
                    <a:pt x="1234901" y="234625"/>
                  </a:lnTo>
                  <a:lnTo>
                    <a:pt x="1201686" y="200173"/>
                  </a:lnTo>
                  <a:lnTo>
                    <a:pt x="1165736" y="167595"/>
                  </a:lnTo>
                  <a:lnTo>
                    <a:pt x="1127676" y="137510"/>
                  </a:lnTo>
                  <a:lnTo>
                    <a:pt x="1088220" y="110431"/>
                  </a:lnTo>
                  <a:lnTo>
                    <a:pt x="1047515" y="86348"/>
                  </a:lnTo>
                  <a:lnTo>
                    <a:pt x="1005710" y="65246"/>
                  </a:lnTo>
                  <a:lnTo>
                    <a:pt x="962954" y="47114"/>
                  </a:lnTo>
                  <a:lnTo>
                    <a:pt x="919395" y="31940"/>
                  </a:lnTo>
                  <a:lnTo>
                    <a:pt x="875182" y="19711"/>
                  </a:lnTo>
                  <a:lnTo>
                    <a:pt x="830464" y="10415"/>
                  </a:lnTo>
                  <a:lnTo>
                    <a:pt x="785390" y="4039"/>
                  </a:lnTo>
                  <a:lnTo>
                    <a:pt x="740108" y="572"/>
                  </a:lnTo>
                  <a:lnTo>
                    <a:pt x="694767" y="0"/>
                  </a:lnTo>
                  <a:close/>
                </a:path>
              </a:pathLst>
            </a:custGeom>
            <a:solidFill>
              <a:srgbClr val="FFFFFF"/>
            </a:solidFill>
          </p:spPr>
          <p:txBody>
            <a:bodyPr wrap="square" lIns="0" tIns="0" rIns="0" bIns="0" rtlCol="0"/>
            <a:lstStyle/>
            <a:p>
              <a:endParaRPr/>
            </a:p>
          </p:txBody>
        </p:sp>
        <p:sp>
          <p:nvSpPr>
            <p:cNvPr id="33" name="object 15"/>
            <p:cNvSpPr/>
            <p:nvPr/>
          </p:nvSpPr>
          <p:spPr>
            <a:xfrm>
              <a:off x="4724562" y="1260247"/>
              <a:ext cx="1347470" cy="1347470"/>
            </a:xfrm>
            <a:custGeom>
              <a:avLst/>
              <a:gdLst/>
              <a:ahLst/>
              <a:cxnLst/>
              <a:rect l="l" t="t" r="r" b="b"/>
              <a:pathLst>
                <a:path w="1347470" h="1347470">
                  <a:moveTo>
                    <a:pt x="685355" y="0"/>
                  </a:moveTo>
                  <a:lnTo>
                    <a:pt x="640369" y="741"/>
                  </a:lnTo>
                  <a:lnTo>
                    <a:pt x="595549" y="4464"/>
                  </a:lnTo>
                  <a:lnTo>
                    <a:pt x="551057" y="11154"/>
                  </a:lnTo>
                  <a:lnTo>
                    <a:pt x="507052" y="20797"/>
                  </a:lnTo>
                  <a:lnTo>
                    <a:pt x="463696" y="33381"/>
                  </a:lnTo>
                  <a:lnTo>
                    <a:pt x="421149" y="48892"/>
                  </a:lnTo>
                  <a:lnTo>
                    <a:pt x="379572" y="67317"/>
                  </a:lnTo>
                  <a:lnTo>
                    <a:pt x="339126" y="88643"/>
                  </a:lnTo>
                  <a:lnTo>
                    <a:pt x="299971" y="112855"/>
                  </a:lnTo>
                  <a:lnTo>
                    <a:pt x="262269" y="139940"/>
                  </a:lnTo>
                  <a:lnTo>
                    <a:pt x="226179" y="169886"/>
                  </a:lnTo>
                  <a:lnTo>
                    <a:pt x="191862" y="202679"/>
                  </a:lnTo>
                  <a:lnTo>
                    <a:pt x="159480" y="238305"/>
                  </a:lnTo>
                  <a:lnTo>
                    <a:pt x="129679" y="276117"/>
                  </a:lnTo>
                  <a:lnTo>
                    <a:pt x="102992" y="315369"/>
                  </a:lnTo>
                  <a:lnTo>
                    <a:pt x="79405" y="355902"/>
                  </a:lnTo>
                  <a:lnTo>
                    <a:pt x="58906" y="397553"/>
                  </a:lnTo>
                  <a:lnTo>
                    <a:pt x="41480" y="440163"/>
                  </a:lnTo>
                  <a:lnTo>
                    <a:pt x="27116" y="483571"/>
                  </a:lnTo>
                  <a:lnTo>
                    <a:pt x="15799" y="527615"/>
                  </a:lnTo>
                  <a:lnTo>
                    <a:pt x="7516" y="572136"/>
                  </a:lnTo>
                  <a:lnTo>
                    <a:pt x="2254" y="616973"/>
                  </a:lnTo>
                  <a:lnTo>
                    <a:pt x="0" y="661965"/>
                  </a:lnTo>
                  <a:lnTo>
                    <a:pt x="739" y="706951"/>
                  </a:lnTo>
                  <a:lnTo>
                    <a:pt x="4459" y="751770"/>
                  </a:lnTo>
                  <a:lnTo>
                    <a:pt x="11147" y="796263"/>
                  </a:lnTo>
                  <a:lnTo>
                    <a:pt x="20790" y="840268"/>
                  </a:lnTo>
                  <a:lnTo>
                    <a:pt x="33373" y="883624"/>
                  </a:lnTo>
                  <a:lnTo>
                    <a:pt x="48883" y="926171"/>
                  </a:lnTo>
                  <a:lnTo>
                    <a:pt x="67308" y="967748"/>
                  </a:lnTo>
                  <a:lnTo>
                    <a:pt x="88634" y="1008195"/>
                  </a:lnTo>
                  <a:lnTo>
                    <a:pt x="112847" y="1047350"/>
                  </a:lnTo>
                  <a:lnTo>
                    <a:pt x="139934" y="1085054"/>
                  </a:lnTo>
                  <a:lnTo>
                    <a:pt x="169883" y="1121145"/>
                  </a:lnTo>
                  <a:lnTo>
                    <a:pt x="202679" y="1155462"/>
                  </a:lnTo>
                  <a:lnTo>
                    <a:pt x="238309" y="1187846"/>
                  </a:lnTo>
                  <a:lnTo>
                    <a:pt x="276121" y="1217645"/>
                  </a:lnTo>
                  <a:lnTo>
                    <a:pt x="315374" y="1244331"/>
                  </a:lnTo>
                  <a:lnTo>
                    <a:pt x="355907" y="1267916"/>
                  </a:lnTo>
                  <a:lnTo>
                    <a:pt x="397559" y="1288413"/>
                  </a:lnTo>
                  <a:lnTo>
                    <a:pt x="440169" y="1305837"/>
                  </a:lnTo>
                  <a:lnTo>
                    <a:pt x="483577" y="1320199"/>
                  </a:lnTo>
                  <a:lnTo>
                    <a:pt x="527623" y="1331515"/>
                  </a:lnTo>
                  <a:lnTo>
                    <a:pt x="572145" y="1339796"/>
                  </a:lnTo>
                  <a:lnTo>
                    <a:pt x="616982" y="1345057"/>
                  </a:lnTo>
                  <a:lnTo>
                    <a:pt x="661975" y="1347311"/>
                  </a:lnTo>
                  <a:lnTo>
                    <a:pt x="706961" y="1346571"/>
                  </a:lnTo>
                  <a:lnTo>
                    <a:pt x="751782" y="1342851"/>
                  </a:lnTo>
                  <a:lnTo>
                    <a:pt x="796275" y="1336163"/>
                  </a:lnTo>
                  <a:lnTo>
                    <a:pt x="840281" y="1326522"/>
                  </a:lnTo>
                  <a:lnTo>
                    <a:pt x="883638" y="1313941"/>
                  </a:lnTo>
                  <a:lnTo>
                    <a:pt x="926186" y="1298432"/>
                  </a:lnTo>
                  <a:lnTo>
                    <a:pt x="967763" y="1280010"/>
                  </a:lnTo>
                  <a:lnTo>
                    <a:pt x="1008211" y="1258688"/>
                  </a:lnTo>
                  <a:lnTo>
                    <a:pt x="1047367" y="1234479"/>
                  </a:lnTo>
                  <a:lnTo>
                    <a:pt x="1085071" y="1207397"/>
                  </a:lnTo>
                  <a:lnTo>
                    <a:pt x="1121162" y="1177454"/>
                  </a:lnTo>
                  <a:lnTo>
                    <a:pt x="1155479" y="1144665"/>
                  </a:lnTo>
                  <a:lnTo>
                    <a:pt x="1187863" y="1109042"/>
                  </a:lnTo>
                  <a:lnTo>
                    <a:pt x="1217661" y="1071225"/>
                  </a:lnTo>
                  <a:lnTo>
                    <a:pt x="1244346" y="1031968"/>
                  </a:lnTo>
                  <a:lnTo>
                    <a:pt x="1267930" y="991431"/>
                  </a:lnTo>
                  <a:lnTo>
                    <a:pt x="1288427" y="949775"/>
                  </a:lnTo>
                  <a:lnTo>
                    <a:pt x="1305850" y="907161"/>
                  </a:lnTo>
                  <a:lnTo>
                    <a:pt x="1320212" y="863750"/>
                  </a:lnTo>
                  <a:lnTo>
                    <a:pt x="1331528" y="819701"/>
                  </a:lnTo>
                  <a:lnTo>
                    <a:pt x="1339809" y="775177"/>
                  </a:lnTo>
                  <a:lnTo>
                    <a:pt x="1345070" y="730337"/>
                  </a:lnTo>
                  <a:lnTo>
                    <a:pt x="1347323" y="685343"/>
                  </a:lnTo>
                  <a:lnTo>
                    <a:pt x="1346583" y="640354"/>
                  </a:lnTo>
                  <a:lnTo>
                    <a:pt x="1342861" y="595533"/>
                  </a:lnTo>
                  <a:lnTo>
                    <a:pt x="1336173" y="551038"/>
                  </a:lnTo>
                  <a:lnTo>
                    <a:pt x="1326530" y="507032"/>
                  </a:lnTo>
                  <a:lnTo>
                    <a:pt x="1313947" y="463675"/>
                  </a:lnTo>
                  <a:lnTo>
                    <a:pt x="1298436" y="421128"/>
                  </a:lnTo>
                  <a:lnTo>
                    <a:pt x="1280011" y="379550"/>
                  </a:lnTo>
                  <a:lnTo>
                    <a:pt x="1258685" y="339104"/>
                  </a:lnTo>
                  <a:lnTo>
                    <a:pt x="1234471" y="299950"/>
                  </a:lnTo>
                  <a:lnTo>
                    <a:pt x="1207384" y="262248"/>
                  </a:lnTo>
                  <a:lnTo>
                    <a:pt x="1177435" y="226159"/>
                  </a:lnTo>
                  <a:lnTo>
                    <a:pt x="1144639" y="191844"/>
                  </a:lnTo>
                  <a:lnTo>
                    <a:pt x="1109009" y="159463"/>
                  </a:lnTo>
                  <a:lnTo>
                    <a:pt x="1071198" y="129662"/>
                  </a:lnTo>
                  <a:lnTo>
                    <a:pt x="1031947" y="102975"/>
                  </a:lnTo>
                  <a:lnTo>
                    <a:pt x="991416" y="79390"/>
                  </a:lnTo>
                  <a:lnTo>
                    <a:pt x="949765" y="58892"/>
                  </a:lnTo>
                  <a:lnTo>
                    <a:pt x="907156" y="41469"/>
                  </a:lnTo>
                  <a:lnTo>
                    <a:pt x="863748" y="27107"/>
                  </a:lnTo>
                  <a:lnTo>
                    <a:pt x="819704" y="15792"/>
                  </a:lnTo>
                  <a:lnTo>
                    <a:pt x="775183" y="7511"/>
                  </a:lnTo>
                  <a:lnTo>
                    <a:pt x="730347" y="2252"/>
                  </a:lnTo>
                  <a:lnTo>
                    <a:pt x="685355" y="0"/>
                  </a:lnTo>
                  <a:close/>
                </a:path>
              </a:pathLst>
            </a:custGeom>
            <a:solidFill>
              <a:srgbClr val="003763"/>
            </a:solidFill>
          </p:spPr>
          <p:txBody>
            <a:bodyPr wrap="square" lIns="0" tIns="0" rIns="0" bIns="0" rtlCol="0"/>
            <a:lstStyle/>
            <a:p>
              <a:endParaRPr/>
            </a:p>
          </p:txBody>
        </p:sp>
        <p:sp>
          <p:nvSpPr>
            <p:cNvPr id="34" name="object 16"/>
            <p:cNvSpPr/>
            <p:nvPr/>
          </p:nvSpPr>
          <p:spPr>
            <a:xfrm>
              <a:off x="4767772" y="1303446"/>
              <a:ext cx="1261110" cy="1261110"/>
            </a:xfrm>
            <a:custGeom>
              <a:avLst/>
              <a:gdLst/>
              <a:ahLst/>
              <a:cxnLst/>
              <a:rect l="l" t="t" r="r" b="b"/>
              <a:pathLst>
                <a:path w="1261110" h="1261110">
                  <a:moveTo>
                    <a:pt x="622251" y="0"/>
                  </a:moveTo>
                  <a:lnTo>
                    <a:pt x="578297" y="2117"/>
                  </a:lnTo>
                  <a:lnTo>
                    <a:pt x="534596" y="7276"/>
                  </a:lnTo>
                  <a:lnTo>
                    <a:pt x="491320" y="15463"/>
                  </a:lnTo>
                  <a:lnTo>
                    <a:pt x="448640" y="26663"/>
                  </a:lnTo>
                  <a:lnTo>
                    <a:pt x="406727" y="40863"/>
                  </a:lnTo>
                  <a:lnTo>
                    <a:pt x="365755" y="58047"/>
                  </a:lnTo>
                  <a:lnTo>
                    <a:pt x="325894" y="78201"/>
                  </a:lnTo>
                  <a:lnTo>
                    <a:pt x="287317" y="101312"/>
                  </a:lnTo>
                  <a:lnTo>
                    <a:pt x="250195" y="127364"/>
                  </a:lnTo>
                  <a:lnTo>
                    <a:pt x="214700" y="156344"/>
                  </a:lnTo>
                  <a:lnTo>
                    <a:pt x="181004" y="188237"/>
                  </a:lnTo>
                  <a:lnTo>
                    <a:pt x="149279" y="223029"/>
                  </a:lnTo>
                  <a:lnTo>
                    <a:pt x="120190" y="260057"/>
                  </a:lnTo>
                  <a:lnTo>
                    <a:pt x="94286" y="298551"/>
                  </a:lnTo>
                  <a:lnTo>
                    <a:pt x="71553" y="338340"/>
                  </a:lnTo>
                  <a:lnTo>
                    <a:pt x="51976" y="379250"/>
                  </a:lnTo>
                  <a:lnTo>
                    <a:pt x="35541" y="421111"/>
                  </a:lnTo>
                  <a:lnTo>
                    <a:pt x="22235" y="463750"/>
                  </a:lnTo>
                  <a:lnTo>
                    <a:pt x="12041" y="506996"/>
                  </a:lnTo>
                  <a:lnTo>
                    <a:pt x="4947" y="550676"/>
                  </a:lnTo>
                  <a:lnTo>
                    <a:pt x="938" y="594620"/>
                  </a:lnTo>
                  <a:lnTo>
                    <a:pt x="0" y="638654"/>
                  </a:lnTo>
                  <a:lnTo>
                    <a:pt x="2117" y="682608"/>
                  </a:lnTo>
                  <a:lnTo>
                    <a:pt x="7277" y="726309"/>
                  </a:lnTo>
                  <a:lnTo>
                    <a:pt x="15465" y="769586"/>
                  </a:lnTo>
                  <a:lnTo>
                    <a:pt x="26665" y="812267"/>
                  </a:lnTo>
                  <a:lnTo>
                    <a:pt x="40865" y="854179"/>
                  </a:lnTo>
                  <a:lnTo>
                    <a:pt x="58050" y="895151"/>
                  </a:lnTo>
                  <a:lnTo>
                    <a:pt x="78206" y="935012"/>
                  </a:lnTo>
                  <a:lnTo>
                    <a:pt x="101317" y="973589"/>
                  </a:lnTo>
                  <a:lnTo>
                    <a:pt x="127371" y="1010710"/>
                  </a:lnTo>
                  <a:lnTo>
                    <a:pt x="156352" y="1046204"/>
                  </a:lnTo>
                  <a:lnTo>
                    <a:pt x="188247" y="1079899"/>
                  </a:lnTo>
                  <a:lnTo>
                    <a:pt x="223040" y="1111622"/>
                  </a:lnTo>
                  <a:lnTo>
                    <a:pt x="260069" y="1140713"/>
                  </a:lnTo>
                  <a:lnTo>
                    <a:pt x="298563" y="1166618"/>
                  </a:lnTo>
                  <a:lnTo>
                    <a:pt x="338351" y="1189353"/>
                  </a:lnTo>
                  <a:lnTo>
                    <a:pt x="379261" y="1208931"/>
                  </a:lnTo>
                  <a:lnTo>
                    <a:pt x="421121" y="1225366"/>
                  </a:lnTo>
                  <a:lnTo>
                    <a:pt x="463759" y="1238674"/>
                  </a:lnTo>
                  <a:lnTo>
                    <a:pt x="507004" y="1248869"/>
                  </a:lnTo>
                  <a:lnTo>
                    <a:pt x="550684" y="1255964"/>
                  </a:lnTo>
                  <a:lnTo>
                    <a:pt x="594627" y="1259974"/>
                  </a:lnTo>
                  <a:lnTo>
                    <a:pt x="638660" y="1260914"/>
                  </a:lnTo>
                  <a:lnTo>
                    <a:pt x="682613" y="1258798"/>
                  </a:lnTo>
                  <a:lnTo>
                    <a:pt x="726314" y="1253639"/>
                  </a:lnTo>
                  <a:lnTo>
                    <a:pt x="769590" y="1245453"/>
                  </a:lnTo>
                  <a:lnTo>
                    <a:pt x="812269" y="1234254"/>
                  </a:lnTo>
                  <a:lnTo>
                    <a:pt x="854181" y="1220056"/>
                  </a:lnTo>
                  <a:lnTo>
                    <a:pt x="895152" y="1202873"/>
                  </a:lnTo>
                  <a:lnTo>
                    <a:pt x="935012" y="1182719"/>
                  </a:lnTo>
                  <a:lnTo>
                    <a:pt x="973588" y="1159610"/>
                  </a:lnTo>
                  <a:lnTo>
                    <a:pt x="1010709" y="1133559"/>
                  </a:lnTo>
                  <a:lnTo>
                    <a:pt x="1046203" y="1104580"/>
                  </a:lnTo>
                  <a:lnTo>
                    <a:pt x="1079897" y="1072689"/>
                  </a:lnTo>
                  <a:lnTo>
                    <a:pt x="1111621" y="1037899"/>
                  </a:lnTo>
                  <a:lnTo>
                    <a:pt x="1140708" y="1000867"/>
                  </a:lnTo>
                  <a:lnTo>
                    <a:pt x="1166611" y="962370"/>
                  </a:lnTo>
                  <a:lnTo>
                    <a:pt x="1189344" y="922579"/>
                  </a:lnTo>
                  <a:lnTo>
                    <a:pt x="1208921" y="881666"/>
                  </a:lnTo>
                  <a:lnTo>
                    <a:pt x="1225356" y="839803"/>
                  </a:lnTo>
                  <a:lnTo>
                    <a:pt x="1238664" y="797162"/>
                  </a:lnTo>
                  <a:lnTo>
                    <a:pt x="1248858" y="753914"/>
                  </a:lnTo>
                  <a:lnTo>
                    <a:pt x="1255954" y="710232"/>
                  </a:lnTo>
                  <a:lnTo>
                    <a:pt x="1259964" y="666287"/>
                  </a:lnTo>
                  <a:lnTo>
                    <a:pt x="1260905" y="622252"/>
                  </a:lnTo>
                  <a:lnTo>
                    <a:pt x="1258789" y="578297"/>
                  </a:lnTo>
                  <a:lnTo>
                    <a:pt x="1253631" y="534595"/>
                  </a:lnTo>
                  <a:lnTo>
                    <a:pt x="1245445" y="491317"/>
                  </a:lnTo>
                  <a:lnTo>
                    <a:pt x="1234245" y="448637"/>
                  </a:lnTo>
                  <a:lnTo>
                    <a:pt x="1220047" y="406724"/>
                  </a:lnTo>
                  <a:lnTo>
                    <a:pt x="1202863" y="365751"/>
                  </a:lnTo>
                  <a:lnTo>
                    <a:pt x="1182708" y="325890"/>
                  </a:lnTo>
                  <a:lnTo>
                    <a:pt x="1159597" y="287314"/>
                  </a:lnTo>
                  <a:lnTo>
                    <a:pt x="1133544" y="250192"/>
                  </a:lnTo>
                  <a:lnTo>
                    <a:pt x="1104562" y="214698"/>
                  </a:lnTo>
                  <a:lnTo>
                    <a:pt x="1072667" y="181003"/>
                  </a:lnTo>
                  <a:lnTo>
                    <a:pt x="1037872" y="149280"/>
                  </a:lnTo>
                  <a:lnTo>
                    <a:pt x="1000844" y="120191"/>
                  </a:lnTo>
                  <a:lnTo>
                    <a:pt x="962350" y="94287"/>
                  </a:lnTo>
                  <a:lnTo>
                    <a:pt x="922562" y="71554"/>
                  </a:lnTo>
                  <a:lnTo>
                    <a:pt x="881652" y="51977"/>
                  </a:lnTo>
                  <a:lnTo>
                    <a:pt x="839791" y="35542"/>
                  </a:lnTo>
                  <a:lnTo>
                    <a:pt x="797153" y="22236"/>
                  </a:lnTo>
                  <a:lnTo>
                    <a:pt x="753907" y="12042"/>
                  </a:lnTo>
                  <a:lnTo>
                    <a:pt x="710227" y="4948"/>
                  </a:lnTo>
                  <a:lnTo>
                    <a:pt x="666285" y="938"/>
                  </a:lnTo>
                  <a:lnTo>
                    <a:pt x="622251" y="0"/>
                  </a:lnTo>
                  <a:close/>
                </a:path>
              </a:pathLst>
            </a:custGeom>
            <a:solidFill>
              <a:srgbClr val="FFFFFF"/>
            </a:solidFill>
          </p:spPr>
          <p:txBody>
            <a:bodyPr wrap="square" lIns="0" tIns="0" rIns="0" bIns="0" rtlCol="0"/>
            <a:lstStyle/>
            <a:p>
              <a:endParaRPr/>
            </a:p>
          </p:txBody>
        </p:sp>
        <p:pic>
          <p:nvPicPr>
            <p:cNvPr id="35" name="object 17"/>
            <p:cNvPicPr/>
            <p:nvPr/>
          </p:nvPicPr>
          <p:blipFill>
            <a:blip r:embed="rId8" cstate="print"/>
            <a:stretch>
              <a:fillRect/>
            </a:stretch>
          </p:blipFill>
          <p:spPr>
            <a:xfrm>
              <a:off x="4893818" y="1840522"/>
              <a:ext cx="1008814" cy="184344"/>
            </a:xfrm>
            <a:prstGeom prst="rect">
              <a:avLst/>
            </a:prstGeom>
          </p:spPr>
        </p:pic>
        <p:sp>
          <p:nvSpPr>
            <p:cNvPr id="36" name="object 18"/>
            <p:cNvSpPr/>
            <p:nvPr/>
          </p:nvSpPr>
          <p:spPr>
            <a:xfrm>
              <a:off x="8149686" y="2517028"/>
              <a:ext cx="1416685" cy="1416685"/>
            </a:xfrm>
            <a:custGeom>
              <a:avLst/>
              <a:gdLst/>
              <a:ahLst/>
              <a:cxnLst/>
              <a:rect l="l" t="t" r="r" b="b"/>
              <a:pathLst>
                <a:path w="1416684" h="1416685">
                  <a:moveTo>
                    <a:pt x="694767" y="0"/>
                  </a:moveTo>
                  <a:lnTo>
                    <a:pt x="649515" y="2311"/>
                  </a:lnTo>
                  <a:lnTo>
                    <a:pt x="604502" y="7493"/>
                  </a:lnTo>
                  <a:lnTo>
                    <a:pt x="559876" y="15534"/>
                  </a:lnTo>
                  <a:lnTo>
                    <a:pt x="515785" y="26421"/>
                  </a:lnTo>
                  <a:lnTo>
                    <a:pt x="472379" y="40142"/>
                  </a:lnTo>
                  <a:lnTo>
                    <a:pt x="429805" y="56685"/>
                  </a:lnTo>
                  <a:lnTo>
                    <a:pt x="388213" y="76037"/>
                  </a:lnTo>
                  <a:lnTo>
                    <a:pt x="347752" y="98186"/>
                  </a:lnTo>
                  <a:lnTo>
                    <a:pt x="308570" y="123119"/>
                  </a:lnTo>
                  <a:lnTo>
                    <a:pt x="270815" y="150824"/>
                  </a:lnTo>
                  <a:lnTo>
                    <a:pt x="234637" y="181290"/>
                  </a:lnTo>
                  <a:lnTo>
                    <a:pt x="200184" y="214502"/>
                  </a:lnTo>
                  <a:lnTo>
                    <a:pt x="167604" y="250450"/>
                  </a:lnTo>
                  <a:lnTo>
                    <a:pt x="137518" y="288511"/>
                  </a:lnTo>
                  <a:lnTo>
                    <a:pt x="110438" y="327969"/>
                  </a:lnTo>
                  <a:lnTo>
                    <a:pt x="86353" y="368675"/>
                  </a:lnTo>
                  <a:lnTo>
                    <a:pt x="65250" y="410482"/>
                  </a:lnTo>
                  <a:lnTo>
                    <a:pt x="47118" y="453239"/>
                  </a:lnTo>
                  <a:lnTo>
                    <a:pt x="31943" y="496800"/>
                  </a:lnTo>
                  <a:lnTo>
                    <a:pt x="19713" y="541014"/>
                  </a:lnTo>
                  <a:lnTo>
                    <a:pt x="10416" y="585733"/>
                  </a:lnTo>
                  <a:lnTo>
                    <a:pt x="4040" y="630808"/>
                  </a:lnTo>
                  <a:lnTo>
                    <a:pt x="572" y="676091"/>
                  </a:lnTo>
                  <a:lnTo>
                    <a:pt x="0" y="721433"/>
                  </a:lnTo>
                  <a:lnTo>
                    <a:pt x="2311" y="766686"/>
                  </a:lnTo>
                  <a:lnTo>
                    <a:pt x="7493" y="811700"/>
                  </a:lnTo>
                  <a:lnTo>
                    <a:pt x="15534" y="856327"/>
                  </a:lnTo>
                  <a:lnTo>
                    <a:pt x="26422" y="900418"/>
                  </a:lnTo>
                  <a:lnTo>
                    <a:pt x="40143" y="943825"/>
                  </a:lnTo>
                  <a:lnTo>
                    <a:pt x="56687" y="986398"/>
                  </a:lnTo>
                  <a:lnTo>
                    <a:pt x="76039" y="1027990"/>
                  </a:lnTo>
                  <a:lnTo>
                    <a:pt x="98189" y="1068451"/>
                  </a:lnTo>
                  <a:lnTo>
                    <a:pt x="123123" y="1107633"/>
                  </a:lnTo>
                  <a:lnTo>
                    <a:pt x="150830" y="1145387"/>
                  </a:lnTo>
                  <a:lnTo>
                    <a:pt x="181296" y="1181564"/>
                  </a:lnTo>
                  <a:lnTo>
                    <a:pt x="214510" y="1216016"/>
                  </a:lnTo>
                  <a:lnTo>
                    <a:pt x="250459" y="1248594"/>
                  </a:lnTo>
                  <a:lnTo>
                    <a:pt x="288520" y="1278679"/>
                  </a:lnTo>
                  <a:lnTo>
                    <a:pt x="327978" y="1305757"/>
                  </a:lnTo>
                  <a:lnTo>
                    <a:pt x="368684" y="1329841"/>
                  </a:lnTo>
                  <a:lnTo>
                    <a:pt x="410489" y="1350942"/>
                  </a:lnTo>
                  <a:lnTo>
                    <a:pt x="453246" y="1369074"/>
                  </a:lnTo>
                  <a:lnTo>
                    <a:pt x="496805" y="1384248"/>
                  </a:lnTo>
                  <a:lnTo>
                    <a:pt x="541018" y="1396477"/>
                  </a:lnTo>
                  <a:lnTo>
                    <a:pt x="585736" y="1405773"/>
                  </a:lnTo>
                  <a:lnTo>
                    <a:pt x="630811" y="1412149"/>
                  </a:lnTo>
                  <a:lnTo>
                    <a:pt x="676093" y="1415616"/>
                  </a:lnTo>
                  <a:lnTo>
                    <a:pt x="721434" y="1416188"/>
                  </a:lnTo>
                  <a:lnTo>
                    <a:pt x="766686" y="1413876"/>
                  </a:lnTo>
                  <a:lnTo>
                    <a:pt x="811699" y="1408693"/>
                  </a:lnTo>
                  <a:lnTo>
                    <a:pt x="856325" y="1400652"/>
                  </a:lnTo>
                  <a:lnTo>
                    <a:pt x="900416" y="1389764"/>
                  </a:lnTo>
                  <a:lnTo>
                    <a:pt x="943823" y="1376042"/>
                  </a:lnTo>
                  <a:lnTo>
                    <a:pt x="986396" y="1359499"/>
                  </a:lnTo>
                  <a:lnTo>
                    <a:pt x="1027989" y="1340146"/>
                  </a:lnTo>
                  <a:lnTo>
                    <a:pt x="1068450" y="1317996"/>
                  </a:lnTo>
                  <a:lnTo>
                    <a:pt x="1107633" y="1293062"/>
                  </a:lnTo>
                  <a:lnTo>
                    <a:pt x="1145389" y="1265356"/>
                  </a:lnTo>
                  <a:lnTo>
                    <a:pt x="1181568" y="1234889"/>
                  </a:lnTo>
                  <a:lnTo>
                    <a:pt x="1216022" y="1201675"/>
                  </a:lnTo>
                  <a:lnTo>
                    <a:pt x="1248603" y="1165726"/>
                  </a:lnTo>
                  <a:lnTo>
                    <a:pt x="1278687" y="1127667"/>
                  </a:lnTo>
                  <a:lnTo>
                    <a:pt x="1305764" y="1088210"/>
                  </a:lnTo>
                  <a:lnTo>
                    <a:pt x="1329847" y="1047505"/>
                  </a:lnTo>
                  <a:lnTo>
                    <a:pt x="1350948" y="1005699"/>
                  </a:lnTo>
                  <a:lnTo>
                    <a:pt x="1369080" y="962943"/>
                  </a:lnTo>
                  <a:lnTo>
                    <a:pt x="1384254" y="919384"/>
                  </a:lnTo>
                  <a:lnTo>
                    <a:pt x="1396483" y="875170"/>
                  </a:lnTo>
                  <a:lnTo>
                    <a:pt x="1405780" y="830452"/>
                  </a:lnTo>
                  <a:lnTo>
                    <a:pt x="1412156" y="785377"/>
                  </a:lnTo>
                  <a:lnTo>
                    <a:pt x="1415624" y="740095"/>
                  </a:lnTo>
                  <a:lnTo>
                    <a:pt x="1416196" y="694753"/>
                  </a:lnTo>
                  <a:lnTo>
                    <a:pt x="1413886" y="649501"/>
                  </a:lnTo>
                  <a:lnTo>
                    <a:pt x="1408704" y="604488"/>
                  </a:lnTo>
                  <a:lnTo>
                    <a:pt x="1400663" y="559861"/>
                  </a:lnTo>
                  <a:lnTo>
                    <a:pt x="1389776" y="515770"/>
                  </a:lnTo>
                  <a:lnTo>
                    <a:pt x="1376055" y="472363"/>
                  </a:lnTo>
                  <a:lnTo>
                    <a:pt x="1359512" y="429790"/>
                  </a:lnTo>
                  <a:lnTo>
                    <a:pt x="1340159" y="388199"/>
                  </a:lnTo>
                  <a:lnTo>
                    <a:pt x="1318010" y="347738"/>
                  </a:lnTo>
                  <a:lnTo>
                    <a:pt x="1293075" y="308556"/>
                  </a:lnTo>
                  <a:lnTo>
                    <a:pt x="1265368" y="270802"/>
                  </a:lnTo>
                  <a:lnTo>
                    <a:pt x="1234901" y="234625"/>
                  </a:lnTo>
                  <a:lnTo>
                    <a:pt x="1201686" y="200173"/>
                  </a:lnTo>
                  <a:lnTo>
                    <a:pt x="1165736" y="167595"/>
                  </a:lnTo>
                  <a:lnTo>
                    <a:pt x="1127676" y="137510"/>
                  </a:lnTo>
                  <a:lnTo>
                    <a:pt x="1088220" y="110431"/>
                  </a:lnTo>
                  <a:lnTo>
                    <a:pt x="1047515" y="86348"/>
                  </a:lnTo>
                  <a:lnTo>
                    <a:pt x="1005710" y="65246"/>
                  </a:lnTo>
                  <a:lnTo>
                    <a:pt x="962954" y="47114"/>
                  </a:lnTo>
                  <a:lnTo>
                    <a:pt x="919395" y="31940"/>
                  </a:lnTo>
                  <a:lnTo>
                    <a:pt x="875182" y="19711"/>
                  </a:lnTo>
                  <a:lnTo>
                    <a:pt x="830464" y="10415"/>
                  </a:lnTo>
                  <a:lnTo>
                    <a:pt x="785390" y="4039"/>
                  </a:lnTo>
                  <a:lnTo>
                    <a:pt x="740108" y="572"/>
                  </a:lnTo>
                  <a:lnTo>
                    <a:pt x="694767" y="0"/>
                  </a:lnTo>
                  <a:close/>
                </a:path>
              </a:pathLst>
            </a:custGeom>
            <a:solidFill>
              <a:srgbClr val="FFFFFF"/>
            </a:solidFill>
          </p:spPr>
          <p:txBody>
            <a:bodyPr wrap="square" lIns="0" tIns="0" rIns="0" bIns="0" rtlCol="0"/>
            <a:lstStyle/>
            <a:p>
              <a:endParaRPr/>
            </a:p>
          </p:txBody>
        </p:sp>
        <p:sp>
          <p:nvSpPr>
            <p:cNvPr id="37" name="object 19"/>
            <p:cNvSpPr/>
            <p:nvPr/>
          </p:nvSpPr>
          <p:spPr>
            <a:xfrm>
              <a:off x="8184123" y="2551466"/>
              <a:ext cx="1347470" cy="1347470"/>
            </a:xfrm>
            <a:custGeom>
              <a:avLst/>
              <a:gdLst/>
              <a:ahLst/>
              <a:cxnLst/>
              <a:rect l="l" t="t" r="r" b="b"/>
              <a:pathLst>
                <a:path w="1347470" h="1347470">
                  <a:moveTo>
                    <a:pt x="685355" y="0"/>
                  </a:moveTo>
                  <a:lnTo>
                    <a:pt x="640369" y="741"/>
                  </a:lnTo>
                  <a:lnTo>
                    <a:pt x="595549" y="4464"/>
                  </a:lnTo>
                  <a:lnTo>
                    <a:pt x="551057" y="11154"/>
                  </a:lnTo>
                  <a:lnTo>
                    <a:pt x="507052" y="20797"/>
                  </a:lnTo>
                  <a:lnTo>
                    <a:pt x="463696" y="33381"/>
                  </a:lnTo>
                  <a:lnTo>
                    <a:pt x="421149" y="48892"/>
                  </a:lnTo>
                  <a:lnTo>
                    <a:pt x="379572" y="67317"/>
                  </a:lnTo>
                  <a:lnTo>
                    <a:pt x="339126" y="88643"/>
                  </a:lnTo>
                  <a:lnTo>
                    <a:pt x="299971" y="112855"/>
                  </a:lnTo>
                  <a:lnTo>
                    <a:pt x="262269" y="139940"/>
                  </a:lnTo>
                  <a:lnTo>
                    <a:pt x="226179" y="169886"/>
                  </a:lnTo>
                  <a:lnTo>
                    <a:pt x="191862" y="202679"/>
                  </a:lnTo>
                  <a:lnTo>
                    <a:pt x="159480" y="238305"/>
                  </a:lnTo>
                  <a:lnTo>
                    <a:pt x="129679" y="276117"/>
                  </a:lnTo>
                  <a:lnTo>
                    <a:pt x="102992" y="315369"/>
                  </a:lnTo>
                  <a:lnTo>
                    <a:pt x="79405" y="355902"/>
                  </a:lnTo>
                  <a:lnTo>
                    <a:pt x="58906" y="397553"/>
                  </a:lnTo>
                  <a:lnTo>
                    <a:pt x="41480" y="440163"/>
                  </a:lnTo>
                  <a:lnTo>
                    <a:pt x="27116" y="483571"/>
                  </a:lnTo>
                  <a:lnTo>
                    <a:pt x="15799" y="527615"/>
                  </a:lnTo>
                  <a:lnTo>
                    <a:pt x="7516" y="572136"/>
                  </a:lnTo>
                  <a:lnTo>
                    <a:pt x="2254" y="616973"/>
                  </a:lnTo>
                  <a:lnTo>
                    <a:pt x="0" y="661965"/>
                  </a:lnTo>
                  <a:lnTo>
                    <a:pt x="739" y="706951"/>
                  </a:lnTo>
                  <a:lnTo>
                    <a:pt x="4459" y="751770"/>
                  </a:lnTo>
                  <a:lnTo>
                    <a:pt x="11147" y="796263"/>
                  </a:lnTo>
                  <a:lnTo>
                    <a:pt x="20790" y="840268"/>
                  </a:lnTo>
                  <a:lnTo>
                    <a:pt x="33373" y="883624"/>
                  </a:lnTo>
                  <a:lnTo>
                    <a:pt x="48883" y="926171"/>
                  </a:lnTo>
                  <a:lnTo>
                    <a:pt x="67308" y="967748"/>
                  </a:lnTo>
                  <a:lnTo>
                    <a:pt x="88634" y="1008195"/>
                  </a:lnTo>
                  <a:lnTo>
                    <a:pt x="112847" y="1047350"/>
                  </a:lnTo>
                  <a:lnTo>
                    <a:pt x="139934" y="1085054"/>
                  </a:lnTo>
                  <a:lnTo>
                    <a:pt x="169883" y="1121145"/>
                  </a:lnTo>
                  <a:lnTo>
                    <a:pt x="202679" y="1155462"/>
                  </a:lnTo>
                  <a:lnTo>
                    <a:pt x="238309" y="1187846"/>
                  </a:lnTo>
                  <a:lnTo>
                    <a:pt x="276121" y="1217645"/>
                  </a:lnTo>
                  <a:lnTo>
                    <a:pt x="315374" y="1244331"/>
                  </a:lnTo>
                  <a:lnTo>
                    <a:pt x="355907" y="1267916"/>
                  </a:lnTo>
                  <a:lnTo>
                    <a:pt x="397559" y="1288413"/>
                  </a:lnTo>
                  <a:lnTo>
                    <a:pt x="440169" y="1305837"/>
                  </a:lnTo>
                  <a:lnTo>
                    <a:pt x="483577" y="1320199"/>
                  </a:lnTo>
                  <a:lnTo>
                    <a:pt x="527623" y="1331515"/>
                  </a:lnTo>
                  <a:lnTo>
                    <a:pt x="572145" y="1339796"/>
                  </a:lnTo>
                  <a:lnTo>
                    <a:pt x="616982" y="1345057"/>
                  </a:lnTo>
                  <a:lnTo>
                    <a:pt x="661975" y="1347311"/>
                  </a:lnTo>
                  <a:lnTo>
                    <a:pt x="706961" y="1346571"/>
                  </a:lnTo>
                  <a:lnTo>
                    <a:pt x="751782" y="1342851"/>
                  </a:lnTo>
                  <a:lnTo>
                    <a:pt x="796275" y="1336163"/>
                  </a:lnTo>
                  <a:lnTo>
                    <a:pt x="840281" y="1326522"/>
                  </a:lnTo>
                  <a:lnTo>
                    <a:pt x="883638" y="1313941"/>
                  </a:lnTo>
                  <a:lnTo>
                    <a:pt x="926186" y="1298432"/>
                  </a:lnTo>
                  <a:lnTo>
                    <a:pt x="967763" y="1280010"/>
                  </a:lnTo>
                  <a:lnTo>
                    <a:pt x="1008211" y="1258688"/>
                  </a:lnTo>
                  <a:lnTo>
                    <a:pt x="1047367" y="1234479"/>
                  </a:lnTo>
                  <a:lnTo>
                    <a:pt x="1085071" y="1207397"/>
                  </a:lnTo>
                  <a:lnTo>
                    <a:pt x="1121162" y="1177454"/>
                  </a:lnTo>
                  <a:lnTo>
                    <a:pt x="1155479" y="1144665"/>
                  </a:lnTo>
                  <a:lnTo>
                    <a:pt x="1187863" y="1109042"/>
                  </a:lnTo>
                  <a:lnTo>
                    <a:pt x="1217661" y="1071225"/>
                  </a:lnTo>
                  <a:lnTo>
                    <a:pt x="1244346" y="1031968"/>
                  </a:lnTo>
                  <a:lnTo>
                    <a:pt x="1267930" y="991431"/>
                  </a:lnTo>
                  <a:lnTo>
                    <a:pt x="1288427" y="949775"/>
                  </a:lnTo>
                  <a:lnTo>
                    <a:pt x="1305850" y="907161"/>
                  </a:lnTo>
                  <a:lnTo>
                    <a:pt x="1320212" y="863750"/>
                  </a:lnTo>
                  <a:lnTo>
                    <a:pt x="1331528" y="819701"/>
                  </a:lnTo>
                  <a:lnTo>
                    <a:pt x="1339809" y="775177"/>
                  </a:lnTo>
                  <a:lnTo>
                    <a:pt x="1345070" y="730337"/>
                  </a:lnTo>
                  <a:lnTo>
                    <a:pt x="1347323" y="685343"/>
                  </a:lnTo>
                  <a:lnTo>
                    <a:pt x="1346583" y="640354"/>
                  </a:lnTo>
                  <a:lnTo>
                    <a:pt x="1342861" y="595533"/>
                  </a:lnTo>
                  <a:lnTo>
                    <a:pt x="1336173" y="551038"/>
                  </a:lnTo>
                  <a:lnTo>
                    <a:pt x="1326530" y="507032"/>
                  </a:lnTo>
                  <a:lnTo>
                    <a:pt x="1313947" y="463675"/>
                  </a:lnTo>
                  <a:lnTo>
                    <a:pt x="1298436" y="421128"/>
                  </a:lnTo>
                  <a:lnTo>
                    <a:pt x="1280011" y="379550"/>
                  </a:lnTo>
                  <a:lnTo>
                    <a:pt x="1258685" y="339104"/>
                  </a:lnTo>
                  <a:lnTo>
                    <a:pt x="1234471" y="299950"/>
                  </a:lnTo>
                  <a:lnTo>
                    <a:pt x="1207384" y="262248"/>
                  </a:lnTo>
                  <a:lnTo>
                    <a:pt x="1177435" y="226159"/>
                  </a:lnTo>
                  <a:lnTo>
                    <a:pt x="1144639" y="191844"/>
                  </a:lnTo>
                  <a:lnTo>
                    <a:pt x="1109009" y="159463"/>
                  </a:lnTo>
                  <a:lnTo>
                    <a:pt x="1071198" y="129662"/>
                  </a:lnTo>
                  <a:lnTo>
                    <a:pt x="1031947" y="102975"/>
                  </a:lnTo>
                  <a:lnTo>
                    <a:pt x="991416" y="79390"/>
                  </a:lnTo>
                  <a:lnTo>
                    <a:pt x="949765" y="58892"/>
                  </a:lnTo>
                  <a:lnTo>
                    <a:pt x="907156" y="41469"/>
                  </a:lnTo>
                  <a:lnTo>
                    <a:pt x="863748" y="27107"/>
                  </a:lnTo>
                  <a:lnTo>
                    <a:pt x="819704" y="15792"/>
                  </a:lnTo>
                  <a:lnTo>
                    <a:pt x="775183" y="7511"/>
                  </a:lnTo>
                  <a:lnTo>
                    <a:pt x="730347" y="2252"/>
                  </a:lnTo>
                  <a:lnTo>
                    <a:pt x="685355" y="0"/>
                  </a:lnTo>
                  <a:close/>
                </a:path>
              </a:pathLst>
            </a:custGeom>
            <a:solidFill>
              <a:srgbClr val="003763"/>
            </a:solidFill>
          </p:spPr>
          <p:txBody>
            <a:bodyPr wrap="square" lIns="0" tIns="0" rIns="0" bIns="0" rtlCol="0"/>
            <a:lstStyle/>
            <a:p>
              <a:endParaRPr/>
            </a:p>
          </p:txBody>
        </p:sp>
        <p:sp>
          <p:nvSpPr>
            <p:cNvPr id="38" name="object 20"/>
            <p:cNvSpPr/>
            <p:nvPr/>
          </p:nvSpPr>
          <p:spPr>
            <a:xfrm>
              <a:off x="4531385" y="2594673"/>
              <a:ext cx="4957445" cy="3860165"/>
            </a:xfrm>
            <a:custGeom>
              <a:avLst/>
              <a:gdLst/>
              <a:ahLst/>
              <a:cxnLst/>
              <a:rect l="l" t="t" r="r" b="b"/>
              <a:pathLst>
                <a:path w="4957445" h="3860165">
                  <a:moveTo>
                    <a:pt x="1416202" y="3138386"/>
                  </a:moveTo>
                  <a:lnTo>
                    <a:pt x="1413891" y="3093135"/>
                  </a:lnTo>
                  <a:lnTo>
                    <a:pt x="1408709" y="3048127"/>
                  </a:lnTo>
                  <a:lnTo>
                    <a:pt x="1400670" y="3003499"/>
                  </a:lnTo>
                  <a:lnTo>
                    <a:pt x="1389786" y="2959404"/>
                  </a:lnTo>
                  <a:lnTo>
                    <a:pt x="1376057" y="2915996"/>
                  </a:lnTo>
                  <a:lnTo>
                    <a:pt x="1359522" y="2873425"/>
                  </a:lnTo>
                  <a:lnTo>
                    <a:pt x="1340167" y="2831833"/>
                  </a:lnTo>
                  <a:lnTo>
                    <a:pt x="1318018" y="2791371"/>
                  </a:lnTo>
                  <a:lnTo>
                    <a:pt x="1293075" y="2752191"/>
                  </a:lnTo>
                  <a:lnTo>
                    <a:pt x="1265377" y="2714434"/>
                  </a:lnTo>
                  <a:lnTo>
                    <a:pt x="1234909" y="2678265"/>
                  </a:lnTo>
                  <a:lnTo>
                    <a:pt x="1201686" y="2643809"/>
                  </a:lnTo>
                  <a:lnTo>
                    <a:pt x="1165745" y="2611234"/>
                  </a:lnTo>
                  <a:lnTo>
                    <a:pt x="1127683" y="2581148"/>
                  </a:lnTo>
                  <a:lnTo>
                    <a:pt x="1088224" y="2554071"/>
                  </a:lnTo>
                  <a:lnTo>
                    <a:pt x="1047521" y="2529979"/>
                  </a:lnTo>
                  <a:lnTo>
                    <a:pt x="1005713" y="2508885"/>
                  </a:lnTo>
                  <a:lnTo>
                    <a:pt x="962964" y="2490749"/>
                  </a:lnTo>
                  <a:lnTo>
                    <a:pt x="919403" y="2475573"/>
                  </a:lnTo>
                  <a:lnTo>
                    <a:pt x="875182" y="2463342"/>
                  </a:lnTo>
                  <a:lnTo>
                    <a:pt x="830465" y="2454046"/>
                  </a:lnTo>
                  <a:lnTo>
                    <a:pt x="785393" y="2447671"/>
                  </a:lnTo>
                  <a:lnTo>
                    <a:pt x="740117" y="2444204"/>
                  </a:lnTo>
                  <a:lnTo>
                    <a:pt x="694778" y="2443632"/>
                  </a:lnTo>
                  <a:lnTo>
                    <a:pt x="649516" y="2445943"/>
                  </a:lnTo>
                  <a:lnTo>
                    <a:pt x="604507" y="2451125"/>
                  </a:lnTo>
                  <a:lnTo>
                    <a:pt x="559879" y="2459164"/>
                  </a:lnTo>
                  <a:lnTo>
                    <a:pt x="515785" y="2470061"/>
                  </a:lnTo>
                  <a:lnTo>
                    <a:pt x="472389" y="2483777"/>
                  </a:lnTo>
                  <a:lnTo>
                    <a:pt x="429806" y="2500325"/>
                  </a:lnTo>
                  <a:lnTo>
                    <a:pt x="388213" y="2519667"/>
                  </a:lnTo>
                  <a:lnTo>
                    <a:pt x="347764" y="2541816"/>
                  </a:lnTo>
                  <a:lnTo>
                    <a:pt x="308571" y="2566759"/>
                  </a:lnTo>
                  <a:lnTo>
                    <a:pt x="270827" y="2594457"/>
                  </a:lnTo>
                  <a:lnTo>
                    <a:pt x="234645" y="2624925"/>
                  </a:lnTo>
                  <a:lnTo>
                    <a:pt x="200190" y="2658135"/>
                  </a:lnTo>
                  <a:lnTo>
                    <a:pt x="167614" y="2694089"/>
                  </a:lnTo>
                  <a:lnTo>
                    <a:pt x="137528" y="2732151"/>
                  </a:lnTo>
                  <a:lnTo>
                    <a:pt x="110439" y="2771597"/>
                  </a:lnTo>
                  <a:lnTo>
                    <a:pt x="86360" y="2812313"/>
                  </a:lnTo>
                  <a:lnTo>
                    <a:pt x="65252" y="2854121"/>
                  </a:lnTo>
                  <a:lnTo>
                    <a:pt x="47129" y="2896870"/>
                  </a:lnTo>
                  <a:lnTo>
                    <a:pt x="31953" y="2940431"/>
                  </a:lnTo>
                  <a:lnTo>
                    <a:pt x="19723" y="2984652"/>
                  </a:lnTo>
                  <a:lnTo>
                    <a:pt x="10426" y="3029369"/>
                  </a:lnTo>
                  <a:lnTo>
                    <a:pt x="4051" y="3074441"/>
                  </a:lnTo>
                  <a:lnTo>
                    <a:pt x="584" y="3119729"/>
                  </a:lnTo>
                  <a:lnTo>
                    <a:pt x="0" y="3165068"/>
                  </a:lnTo>
                  <a:lnTo>
                    <a:pt x="2311" y="3210318"/>
                  </a:lnTo>
                  <a:lnTo>
                    <a:pt x="7505" y="3255340"/>
                  </a:lnTo>
                  <a:lnTo>
                    <a:pt x="15544" y="3299955"/>
                  </a:lnTo>
                  <a:lnTo>
                    <a:pt x="26428" y="3344049"/>
                  </a:lnTo>
                  <a:lnTo>
                    <a:pt x="40144" y="3387458"/>
                  </a:lnTo>
                  <a:lnTo>
                    <a:pt x="56692" y="3430028"/>
                  </a:lnTo>
                  <a:lnTo>
                    <a:pt x="76047" y="3471621"/>
                  </a:lnTo>
                  <a:lnTo>
                    <a:pt x="98196" y="3512083"/>
                  </a:lnTo>
                  <a:lnTo>
                    <a:pt x="123126" y="3551263"/>
                  </a:lnTo>
                  <a:lnTo>
                    <a:pt x="150837" y="3589020"/>
                  </a:lnTo>
                  <a:lnTo>
                    <a:pt x="181305" y="3625202"/>
                  </a:lnTo>
                  <a:lnTo>
                    <a:pt x="214515" y="3659644"/>
                  </a:lnTo>
                  <a:lnTo>
                    <a:pt x="250469" y="3692233"/>
                  </a:lnTo>
                  <a:lnTo>
                    <a:pt x="288531" y="3722319"/>
                  </a:lnTo>
                  <a:lnTo>
                    <a:pt x="327990" y="3749395"/>
                  </a:lnTo>
                  <a:lnTo>
                    <a:pt x="368693" y="3773474"/>
                  </a:lnTo>
                  <a:lnTo>
                    <a:pt x="410502" y="3794582"/>
                  </a:lnTo>
                  <a:lnTo>
                    <a:pt x="453250" y="3812705"/>
                  </a:lnTo>
                  <a:lnTo>
                    <a:pt x="496811" y="3827881"/>
                  </a:lnTo>
                  <a:lnTo>
                    <a:pt x="541020" y="3840111"/>
                  </a:lnTo>
                  <a:lnTo>
                    <a:pt x="585736" y="3849408"/>
                  </a:lnTo>
                  <a:lnTo>
                    <a:pt x="630821" y="3855783"/>
                  </a:lnTo>
                  <a:lnTo>
                    <a:pt x="676097" y="3859250"/>
                  </a:lnTo>
                  <a:lnTo>
                    <a:pt x="721436" y="3859822"/>
                  </a:lnTo>
                  <a:lnTo>
                    <a:pt x="766686" y="3857510"/>
                  </a:lnTo>
                  <a:lnTo>
                    <a:pt x="811707" y="3852329"/>
                  </a:lnTo>
                  <a:lnTo>
                    <a:pt x="856335" y="3844290"/>
                  </a:lnTo>
                  <a:lnTo>
                    <a:pt x="900417" y="3833393"/>
                  </a:lnTo>
                  <a:lnTo>
                    <a:pt x="943825" y="3819677"/>
                  </a:lnTo>
                  <a:lnTo>
                    <a:pt x="986409" y="3803129"/>
                  </a:lnTo>
                  <a:lnTo>
                    <a:pt x="1027988" y="3783774"/>
                  </a:lnTo>
                  <a:lnTo>
                    <a:pt x="1068451" y="3761625"/>
                  </a:lnTo>
                  <a:lnTo>
                    <a:pt x="1107643" y="3736695"/>
                  </a:lnTo>
                  <a:lnTo>
                    <a:pt x="1145400" y="3708984"/>
                  </a:lnTo>
                  <a:lnTo>
                    <a:pt x="1181569" y="3678529"/>
                  </a:lnTo>
                  <a:lnTo>
                    <a:pt x="1216025" y="3645306"/>
                  </a:lnTo>
                  <a:lnTo>
                    <a:pt x="1248613" y="3609365"/>
                  </a:lnTo>
                  <a:lnTo>
                    <a:pt x="1278699" y="3571303"/>
                  </a:lnTo>
                  <a:lnTo>
                    <a:pt x="1305775" y="3531844"/>
                  </a:lnTo>
                  <a:lnTo>
                    <a:pt x="1329855" y="3491141"/>
                  </a:lnTo>
                  <a:lnTo>
                    <a:pt x="1350949" y="3449332"/>
                  </a:lnTo>
                  <a:lnTo>
                    <a:pt x="1369085" y="3406571"/>
                  </a:lnTo>
                  <a:lnTo>
                    <a:pt x="1384261" y="3363023"/>
                  </a:lnTo>
                  <a:lnTo>
                    <a:pt x="1396492" y="3318802"/>
                  </a:lnTo>
                  <a:lnTo>
                    <a:pt x="1405788" y="3274085"/>
                  </a:lnTo>
                  <a:lnTo>
                    <a:pt x="1412163" y="3229013"/>
                  </a:lnTo>
                  <a:lnTo>
                    <a:pt x="1415630" y="3183725"/>
                  </a:lnTo>
                  <a:lnTo>
                    <a:pt x="1416202" y="3138386"/>
                  </a:lnTo>
                  <a:close/>
                </a:path>
                <a:path w="4957445" h="3860165">
                  <a:moveTo>
                    <a:pt x="4956848" y="622249"/>
                  </a:moveTo>
                  <a:lnTo>
                    <a:pt x="4954727" y="578294"/>
                  </a:lnTo>
                  <a:lnTo>
                    <a:pt x="4949571" y="534593"/>
                  </a:lnTo>
                  <a:lnTo>
                    <a:pt x="4941392" y="491312"/>
                  </a:lnTo>
                  <a:lnTo>
                    <a:pt x="4930191" y="448640"/>
                  </a:lnTo>
                  <a:lnTo>
                    <a:pt x="4915992" y="406717"/>
                  </a:lnTo>
                  <a:lnTo>
                    <a:pt x="4898809" y="365747"/>
                  </a:lnTo>
                  <a:lnTo>
                    <a:pt x="4878654" y="325894"/>
                  </a:lnTo>
                  <a:lnTo>
                    <a:pt x="4855540" y="287312"/>
                  </a:lnTo>
                  <a:lnTo>
                    <a:pt x="4829480" y="250190"/>
                  </a:lnTo>
                  <a:lnTo>
                    <a:pt x="4800498" y="214693"/>
                  </a:lnTo>
                  <a:lnTo>
                    <a:pt x="4768608" y="181000"/>
                  </a:lnTo>
                  <a:lnTo>
                    <a:pt x="4733810" y="149275"/>
                  </a:lnTo>
                  <a:lnTo>
                    <a:pt x="4696790" y="120192"/>
                  </a:lnTo>
                  <a:lnTo>
                    <a:pt x="4658296" y="94284"/>
                  </a:lnTo>
                  <a:lnTo>
                    <a:pt x="4618507" y="71551"/>
                  </a:lnTo>
                  <a:lnTo>
                    <a:pt x="4577588" y="51981"/>
                  </a:lnTo>
                  <a:lnTo>
                    <a:pt x="4535729" y="35547"/>
                  </a:lnTo>
                  <a:lnTo>
                    <a:pt x="4493095" y="22237"/>
                  </a:lnTo>
                  <a:lnTo>
                    <a:pt x="4449851" y="12039"/>
                  </a:lnTo>
                  <a:lnTo>
                    <a:pt x="4406163" y="4940"/>
                  </a:lnTo>
                  <a:lnTo>
                    <a:pt x="4362221" y="939"/>
                  </a:lnTo>
                  <a:lnTo>
                    <a:pt x="4318190" y="0"/>
                  </a:lnTo>
                  <a:lnTo>
                    <a:pt x="4274236" y="2120"/>
                  </a:lnTo>
                  <a:lnTo>
                    <a:pt x="4230535" y="7277"/>
                  </a:lnTo>
                  <a:lnTo>
                    <a:pt x="4187266" y="15455"/>
                  </a:lnTo>
                  <a:lnTo>
                    <a:pt x="4144581" y="26657"/>
                  </a:lnTo>
                  <a:lnTo>
                    <a:pt x="4102671" y="40855"/>
                  </a:lnTo>
                  <a:lnTo>
                    <a:pt x="4061701" y="58039"/>
                  </a:lnTo>
                  <a:lnTo>
                    <a:pt x="4021836" y="78193"/>
                  </a:lnTo>
                  <a:lnTo>
                    <a:pt x="3983253" y="101307"/>
                  </a:lnTo>
                  <a:lnTo>
                    <a:pt x="3946131" y="127368"/>
                  </a:lnTo>
                  <a:lnTo>
                    <a:pt x="3910634" y="156337"/>
                  </a:lnTo>
                  <a:lnTo>
                    <a:pt x="3876941" y="188239"/>
                  </a:lnTo>
                  <a:lnTo>
                    <a:pt x="3845217" y="223024"/>
                  </a:lnTo>
                  <a:lnTo>
                    <a:pt x="3816134" y="260057"/>
                  </a:lnTo>
                  <a:lnTo>
                    <a:pt x="3790226" y="298551"/>
                  </a:lnTo>
                  <a:lnTo>
                    <a:pt x="3767493" y="338340"/>
                  </a:lnTo>
                  <a:lnTo>
                    <a:pt x="3747922" y="379247"/>
                  </a:lnTo>
                  <a:lnTo>
                    <a:pt x="3731488" y="421106"/>
                  </a:lnTo>
                  <a:lnTo>
                    <a:pt x="3718179" y="463753"/>
                  </a:lnTo>
                  <a:lnTo>
                    <a:pt x="3707981" y="506996"/>
                  </a:lnTo>
                  <a:lnTo>
                    <a:pt x="3700894" y="550672"/>
                  </a:lnTo>
                  <a:lnTo>
                    <a:pt x="3696881" y="594614"/>
                  </a:lnTo>
                  <a:lnTo>
                    <a:pt x="3695941" y="638657"/>
                  </a:lnTo>
                  <a:lnTo>
                    <a:pt x="3698062" y="682612"/>
                  </a:lnTo>
                  <a:lnTo>
                    <a:pt x="3703218" y="726313"/>
                  </a:lnTo>
                  <a:lnTo>
                    <a:pt x="3711410" y="769581"/>
                  </a:lnTo>
                  <a:lnTo>
                    <a:pt x="3722611" y="812266"/>
                  </a:lnTo>
                  <a:lnTo>
                    <a:pt x="3736810" y="854176"/>
                  </a:lnTo>
                  <a:lnTo>
                    <a:pt x="3753993" y="895146"/>
                  </a:lnTo>
                  <a:lnTo>
                    <a:pt x="3774148" y="935012"/>
                  </a:lnTo>
                  <a:lnTo>
                    <a:pt x="3797262" y="973582"/>
                  </a:lnTo>
                  <a:lnTo>
                    <a:pt x="3823309" y="1010704"/>
                  </a:lnTo>
                  <a:lnTo>
                    <a:pt x="3852291" y="1046200"/>
                  </a:lnTo>
                  <a:lnTo>
                    <a:pt x="3884193" y="1079893"/>
                  </a:lnTo>
                  <a:lnTo>
                    <a:pt x="3918978" y="1111618"/>
                  </a:lnTo>
                  <a:lnTo>
                    <a:pt x="3956012" y="1140714"/>
                  </a:lnTo>
                  <a:lnTo>
                    <a:pt x="3994505" y="1166622"/>
                  </a:lnTo>
                  <a:lnTo>
                    <a:pt x="4034294" y="1189355"/>
                  </a:lnTo>
                  <a:lnTo>
                    <a:pt x="4075201" y="1208925"/>
                  </a:lnTo>
                  <a:lnTo>
                    <a:pt x="4117060" y="1225359"/>
                  </a:lnTo>
                  <a:lnTo>
                    <a:pt x="4159694" y="1238669"/>
                  </a:lnTo>
                  <a:lnTo>
                    <a:pt x="4202950" y="1248867"/>
                  </a:lnTo>
                  <a:lnTo>
                    <a:pt x="4246626" y="1255966"/>
                  </a:lnTo>
                  <a:lnTo>
                    <a:pt x="4290568" y="1259967"/>
                  </a:lnTo>
                  <a:lnTo>
                    <a:pt x="4334599" y="1260906"/>
                  </a:lnTo>
                  <a:lnTo>
                    <a:pt x="4378553" y="1258798"/>
                  </a:lnTo>
                  <a:lnTo>
                    <a:pt x="4422254" y="1253642"/>
                  </a:lnTo>
                  <a:lnTo>
                    <a:pt x="4465536" y="1245450"/>
                  </a:lnTo>
                  <a:lnTo>
                    <a:pt x="4508208" y="1234249"/>
                  </a:lnTo>
                  <a:lnTo>
                    <a:pt x="4550118" y="1220050"/>
                  </a:lnTo>
                  <a:lnTo>
                    <a:pt x="4591088" y="1202867"/>
                  </a:lnTo>
                  <a:lnTo>
                    <a:pt x="4630953" y="1182712"/>
                  </a:lnTo>
                  <a:lnTo>
                    <a:pt x="4669523" y="1159611"/>
                  </a:lnTo>
                  <a:lnTo>
                    <a:pt x="4706645" y="1133551"/>
                  </a:lnTo>
                  <a:lnTo>
                    <a:pt x="4742142" y="1104582"/>
                  </a:lnTo>
                  <a:lnTo>
                    <a:pt x="4775835" y="1072692"/>
                  </a:lnTo>
                  <a:lnTo>
                    <a:pt x="4807559" y="1037894"/>
                  </a:lnTo>
                  <a:lnTo>
                    <a:pt x="4836655" y="1000861"/>
                  </a:lnTo>
                  <a:lnTo>
                    <a:pt x="4862550" y="962367"/>
                  </a:lnTo>
                  <a:lnTo>
                    <a:pt x="4885283" y="922578"/>
                  </a:lnTo>
                  <a:lnTo>
                    <a:pt x="4904867" y="881659"/>
                  </a:lnTo>
                  <a:lnTo>
                    <a:pt x="4921301" y="839800"/>
                  </a:lnTo>
                  <a:lnTo>
                    <a:pt x="4934610" y="797166"/>
                  </a:lnTo>
                  <a:lnTo>
                    <a:pt x="4944796" y="753910"/>
                  </a:lnTo>
                  <a:lnTo>
                    <a:pt x="4951895" y="710234"/>
                  </a:lnTo>
                  <a:lnTo>
                    <a:pt x="4955908" y="666280"/>
                  </a:lnTo>
                  <a:lnTo>
                    <a:pt x="4956848" y="622249"/>
                  </a:lnTo>
                  <a:close/>
                </a:path>
              </a:pathLst>
            </a:custGeom>
            <a:solidFill>
              <a:srgbClr val="FFFFFF"/>
            </a:solidFill>
          </p:spPr>
          <p:txBody>
            <a:bodyPr wrap="square" lIns="0" tIns="0" rIns="0" bIns="0" rtlCol="0"/>
            <a:lstStyle/>
            <a:p>
              <a:endParaRPr/>
            </a:p>
          </p:txBody>
        </p:sp>
        <p:sp>
          <p:nvSpPr>
            <p:cNvPr id="39" name="object 21"/>
            <p:cNvSpPr/>
            <p:nvPr/>
          </p:nvSpPr>
          <p:spPr>
            <a:xfrm>
              <a:off x="4565833" y="5072739"/>
              <a:ext cx="1347470" cy="1347470"/>
            </a:xfrm>
            <a:custGeom>
              <a:avLst/>
              <a:gdLst/>
              <a:ahLst/>
              <a:cxnLst/>
              <a:rect l="l" t="t" r="r" b="b"/>
              <a:pathLst>
                <a:path w="1347470" h="1347470">
                  <a:moveTo>
                    <a:pt x="685355" y="0"/>
                  </a:moveTo>
                  <a:lnTo>
                    <a:pt x="640369" y="741"/>
                  </a:lnTo>
                  <a:lnTo>
                    <a:pt x="595549" y="4464"/>
                  </a:lnTo>
                  <a:lnTo>
                    <a:pt x="551057" y="11154"/>
                  </a:lnTo>
                  <a:lnTo>
                    <a:pt x="507052" y="20797"/>
                  </a:lnTo>
                  <a:lnTo>
                    <a:pt x="463696" y="33381"/>
                  </a:lnTo>
                  <a:lnTo>
                    <a:pt x="421149" y="48892"/>
                  </a:lnTo>
                  <a:lnTo>
                    <a:pt x="379572" y="67317"/>
                  </a:lnTo>
                  <a:lnTo>
                    <a:pt x="339126" y="88643"/>
                  </a:lnTo>
                  <a:lnTo>
                    <a:pt x="299971" y="112855"/>
                  </a:lnTo>
                  <a:lnTo>
                    <a:pt x="262269" y="139940"/>
                  </a:lnTo>
                  <a:lnTo>
                    <a:pt x="226179" y="169886"/>
                  </a:lnTo>
                  <a:lnTo>
                    <a:pt x="191862" y="202679"/>
                  </a:lnTo>
                  <a:lnTo>
                    <a:pt x="159480" y="238305"/>
                  </a:lnTo>
                  <a:lnTo>
                    <a:pt x="129679" y="276117"/>
                  </a:lnTo>
                  <a:lnTo>
                    <a:pt x="102992" y="315369"/>
                  </a:lnTo>
                  <a:lnTo>
                    <a:pt x="79405" y="355902"/>
                  </a:lnTo>
                  <a:lnTo>
                    <a:pt x="58906" y="397553"/>
                  </a:lnTo>
                  <a:lnTo>
                    <a:pt x="41480" y="440163"/>
                  </a:lnTo>
                  <a:lnTo>
                    <a:pt x="27116" y="483571"/>
                  </a:lnTo>
                  <a:lnTo>
                    <a:pt x="15799" y="527615"/>
                  </a:lnTo>
                  <a:lnTo>
                    <a:pt x="7516" y="572136"/>
                  </a:lnTo>
                  <a:lnTo>
                    <a:pt x="2254" y="616973"/>
                  </a:lnTo>
                  <a:lnTo>
                    <a:pt x="0" y="661965"/>
                  </a:lnTo>
                  <a:lnTo>
                    <a:pt x="739" y="706951"/>
                  </a:lnTo>
                  <a:lnTo>
                    <a:pt x="4459" y="751770"/>
                  </a:lnTo>
                  <a:lnTo>
                    <a:pt x="11147" y="796263"/>
                  </a:lnTo>
                  <a:lnTo>
                    <a:pt x="20790" y="840268"/>
                  </a:lnTo>
                  <a:lnTo>
                    <a:pt x="33373" y="883624"/>
                  </a:lnTo>
                  <a:lnTo>
                    <a:pt x="48883" y="926171"/>
                  </a:lnTo>
                  <a:lnTo>
                    <a:pt x="67308" y="967748"/>
                  </a:lnTo>
                  <a:lnTo>
                    <a:pt x="88634" y="1008195"/>
                  </a:lnTo>
                  <a:lnTo>
                    <a:pt x="112847" y="1047350"/>
                  </a:lnTo>
                  <a:lnTo>
                    <a:pt x="139934" y="1085054"/>
                  </a:lnTo>
                  <a:lnTo>
                    <a:pt x="169883" y="1121145"/>
                  </a:lnTo>
                  <a:lnTo>
                    <a:pt x="202679" y="1155462"/>
                  </a:lnTo>
                  <a:lnTo>
                    <a:pt x="238309" y="1187846"/>
                  </a:lnTo>
                  <a:lnTo>
                    <a:pt x="276121" y="1217645"/>
                  </a:lnTo>
                  <a:lnTo>
                    <a:pt x="315374" y="1244331"/>
                  </a:lnTo>
                  <a:lnTo>
                    <a:pt x="355907" y="1267916"/>
                  </a:lnTo>
                  <a:lnTo>
                    <a:pt x="397559" y="1288413"/>
                  </a:lnTo>
                  <a:lnTo>
                    <a:pt x="440169" y="1305837"/>
                  </a:lnTo>
                  <a:lnTo>
                    <a:pt x="483577" y="1320199"/>
                  </a:lnTo>
                  <a:lnTo>
                    <a:pt x="527623" y="1331515"/>
                  </a:lnTo>
                  <a:lnTo>
                    <a:pt x="572145" y="1339796"/>
                  </a:lnTo>
                  <a:lnTo>
                    <a:pt x="616982" y="1345057"/>
                  </a:lnTo>
                  <a:lnTo>
                    <a:pt x="661975" y="1347311"/>
                  </a:lnTo>
                  <a:lnTo>
                    <a:pt x="706961" y="1346571"/>
                  </a:lnTo>
                  <a:lnTo>
                    <a:pt x="751782" y="1342851"/>
                  </a:lnTo>
                  <a:lnTo>
                    <a:pt x="796275" y="1336163"/>
                  </a:lnTo>
                  <a:lnTo>
                    <a:pt x="840281" y="1326522"/>
                  </a:lnTo>
                  <a:lnTo>
                    <a:pt x="883638" y="1313941"/>
                  </a:lnTo>
                  <a:lnTo>
                    <a:pt x="926186" y="1298432"/>
                  </a:lnTo>
                  <a:lnTo>
                    <a:pt x="967763" y="1280010"/>
                  </a:lnTo>
                  <a:lnTo>
                    <a:pt x="1008211" y="1258688"/>
                  </a:lnTo>
                  <a:lnTo>
                    <a:pt x="1047367" y="1234479"/>
                  </a:lnTo>
                  <a:lnTo>
                    <a:pt x="1085071" y="1207397"/>
                  </a:lnTo>
                  <a:lnTo>
                    <a:pt x="1121162" y="1177454"/>
                  </a:lnTo>
                  <a:lnTo>
                    <a:pt x="1155479" y="1144665"/>
                  </a:lnTo>
                  <a:lnTo>
                    <a:pt x="1187863" y="1109042"/>
                  </a:lnTo>
                  <a:lnTo>
                    <a:pt x="1217661" y="1071225"/>
                  </a:lnTo>
                  <a:lnTo>
                    <a:pt x="1244346" y="1031968"/>
                  </a:lnTo>
                  <a:lnTo>
                    <a:pt x="1267930" y="991431"/>
                  </a:lnTo>
                  <a:lnTo>
                    <a:pt x="1288427" y="949775"/>
                  </a:lnTo>
                  <a:lnTo>
                    <a:pt x="1305850" y="907161"/>
                  </a:lnTo>
                  <a:lnTo>
                    <a:pt x="1320212" y="863750"/>
                  </a:lnTo>
                  <a:lnTo>
                    <a:pt x="1331528" y="819701"/>
                  </a:lnTo>
                  <a:lnTo>
                    <a:pt x="1339809" y="775177"/>
                  </a:lnTo>
                  <a:lnTo>
                    <a:pt x="1345070" y="730337"/>
                  </a:lnTo>
                  <a:lnTo>
                    <a:pt x="1347323" y="685343"/>
                  </a:lnTo>
                  <a:lnTo>
                    <a:pt x="1346583" y="640354"/>
                  </a:lnTo>
                  <a:lnTo>
                    <a:pt x="1342861" y="595533"/>
                  </a:lnTo>
                  <a:lnTo>
                    <a:pt x="1336173" y="551038"/>
                  </a:lnTo>
                  <a:lnTo>
                    <a:pt x="1326530" y="507032"/>
                  </a:lnTo>
                  <a:lnTo>
                    <a:pt x="1313947" y="463675"/>
                  </a:lnTo>
                  <a:lnTo>
                    <a:pt x="1298436" y="421128"/>
                  </a:lnTo>
                  <a:lnTo>
                    <a:pt x="1280011" y="379550"/>
                  </a:lnTo>
                  <a:lnTo>
                    <a:pt x="1258685" y="339104"/>
                  </a:lnTo>
                  <a:lnTo>
                    <a:pt x="1234471" y="299950"/>
                  </a:lnTo>
                  <a:lnTo>
                    <a:pt x="1207384" y="262248"/>
                  </a:lnTo>
                  <a:lnTo>
                    <a:pt x="1177435" y="226159"/>
                  </a:lnTo>
                  <a:lnTo>
                    <a:pt x="1144639" y="191844"/>
                  </a:lnTo>
                  <a:lnTo>
                    <a:pt x="1109009" y="159463"/>
                  </a:lnTo>
                  <a:lnTo>
                    <a:pt x="1071198" y="129662"/>
                  </a:lnTo>
                  <a:lnTo>
                    <a:pt x="1031947" y="102975"/>
                  </a:lnTo>
                  <a:lnTo>
                    <a:pt x="991416" y="79390"/>
                  </a:lnTo>
                  <a:lnTo>
                    <a:pt x="949765" y="58892"/>
                  </a:lnTo>
                  <a:lnTo>
                    <a:pt x="907156" y="41469"/>
                  </a:lnTo>
                  <a:lnTo>
                    <a:pt x="863748" y="27107"/>
                  </a:lnTo>
                  <a:lnTo>
                    <a:pt x="819704" y="15792"/>
                  </a:lnTo>
                  <a:lnTo>
                    <a:pt x="775183" y="7511"/>
                  </a:lnTo>
                  <a:lnTo>
                    <a:pt x="730347" y="2252"/>
                  </a:lnTo>
                  <a:lnTo>
                    <a:pt x="685355" y="0"/>
                  </a:lnTo>
                  <a:close/>
                </a:path>
              </a:pathLst>
            </a:custGeom>
            <a:solidFill>
              <a:srgbClr val="003763"/>
            </a:solidFill>
          </p:spPr>
          <p:txBody>
            <a:bodyPr wrap="square" lIns="0" tIns="0" rIns="0" bIns="0" rtlCol="0"/>
            <a:lstStyle/>
            <a:p>
              <a:endParaRPr/>
            </a:p>
          </p:txBody>
        </p:sp>
        <p:sp>
          <p:nvSpPr>
            <p:cNvPr id="40" name="object 22"/>
            <p:cNvSpPr/>
            <p:nvPr/>
          </p:nvSpPr>
          <p:spPr>
            <a:xfrm>
              <a:off x="4609043" y="5115937"/>
              <a:ext cx="1261110" cy="1261110"/>
            </a:xfrm>
            <a:custGeom>
              <a:avLst/>
              <a:gdLst/>
              <a:ahLst/>
              <a:cxnLst/>
              <a:rect l="l" t="t" r="r" b="b"/>
              <a:pathLst>
                <a:path w="1261110" h="1261110">
                  <a:moveTo>
                    <a:pt x="622251" y="0"/>
                  </a:moveTo>
                  <a:lnTo>
                    <a:pt x="578297" y="2117"/>
                  </a:lnTo>
                  <a:lnTo>
                    <a:pt x="534596" y="7276"/>
                  </a:lnTo>
                  <a:lnTo>
                    <a:pt x="491320" y="15463"/>
                  </a:lnTo>
                  <a:lnTo>
                    <a:pt x="448640" y="26663"/>
                  </a:lnTo>
                  <a:lnTo>
                    <a:pt x="406727" y="40863"/>
                  </a:lnTo>
                  <a:lnTo>
                    <a:pt x="365755" y="58047"/>
                  </a:lnTo>
                  <a:lnTo>
                    <a:pt x="325894" y="78201"/>
                  </a:lnTo>
                  <a:lnTo>
                    <a:pt x="287317" y="101312"/>
                  </a:lnTo>
                  <a:lnTo>
                    <a:pt x="250195" y="127364"/>
                  </a:lnTo>
                  <a:lnTo>
                    <a:pt x="214700" y="156344"/>
                  </a:lnTo>
                  <a:lnTo>
                    <a:pt x="181004" y="188237"/>
                  </a:lnTo>
                  <a:lnTo>
                    <a:pt x="149279" y="223029"/>
                  </a:lnTo>
                  <a:lnTo>
                    <a:pt x="120190" y="260057"/>
                  </a:lnTo>
                  <a:lnTo>
                    <a:pt x="94286" y="298551"/>
                  </a:lnTo>
                  <a:lnTo>
                    <a:pt x="71553" y="338340"/>
                  </a:lnTo>
                  <a:lnTo>
                    <a:pt x="51976" y="379250"/>
                  </a:lnTo>
                  <a:lnTo>
                    <a:pt x="35541" y="421111"/>
                  </a:lnTo>
                  <a:lnTo>
                    <a:pt x="22235" y="463750"/>
                  </a:lnTo>
                  <a:lnTo>
                    <a:pt x="12041" y="506996"/>
                  </a:lnTo>
                  <a:lnTo>
                    <a:pt x="4947" y="550676"/>
                  </a:lnTo>
                  <a:lnTo>
                    <a:pt x="938" y="594620"/>
                  </a:lnTo>
                  <a:lnTo>
                    <a:pt x="0" y="638654"/>
                  </a:lnTo>
                  <a:lnTo>
                    <a:pt x="2117" y="682608"/>
                  </a:lnTo>
                  <a:lnTo>
                    <a:pt x="7277" y="726309"/>
                  </a:lnTo>
                  <a:lnTo>
                    <a:pt x="15465" y="769586"/>
                  </a:lnTo>
                  <a:lnTo>
                    <a:pt x="26665" y="812267"/>
                  </a:lnTo>
                  <a:lnTo>
                    <a:pt x="40865" y="854179"/>
                  </a:lnTo>
                  <a:lnTo>
                    <a:pt x="58050" y="895151"/>
                  </a:lnTo>
                  <a:lnTo>
                    <a:pt x="78206" y="935012"/>
                  </a:lnTo>
                  <a:lnTo>
                    <a:pt x="101317" y="973589"/>
                  </a:lnTo>
                  <a:lnTo>
                    <a:pt x="127371" y="1010710"/>
                  </a:lnTo>
                  <a:lnTo>
                    <a:pt x="156352" y="1046204"/>
                  </a:lnTo>
                  <a:lnTo>
                    <a:pt x="188247" y="1079899"/>
                  </a:lnTo>
                  <a:lnTo>
                    <a:pt x="223040" y="1111622"/>
                  </a:lnTo>
                  <a:lnTo>
                    <a:pt x="260069" y="1140713"/>
                  </a:lnTo>
                  <a:lnTo>
                    <a:pt x="298563" y="1166618"/>
                  </a:lnTo>
                  <a:lnTo>
                    <a:pt x="338351" y="1189353"/>
                  </a:lnTo>
                  <a:lnTo>
                    <a:pt x="379261" y="1208931"/>
                  </a:lnTo>
                  <a:lnTo>
                    <a:pt x="421121" y="1225366"/>
                  </a:lnTo>
                  <a:lnTo>
                    <a:pt x="463759" y="1238674"/>
                  </a:lnTo>
                  <a:lnTo>
                    <a:pt x="507004" y="1248869"/>
                  </a:lnTo>
                  <a:lnTo>
                    <a:pt x="550684" y="1255964"/>
                  </a:lnTo>
                  <a:lnTo>
                    <a:pt x="594627" y="1259974"/>
                  </a:lnTo>
                  <a:lnTo>
                    <a:pt x="638660" y="1260914"/>
                  </a:lnTo>
                  <a:lnTo>
                    <a:pt x="682613" y="1258798"/>
                  </a:lnTo>
                  <a:lnTo>
                    <a:pt x="726314" y="1253639"/>
                  </a:lnTo>
                  <a:lnTo>
                    <a:pt x="769590" y="1245453"/>
                  </a:lnTo>
                  <a:lnTo>
                    <a:pt x="812269" y="1234254"/>
                  </a:lnTo>
                  <a:lnTo>
                    <a:pt x="854181" y="1220056"/>
                  </a:lnTo>
                  <a:lnTo>
                    <a:pt x="895152" y="1202873"/>
                  </a:lnTo>
                  <a:lnTo>
                    <a:pt x="935012" y="1182719"/>
                  </a:lnTo>
                  <a:lnTo>
                    <a:pt x="973588" y="1159610"/>
                  </a:lnTo>
                  <a:lnTo>
                    <a:pt x="1010709" y="1133559"/>
                  </a:lnTo>
                  <a:lnTo>
                    <a:pt x="1046203" y="1104580"/>
                  </a:lnTo>
                  <a:lnTo>
                    <a:pt x="1079897" y="1072689"/>
                  </a:lnTo>
                  <a:lnTo>
                    <a:pt x="1111621" y="1037899"/>
                  </a:lnTo>
                  <a:lnTo>
                    <a:pt x="1140708" y="1000867"/>
                  </a:lnTo>
                  <a:lnTo>
                    <a:pt x="1166611" y="962370"/>
                  </a:lnTo>
                  <a:lnTo>
                    <a:pt x="1189344" y="922579"/>
                  </a:lnTo>
                  <a:lnTo>
                    <a:pt x="1208921" y="881666"/>
                  </a:lnTo>
                  <a:lnTo>
                    <a:pt x="1225356" y="839803"/>
                  </a:lnTo>
                  <a:lnTo>
                    <a:pt x="1238664" y="797162"/>
                  </a:lnTo>
                  <a:lnTo>
                    <a:pt x="1248858" y="753914"/>
                  </a:lnTo>
                  <a:lnTo>
                    <a:pt x="1255954" y="710232"/>
                  </a:lnTo>
                  <a:lnTo>
                    <a:pt x="1259964" y="666287"/>
                  </a:lnTo>
                  <a:lnTo>
                    <a:pt x="1260905" y="622252"/>
                  </a:lnTo>
                  <a:lnTo>
                    <a:pt x="1258789" y="578297"/>
                  </a:lnTo>
                  <a:lnTo>
                    <a:pt x="1253631" y="534595"/>
                  </a:lnTo>
                  <a:lnTo>
                    <a:pt x="1245445" y="491317"/>
                  </a:lnTo>
                  <a:lnTo>
                    <a:pt x="1234245" y="448637"/>
                  </a:lnTo>
                  <a:lnTo>
                    <a:pt x="1220047" y="406724"/>
                  </a:lnTo>
                  <a:lnTo>
                    <a:pt x="1202863" y="365751"/>
                  </a:lnTo>
                  <a:lnTo>
                    <a:pt x="1182708" y="325890"/>
                  </a:lnTo>
                  <a:lnTo>
                    <a:pt x="1159597" y="287314"/>
                  </a:lnTo>
                  <a:lnTo>
                    <a:pt x="1133544" y="250192"/>
                  </a:lnTo>
                  <a:lnTo>
                    <a:pt x="1104562" y="214698"/>
                  </a:lnTo>
                  <a:lnTo>
                    <a:pt x="1072667" y="181003"/>
                  </a:lnTo>
                  <a:lnTo>
                    <a:pt x="1037872" y="149280"/>
                  </a:lnTo>
                  <a:lnTo>
                    <a:pt x="1000844" y="120191"/>
                  </a:lnTo>
                  <a:lnTo>
                    <a:pt x="962350" y="94287"/>
                  </a:lnTo>
                  <a:lnTo>
                    <a:pt x="922562" y="71554"/>
                  </a:lnTo>
                  <a:lnTo>
                    <a:pt x="881652" y="51977"/>
                  </a:lnTo>
                  <a:lnTo>
                    <a:pt x="839791" y="35542"/>
                  </a:lnTo>
                  <a:lnTo>
                    <a:pt x="797153" y="22236"/>
                  </a:lnTo>
                  <a:lnTo>
                    <a:pt x="753907" y="12042"/>
                  </a:lnTo>
                  <a:lnTo>
                    <a:pt x="710227" y="4948"/>
                  </a:lnTo>
                  <a:lnTo>
                    <a:pt x="666285" y="938"/>
                  </a:lnTo>
                  <a:lnTo>
                    <a:pt x="622251" y="0"/>
                  </a:lnTo>
                  <a:close/>
                </a:path>
              </a:pathLst>
            </a:custGeom>
            <a:solidFill>
              <a:srgbClr val="FFFFFF"/>
            </a:solidFill>
          </p:spPr>
          <p:txBody>
            <a:bodyPr wrap="square" lIns="0" tIns="0" rIns="0" bIns="0" rtlCol="0"/>
            <a:lstStyle/>
            <a:p>
              <a:endParaRPr/>
            </a:p>
          </p:txBody>
        </p:sp>
        <p:sp>
          <p:nvSpPr>
            <p:cNvPr id="41" name="object 23"/>
            <p:cNvSpPr/>
            <p:nvPr/>
          </p:nvSpPr>
          <p:spPr>
            <a:xfrm>
              <a:off x="8302409" y="3079851"/>
              <a:ext cx="1111250" cy="290830"/>
            </a:xfrm>
            <a:custGeom>
              <a:avLst/>
              <a:gdLst/>
              <a:ahLst/>
              <a:cxnLst/>
              <a:rect l="l" t="t" r="r" b="b"/>
              <a:pathLst>
                <a:path w="1111250" h="290829">
                  <a:moveTo>
                    <a:pt x="238823" y="202996"/>
                  </a:moveTo>
                  <a:lnTo>
                    <a:pt x="218948" y="150025"/>
                  </a:lnTo>
                  <a:lnTo>
                    <a:pt x="186905" y="129324"/>
                  </a:lnTo>
                  <a:lnTo>
                    <a:pt x="133692" y="112725"/>
                  </a:lnTo>
                  <a:lnTo>
                    <a:pt x="104927" y="105308"/>
                  </a:lnTo>
                  <a:lnTo>
                    <a:pt x="87083" y="97599"/>
                  </a:lnTo>
                  <a:lnTo>
                    <a:pt x="77990" y="88353"/>
                  </a:lnTo>
                  <a:lnTo>
                    <a:pt x="75438" y="76339"/>
                  </a:lnTo>
                  <a:lnTo>
                    <a:pt x="78155" y="63779"/>
                  </a:lnTo>
                  <a:lnTo>
                    <a:pt x="86055" y="54724"/>
                  </a:lnTo>
                  <a:lnTo>
                    <a:pt x="98767" y="49250"/>
                  </a:lnTo>
                  <a:lnTo>
                    <a:pt x="115887" y="47409"/>
                  </a:lnTo>
                  <a:lnTo>
                    <a:pt x="139268" y="50571"/>
                  </a:lnTo>
                  <a:lnTo>
                    <a:pt x="153987" y="58724"/>
                  </a:lnTo>
                  <a:lnTo>
                    <a:pt x="162166" y="69888"/>
                  </a:lnTo>
                  <a:lnTo>
                    <a:pt x="165912" y="82092"/>
                  </a:lnTo>
                  <a:lnTo>
                    <a:pt x="230530" y="82092"/>
                  </a:lnTo>
                  <a:lnTo>
                    <a:pt x="222465" y="52489"/>
                  </a:lnTo>
                  <a:lnTo>
                    <a:pt x="202539" y="26162"/>
                  </a:lnTo>
                  <a:lnTo>
                    <a:pt x="168376" y="7289"/>
                  </a:lnTo>
                  <a:lnTo>
                    <a:pt x="117614" y="63"/>
                  </a:lnTo>
                  <a:lnTo>
                    <a:pt x="72542" y="5918"/>
                  </a:lnTo>
                  <a:lnTo>
                    <a:pt x="38671" y="22631"/>
                  </a:lnTo>
                  <a:lnTo>
                    <a:pt x="17348" y="48920"/>
                  </a:lnTo>
                  <a:lnTo>
                    <a:pt x="9944" y="83502"/>
                  </a:lnTo>
                  <a:lnTo>
                    <a:pt x="14097" y="110223"/>
                  </a:lnTo>
                  <a:lnTo>
                    <a:pt x="29375" y="133400"/>
                  </a:lnTo>
                  <a:lnTo>
                    <a:pt x="59969" y="152831"/>
                  </a:lnTo>
                  <a:lnTo>
                    <a:pt x="110109" y="168300"/>
                  </a:lnTo>
                  <a:lnTo>
                    <a:pt x="140957" y="176403"/>
                  </a:lnTo>
                  <a:lnTo>
                    <a:pt x="160324" y="185318"/>
                  </a:lnTo>
                  <a:lnTo>
                    <a:pt x="170370" y="196291"/>
                  </a:lnTo>
                  <a:lnTo>
                    <a:pt x="173240" y="210553"/>
                  </a:lnTo>
                  <a:lnTo>
                    <a:pt x="170637" y="223837"/>
                  </a:lnTo>
                  <a:lnTo>
                    <a:pt x="162344" y="233908"/>
                  </a:lnTo>
                  <a:lnTo>
                    <a:pt x="147701" y="240309"/>
                  </a:lnTo>
                  <a:lnTo>
                    <a:pt x="125996" y="242544"/>
                  </a:lnTo>
                  <a:lnTo>
                    <a:pt x="102641" y="240144"/>
                  </a:lnTo>
                  <a:lnTo>
                    <a:pt x="84734" y="232841"/>
                  </a:lnTo>
                  <a:lnTo>
                    <a:pt x="72123" y="220472"/>
                  </a:lnTo>
                  <a:lnTo>
                    <a:pt x="64630" y="202869"/>
                  </a:lnTo>
                  <a:lnTo>
                    <a:pt x="0" y="202869"/>
                  </a:lnTo>
                  <a:lnTo>
                    <a:pt x="11328" y="238366"/>
                  </a:lnTo>
                  <a:lnTo>
                    <a:pt x="34899" y="266039"/>
                  </a:lnTo>
                  <a:lnTo>
                    <a:pt x="71183" y="284022"/>
                  </a:lnTo>
                  <a:lnTo>
                    <a:pt x="120688" y="290436"/>
                  </a:lnTo>
                  <a:lnTo>
                    <a:pt x="172478" y="283997"/>
                  </a:lnTo>
                  <a:lnTo>
                    <a:pt x="209384" y="265963"/>
                  </a:lnTo>
                  <a:lnTo>
                    <a:pt x="231470" y="238315"/>
                  </a:lnTo>
                  <a:lnTo>
                    <a:pt x="238823" y="202996"/>
                  </a:lnTo>
                  <a:close/>
                </a:path>
                <a:path w="1111250" h="290829">
                  <a:moveTo>
                    <a:pt x="554634" y="144005"/>
                  </a:moveTo>
                  <a:lnTo>
                    <a:pt x="548538" y="96913"/>
                  </a:lnTo>
                  <a:lnTo>
                    <a:pt x="530707" y="57061"/>
                  </a:lnTo>
                  <a:lnTo>
                    <a:pt x="525678" y="51689"/>
                  </a:lnTo>
                  <a:lnTo>
                    <a:pt x="502119" y="26492"/>
                  </a:lnTo>
                  <a:lnTo>
                    <a:pt x="488035" y="19329"/>
                  </a:lnTo>
                  <a:lnTo>
                    <a:pt x="488035" y="145148"/>
                  </a:lnTo>
                  <a:lnTo>
                    <a:pt x="484212" y="180225"/>
                  </a:lnTo>
                  <a:lnTo>
                    <a:pt x="471766" y="210172"/>
                  </a:lnTo>
                  <a:lnTo>
                    <a:pt x="449224" y="231038"/>
                  </a:lnTo>
                  <a:lnTo>
                    <a:pt x="415124" y="238874"/>
                  </a:lnTo>
                  <a:lnTo>
                    <a:pt x="382409" y="231660"/>
                  </a:lnTo>
                  <a:lnTo>
                    <a:pt x="359244" y="211747"/>
                  </a:lnTo>
                  <a:lnTo>
                    <a:pt x="345465" y="181673"/>
                  </a:lnTo>
                  <a:lnTo>
                    <a:pt x="340906" y="144005"/>
                  </a:lnTo>
                  <a:lnTo>
                    <a:pt x="345147" y="107289"/>
                  </a:lnTo>
                  <a:lnTo>
                    <a:pt x="358292" y="78028"/>
                  </a:lnTo>
                  <a:lnTo>
                    <a:pt x="380936" y="58674"/>
                  </a:lnTo>
                  <a:lnTo>
                    <a:pt x="413715" y="51689"/>
                  </a:lnTo>
                  <a:lnTo>
                    <a:pt x="447535" y="58966"/>
                  </a:lnTo>
                  <a:lnTo>
                    <a:pt x="470623" y="78905"/>
                  </a:lnTo>
                  <a:lnTo>
                    <a:pt x="483831" y="108585"/>
                  </a:lnTo>
                  <a:lnTo>
                    <a:pt x="488035" y="145148"/>
                  </a:lnTo>
                  <a:lnTo>
                    <a:pt x="488035" y="19329"/>
                  </a:lnTo>
                  <a:lnTo>
                    <a:pt x="463677" y="6908"/>
                  </a:lnTo>
                  <a:lnTo>
                    <a:pt x="416280" y="0"/>
                  </a:lnTo>
                  <a:lnTo>
                    <a:pt x="367207" y="7302"/>
                  </a:lnTo>
                  <a:lnTo>
                    <a:pt x="327710" y="27724"/>
                  </a:lnTo>
                  <a:lnTo>
                    <a:pt x="298538" y="59004"/>
                  </a:lnTo>
                  <a:lnTo>
                    <a:pt x="280466" y="98894"/>
                  </a:lnTo>
                  <a:lnTo>
                    <a:pt x="274269" y="145148"/>
                  </a:lnTo>
                  <a:lnTo>
                    <a:pt x="279984" y="191363"/>
                  </a:lnTo>
                  <a:lnTo>
                    <a:pt x="296913" y="231305"/>
                  </a:lnTo>
                  <a:lnTo>
                    <a:pt x="324815" y="262699"/>
                  </a:lnTo>
                  <a:lnTo>
                    <a:pt x="363410" y="283222"/>
                  </a:lnTo>
                  <a:lnTo>
                    <a:pt x="412419" y="290576"/>
                  </a:lnTo>
                  <a:lnTo>
                    <a:pt x="463308" y="282879"/>
                  </a:lnTo>
                  <a:lnTo>
                    <a:pt x="503097" y="261658"/>
                  </a:lnTo>
                  <a:lnTo>
                    <a:pt x="523443" y="238874"/>
                  </a:lnTo>
                  <a:lnTo>
                    <a:pt x="531672" y="229666"/>
                  </a:lnTo>
                  <a:lnTo>
                    <a:pt x="548906" y="189636"/>
                  </a:lnTo>
                  <a:lnTo>
                    <a:pt x="554570" y="145148"/>
                  </a:lnTo>
                  <a:lnTo>
                    <a:pt x="554634" y="144005"/>
                  </a:lnTo>
                  <a:close/>
                </a:path>
                <a:path w="1111250" h="290829">
                  <a:moveTo>
                    <a:pt x="855649" y="286092"/>
                  </a:moveTo>
                  <a:lnTo>
                    <a:pt x="832421" y="222758"/>
                  </a:lnTo>
                  <a:lnTo>
                    <a:pt x="813244" y="170472"/>
                  </a:lnTo>
                  <a:lnTo>
                    <a:pt x="768858" y="49479"/>
                  </a:lnTo>
                  <a:lnTo>
                    <a:pt x="752335" y="4470"/>
                  </a:lnTo>
                  <a:lnTo>
                    <a:pt x="749985" y="4470"/>
                  </a:lnTo>
                  <a:lnTo>
                    <a:pt x="749985" y="170472"/>
                  </a:lnTo>
                  <a:lnTo>
                    <a:pt x="671957" y="170472"/>
                  </a:lnTo>
                  <a:lnTo>
                    <a:pt x="683869" y="133921"/>
                  </a:lnTo>
                  <a:lnTo>
                    <a:pt x="694385" y="100965"/>
                  </a:lnTo>
                  <a:lnTo>
                    <a:pt x="703059" y="72504"/>
                  </a:lnTo>
                  <a:lnTo>
                    <a:pt x="709447" y="49479"/>
                  </a:lnTo>
                  <a:lnTo>
                    <a:pt x="709853" y="49479"/>
                  </a:lnTo>
                  <a:lnTo>
                    <a:pt x="716102" y="70497"/>
                  </a:lnTo>
                  <a:lnTo>
                    <a:pt x="724712" y="97002"/>
                  </a:lnTo>
                  <a:lnTo>
                    <a:pt x="735939" y="129997"/>
                  </a:lnTo>
                  <a:lnTo>
                    <a:pt x="749985" y="170472"/>
                  </a:lnTo>
                  <a:lnTo>
                    <a:pt x="749985" y="4470"/>
                  </a:lnTo>
                  <a:lnTo>
                    <a:pt x="671144" y="4470"/>
                  </a:lnTo>
                  <a:lnTo>
                    <a:pt x="572287" y="286092"/>
                  </a:lnTo>
                  <a:lnTo>
                    <a:pt x="636079" y="286092"/>
                  </a:lnTo>
                  <a:lnTo>
                    <a:pt x="657898" y="222758"/>
                  </a:lnTo>
                  <a:lnTo>
                    <a:pt x="764616" y="222758"/>
                  </a:lnTo>
                  <a:lnTo>
                    <a:pt x="787717" y="286092"/>
                  </a:lnTo>
                  <a:lnTo>
                    <a:pt x="855649" y="286092"/>
                  </a:lnTo>
                  <a:close/>
                </a:path>
                <a:path w="1111250" h="290829">
                  <a:moveTo>
                    <a:pt x="1110729" y="82600"/>
                  </a:moveTo>
                  <a:lnTo>
                    <a:pt x="1086815" y="26873"/>
                  </a:lnTo>
                  <a:lnTo>
                    <a:pt x="1048105" y="9004"/>
                  </a:lnTo>
                  <a:lnTo>
                    <a:pt x="1048105" y="89522"/>
                  </a:lnTo>
                  <a:lnTo>
                    <a:pt x="1048105" y="89954"/>
                  </a:lnTo>
                  <a:lnTo>
                    <a:pt x="1045476" y="104749"/>
                  </a:lnTo>
                  <a:lnTo>
                    <a:pt x="1037539" y="115633"/>
                  </a:lnTo>
                  <a:lnTo>
                    <a:pt x="1024242" y="122351"/>
                  </a:lnTo>
                  <a:lnTo>
                    <a:pt x="1005535" y="124650"/>
                  </a:lnTo>
                  <a:lnTo>
                    <a:pt x="952271" y="124650"/>
                  </a:lnTo>
                  <a:lnTo>
                    <a:pt x="952271" y="54825"/>
                  </a:lnTo>
                  <a:lnTo>
                    <a:pt x="1005535" y="54825"/>
                  </a:lnTo>
                  <a:lnTo>
                    <a:pt x="1024242" y="57124"/>
                  </a:lnTo>
                  <a:lnTo>
                    <a:pt x="1037539" y="63842"/>
                  </a:lnTo>
                  <a:lnTo>
                    <a:pt x="1045476" y="74726"/>
                  </a:lnTo>
                  <a:lnTo>
                    <a:pt x="1048105" y="89522"/>
                  </a:lnTo>
                  <a:lnTo>
                    <a:pt x="1048105" y="9004"/>
                  </a:lnTo>
                  <a:lnTo>
                    <a:pt x="1017765" y="4470"/>
                  </a:lnTo>
                  <a:lnTo>
                    <a:pt x="891603" y="4470"/>
                  </a:lnTo>
                  <a:lnTo>
                    <a:pt x="891603" y="286092"/>
                  </a:lnTo>
                  <a:lnTo>
                    <a:pt x="952271" y="286092"/>
                  </a:lnTo>
                  <a:lnTo>
                    <a:pt x="952271" y="175006"/>
                  </a:lnTo>
                  <a:lnTo>
                    <a:pt x="981494" y="175006"/>
                  </a:lnTo>
                  <a:lnTo>
                    <a:pt x="1039977" y="286092"/>
                  </a:lnTo>
                  <a:lnTo>
                    <a:pt x="1107998" y="286092"/>
                  </a:lnTo>
                  <a:lnTo>
                    <a:pt x="1043393" y="175006"/>
                  </a:lnTo>
                  <a:lnTo>
                    <a:pt x="1042149" y="172872"/>
                  </a:lnTo>
                  <a:lnTo>
                    <a:pt x="1071664" y="162979"/>
                  </a:lnTo>
                  <a:lnTo>
                    <a:pt x="1093152" y="146138"/>
                  </a:lnTo>
                  <a:lnTo>
                    <a:pt x="1105700" y="124650"/>
                  </a:lnTo>
                  <a:lnTo>
                    <a:pt x="1106284" y="123659"/>
                  </a:lnTo>
                  <a:lnTo>
                    <a:pt x="1110729" y="96875"/>
                  </a:lnTo>
                  <a:lnTo>
                    <a:pt x="1110729" y="82600"/>
                  </a:lnTo>
                  <a:close/>
                </a:path>
              </a:pathLst>
            </a:custGeom>
            <a:solidFill>
              <a:srgbClr val="5270FF"/>
            </a:solidFill>
          </p:spPr>
          <p:txBody>
            <a:bodyPr wrap="square" lIns="0" tIns="0" rIns="0" bIns="0" rtlCol="0"/>
            <a:lstStyle/>
            <a:p>
              <a:endParaRPr/>
            </a:p>
          </p:txBody>
        </p:sp>
        <p:pic>
          <p:nvPicPr>
            <p:cNvPr id="42" name="object 24"/>
            <p:cNvPicPr/>
            <p:nvPr/>
          </p:nvPicPr>
          <p:blipFill>
            <a:blip r:embed="rId9" cstate="print"/>
            <a:stretch>
              <a:fillRect/>
            </a:stretch>
          </p:blipFill>
          <p:spPr>
            <a:xfrm>
              <a:off x="4647840" y="5290682"/>
              <a:ext cx="1183300" cy="809825"/>
            </a:xfrm>
            <a:prstGeom prst="rect">
              <a:avLst/>
            </a:prstGeom>
          </p:spPr>
        </p:pic>
      </p:grpSp>
      <p:sp>
        <p:nvSpPr>
          <p:cNvPr id="2" name="TextBox 1">
            <a:extLst>
              <a:ext uri="{FF2B5EF4-FFF2-40B4-BE49-F238E27FC236}">
                <a16:creationId xmlns:a16="http://schemas.microsoft.com/office/drawing/2014/main" id="{DFE714CC-AFF6-719A-426D-B0A73251961D}"/>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a:solidFill>
                  <a:schemeClr val="tx1">
                    <a:tint val="75000"/>
                  </a:schemeClr>
                </a:solidFill>
                <a:latin typeface="Arial" panose="020B0604020202020204" pitchFamily="34" charset="0"/>
                <a:cs typeface="Arial" panose="020B0604020202020204" pitchFamily="34" charset="0"/>
              </a:rPr>
              <a:pPr/>
              <a:t>32</a:t>
            </a:fld>
            <a:endParaRPr lang="en-US" sz="1400" dirty="0">
              <a:solidFill>
                <a:schemeClr val="tx1">
                  <a:tint val="75000"/>
                </a:schemeClr>
              </a:solidFill>
              <a:latin typeface="Arial" panose="020B060402020202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20668181-2D4B-5C29-45D4-A0B0BAC648FF}"/>
              </a:ext>
            </a:extLst>
          </p:cNvPr>
          <p:cNvPicPr>
            <a:picLocks noChangeAspect="1"/>
          </p:cNvPicPr>
          <p:nvPr/>
        </p:nvPicPr>
        <p:blipFill>
          <a:blip r:embed="rId10"/>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2568734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04472B7-1CAC-4742-901A-675F2CC504C2}"/>
              </a:ext>
            </a:extLst>
          </p:cNvPr>
          <p:cNvSpPr/>
          <p:nvPr/>
        </p:nvSpPr>
        <p:spPr>
          <a:xfrm>
            <a:off x="639825" y="1724869"/>
            <a:ext cx="1706901" cy="1690673"/>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Tax Increment Financing (TIF)</a:t>
            </a:r>
          </a:p>
        </p:txBody>
      </p:sp>
      <p:sp>
        <p:nvSpPr>
          <p:cNvPr id="8" name="Text Box 7"/>
          <p:cNvSpPr txBox="1">
            <a:spLocks noChangeArrowheads="1"/>
          </p:cNvSpPr>
          <p:nvPr/>
        </p:nvSpPr>
        <p:spPr bwMode="auto">
          <a:xfrm>
            <a:off x="21188" y="374048"/>
            <a:ext cx="12192000" cy="947895"/>
          </a:xfrm>
          <a:prstGeom prst="rect">
            <a:avLst/>
          </a:prstGeom>
          <a:noFill/>
          <a:ln w="9525">
            <a:noFill/>
            <a:miter lim="800000"/>
            <a:headEnd/>
            <a:tailEnd/>
          </a:ln>
        </p:spPr>
        <p:txBody>
          <a:bodyPr wrap="square" lIns="60904" tIns="30452" rIns="60904" bIns="30452">
            <a:spAutoFit/>
          </a:bodyPr>
          <a:lstStyle/>
          <a:p>
            <a:pPr algn="ctr" defTabSz="1449598">
              <a:lnSpc>
                <a:spcPct val="90000"/>
              </a:lnSpc>
              <a:defRPr/>
            </a:pPr>
            <a:r>
              <a:rPr lang="en-CA" sz="4000" b="1" dirty="0">
                <a:solidFill>
                  <a:srgbClr val="003764"/>
                </a:solidFill>
                <a:latin typeface="Arial Black" panose="020B0604020202020204" pitchFamily="34" charset="0"/>
                <a:ea typeface="Open Sans" pitchFamily="34" charset="0"/>
                <a:cs typeface="Arial Black" panose="020B0604020202020204" pitchFamily="34" charset="0"/>
              </a:rPr>
              <a:t>TAX INCENTIVE PROGRAMS</a:t>
            </a:r>
          </a:p>
          <a:p>
            <a:pPr algn="ctr" defTabSz="1449598">
              <a:lnSpc>
                <a:spcPct val="90000"/>
              </a:lnSpc>
              <a:defRPr/>
            </a:pPr>
            <a:r>
              <a:rPr lang="pt-BR" sz="2400" kern="0" spc="300" dirty="0">
                <a:latin typeface="Arial"/>
                <a:cs typeface="Arial"/>
              </a:rPr>
              <a:t>ALL ARE PERFORMANCE-BASED</a:t>
            </a:r>
            <a:endParaRPr lang="en-CA" sz="2400" spc="300" dirty="0">
              <a:latin typeface="Arial"/>
              <a:ea typeface="Open Sans" pitchFamily="34" charset="0"/>
              <a:cs typeface="Arial"/>
            </a:endParaRPr>
          </a:p>
        </p:txBody>
      </p:sp>
      <p:pic>
        <p:nvPicPr>
          <p:cNvPr id="3" name="Picture 2">
            <a:extLst>
              <a:ext uri="{FF2B5EF4-FFF2-40B4-BE49-F238E27FC236}">
                <a16:creationId xmlns:a16="http://schemas.microsoft.com/office/drawing/2014/main" id="{3E509139-63CC-5C4C-BE62-7C8C8B01050D}"/>
              </a:ext>
            </a:extLst>
          </p:cNvPr>
          <p:cNvPicPr>
            <a:picLocks/>
          </p:cNvPicPr>
          <p:nvPr/>
        </p:nvPicPr>
        <p:blipFill rotWithShape="1">
          <a:blip r:embed="rId2"/>
          <a:srcRect l="34696" t="3333" r="1895" b="1591"/>
          <a:stretch/>
        </p:blipFill>
        <p:spPr>
          <a:xfrm>
            <a:off x="9289722" y="2872658"/>
            <a:ext cx="2086877" cy="2086877"/>
          </a:xfrm>
          <a:prstGeom prst="ellipse">
            <a:avLst/>
          </a:prstGeom>
          <a:ln>
            <a:no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A003E885-3B89-4849-AC4E-001049291D32}"/>
              </a:ext>
            </a:extLst>
          </p:cNvPr>
          <p:cNvPicPr>
            <a:picLocks/>
          </p:cNvPicPr>
          <p:nvPr/>
        </p:nvPicPr>
        <p:blipFill rotWithShape="1">
          <a:blip r:embed="rId3" cstate="print">
            <a:extLst>
              <a:ext uri="{28A0092B-C50C-407E-A947-70E740481C1C}">
                <a14:useLocalDpi xmlns:a14="http://schemas.microsoft.com/office/drawing/2010/main" val="0"/>
              </a:ext>
            </a:extLst>
          </a:blip>
          <a:srcRect l="1035" t="14736" r="706" b="19774"/>
          <a:stretch/>
        </p:blipFill>
        <p:spPr>
          <a:xfrm>
            <a:off x="5203514" y="3475295"/>
            <a:ext cx="2509701" cy="2550951"/>
          </a:xfrm>
          <a:prstGeom prst="ellipse">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3648D7-0D94-CD4F-8CCF-A47763DC6AE2}"/>
              </a:ext>
            </a:extLst>
          </p:cNvPr>
          <p:cNvPicPr>
            <a:picLocks/>
          </p:cNvPicPr>
          <p:nvPr/>
        </p:nvPicPr>
        <p:blipFill rotWithShape="1">
          <a:blip r:embed="rId4"/>
          <a:srcRect l="3268" t="805" r="32814" b="3319"/>
          <a:stretch/>
        </p:blipFill>
        <p:spPr>
          <a:xfrm>
            <a:off x="5194054" y="1617778"/>
            <a:ext cx="2107380" cy="2107380"/>
          </a:xfrm>
          <a:prstGeom prst="ellipse">
            <a:avLst/>
          </a:prstGeom>
          <a:ln>
            <a:noFill/>
          </a:ln>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C6CB600A-E25D-0741-9F3C-65D938930A80}"/>
              </a:ext>
            </a:extLst>
          </p:cNvPr>
          <p:cNvPicPr>
            <a:picLocks/>
          </p:cNvPicPr>
          <p:nvPr/>
        </p:nvPicPr>
        <p:blipFill>
          <a:blip r:embed="rId5" cstate="print">
            <a:extLst>
              <a:ext uri="{28A0092B-C50C-407E-A947-70E740481C1C}">
                <a14:useLocalDpi xmlns:a14="http://schemas.microsoft.com/office/drawing/2010/main" val="0"/>
              </a:ext>
            </a:extLst>
          </a:blip>
          <a:srcRect l="16699" r="16699"/>
          <a:stretch/>
        </p:blipFill>
        <p:spPr>
          <a:xfrm>
            <a:off x="8014152" y="1513315"/>
            <a:ext cx="2051895" cy="2051895"/>
          </a:xfrm>
          <a:prstGeom prst="ellipse">
            <a:avLst/>
          </a:prstGeom>
          <a:ln>
            <a:noFill/>
          </a:ln>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61F8DA4D-0394-0344-B0E5-C8625A80A379}"/>
              </a:ext>
            </a:extLst>
          </p:cNvPr>
          <p:cNvPicPr>
            <a:picLocks/>
          </p:cNvPicPr>
          <p:nvPr/>
        </p:nvPicPr>
        <p:blipFill>
          <a:blip r:embed="rId6" cstate="print">
            <a:extLst>
              <a:ext uri="{28A0092B-C50C-407E-A947-70E740481C1C}">
                <a14:useLocalDpi xmlns:a14="http://schemas.microsoft.com/office/drawing/2010/main" val="0"/>
              </a:ext>
            </a:extLst>
          </a:blip>
          <a:srcRect l="22233" r="22233"/>
          <a:stretch/>
        </p:blipFill>
        <p:spPr>
          <a:xfrm>
            <a:off x="1666123" y="3538961"/>
            <a:ext cx="2076144" cy="2076144"/>
          </a:xfrm>
          <a:prstGeom prst="ellipse">
            <a:avLst/>
          </a:prstGeom>
          <a:ln>
            <a:noFill/>
          </a:ln>
          <a:effectLst>
            <a:outerShdw blurRad="50800" dist="38100" dir="2700000" algn="tl" rotWithShape="0">
              <a:prstClr val="black">
                <a:alpha val="40000"/>
              </a:prstClr>
            </a:outerShdw>
          </a:effectLst>
        </p:spPr>
      </p:pic>
      <p:pic>
        <p:nvPicPr>
          <p:cNvPr id="40" name="Picture 40">
            <a:extLst>
              <a:ext uri="{FF2B5EF4-FFF2-40B4-BE49-F238E27FC236}">
                <a16:creationId xmlns:a16="http://schemas.microsoft.com/office/drawing/2014/main" id="{7C6DB5A5-26CD-EA40-BA4C-3B6E8D81DECD}"/>
              </a:ext>
            </a:extLst>
          </p:cNvPr>
          <p:cNvPicPr>
            <a:picLocks noChangeArrowheads="1"/>
          </p:cNvPicPr>
          <p:nvPr/>
        </p:nvPicPr>
        <p:blipFill>
          <a:blip r:embed="rId7" cstate="print">
            <a:extLst>
              <a:ext uri="{28A0092B-C50C-407E-A947-70E740481C1C}">
                <a14:useLocalDpi xmlns:a14="http://schemas.microsoft.com/office/drawing/2010/main" val="0"/>
              </a:ext>
            </a:extLst>
          </a:blip>
          <a:srcRect l="16667" r="16667"/>
          <a:stretch/>
        </p:blipFill>
        <p:spPr bwMode="auto">
          <a:xfrm>
            <a:off x="2034295" y="1625856"/>
            <a:ext cx="1828800" cy="1828800"/>
          </a:xfrm>
          <a:prstGeom prst="ellipse">
            <a:avLst/>
          </a:prstGeom>
          <a:noFill/>
          <a:ln w="1587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 name="Oval 64"/>
          <p:cNvSpPr/>
          <p:nvPr/>
        </p:nvSpPr>
        <p:spPr>
          <a:xfrm>
            <a:off x="7419351" y="4386152"/>
            <a:ext cx="1611648" cy="1611648"/>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Jobs Retention Act (KJRA)</a:t>
            </a:r>
          </a:p>
        </p:txBody>
      </p:sp>
      <p:sp>
        <p:nvSpPr>
          <p:cNvPr id="45" name="Oval 44">
            <a:extLst>
              <a:ext uri="{FF2B5EF4-FFF2-40B4-BE49-F238E27FC236}">
                <a16:creationId xmlns:a16="http://schemas.microsoft.com/office/drawing/2014/main" id="{2C58B22E-ADD8-554B-AA6A-421AB7160C02}"/>
              </a:ext>
            </a:extLst>
          </p:cNvPr>
          <p:cNvSpPr/>
          <p:nvPr/>
        </p:nvSpPr>
        <p:spPr>
          <a:xfrm>
            <a:off x="3690769" y="1475169"/>
            <a:ext cx="1804948" cy="1828800"/>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3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Reinvestment Act (KRA)</a:t>
            </a:r>
          </a:p>
        </p:txBody>
      </p:sp>
      <p:sp>
        <p:nvSpPr>
          <p:cNvPr id="52" name="Oval 51">
            <a:extLst>
              <a:ext uri="{FF2B5EF4-FFF2-40B4-BE49-F238E27FC236}">
                <a16:creationId xmlns:a16="http://schemas.microsoft.com/office/drawing/2014/main" id="{257DADCC-AEDE-1B40-8F86-92593B9DB276}"/>
              </a:ext>
            </a:extLst>
          </p:cNvPr>
          <p:cNvSpPr/>
          <p:nvPr/>
        </p:nvSpPr>
        <p:spPr>
          <a:xfrm>
            <a:off x="3617639" y="4337600"/>
            <a:ext cx="1611649" cy="1669461"/>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Enterprise Initiative Act (KEIA)</a:t>
            </a:r>
          </a:p>
        </p:txBody>
      </p:sp>
      <p:sp>
        <p:nvSpPr>
          <p:cNvPr id="53" name="Oval 52">
            <a:extLst>
              <a:ext uri="{FF2B5EF4-FFF2-40B4-BE49-F238E27FC236}">
                <a16:creationId xmlns:a16="http://schemas.microsoft.com/office/drawing/2014/main" id="{2A16B9FF-E356-924F-B2B2-909E151F93BB}"/>
              </a:ext>
            </a:extLst>
          </p:cNvPr>
          <p:cNvSpPr/>
          <p:nvPr/>
        </p:nvSpPr>
        <p:spPr>
          <a:xfrm>
            <a:off x="6773894" y="2801696"/>
            <a:ext cx="1688398" cy="1716846"/>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endPar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endParaRPr>
          </a:p>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Selling Farmer Tax Credit (KSFTC)</a:t>
            </a:r>
          </a:p>
        </p:txBody>
      </p:sp>
      <p:sp>
        <p:nvSpPr>
          <p:cNvPr id="55" name="Oval 54">
            <a:extLst>
              <a:ext uri="{FF2B5EF4-FFF2-40B4-BE49-F238E27FC236}">
                <a16:creationId xmlns:a16="http://schemas.microsoft.com/office/drawing/2014/main" id="{9056E8AA-9FE0-834A-A3FF-1613D3FDFFAB}"/>
              </a:ext>
            </a:extLst>
          </p:cNvPr>
          <p:cNvSpPr/>
          <p:nvPr/>
        </p:nvSpPr>
        <p:spPr>
          <a:xfrm>
            <a:off x="2963919" y="2674659"/>
            <a:ext cx="1948657" cy="1948657"/>
          </a:xfrm>
          <a:prstGeom prst="ellipse">
            <a:avLst/>
          </a:prstGeom>
          <a:solidFill>
            <a:schemeClr val="accent5">
              <a:lumMod val="5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Angel Investment Tax Credit (KAITC)</a:t>
            </a:r>
          </a:p>
        </p:txBody>
      </p:sp>
      <p:sp>
        <p:nvSpPr>
          <p:cNvPr id="56" name="Oval 55">
            <a:extLst>
              <a:ext uri="{FF2B5EF4-FFF2-40B4-BE49-F238E27FC236}">
                <a16:creationId xmlns:a16="http://schemas.microsoft.com/office/drawing/2014/main" id="{0DA2D9DA-917A-9543-9735-AF722BDA137E}"/>
              </a:ext>
            </a:extLst>
          </p:cNvPr>
          <p:cNvSpPr/>
          <p:nvPr/>
        </p:nvSpPr>
        <p:spPr>
          <a:xfrm>
            <a:off x="6613082" y="1412069"/>
            <a:ext cx="1862545" cy="1794591"/>
          </a:xfrm>
          <a:prstGeom prst="ellipse">
            <a:avLst/>
          </a:prstGeom>
          <a:solidFill>
            <a:schemeClr val="accent5">
              <a:lumMod val="5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3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Entertainment Incentive (KEI) Program</a:t>
            </a:r>
          </a:p>
        </p:txBody>
      </p:sp>
      <p:pic>
        <p:nvPicPr>
          <p:cNvPr id="5" name="Picture 4">
            <a:extLst>
              <a:ext uri="{FF2B5EF4-FFF2-40B4-BE49-F238E27FC236}">
                <a16:creationId xmlns:a16="http://schemas.microsoft.com/office/drawing/2014/main" id="{9456FF92-952F-8442-97B1-7B3C330B3851}"/>
              </a:ext>
            </a:extLst>
          </p:cNvPr>
          <p:cNvPicPr>
            <a:picLocks/>
          </p:cNvPicPr>
          <p:nvPr/>
        </p:nvPicPr>
        <p:blipFill rotWithShape="1">
          <a:blip r:embed="rId8"/>
          <a:srcRect l="45249" t="303" r="6868" b="3928"/>
          <a:stretch/>
        </p:blipFill>
        <p:spPr>
          <a:xfrm>
            <a:off x="4425166" y="3050790"/>
            <a:ext cx="1692023" cy="1692023"/>
          </a:xfrm>
          <a:prstGeom prst="ellipse">
            <a:avLst/>
          </a:prstGeom>
          <a:ln>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4A3CEFE5-F99A-E340-8A5B-D9C85D6E33F0}"/>
              </a:ext>
            </a:extLst>
          </p:cNvPr>
          <p:cNvPicPr>
            <a:picLocks/>
          </p:cNvPicPr>
          <p:nvPr/>
        </p:nvPicPr>
        <p:blipFill>
          <a:blip r:embed="rId9" cstate="print">
            <a:extLst>
              <a:ext uri="{28A0092B-C50C-407E-A947-70E740481C1C}">
                <a14:useLocalDpi xmlns:a14="http://schemas.microsoft.com/office/drawing/2010/main" val="0"/>
              </a:ext>
            </a:extLst>
          </a:blip>
          <a:srcRect l="12500" r="12500"/>
          <a:stretch/>
        </p:blipFill>
        <p:spPr>
          <a:xfrm>
            <a:off x="8210874" y="3398172"/>
            <a:ext cx="1433645" cy="1433645"/>
          </a:xfrm>
          <a:prstGeom prst="ellipse">
            <a:avLst/>
          </a:prstGeom>
          <a:ln>
            <a:noFill/>
          </a:ln>
          <a:effectLst>
            <a:outerShdw blurRad="50800" dist="38100" dir="2700000" algn="tl" rotWithShape="0">
              <a:prstClr val="black">
                <a:alpha val="40000"/>
              </a:prstClr>
            </a:outerShdw>
          </a:effectLst>
        </p:spPr>
      </p:pic>
      <p:sp>
        <p:nvSpPr>
          <p:cNvPr id="6" name="Slide Number Placeholder 5"/>
          <p:cNvSpPr>
            <a:spLocks noGrp="1"/>
          </p:cNvSpPr>
          <p:nvPr>
            <p:ph type="sldNum" sz="quarter" idx="12"/>
          </p:nvPr>
        </p:nvSpPr>
        <p:spPr>
          <a:xfrm>
            <a:off x="8610599" y="6356350"/>
            <a:ext cx="3007093" cy="365125"/>
          </a:xfrm>
        </p:spPr>
        <p:txBody>
          <a:bodyPr/>
          <a:lstStyle/>
          <a:p>
            <a:fld id="{D13CC441-85EA-4F0E-808C-2A31B43CA68C}" type="slidenum">
              <a:rPr lang="en-US" sz="1400" b="1" smtClean="0">
                <a:latin typeface="Arial" panose="020B0604020202020204" pitchFamily="34" charset="0"/>
                <a:cs typeface="Arial" panose="020B0604020202020204" pitchFamily="34" charset="0"/>
              </a:rPr>
              <a:t>33</a:t>
            </a:fld>
            <a:endParaRPr lang="en-US" sz="1400" b="1" dirty="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32FF5C9-DAE7-4E21-A388-0CC1F379794A}"/>
              </a:ext>
            </a:extLst>
          </p:cNvPr>
          <p:cNvSpPr/>
          <p:nvPr/>
        </p:nvSpPr>
        <p:spPr>
          <a:xfrm>
            <a:off x="552678" y="4606633"/>
            <a:ext cx="1611649" cy="1611648"/>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Small Business Tax Credit (KSBTC)</a:t>
            </a:r>
          </a:p>
        </p:txBody>
      </p:sp>
      <p:sp>
        <p:nvSpPr>
          <p:cNvPr id="54" name="Oval 53">
            <a:extLst>
              <a:ext uri="{FF2B5EF4-FFF2-40B4-BE49-F238E27FC236}">
                <a16:creationId xmlns:a16="http://schemas.microsoft.com/office/drawing/2014/main" id="{9A7931AA-84ED-664E-8410-C481089C46F9}"/>
              </a:ext>
            </a:extLst>
          </p:cNvPr>
          <p:cNvSpPr/>
          <p:nvPr/>
        </p:nvSpPr>
        <p:spPr>
          <a:xfrm>
            <a:off x="248037" y="3139765"/>
            <a:ext cx="1757934" cy="1683363"/>
          </a:xfrm>
          <a:prstGeom prst="ellipse">
            <a:avLst/>
          </a:prstGeom>
          <a:solidFill>
            <a:schemeClr val="accent5">
              <a:lumMod val="50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Business Investment (KBI)</a:t>
            </a:r>
          </a:p>
        </p:txBody>
      </p:sp>
      <p:sp>
        <p:nvSpPr>
          <p:cNvPr id="22" name="Oval 21">
            <a:extLst>
              <a:ext uri="{FF2B5EF4-FFF2-40B4-BE49-F238E27FC236}">
                <a16:creationId xmlns:a16="http://schemas.microsoft.com/office/drawing/2014/main" id="{8566A883-298D-4657-B5E3-CD0B4FAFDFAB}"/>
              </a:ext>
            </a:extLst>
          </p:cNvPr>
          <p:cNvSpPr/>
          <p:nvPr/>
        </p:nvSpPr>
        <p:spPr>
          <a:xfrm>
            <a:off x="9123341" y="4318803"/>
            <a:ext cx="1611648" cy="1611648"/>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Incentives for Energy-Related Business Act (IEBA)</a:t>
            </a:r>
          </a:p>
        </p:txBody>
      </p:sp>
      <p:sp>
        <p:nvSpPr>
          <p:cNvPr id="23" name="Oval 22">
            <a:extLst>
              <a:ext uri="{FF2B5EF4-FFF2-40B4-BE49-F238E27FC236}">
                <a16:creationId xmlns:a16="http://schemas.microsoft.com/office/drawing/2014/main" id="{0207A20B-CC4C-4CCB-B480-C250ADA46CBC}"/>
              </a:ext>
            </a:extLst>
          </p:cNvPr>
          <p:cNvSpPr/>
          <p:nvPr/>
        </p:nvSpPr>
        <p:spPr>
          <a:xfrm>
            <a:off x="9681438" y="1630447"/>
            <a:ext cx="1611649" cy="1611648"/>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anchor="ctr"/>
          <a:lstStyle/>
          <a:p>
            <a:pPr algn="ctr" defTabSz="1218042">
              <a:defRPr/>
            </a:pPr>
            <a:r>
              <a:rPr lang="en-US" sz="1400" b="1" kern="0" dirty="0">
                <a:solidFill>
                  <a:sysClr val="window" lastClr="FFFFFF"/>
                </a:solidFill>
                <a:latin typeface="Arial" panose="020B0604020202020204" pitchFamily="34" charset="0"/>
                <a:ea typeface="MS PGothic" panose="020B0600070205080204" pitchFamily="34" charset="-128"/>
                <a:cs typeface="Arial" panose="020B0604020202020204" pitchFamily="34" charset="0"/>
              </a:rPr>
              <a:t>Kentucky Investment Fund Act (KIFA)</a:t>
            </a:r>
          </a:p>
        </p:txBody>
      </p:sp>
      <p:sp>
        <p:nvSpPr>
          <p:cNvPr id="2" name="TextBox 1">
            <a:extLst>
              <a:ext uri="{FF2B5EF4-FFF2-40B4-BE49-F238E27FC236}">
                <a16:creationId xmlns:a16="http://schemas.microsoft.com/office/drawing/2014/main" id="{7AB135BA-4499-C304-AF17-44A3ACA7310D}"/>
              </a:ext>
            </a:extLst>
          </p:cNvPr>
          <p:cNvSpPr txBox="1"/>
          <p:nvPr/>
        </p:nvSpPr>
        <p:spPr>
          <a:xfrm>
            <a:off x="2991852" y="6005758"/>
            <a:ext cx="6250673" cy="646331"/>
          </a:xfrm>
          <a:prstGeom prst="rect">
            <a:avLst/>
          </a:prstGeom>
          <a:noFill/>
        </p:spPr>
        <p:txBody>
          <a:bodyPr wrap="square" rtlCol="0">
            <a:spAutoFit/>
          </a:bodyPr>
          <a:lstStyle/>
          <a:p>
            <a:pPr algn="ctr"/>
            <a:r>
              <a:rPr lang="en-US" b="1" i="1" dirty="0">
                <a:solidFill>
                  <a:schemeClr val="accent5">
                    <a:lumMod val="50000"/>
                  </a:schemeClr>
                </a:solidFill>
              </a:rPr>
              <a:t>Programs in dark blue circles have enhanced benefits for projects locating in enhanced incentive counties</a:t>
            </a:r>
          </a:p>
        </p:txBody>
      </p:sp>
    </p:spTree>
    <p:extLst>
      <p:ext uri="{BB962C8B-B14F-4D97-AF65-F5344CB8AC3E}">
        <p14:creationId xmlns:p14="http://schemas.microsoft.com/office/powerpoint/2010/main" val="5424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69772E-02C7-863B-3130-3B7CEC804C7A}"/>
              </a:ext>
            </a:extLst>
          </p:cNvPr>
          <p:cNvSpPr txBox="1"/>
          <p:nvPr/>
        </p:nvSpPr>
        <p:spPr>
          <a:xfrm>
            <a:off x="11342451" y="6366150"/>
            <a:ext cx="503405" cy="307777"/>
          </a:xfrm>
          <a:prstGeom prst="rect">
            <a:avLst/>
          </a:prstGeom>
          <a:noFill/>
        </p:spPr>
        <p:txBody>
          <a:bodyPr wrap="square">
            <a:spAutoFit/>
          </a:bodyPr>
          <a:lstStyle/>
          <a:p>
            <a:fld id="{17D35942-BE58-644D-83C9-C4DBB4948CB6}" type="slidenum">
              <a:rPr lang="en-US" sz="1400" b="1">
                <a:solidFill>
                  <a:schemeClr val="tx1">
                    <a:tint val="75000"/>
                  </a:schemeClr>
                </a:solidFill>
                <a:latin typeface="Arial" panose="020B0604020202020204" pitchFamily="34" charset="0"/>
                <a:cs typeface="Arial" panose="020B0604020202020204" pitchFamily="34" charset="0"/>
              </a:rPr>
              <a:pPr/>
              <a:t>34</a:t>
            </a:fld>
            <a:endParaRPr lang="en-US" sz="1400" b="1" dirty="0">
              <a:solidFill>
                <a:schemeClr val="tx1">
                  <a:tint val="75000"/>
                </a:schemeClr>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23CD66D5-0244-DB48-CD7D-BC8744DC8605}"/>
              </a:ext>
            </a:extLst>
          </p:cNvPr>
          <p:cNvPicPr>
            <a:picLocks noChangeAspect="1"/>
          </p:cNvPicPr>
          <p:nvPr/>
        </p:nvPicPr>
        <p:blipFill>
          <a:blip r:embed="rId3"/>
          <a:stretch>
            <a:fillRect/>
          </a:stretch>
        </p:blipFill>
        <p:spPr>
          <a:xfrm>
            <a:off x="172870" y="6123279"/>
            <a:ext cx="1045298" cy="550648"/>
          </a:xfrm>
          <a:prstGeom prst="rect">
            <a:avLst/>
          </a:prstGeom>
        </p:spPr>
      </p:pic>
      <p:pic>
        <p:nvPicPr>
          <p:cNvPr id="6" name="Picture 5">
            <a:extLst>
              <a:ext uri="{FF2B5EF4-FFF2-40B4-BE49-F238E27FC236}">
                <a16:creationId xmlns:a16="http://schemas.microsoft.com/office/drawing/2014/main" id="{69B57A1E-96D5-F5DF-3699-966C5AD73438}"/>
              </a:ext>
            </a:extLst>
          </p:cNvPr>
          <p:cNvPicPr>
            <a:picLocks noChangeAspect="1"/>
          </p:cNvPicPr>
          <p:nvPr/>
        </p:nvPicPr>
        <p:blipFill>
          <a:blip r:embed="rId4"/>
          <a:stretch>
            <a:fillRect/>
          </a:stretch>
        </p:blipFill>
        <p:spPr>
          <a:xfrm>
            <a:off x="1334464" y="0"/>
            <a:ext cx="9523071" cy="6858000"/>
          </a:xfrm>
          <a:prstGeom prst="rect">
            <a:avLst/>
          </a:prstGeom>
        </p:spPr>
      </p:pic>
    </p:spTree>
    <p:extLst>
      <p:ext uri="{BB962C8B-B14F-4D97-AF65-F5344CB8AC3E}">
        <p14:creationId xmlns:p14="http://schemas.microsoft.com/office/powerpoint/2010/main" val="3475908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D6D8C04C-057F-3D4D-8C6F-0D40385F30CA}"/>
              </a:ext>
            </a:extLst>
          </p:cNvPr>
          <p:cNvSpPr txBox="1"/>
          <p:nvPr/>
        </p:nvSpPr>
        <p:spPr>
          <a:xfrm>
            <a:off x="266534" y="194548"/>
            <a:ext cx="6623587" cy="1692771"/>
          </a:xfrm>
          <a:prstGeom prst="rect">
            <a:avLst/>
          </a:prstGeom>
          <a:noFill/>
        </p:spPr>
        <p:txBody>
          <a:bodyPr wrap="square">
            <a:spAutoFit/>
          </a:bodyPr>
          <a:lstStyle/>
          <a:p>
            <a:pPr algn="ctr">
              <a:defRPr/>
            </a:pPr>
            <a:r>
              <a:rPr lang="en-US" sz="4000" spc="-200" dirty="0">
                <a:solidFill>
                  <a:srgbClr val="003764"/>
                </a:solidFill>
                <a:latin typeface="Arial Black" panose="020B0A04020102020204" pitchFamily="34" charset="0"/>
                <a:ea typeface="MS PGothic" panose="020B0600070205080204" pitchFamily="34" charset="-128"/>
              </a:rPr>
              <a:t>CASH PROGRAMS</a:t>
            </a:r>
          </a:p>
          <a:p>
            <a:pPr algn="ctr">
              <a:defRPr/>
            </a:pPr>
            <a:r>
              <a:rPr lang="pt-BR" sz="2400" kern="0" spc="300" dirty="0">
                <a:latin typeface="Arial"/>
                <a:cs typeface="Arial"/>
              </a:rPr>
              <a:t>ALL ARE PERFORMANCE-BASED</a:t>
            </a:r>
            <a:endParaRPr lang="en-CA" sz="2400" spc="300" dirty="0">
              <a:latin typeface="Arial"/>
              <a:ea typeface="Open Sans" pitchFamily="34" charset="0"/>
              <a:cs typeface="Arial"/>
            </a:endParaRPr>
          </a:p>
          <a:p>
            <a:pPr algn="ctr">
              <a:defRPr/>
            </a:pPr>
            <a:endParaRPr lang="en-US" sz="4000" spc="-200" dirty="0">
              <a:solidFill>
                <a:srgbClr val="003764"/>
              </a:solidFill>
              <a:latin typeface="Arial Black" panose="020B0A04020102020204" pitchFamily="34" charset="0"/>
              <a:ea typeface="MS PGothic" panose="020B0600070205080204" pitchFamily="34" charset="-128"/>
            </a:endParaRPr>
          </a:p>
        </p:txBody>
      </p:sp>
      <p:sp>
        <p:nvSpPr>
          <p:cNvPr id="11" name="Rectangle 10"/>
          <p:cNvSpPr/>
          <p:nvPr/>
        </p:nvSpPr>
        <p:spPr>
          <a:xfrm>
            <a:off x="393290" y="1314500"/>
            <a:ext cx="6560659" cy="5734903"/>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KEDFA Loans and Grants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High-Tech Investment and Construction Pool</a:t>
            </a:r>
          </a:p>
          <a:p>
            <a:pPr marL="285750" indent="-285750">
              <a:lnSpc>
                <a:spcPct val="150000"/>
              </a:lnSpc>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Economic Development Fund (EDF)</a:t>
            </a:r>
          </a:p>
          <a:p>
            <a:pPr marL="742950" lvl="1" indent="-285750">
              <a:lnSpc>
                <a:spcPct val="150000"/>
              </a:lnSpc>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Kentucky Product Development Initiative (KPDI)</a:t>
            </a:r>
          </a:p>
          <a:p>
            <a:pPr marL="285750" indent="-285750">
              <a:lnSpc>
                <a:spcPct val="150000"/>
              </a:lnSpc>
              <a:spcAft>
                <a:spcPts val="500"/>
              </a:spcAft>
              <a:buFont typeface="Arial" panose="020B0604020202020204" pitchFamily="34" charset="0"/>
              <a:buChar char="•"/>
            </a:pPr>
            <a:r>
              <a:rPr lang="en-US" sz="2000" dirty="0">
                <a:latin typeface="Arial" panose="020B0604020202020204" pitchFamily="34" charset="0"/>
                <a:cs typeface="Arial" panose="020B0604020202020204" pitchFamily="34" charset="0"/>
              </a:rPr>
              <a:t>Kentucky Rural Hospital Loan Program (KRHLP)</a:t>
            </a:r>
          </a:p>
          <a:p>
            <a:pPr marL="285750" indent="-285750">
              <a:lnSpc>
                <a:spcPct val="150000"/>
              </a:lnSpc>
              <a:spcAft>
                <a:spcPts val="500"/>
              </a:spcAft>
              <a:buFont typeface="Arial" panose="020B0604020202020204" pitchFamily="34" charset="0"/>
              <a:buChar char="•"/>
            </a:pPr>
            <a:r>
              <a:rPr lang="en-US" sz="2000" dirty="0">
                <a:latin typeface="Arial"/>
                <a:ea typeface="Arial"/>
                <a:cs typeface="Arial"/>
                <a:sym typeface="Arial"/>
              </a:rPr>
              <a:t>Kentucky Small Business Credit Initiative – KSBCI</a:t>
            </a:r>
          </a:p>
          <a:p>
            <a:pPr marL="799466" lvl="1" indent="-342266">
              <a:lnSpc>
                <a:spcPct val="150000"/>
              </a:lnSpc>
              <a:buFont typeface="Arial" panose="020B0604020202020204" pitchFamily="34" charset="0"/>
              <a:buChar char="•"/>
              <a:defRPr/>
            </a:pPr>
            <a:r>
              <a:rPr lang="en-US" sz="2000" dirty="0">
                <a:latin typeface="Arial"/>
                <a:ea typeface="Arial"/>
                <a:cs typeface="Arial"/>
                <a:sym typeface="Arial"/>
              </a:rPr>
              <a:t>Kentucky Collateral Support Program – KYCSP</a:t>
            </a:r>
          </a:p>
          <a:p>
            <a:pPr marL="799466" lvl="1" indent="-342266">
              <a:lnSpc>
                <a:spcPct val="150000"/>
              </a:lnSpc>
              <a:buFont typeface="Arial" panose="020B0604020202020204" pitchFamily="34" charset="0"/>
              <a:buChar char="•"/>
              <a:defRPr/>
            </a:pPr>
            <a:r>
              <a:rPr lang="en-US" sz="2000" dirty="0">
                <a:latin typeface="Arial"/>
                <a:ea typeface="Arial"/>
                <a:cs typeface="Arial"/>
                <a:sym typeface="Arial"/>
              </a:rPr>
              <a:t>Kentucky Loan Participation Program - KYLPP</a:t>
            </a:r>
          </a:p>
          <a:p>
            <a:pPr marL="285750" indent="-285750">
              <a:lnSpc>
                <a:spcPct val="15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sym typeface="Arial"/>
              </a:rPr>
              <a:t>Western Kentucky Risk Assistance Fund - WKRAF</a:t>
            </a:r>
          </a:p>
          <a:p>
            <a:pPr marL="285750" indent="-285750">
              <a:lnSpc>
                <a:spcPct val="15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sym typeface="Arial"/>
              </a:rPr>
              <a:t>Export Assistance – STEP Grant </a:t>
            </a:r>
          </a:p>
          <a:p>
            <a:pPr marL="285750" indent="-285750">
              <a:lnSpc>
                <a:spcPct val="150000"/>
              </a:lnSpc>
              <a:buFont typeface="Arial" panose="020B0604020202020204" pitchFamily="34" charset="0"/>
              <a:buChar char="•"/>
              <a:defRPr/>
            </a:pPr>
            <a:r>
              <a:rPr lang="en-US" sz="2000" dirty="0">
                <a:latin typeface="Arial" panose="020B0604020202020204" pitchFamily="34" charset="0"/>
                <a:cs typeface="Arial" panose="020B0604020202020204" pitchFamily="34" charset="0"/>
                <a:sym typeface="Arial"/>
              </a:rPr>
              <a:t>SBIR/STTR Funding Assistance &amp; Matching Funds</a:t>
            </a:r>
            <a:endParaRPr lang="en-US" sz="2000" dirty="0">
              <a:latin typeface="Arial" panose="020B0604020202020204" pitchFamily="34" charset="0"/>
              <a:cs typeface="Arial" panose="020B0604020202020204" pitchFamily="34" charset="0"/>
            </a:endParaRPr>
          </a:p>
          <a:p>
            <a:pPr>
              <a:spcAft>
                <a:spcPts val="500"/>
              </a:spcAft>
            </a:pP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021"/>
          <a:stretch/>
        </p:blipFill>
        <p:spPr>
          <a:xfrm>
            <a:off x="6890123" y="3108542"/>
            <a:ext cx="5301876" cy="3776753"/>
          </a:xfrm>
          <a:prstGeom prst="rect">
            <a:avLst/>
          </a:prstGeom>
        </p:spPr>
      </p:pic>
      <p:cxnSp>
        <p:nvCxnSpPr>
          <p:cNvPr id="4" name="Straight Connector 3">
            <a:extLst>
              <a:ext uri="{FF2B5EF4-FFF2-40B4-BE49-F238E27FC236}">
                <a16:creationId xmlns:a16="http://schemas.microsoft.com/office/drawing/2014/main" id="{DB805292-CABE-C74B-B5F5-0283CF2B3337}"/>
              </a:ext>
            </a:extLst>
          </p:cNvPr>
          <p:cNvCxnSpPr/>
          <p:nvPr/>
        </p:nvCxnSpPr>
        <p:spPr>
          <a:xfrm>
            <a:off x="6525057" y="3158083"/>
            <a:ext cx="657763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94" t="13673" r="11913"/>
          <a:stretch/>
        </p:blipFill>
        <p:spPr>
          <a:xfrm>
            <a:off x="6890123" y="194821"/>
            <a:ext cx="5301874" cy="2963259"/>
          </a:xfrm>
          <a:prstGeom prst="rect">
            <a:avLst/>
          </a:prstGeom>
        </p:spPr>
      </p:pic>
      <p:sp>
        <p:nvSpPr>
          <p:cNvPr id="10" name="Slide Number Placeholder 1">
            <a:extLst>
              <a:ext uri="{FF2B5EF4-FFF2-40B4-BE49-F238E27FC236}">
                <a16:creationId xmlns:a16="http://schemas.microsoft.com/office/drawing/2014/main" id="{DDC34CF0-13E4-364C-B811-751DCD013489}"/>
              </a:ext>
            </a:extLst>
          </p:cNvPr>
          <p:cNvSpPr txBox="1">
            <a:spLocks/>
          </p:cNvSpPr>
          <p:nvPr/>
        </p:nvSpPr>
        <p:spPr>
          <a:xfrm>
            <a:off x="9263248" y="6418055"/>
            <a:ext cx="25354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23220D-1260-40E8-9778-1C12234F95C5}" type="slidenum">
              <a:rPr lang="en-US" sz="1400" b="1" smtClean="0">
                <a:solidFill>
                  <a:schemeClr val="bg1"/>
                </a:solidFill>
                <a:latin typeface="Arial" panose="020B0604020202020204" pitchFamily="34" charset="0"/>
                <a:cs typeface="Arial" panose="020B0604020202020204" pitchFamily="34" charset="0"/>
              </a:rPr>
              <a:pPr/>
              <a:t>35</a:t>
            </a:fld>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616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47D796F-767D-3C4E-A162-94003F700485}"/>
              </a:ext>
            </a:extLst>
          </p:cNvPr>
          <p:cNvGrpSpPr/>
          <p:nvPr/>
        </p:nvGrpSpPr>
        <p:grpSpPr>
          <a:xfrm>
            <a:off x="6272534" y="-758883"/>
            <a:ext cx="6570082" cy="3331760"/>
            <a:chOff x="6016581" y="-826104"/>
            <a:chExt cx="6594557" cy="3344172"/>
          </a:xfrm>
        </p:grpSpPr>
        <p:grpSp>
          <p:nvGrpSpPr>
            <p:cNvPr id="35" name="Group 34">
              <a:extLst>
                <a:ext uri="{FF2B5EF4-FFF2-40B4-BE49-F238E27FC236}">
                  <a16:creationId xmlns:a16="http://schemas.microsoft.com/office/drawing/2014/main" id="{28A9353C-AD6B-3041-850C-5EF8CE4B45FE}"/>
                </a:ext>
              </a:extLst>
            </p:cNvPr>
            <p:cNvGrpSpPr/>
            <p:nvPr/>
          </p:nvGrpSpPr>
          <p:grpSpPr>
            <a:xfrm>
              <a:off x="6016581" y="-116098"/>
              <a:ext cx="1468928" cy="1266318"/>
              <a:chOff x="7608203" y="3118616"/>
              <a:chExt cx="1468928" cy="1266318"/>
            </a:xfrm>
            <a:blipFill dpi="0" rotWithShape="1">
              <a:blip r:embed="rId3">
                <a:extLst>
                  <a:ext uri="{28A0092B-C50C-407E-A947-70E740481C1C}">
                    <a14:useLocalDpi xmlns:a14="http://schemas.microsoft.com/office/drawing/2010/main" val="0"/>
                  </a:ext>
                </a:extLst>
              </a:blip>
              <a:srcRect/>
              <a:stretch>
                <a:fillRect/>
              </a:stretch>
            </a:blipFill>
          </p:grpSpPr>
          <p:sp>
            <p:nvSpPr>
              <p:cNvPr id="57" name="Hexagon 56">
                <a:extLst>
                  <a:ext uri="{FF2B5EF4-FFF2-40B4-BE49-F238E27FC236}">
                    <a16:creationId xmlns:a16="http://schemas.microsoft.com/office/drawing/2014/main" id="{1B4F71DC-5135-2F4F-8585-044CAEC11C6D}"/>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8" name="Hexagon 57">
                <a:extLst>
                  <a:ext uri="{FF2B5EF4-FFF2-40B4-BE49-F238E27FC236}">
                    <a16:creationId xmlns:a16="http://schemas.microsoft.com/office/drawing/2014/main" id="{5E83BA87-91EB-A840-9F17-740A1A6F29A0}"/>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6" name="Group 35">
              <a:extLst>
                <a:ext uri="{FF2B5EF4-FFF2-40B4-BE49-F238E27FC236}">
                  <a16:creationId xmlns:a16="http://schemas.microsoft.com/office/drawing/2014/main" id="{5F878813-B7B4-ED49-B473-1F332B400CDF}"/>
                </a:ext>
              </a:extLst>
            </p:cNvPr>
            <p:cNvGrpSpPr/>
            <p:nvPr/>
          </p:nvGrpSpPr>
          <p:grpSpPr>
            <a:xfrm>
              <a:off x="7290524" y="-826104"/>
              <a:ext cx="1468928" cy="1266318"/>
              <a:chOff x="7608203" y="3118616"/>
              <a:chExt cx="1468928" cy="1266318"/>
            </a:xfrm>
            <a:solidFill>
              <a:srgbClr val="2A5F71"/>
            </a:solidFill>
          </p:grpSpPr>
          <p:sp>
            <p:nvSpPr>
              <p:cNvPr id="55" name="Hexagon 54">
                <a:extLst>
                  <a:ext uri="{FF2B5EF4-FFF2-40B4-BE49-F238E27FC236}">
                    <a16:creationId xmlns:a16="http://schemas.microsoft.com/office/drawing/2014/main" id="{145CA7A9-3A35-B641-B105-A180BEAAE1DD}"/>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6" name="Hexagon 55">
                <a:extLst>
                  <a:ext uri="{FF2B5EF4-FFF2-40B4-BE49-F238E27FC236}">
                    <a16:creationId xmlns:a16="http://schemas.microsoft.com/office/drawing/2014/main" id="{EEE5536F-63FC-DF4E-9B21-1691520B4716}"/>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7" name="Group 36">
              <a:extLst>
                <a:ext uri="{FF2B5EF4-FFF2-40B4-BE49-F238E27FC236}">
                  <a16:creationId xmlns:a16="http://schemas.microsoft.com/office/drawing/2014/main" id="{D1288E4F-21CD-B24A-A621-BD399A1262BA}"/>
                </a:ext>
              </a:extLst>
            </p:cNvPr>
            <p:cNvGrpSpPr/>
            <p:nvPr/>
          </p:nvGrpSpPr>
          <p:grpSpPr>
            <a:xfrm>
              <a:off x="8571444" y="-140975"/>
              <a:ext cx="1468928" cy="1266318"/>
              <a:chOff x="7608203" y="3118616"/>
              <a:chExt cx="1468928" cy="1266318"/>
            </a:xfrm>
            <a:solidFill>
              <a:srgbClr val="DBEDF0"/>
            </a:solidFill>
          </p:grpSpPr>
          <p:sp>
            <p:nvSpPr>
              <p:cNvPr id="53" name="Hexagon 52">
                <a:extLst>
                  <a:ext uri="{FF2B5EF4-FFF2-40B4-BE49-F238E27FC236}">
                    <a16:creationId xmlns:a16="http://schemas.microsoft.com/office/drawing/2014/main" id="{5C031BC1-4F2D-9649-AC95-6753D947DB49}"/>
                  </a:ext>
                </a:extLst>
              </p:cNvPr>
              <p:cNvSpPr/>
              <p:nvPr/>
            </p:nvSpPr>
            <p:spPr>
              <a:xfrm>
                <a:off x="7608203" y="3118616"/>
                <a:ext cx="1468928" cy="1266318"/>
              </a:xfrm>
              <a:prstGeom prst="hexagon">
                <a:avLst/>
              </a:prstGeom>
              <a:solidFill>
                <a:srgbClr val="DBEDF0"/>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4" name="Hexagon 53">
                <a:extLst>
                  <a:ext uri="{FF2B5EF4-FFF2-40B4-BE49-F238E27FC236}">
                    <a16:creationId xmlns:a16="http://schemas.microsoft.com/office/drawing/2014/main" id="{046DBF0F-B64C-5C43-9EA4-61229967C281}"/>
                  </a:ext>
                </a:extLst>
              </p:cNvPr>
              <p:cNvSpPr/>
              <p:nvPr/>
            </p:nvSpPr>
            <p:spPr>
              <a:xfrm>
                <a:off x="7725978" y="3220146"/>
                <a:ext cx="1233379" cy="1063258"/>
              </a:xfrm>
              <a:prstGeom prst="hexagon">
                <a:avLst/>
              </a:prstGeom>
              <a:solidFill>
                <a:srgbClr val="DBED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8" name="Group 37">
              <a:extLst>
                <a:ext uri="{FF2B5EF4-FFF2-40B4-BE49-F238E27FC236}">
                  <a16:creationId xmlns:a16="http://schemas.microsoft.com/office/drawing/2014/main" id="{56FDD6D0-A45C-5B4A-A257-AE55178A7160}"/>
                </a:ext>
              </a:extLst>
            </p:cNvPr>
            <p:cNvGrpSpPr/>
            <p:nvPr/>
          </p:nvGrpSpPr>
          <p:grpSpPr>
            <a:xfrm>
              <a:off x="9856827" y="-756720"/>
              <a:ext cx="1468928" cy="1266318"/>
              <a:chOff x="7608203" y="3118616"/>
              <a:chExt cx="1468928" cy="1266318"/>
            </a:xfrm>
            <a:solidFill>
              <a:srgbClr val="009BBF"/>
            </a:solidFill>
          </p:grpSpPr>
          <p:sp>
            <p:nvSpPr>
              <p:cNvPr id="51" name="Hexagon 50">
                <a:extLst>
                  <a:ext uri="{FF2B5EF4-FFF2-40B4-BE49-F238E27FC236}">
                    <a16:creationId xmlns:a16="http://schemas.microsoft.com/office/drawing/2014/main" id="{75E014F1-FF1B-9E48-9E86-3F7DE3099609}"/>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2" name="Hexagon 51">
                <a:extLst>
                  <a:ext uri="{FF2B5EF4-FFF2-40B4-BE49-F238E27FC236}">
                    <a16:creationId xmlns:a16="http://schemas.microsoft.com/office/drawing/2014/main" id="{73692712-B150-D44B-B708-16A9E8015C4E}"/>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9" name="Group 38">
              <a:extLst>
                <a:ext uri="{FF2B5EF4-FFF2-40B4-BE49-F238E27FC236}">
                  <a16:creationId xmlns:a16="http://schemas.microsoft.com/office/drawing/2014/main" id="{434346D0-4398-C144-B1DB-0D4B2C573926}"/>
                </a:ext>
              </a:extLst>
            </p:cNvPr>
            <p:cNvGrpSpPr/>
            <p:nvPr/>
          </p:nvGrpSpPr>
          <p:grpSpPr>
            <a:xfrm>
              <a:off x="11142210" y="-123561"/>
              <a:ext cx="1468928" cy="1266318"/>
              <a:chOff x="7608203" y="3118616"/>
              <a:chExt cx="1468928" cy="1266318"/>
            </a:xfrm>
            <a:solidFill>
              <a:srgbClr val="2A5F71"/>
            </a:solidFill>
          </p:grpSpPr>
          <p:sp>
            <p:nvSpPr>
              <p:cNvPr id="49" name="Hexagon 48">
                <a:extLst>
                  <a:ext uri="{FF2B5EF4-FFF2-40B4-BE49-F238E27FC236}">
                    <a16:creationId xmlns:a16="http://schemas.microsoft.com/office/drawing/2014/main" id="{2288D2FC-19D6-A84D-8FFA-0BF4BD497197}"/>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0" name="Hexagon 49">
                <a:extLst>
                  <a:ext uri="{FF2B5EF4-FFF2-40B4-BE49-F238E27FC236}">
                    <a16:creationId xmlns:a16="http://schemas.microsoft.com/office/drawing/2014/main" id="{6A5318CD-D0F3-9948-A2FA-83B2439D04E8}"/>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40" name="Group 39">
              <a:extLst>
                <a:ext uri="{FF2B5EF4-FFF2-40B4-BE49-F238E27FC236}">
                  <a16:creationId xmlns:a16="http://schemas.microsoft.com/office/drawing/2014/main" id="{B5806A8F-FDF2-9840-95A5-9BB7EF059884}"/>
                </a:ext>
              </a:extLst>
            </p:cNvPr>
            <p:cNvGrpSpPr/>
            <p:nvPr/>
          </p:nvGrpSpPr>
          <p:grpSpPr>
            <a:xfrm>
              <a:off x="11127044" y="1251750"/>
              <a:ext cx="1468928" cy="1266318"/>
              <a:chOff x="7608203" y="3118616"/>
              <a:chExt cx="1468928" cy="1266318"/>
            </a:xfrm>
            <a:solidFill>
              <a:srgbClr val="ACDEE6"/>
            </a:solidFill>
          </p:grpSpPr>
          <p:sp>
            <p:nvSpPr>
              <p:cNvPr id="47" name="Hexagon 46">
                <a:extLst>
                  <a:ext uri="{FF2B5EF4-FFF2-40B4-BE49-F238E27FC236}">
                    <a16:creationId xmlns:a16="http://schemas.microsoft.com/office/drawing/2014/main" id="{6F596AA7-DC2C-BF44-AA8A-2D639B48DF7C}"/>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8" name="Hexagon 47">
                <a:extLst>
                  <a:ext uri="{FF2B5EF4-FFF2-40B4-BE49-F238E27FC236}">
                    <a16:creationId xmlns:a16="http://schemas.microsoft.com/office/drawing/2014/main" id="{54CEF039-9517-754A-A34A-35F1A70C81C0}"/>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41" name="Group 40">
              <a:extLst>
                <a:ext uri="{FF2B5EF4-FFF2-40B4-BE49-F238E27FC236}">
                  <a16:creationId xmlns:a16="http://schemas.microsoft.com/office/drawing/2014/main" id="{3254AD7E-34F1-EA49-98BD-949ECC34CFFA}"/>
                </a:ext>
              </a:extLst>
            </p:cNvPr>
            <p:cNvGrpSpPr/>
            <p:nvPr/>
          </p:nvGrpSpPr>
          <p:grpSpPr>
            <a:xfrm>
              <a:off x="9856827" y="61112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45" name="Hexagon 44">
                <a:extLst>
                  <a:ext uri="{FF2B5EF4-FFF2-40B4-BE49-F238E27FC236}">
                    <a16:creationId xmlns:a16="http://schemas.microsoft.com/office/drawing/2014/main" id="{8B1EAA99-A990-8E40-8608-46D8D52042D9}"/>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6" name="Hexagon 45">
                <a:extLst>
                  <a:ext uri="{FF2B5EF4-FFF2-40B4-BE49-F238E27FC236}">
                    <a16:creationId xmlns:a16="http://schemas.microsoft.com/office/drawing/2014/main" id="{101CBCD0-AA0F-7E4D-91D7-6FE96E253E61}"/>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42" name="Group 41">
              <a:extLst>
                <a:ext uri="{FF2B5EF4-FFF2-40B4-BE49-F238E27FC236}">
                  <a16:creationId xmlns:a16="http://schemas.microsoft.com/office/drawing/2014/main" id="{2A39DC57-6FFB-9447-83AA-82C62BDBECCA}"/>
                </a:ext>
              </a:extLst>
            </p:cNvPr>
            <p:cNvGrpSpPr/>
            <p:nvPr/>
          </p:nvGrpSpPr>
          <p:grpSpPr>
            <a:xfrm>
              <a:off x="7316978" y="586651"/>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43" name="Hexagon 42">
                <a:extLst>
                  <a:ext uri="{FF2B5EF4-FFF2-40B4-BE49-F238E27FC236}">
                    <a16:creationId xmlns:a16="http://schemas.microsoft.com/office/drawing/2014/main" id="{D701A3E6-4E12-464B-A504-18FDD66C77DA}"/>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4" name="Hexagon 43">
                <a:extLst>
                  <a:ext uri="{FF2B5EF4-FFF2-40B4-BE49-F238E27FC236}">
                    <a16:creationId xmlns:a16="http://schemas.microsoft.com/office/drawing/2014/main" id="{53E7975F-AE23-A84A-9AC5-ABD34FD6B6D7}"/>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sp>
        <p:nvSpPr>
          <p:cNvPr id="2" name="TextBox 1"/>
          <p:cNvSpPr txBox="1"/>
          <p:nvPr/>
        </p:nvSpPr>
        <p:spPr>
          <a:xfrm>
            <a:off x="10606" y="3338405"/>
            <a:ext cx="12192000" cy="769441"/>
          </a:xfrm>
          <a:prstGeom prst="rect">
            <a:avLst/>
          </a:prstGeom>
          <a:noFill/>
        </p:spPr>
        <p:txBody>
          <a:bodyPr wrap="square" rtlCol="0">
            <a:spAutoFit/>
          </a:bodyPr>
          <a:lstStyle/>
          <a:p>
            <a:pPr algn="ctr"/>
            <a:r>
              <a:rPr lang="en-US" sz="4400" dirty="0">
                <a:solidFill>
                  <a:srgbClr val="003764"/>
                </a:solidFill>
                <a:latin typeface="Arial Black" panose="020B0A04020102020204" pitchFamily="34" charset="0"/>
              </a:rPr>
              <a:t>Q &amp; A</a:t>
            </a:r>
          </a:p>
        </p:txBody>
      </p:sp>
      <p:grpSp>
        <p:nvGrpSpPr>
          <p:cNvPr id="28" name="Group 27">
            <a:extLst>
              <a:ext uri="{FF2B5EF4-FFF2-40B4-BE49-F238E27FC236}">
                <a16:creationId xmlns:a16="http://schemas.microsoft.com/office/drawing/2014/main" id="{67EE5766-BC27-B24A-9867-356E0ABD9665}"/>
              </a:ext>
            </a:extLst>
          </p:cNvPr>
          <p:cNvGrpSpPr/>
          <p:nvPr/>
        </p:nvGrpSpPr>
        <p:grpSpPr>
          <a:xfrm flipH="1">
            <a:off x="-394014" y="-749879"/>
            <a:ext cx="6570082" cy="3331760"/>
            <a:chOff x="6016581" y="-826104"/>
            <a:chExt cx="6594557" cy="3344172"/>
          </a:xfrm>
        </p:grpSpPr>
        <p:grpSp>
          <p:nvGrpSpPr>
            <p:cNvPr id="29" name="Group 28">
              <a:extLst>
                <a:ext uri="{FF2B5EF4-FFF2-40B4-BE49-F238E27FC236}">
                  <a16:creationId xmlns:a16="http://schemas.microsoft.com/office/drawing/2014/main" id="{909D5B1F-EE19-2A42-9EA0-CF6E4BED05F9}"/>
                </a:ext>
              </a:extLst>
            </p:cNvPr>
            <p:cNvGrpSpPr/>
            <p:nvPr/>
          </p:nvGrpSpPr>
          <p:grpSpPr>
            <a:xfrm>
              <a:off x="6016581" y="-116098"/>
              <a:ext cx="1468928" cy="1266318"/>
              <a:chOff x="7608203" y="3118616"/>
              <a:chExt cx="1468928" cy="1266318"/>
            </a:xfrm>
            <a:blipFill dpi="0" rotWithShape="1">
              <a:blip r:embed="rId3">
                <a:extLst>
                  <a:ext uri="{28A0092B-C50C-407E-A947-70E740481C1C}">
                    <a14:useLocalDpi xmlns:a14="http://schemas.microsoft.com/office/drawing/2010/main" val="0"/>
                  </a:ext>
                </a:extLst>
              </a:blip>
              <a:srcRect/>
              <a:stretch>
                <a:fillRect/>
              </a:stretch>
            </a:blipFill>
          </p:grpSpPr>
          <p:sp>
            <p:nvSpPr>
              <p:cNvPr id="76" name="Hexagon 75">
                <a:extLst>
                  <a:ext uri="{FF2B5EF4-FFF2-40B4-BE49-F238E27FC236}">
                    <a16:creationId xmlns:a16="http://schemas.microsoft.com/office/drawing/2014/main" id="{11A53770-5C86-ED4C-85E5-6F414712F60B}"/>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7" name="Hexagon 76">
                <a:extLst>
                  <a:ext uri="{FF2B5EF4-FFF2-40B4-BE49-F238E27FC236}">
                    <a16:creationId xmlns:a16="http://schemas.microsoft.com/office/drawing/2014/main" id="{9170EA27-B34B-A64D-822A-ECE5715735FD}"/>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0" name="Group 29">
              <a:extLst>
                <a:ext uri="{FF2B5EF4-FFF2-40B4-BE49-F238E27FC236}">
                  <a16:creationId xmlns:a16="http://schemas.microsoft.com/office/drawing/2014/main" id="{751DB7BD-4E10-EB43-845D-E4FDB262F0FF}"/>
                </a:ext>
              </a:extLst>
            </p:cNvPr>
            <p:cNvGrpSpPr/>
            <p:nvPr/>
          </p:nvGrpSpPr>
          <p:grpSpPr>
            <a:xfrm>
              <a:off x="7290524" y="-826104"/>
              <a:ext cx="1468928" cy="1266318"/>
              <a:chOff x="7608203" y="3118616"/>
              <a:chExt cx="1468928" cy="1266318"/>
            </a:xfrm>
            <a:solidFill>
              <a:srgbClr val="2A5F71"/>
            </a:solidFill>
          </p:grpSpPr>
          <p:sp>
            <p:nvSpPr>
              <p:cNvPr id="74" name="Hexagon 73">
                <a:extLst>
                  <a:ext uri="{FF2B5EF4-FFF2-40B4-BE49-F238E27FC236}">
                    <a16:creationId xmlns:a16="http://schemas.microsoft.com/office/drawing/2014/main" id="{B2F47D89-08AA-D74E-BD2E-747726C674A1}"/>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5" name="Hexagon 74">
                <a:extLst>
                  <a:ext uri="{FF2B5EF4-FFF2-40B4-BE49-F238E27FC236}">
                    <a16:creationId xmlns:a16="http://schemas.microsoft.com/office/drawing/2014/main" id="{4A537815-F793-B54C-827A-923CB3336A09}"/>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1" name="Group 30">
              <a:extLst>
                <a:ext uri="{FF2B5EF4-FFF2-40B4-BE49-F238E27FC236}">
                  <a16:creationId xmlns:a16="http://schemas.microsoft.com/office/drawing/2014/main" id="{A660010C-E1D1-A141-B103-D1560D97F19E}"/>
                </a:ext>
              </a:extLst>
            </p:cNvPr>
            <p:cNvGrpSpPr/>
            <p:nvPr/>
          </p:nvGrpSpPr>
          <p:grpSpPr>
            <a:xfrm>
              <a:off x="8571444" y="-140975"/>
              <a:ext cx="1468928" cy="1266318"/>
              <a:chOff x="7608203" y="3118616"/>
              <a:chExt cx="1468928" cy="1266318"/>
            </a:xfrm>
            <a:solidFill>
              <a:srgbClr val="DBEDF0"/>
            </a:solidFill>
          </p:grpSpPr>
          <p:sp>
            <p:nvSpPr>
              <p:cNvPr id="72" name="Hexagon 71">
                <a:extLst>
                  <a:ext uri="{FF2B5EF4-FFF2-40B4-BE49-F238E27FC236}">
                    <a16:creationId xmlns:a16="http://schemas.microsoft.com/office/drawing/2014/main" id="{C30E4015-2DF4-CB41-8CCE-57FF4C495D7B}"/>
                  </a:ext>
                </a:extLst>
              </p:cNvPr>
              <p:cNvSpPr/>
              <p:nvPr/>
            </p:nvSpPr>
            <p:spPr>
              <a:xfrm>
                <a:off x="7608203" y="3118616"/>
                <a:ext cx="1468928" cy="1266318"/>
              </a:xfrm>
              <a:prstGeom prst="hexagon">
                <a:avLst/>
              </a:prstGeom>
              <a:solidFill>
                <a:srgbClr val="DBEDF0"/>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3" name="Hexagon 72">
                <a:extLst>
                  <a:ext uri="{FF2B5EF4-FFF2-40B4-BE49-F238E27FC236}">
                    <a16:creationId xmlns:a16="http://schemas.microsoft.com/office/drawing/2014/main" id="{B48B405C-33E5-DD4A-8DC2-43F31A4A5F41}"/>
                  </a:ext>
                </a:extLst>
              </p:cNvPr>
              <p:cNvSpPr/>
              <p:nvPr/>
            </p:nvSpPr>
            <p:spPr>
              <a:xfrm>
                <a:off x="7725978" y="3220146"/>
                <a:ext cx="1233379" cy="1063258"/>
              </a:xfrm>
              <a:prstGeom prst="hexagon">
                <a:avLst/>
              </a:prstGeom>
              <a:solidFill>
                <a:srgbClr val="DBED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2" name="Group 31">
              <a:extLst>
                <a:ext uri="{FF2B5EF4-FFF2-40B4-BE49-F238E27FC236}">
                  <a16:creationId xmlns:a16="http://schemas.microsoft.com/office/drawing/2014/main" id="{98F72E97-BF7A-9642-8F29-5585AC51451F}"/>
                </a:ext>
              </a:extLst>
            </p:cNvPr>
            <p:cNvGrpSpPr/>
            <p:nvPr/>
          </p:nvGrpSpPr>
          <p:grpSpPr>
            <a:xfrm>
              <a:off x="9856827" y="-756720"/>
              <a:ext cx="1468928" cy="1266318"/>
              <a:chOff x="7608203" y="3118616"/>
              <a:chExt cx="1468928" cy="1266318"/>
            </a:xfrm>
            <a:solidFill>
              <a:srgbClr val="009BBF"/>
            </a:solidFill>
          </p:grpSpPr>
          <p:sp>
            <p:nvSpPr>
              <p:cNvPr id="70" name="Hexagon 69">
                <a:extLst>
                  <a:ext uri="{FF2B5EF4-FFF2-40B4-BE49-F238E27FC236}">
                    <a16:creationId xmlns:a16="http://schemas.microsoft.com/office/drawing/2014/main" id="{080DCE39-3F32-9647-9D70-990592EC02A1}"/>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1" name="Hexagon 70">
                <a:extLst>
                  <a:ext uri="{FF2B5EF4-FFF2-40B4-BE49-F238E27FC236}">
                    <a16:creationId xmlns:a16="http://schemas.microsoft.com/office/drawing/2014/main" id="{DB948FBC-4A6C-D242-9904-3B3FFA371D72}"/>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3" name="Group 32">
              <a:extLst>
                <a:ext uri="{FF2B5EF4-FFF2-40B4-BE49-F238E27FC236}">
                  <a16:creationId xmlns:a16="http://schemas.microsoft.com/office/drawing/2014/main" id="{6C7CA68E-6BFF-BE45-BE06-6D5FB7264ED0}"/>
                </a:ext>
              </a:extLst>
            </p:cNvPr>
            <p:cNvGrpSpPr/>
            <p:nvPr/>
          </p:nvGrpSpPr>
          <p:grpSpPr>
            <a:xfrm>
              <a:off x="11142210" y="-123561"/>
              <a:ext cx="1468928" cy="1266318"/>
              <a:chOff x="7608203" y="3118616"/>
              <a:chExt cx="1468928" cy="1266318"/>
            </a:xfrm>
            <a:solidFill>
              <a:srgbClr val="2A5F71"/>
            </a:solidFill>
          </p:grpSpPr>
          <p:sp>
            <p:nvSpPr>
              <p:cNvPr id="68" name="Hexagon 67">
                <a:extLst>
                  <a:ext uri="{FF2B5EF4-FFF2-40B4-BE49-F238E27FC236}">
                    <a16:creationId xmlns:a16="http://schemas.microsoft.com/office/drawing/2014/main" id="{E303279F-EFF3-EC4F-BD23-FA433A229C20}"/>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9" name="Hexagon 68">
                <a:extLst>
                  <a:ext uri="{FF2B5EF4-FFF2-40B4-BE49-F238E27FC236}">
                    <a16:creationId xmlns:a16="http://schemas.microsoft.com/office/drawing/2014/main" id="{BCF72E66-5C35-0446-80FB-5E7B76DD07DE}"/>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59" name="Group 58">
              <a:extLst>
                <a:ext uri="{FF2B5EF4-FFF2-40B4-BE49-F238E27FC236}">
                  <a16:creationId xmlns:a16="http://schemas.microsoft.com/office/drawing/2014/main" id="{6A48B180-038B-854E-8925-EB4FA482F095}"/>
                </a:ext>
              </a:extLst>
            </p:cNvPr>
            <p:cNvGrpSpPr/>
            <p:nvPr/>
          </p:nvGrpSpPr>
          <p:grpSpPr>
            <a:xfrm>
              <a:off x="11127044" y="1251750"/>
              <a:ext cx="1468928" cy="1266318"/>
              <a:chOff x="7608203" y="3118616"/>
              <a:chExt cx="1468928" cy="1266318"/>
            </a:xfrm>
            <a:solidFill>
              <a:srgbClr val="ACDEE6"/>
            </a:solidFill>
          </p:grpSpPr>
          <p:sp>
            <p:nvSpPr>
              <p:cNvPr id="66" name="Hexagon 65">
                <a:extLst>
                  <a:ext uri="{FF2B5EF4-FFF2-40B4-BE49-F238E27FC236}">
                    <a16:creationId xmlns:a16="http://schemas.microsoft.com/office/drawing/2014/main" id="{C8132D1D-ECC2-2249-9A93-93F874B87976}"/>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7" name="Hexagon 66">
                <a:extLst>
                  <a:ext uri="{FF2B5EF4-FFF2-40B4-BE49-F238E27FC236}">
                    <a16:creationId xmlns:a16="http://schemas.microsoft.com/office/drawing/2014/main" id="{25403E1B-7DD5-D04F-ADD5-AF4202C1D1A3}"/>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0" name="Group 59">
              <a:extLst>
                <a:ext uri="{FF2B5EF4-FFF2-40B4-BE49-F238E27FC236}">
                  <a16:creationId xmlns:a16="http://schemas.microsoft.com/office/drawing/2014/main" id="{A040A64B-5466-BC48-97DC-9D479849843D}"/>
                </a:ext>
              </a:extLst>
            </p:cNvPr>
            <p:cNvGrpSpPr/>
            <p:nvPr/>
          </p:nvGrpSpPr>
          <p:grpSpPr>
            <a:xfrm>
              <a:off x="9856827" y="61112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64" name="Hexagon 63">
                <a:extLst>
                  <a:ext uri="{FF2B5EF4-FFF2-40B4-BE49-F238E27FC236}">
                    <a16:creationId xmlns:a16="http://schemas.microsoft.com/office/drawing/2014/main" id="{7351AE99-E4BA-214E-922F-46E6A91DC27E}"/>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5" name="Hexagon 64">
                <a:extLst>
                  <a:ext uri="{FF2B5EF4-FFF2-40B4-BE49-F238E27FC236}">
                    <a16:creationId xmlns:a16="http://schemas.microsoft.com/office/drawing/2014/main" id="{ED4C8100-725C-1840-9FF8-A5A7EA33B6E4}"/>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1" name="Group 60">
              <a:extLst>
                <a:ext uri="{FF2B5EF4-FFF2-40B4-BE49-F238E27FC236}">
                  <a16:creationId xmlns:a16="http://schemas.microsoft.com/office/drawing/2014/main" id="{96E8DED0-42B8-E64B-8AB9-11F994BD3A39}"/>
                </a:ext>
              </a:extLst>
            </p:cNvPr>
            <p:cNvGrpSpPr/>
            <p:nvPr/>
          </p:nvGrpSpPr>
          <p:grpSpPr>
            <a:xfrm>
              <a:off x="7316978" y="586651"/>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62" name="Hexagon 61">
                <a:extLst>
                  <a:ext uri="{FF2B5EF4-FFF2-40B4-BE49-F238E27FC236}">
                    <a16:creationId xmlns:a16="http://schemas.microsoft.com/office/drawing/2014/main" id="{2372CC44-9E20-F448-B7C5-2994C334937D}"/>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3" name="Hexagon 62">
                <a:extLst>
                  <a:ext uri="{FF2B5EF4-FFF2-40B4-BE49-F238E27FC236}">
                    <a16:creationId xmlns:a16="http://schemas.microsoft.com/office/drawing/2014/main" id="{166F7693-A0F9-CF40-ADC6-AE2D8BE253D6}"/>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spTree>
    <p:extLst>
      <p:ext uri="{BB962C8B-B14F-4D97-AF65-F5344CB8AC3E}">
        <p14:creationId xmlns:p14="http://schemas.microsoft.com/office/powerpoint/2010/main" val="3800111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D6D8C04C-057F-3D4D-8C6F-0D40385F30CA}"/>
              </a:ext>
            </a:extLst>
          </p:cNvPr>
          <p:cNvSpPr txBox="1"/>
          <p:nvPr/>
        </p:nvSpPr>
        <p:spPr>
          <a:xfrm>
            <a:off x="0" y="3109771"/>
            <a:ext cx="12152552" cy="769441"/>
          </a:xfrm>
          <a:prstGeom prst="rect">
            <a:avLst/>
          </a:prstGeom>
          <a:noFill/>
        </p:spPr>
        <p:txBody>
          <a:bodyPr>
            <a:spAutoFit/>
          </a:bodyPr>
          <a:lstStyle/>
          <a:p>
            <a:pPr algn="ctr">
              <a:defRPr/>
            </a:pPr>
            <a:r>
              <a:rPr lang="en-US" sz="4400" spc="-200" dirty="0">
                <a:solidFill>
                  <a:srgbClr val="003764"/>
                </a:solidFill>
                <a:latin typeface="Arial Black" panose="020B0A04020102020204" pitchFamily="34" charset="0"/>
                <a:ea typeface="MS PGothic" panose="020B0600070205080204" pitchFamily="34" charset="-128"/>
              </a:rPr>
              <a:t>THANK YOU</a:t>
            </a:r>
          </a:p>
        </p:txBody>
      </p:sp>
      <p:pic>
        <p:nvPicPr>
          <p:cNvPr id="61" name="Picture 60">
            <a:extLst>
              <a:ext uri="{FF2B5EF4-FFF2-40B4-BE49-F238E27FC236}">
                <a16:creationId xmlns:a16="http://schemas.microsoft.com/office/drawing/2014/main" id="{ADB2A7B7-851D-CB44-BF09-485FED9DB4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54337" y="4900199"/>
            <a:ext cx="2443878" cy="1280127"/>
          </a:xfrm>
          <a:prstGeom prst="rect">
            <a:avLst/>
          </a:prstGeom>
        </p:spPr>
      </p:pic>
      <p:grpSp>
        <p:nvGrpSpPr>
          <p:cNvPr id="29" name="Group 28">
            <a:extLst>
              <a:ext uri="{FF2B5EF4-FFF2-40B4-BE49-F238E27FC236}">
                <a16:creationId xmlns:a16="http://schemas.microsoft.com/office/drawing/2014/main" id="{E4A67ACF-D75E-8641-AC31-4E7659B4A080}"/>
              </a:ext>
            </a:extLst>
          </p:cNvPr>
          <p:cNvGrpSpPr/>
          <p:nvPr/>
        </p:nvGrpSpPr>
        <p:grpSpPr>
          <a:xfrm>
            <a:off x="6272534" y="-839904"/>
            <a:ext cx="6570082" cy="3331760"/>
            <a:chOff x="6016581" y="-826104"/>
            <a:chExt cx="6594557" cy="3344172"/>
          </a:xfrm>
        </p:grpSpPr>
        <p:grpSp>
          <p:nvGrpSpPr>
            <p:cNvPr id="30" name="Group 29">
              <a:extLst>
                <a:ext uri="{FF2B5EF4-FFF2-40B4-BE49-F238E27FC236}">
                  <a16:creationId xmlns:a16="http://schemas.microsoft.com/office/drawing/2014/main" id="{B850F148-278F-0B41-85BB-BF84975BECE8}"/>
                </a:ext>
              </a:extLst>
            </p:cNvPr>
            <p:cNvGrpSpPr/>
            <p:nvPr/>
          </p:nvGrpSpPr>
          <p:grpSpPr>
            <a:xfrm>
              <a:off x="6016581" y="-11609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79" name="Hexagon 78">
                <a:extLst>
                  <a:ext uri="{FF2B5EF4-FFF2-40B4-BE49-F238E27FC236}">
                    <a16:creationId xmlns:a16="http://schemas.microsoft.com/office/drawing/2014/main" id="{CF53D090-2829-CC4B-BC79-2525E38801E4}"/>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0" name="Hexagon 79">
                <a:extLst>
                  <a:ext uri="{FF2B5EF4-FFF2-40B4-BE49-F238E27FC236}">
                    <a16:creationId xmlns:a16="http://schemas.microsoft.com/office/drawing/2014/main" id="{F27CB781-DD95-2648-9559-74188CC7C0D4}"/>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1" name="Group 30">
              <a:extLst>
                <a:ext uri="{FF2B5EF4-FFF2-40B4-BE49-F238E27FC236}">
                  <a16:creationId xmlns:a16="http://schemas.microsoft.com/office/drawing/2014/main" id="{2C54D3F1-D60C-254C-9A1A-180AE2FDBF2C}"/>
                </a:ext>
              </a:extLst>
            </p:cNvPr>
            <p:cNvGrpSpPr/>
            <p:nvPr/>
          </p:nvGrpSpPr>
          <p:grpSpPr>
            <a:xfrm>
              <a:off x="7290524" y="-826104"/>
              <a:ext cx="1468928" cy="1266318"/>
              <a:chOff x="7608203" y="3118616"/>
              <a:chExt cx="1468928" cy="1266318"/>
            </a:xfrm>
            <a:solidFill>
              <a:srgbClr val="2A5F71"/>
            </a:solidFill>
          </p:grpSpPr>
          <p:sp>
            <p:nvSpPr>
              <p:cNvPr id="77" name="Hexagon 76">
                <a:extLst>
                  <a:ext uri="{FF2B5EF4-FFF2-40B4-BE49-F238E27FC236}">
                    <a16:creationId xmlns:a16="http://schemas.microsoft.com/office/drawing/2014/main" id="{38F6EEFA-60F9-7D4B-9DC1-CF16F8C71D91}"/>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8" name="Hexagon 77">
                <a:extLst>
                  <a:ext uri="{FF2B5EF4-FFF2-40B4-BE49-F238E27FC236}">
                    <a16:creationId xmlns:a16="http://schemas.microsoft.com/office/drawing/2014/main" id="{B52DCDF6-9F52-C94B-A073-141753A5E909}"/>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2" name="Group 31">
              <a:extLst>
                <a:ext uri="{FF2B5EF4-FFF2-40B4-BE49-F238E27FC236}">
                  <a16:creationId xmlns:a16="http://schemas.microsoft.com/office/drawing/2014/main" id="{45ACADE4-6237-FE42-B388-F2140FFF51E0}"/>
                </a:ext>
              </a:extLst>
            </p:cNvPr>
            <p:cNvGrpSpPr/>
            <p:nvPr/>
          </p:nvGrpSpPr>
          <p:grpSpPr>
            <a:xfrm>
              <a:off x="8571444" y="-140975"/>
              <a:ext cx="1468928" cy="1266318"/>
              <a:chOff x="7608203" y="3118616"/>
              <a:chExt cx="1468928" cy="1266318"/>
            </a:xfrm>
            <a:solidFill>
              <a:srgbClr val="DBEDF0"/>
            </a:solidFill>
          </p:grpSpPr>
          <p:sp>
            <p:nvSpPr>
              <p:cNvPr id="75" name="Hexagon 74">
                <a:extLst>
                  <a:ext uri="{FF2B5EF4-FFF2-40B4-BE49-F238E27FC236}">
                    <a16:creationId xmlns:a16="http://schemas.microsoft.com/office/drawing/2014/main" id="{AE003807-8CCB-7F4D-8CFD-0680A87629CF}"/>
                  </a:ext>
                </a:extLst>
              </p:cNvPr>
              <p:cNvSpPr/>
              <p:nvPr/>
            </p:nvSpPr>
            <p:spPr>
              <a:xfrm>
                <a:off x="7608203" y="3118616"/>
                <a:ext cx="1468928" cy="1266318"/>
              </a:xfrm>
              <a:prstGeom prst="hexagon">
                <a:avLst/>
              </a:prstGeom>
              <a:solidFill>
                <a:srgbClr val="DBEDF0"/>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6" name="Hexagon 75">
                <a:extLst>
                  <a:ext uri="{FF2B5EF4-FFF2-40B4-BE49-F238E27FC236}">
                    <a16:creationId xmlns:a16="http://schemas.microsoft.com/office/drawing/2014/main" id="{5B7182FC-D0FF-B144-8F2B-8F6AD2952CB5}"/>
                  </a:ext>
                </a:extLst>
              </p:cNvPr>
              <p:cNvSpPr/>
              <p:nvPr/>
            </p:nvSpPr>
            <p:spPr>
              <a:xfrm>
                <a:off x="7725978" y="3220146"/>
                <a:ext cx="1233379" cy="1063258"/>
              </a:xfrm>
              <a:prstGeom prst="hexagon">
                <a:avLst/>
              </a:prstGeom>
              <a:solidFill>
                <a:srgbClr val="DBED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33" name="Group 32">
              <a:extLst>
                <a:ext uri="{FF2B5EF4-FFF2-40B4-BE49-F238E27FC236}">
                  <a16:creationId xmlns:a16="http://schemas.microsoft.com/office/drawing/2014/main" id="{8214CBA8-CB38-3A48-87B3-4D238F89D080}"/>
                </a:ext>
              </a:extLst>
            </p:cNvPr>
            <p:cNvGrpSpPr/>
            <p:nvPr/>
          </p:nvGrpSpPr>
          <p:grpSpPr>
            <a:xfrm>
              <a:off x="9856827" y="-756720"/>
              <a:ext cx="1468928" cy="1266318"/>
              <a:chOff x="7608203" y="3118616"/>
              <a:chExt cx="1468928" cy="1266318"/>
            </a:xfrm>
            <a:solidFill>
              <a:srgbClr val="009BBF"/>
            </a:solidFill>
          </p:grpSpPr>
          <p:sp>
            <p:nvSpPr>
              <p:cNvPr id="73" name="Hexagon 72">
                <a:extLst>
                  <a:ext uri="{FF2B5EF4-FFF2-40B4-BE49-F238E27FC236}">
                    <a16:creationId xmlns:a16="http://schemas.microsoft.com/office/drawing/2014/main" id="{80DB5DCB-A338-704B-AB6E-BEE914BE1E74}"/>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4" name="Hexagon 73">
                <a:extLst>
                  <a:ext uri="{FF2B5EF4-FFF2-40B4-BE49-F238E27FC236}">
                    <a16:creationId xmlns:a16="http://schemas.microsoft.com/office/drawing/2014/main" id="{AEA7D018-ED68-D344-81AF-F7E4C96FF74D}"/>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0" name="Group 59">
              <a:extLst>
                <a:ext uri="{FF2B5EF4-FFF2-40B4-BE49-F238E27FC236}">
                  <a16:creationId xmlns:a16="http://schemas.microsoft.com/office/drawing/2014/main" id="{EE6E7132-4200-9348-8291-0862090BFC80}"/>
                </a:ext>
              </a:extLst>
            </p:cNvPr>
            <p:cNvGrpSpPr/>
            <p:nvPr/>
          </p:nvGrpSpPr>
          <p:grpSpPr>
            <a:xfrm>
              <a:off x="11142210" y="-123561"/>
              <a:ext cx="1468928" cy="1266318"/>
              <a:chOff x="7608203" y="3118616"/>
              <a:chExt cx="1468928" cy="1266318"/>
            </a:xfrm>
            <a:solidFill>
              <a:srgbClr val="2A5F71"/>
            </a:solidFill>
          </p:grpSpPr>
          <p:sp>
            <p:nvSpPr>
              <p:cNvPr id="71" name="Hexagon 70">
                <a:extLst>
                  <a:ext uri="{FF2B5EF4-FFF2-40B4-BE49-F238E27FC236}">
                    <a16:creationId xmlns:a16="http://schemas.microsoft.com/office/drawing/2014/main" id="{70B0316A-351C-134E-B7E1-12A645FFB725}"/>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2" name="Hexagon 71">
                <a:extLst>
                  <a:ext uri="{FF2B5EF4-FFF2-40B4-BE49-F238E27FC236}">
                    <a16:creationId xmlns:a16="http://schemas.microsoft.com/office/drawing/2014/main" id="{6665CB2F-30FE-9E4F-B066-5BEA57CDA573}"/>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2" name="Group 61">
              <a:extLst>
                <a:ext uri="{FF2B5EF4-FFF2-40B4-BE49-F238E27FC236}">
                  <a16:creationId xmlns:a16="http://schemas.microsoft.com/office/drawing/2014/main" id="{98F38177-C8B5-CA46-B5FE-29DC088D3B60}"/>
                </a:ext>
              </a:extLst>
            </p:cNvPr>
            <p:cNvGrpSpPr/>
            <p:nvPr/>
          </p:nvGrpSpPr>
          <p:grpSpPr>
            <a:xfrm>
              <a:off x="11127044" y="1251750"/>
              <a:ext cx="1468928" cy="1266318"/>
              <a:chOff x="7608203" y="3118616"/>
              <a:chExt cx="1468928" cy="1266318"/>
            </a:xfrm>
            <a:solidFill>
              <a:srgbClr val="ACDEE6"/>
            </a:solidFill>
          </p:grpSpPr>
          <p:sp>
            <p:nvSpPr>
              <p:cNvPr id="69" name="Hexagon 68">
                <a:extLst>
                  <a:ext uri="{FF2B5EF4-FFF2-40B4-BE49-F238E27FC236}">
                    <a16:creationId xmlns:a16="http://schemas.microsoft.com/office/drawing/2014/main" id="{4FCE9640-24AF-4543-846E-63C84C9F84B6}"/>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0" name="Hexagon 69">
                <a:extLst>
                  <a:ext uri="{FF2B5EF4-FFF2-40B4-BE49-F238E27FC236}">
                    <a16:creationId xmlns:a16="http://schemas.microsoft.com/office/drawing/2014/main" id="{EECEB489-0447-864D-86DD-C88865A50B63}"/>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3" name="Group 62">
              <a:extLst>
                <a:ext uri="{FF2B5EF4-FFF2-40B4-BE49-F238E27FC236}">
                  <a16:creationId xmlns:a16="http://schemas.microsoft.com/office/drawing/2014/main" id="{C7508FE0-4120-944A-A34A-0C9A96D61131}"/>
                </a:ext>
              </a:extLst>
            </p:cNvPr>
            <p:cNvGrpSpPr/>
            <p:nvPr/>
          </p:nvGrpSpPr>
          <p:grpSpPr>
            <a:xfrm>
              <a:off x="9856827" y="611128"/>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67" name="Hexagon 66">
                <a:extLst>
                  <a:ext uri="{FF2B5EF4-FFF2-40B4-BE49-F238E27FC236}">
                    <a16:creationId xmlns:a16="http://schemas.microsoft.com/office/drawing/2014/main" id="{0F1907D2-700A-4544-AC88-2E3B6B5BCED7}"/>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8" name="Hexagon 67">
                <a:extLst>
                  <a:ext uri="{FF2B5EF4-FFF2-40B4-BE49-F238E27FC236}">
                    <a16:creationId xmlns:a16="http://schemas.microsoft.com/office/drawing/2014/main" id="{A7327A57-AAC2-0341-BD9D-9337AAB55205}"/>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64" name="Group 63">
              <a:extLst>
                <a:ext uri="{FF2B5EF4-FFF2-40B4-BE49-F238E27FC236}">
                  <a16:creationId xmlns:a16="http://schemas.microsoft.com/office/drawing/2014/main" id="{0F9E5140-354B-E945-A6DA-33E6052BAF73}"/>
                </a:ext>
              </a:extLst>
            </p:cNvPr>
            <p:cNvGrpSpPr/>
            <p:nvPr/>
          </p:nvGrpSpPr>
          <p:grpSpPr>
            <a:xfrm>
              <a:off x="7316978" y="586651"/>
              <a:ext cx="1468928" cy="1266318"/>
              <a:chOff x="7608203" y="3118616"/>
              <a:chExt cx="1468928" cy="1266318"/>
            </a:xfrm>
            <a:blipFill dpi="0" rotWithShape="1">
              <a:blip r:embed="rId6">
                <a:extLst>
                  <a:ext uri="{28A0092B-C50C-407E-A947-70E740481C1C}">
                    <a14:useLocalDpi xmlns:a14="http://schemas.microsoft.com/office/drawing/2010/main" val="0"/>
                  </a:ext>
                </a:extLst>
              </a:blip>
              <a:srcRect/>
              <a:stretch>
                <a:fillRect/>
              </a:stretch>
            </a:blipFill>
          </p:grpSpPr>
          <p:sp>
            <p:nvSpPr>
              <p:cNvPr id="65" name="Hexagon 64">
                <a:extLst>
                  <a:ext uri="{FF2B5EF4-FFF2-40B4-BE49-F238E27FC236}">
                    <a16:creationId xmlns:a16="http://schemas.microsoft.com/office/drawing/2014/main" id="{B058E9B1-044F-DF4D-8BC3-FB7B20D267C1}"/>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6" name="Hexagon 65">
                <a:extLst>
                  <a:ext uri="{FF2B5EF4-FFF2-40B4-BE49-F238E27FC236}">
                    <a16:creationId xmlns:a16="http://schemas.microsoft.com/office/drawing/2014/main" id="{83398700-22EE-A449-9227-DB016EB6CCCE}"/>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grpSp>
        <p:nvGrpSpPr>
          <p:cNvPr id="81" name="Group 80">
            <a:extLst>
              <a:ext uri="{FF2B5EF4-FFF2-40B4-BE49-F238E27FC236}">
                <a16:creationId xmlns:a16="http://schemas.microsoft.com/office/drawing/2014/main" id="{37D100D5-70CC-7A46-A383-3F68DCCD8A06}"/>
              </a:ext>
            </a:extLst>
          </p:cNvPr>
          <p:cNvGrpSpPr/>
          <p:nvPr/>
        </p:nvGrpSpPr>
        <p:grpSpPr>
          <a:xfrm flipH="1">
            <a:off x="-418360" y="-839904"/>
            <a:ext cx="6570082" cy="3331760"/>
            <a:chOff x="6016581" y="-826104"/>
            <a:chExt cx="6594557" cy="3344172"/>
          </a:xfrm>
        </p:grpSpPr>
        <p:grpSp>
          <p:nvGrpSpPr>
            <p:cNvPr id="82" name="Group 81">
              <a:extLst>
                <a:ext uri="{FF2B5EF4-FFF2-40B4-BE49-F238E27FC236}">
                  <a16:creationId xmlns:a16="http://schemas.microsoft.com/office/drawing/2014/main" id="{6106ED4A-F2DD-5645-941B-D9AD7C413640}"/>
                </a:ext>
              </a:extLst>
            </p:cNvPr>
            <p:cNvGrpSpPr/>
            <p:nvPr/>
          </p:nvGrpSpPr>
          <p:grpSpPr>
            <a:xfrm>
              <a:off x="6016581" y="-116098"/>
              <a:ext cx="1468928" cy="1266318"/>
              <a:chOff x="7608203" y="3118616"/>
              <a:chExt cx="1468928" cy="1266318"/>
            </a:xfrm>
            <a:blipFill dpi="0" rotWithShape="1">
              <a:blip r:embed="rId4">
                <a:extLst>
                  <a:ext uri="{28A0092B-C50C-407E-A947-70E740481C1C}">
                    <a14:useLocalDpi xmlns:a14="http://schemas.microsoft.com/office/drawing/2010/main" val="0"/>
                  </a:ext>
                </a:extLst>
              </a:blip>
              <a:srcRect/>
              <a:stretch>
                <a:fillRect/>
              </a:stretch>
            </a:blipFill>
          </p:grpSpPr>
          <p:sp>
            <p:nvSpPr>
              <p:cNvPr id="104" name="Hexagon 103">
                <a:extLst>
                  <a:ext uri="{FF2B5EF4-FFF2-40B4-BE49-F238E27FC236}">
                    <a16:creationId xmlns:a16="http://schemas.microsoft.com/office/drawing/2014/main" id="{4A18E802-01EC-9249-8CFF-DD7B65258376}"/>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5" name="Hexagon 104">
                <a:extLst>
                  <a:ext uri="{FF2B5EF4-FFF2-40B4-BE49-F238E27FC236}">
                    <a16:creationId xmlns:a16="http://schemas.microsoft.com/office/drawing/2014/main" id="{95046EF4-22F8-9C47-ABD6-619E92E4D4EB}"/>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3" name="Group 82">
              <a:extLst>
                <a:ext uri="{FF2B5EF4-FFF2-40B4-BE49-F238E27FC236}">
                  <a16:creationId xmlns:a16="http://schemas.microsoft.com/office/drawing/2014/main" id="{A68EBB3A-2633-8B47-B423-270F9D4724AD}"/>
                </a:ext>
              </a:extLst>
            </p:cNvPr>
            <p:cNvGrpSpPr/>
            <p:nvPr/>
          </p:nvGrpSpPr>
          <p:grpSpPr>
            <a:xfrm>
              <a:off x="7290524" y="-826104"/>
              <a:ext cx="1468928" cy="1266318"/>
              <a:chOff x="7608203" y="3118616"/>
              <a:chExt cx="1468928" cy="1266318"/>
            </a:xfrm>
            <a:solidFill>
              <a:srgbClr val="2A5F71"/>
            </a:solidFill>
          </p:grpSpPr>
          <p:sp>
            <p:nvSpPr>
              <p:cNvPr id="102" name="Hexagon 101">
                <a:extLst>
                  <a:ext uri="{FF2B5EF4-FFF2-40B4-BE49-F238E27FC236}">
                    <a16:creationId xmlns:a16="http://schemas.microsoft.com/office/drawing/2014/main" id="{28D4A0FA-F03A-A84C-A908-E120AA029DD6}"/>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3" name="Hexagon 102">
                <a:extLst>
                  <a:ext uri="{FF2B5EF4-FFF2-40B4-BE49-F238E27FC236}">
                    <a16:creationId xmlns:a16="http://schemas.microsoft.com/office/drawing/2014/main" id="{F2CB5B1A-3EF3-C645-ADA8-8B9C3C966766}"/>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4" name="Group 83">
              <a:extLst>
                <a:ext uri="{FF2B5EF4-FFF2-40B4-BE49-F238E27FC236}">
                  <a16:creationId xmlns:a16="http://schemas.microsoft.com/office/drawing/2014/main" id="{372FB0C3-D835-3D4F-BF0E-DD4B4E6AE190}"/>
                </a:ext>
              </a:extLst>
            </p:cNvPr>
            <p:cNvGrpSpPr/>
            <p:nvPr/>
          </p:nvGrpSpPr>
          <p:grpSpPr>
            <a:xfrm>
              <a:off x="8571444" y="-140975"/>
              <a:ext cx="1468928" cy="1266318"/>
              <a:chOff x="7608203" y="3118616"/>
              <a:chExt cx="1468928" cy="1266318"/>
            </a:xfrm>
            <a:solidFill>
              <a:srgbClr val="DBEDF0"/>
            </a:solidFill>
          </p:grpSpPr>
          <p:sp>
            <p:nvSpPr>
              <p:cNvPr id="100" name="Hexagon 99">
                <a:extLst>
                  <a:ext uri="{FF2B5EF4-FFF2-40B4-BE49-F238E27FC236}">
                    <a16:creationId xmlns:a16="http://schemas.microsoft.com/office/drawing/2014/main" id="{B729DDD7-6995-7946-B87D-A354CE5D818A}"/>
                  </a:ext>
                </a:extLst>
              </p:cNvPr>
              <p:cNvSpPr/>
              <p:nvPr/>
            </p:nvSpPr>
            <p:spPr>
              <a:xfrm>
                <a:off x="7608203" y="3118616"/>
                <a:ext cx="1468928" cy="1266318"/>
              </a:xfrm>
              <a:prstGeom prst="hexagon">
                <a:avLst/>
              </a:prstGeom>
              <a:solidFill>
                <a:srgbClr val="DBEDF0"/>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1" name="Hexagon 100">
                <a:extLst>
                  <a:ext uri="{FF2B5EF4-FFF2-40B4-BE49-F238E27FC236}">
                    <a16:creationId xmlns:a16="http://schemas.microsoft.com/office/drawing/2014/main" id="{8713E8C0-876C-EA4F-8C40-A3FFD175D712}"/>
                  </a:ext>
                </a:extLst>
              </p:cNvPr>
              <p:cNvSpPr/>
              <p:nvPr/>
            </p:nvSpPr>
            <p:spPr>
              <a:xfrm>
                <a:off x="7725978" y="3220146"/>
                <a:ext cx="1233379" cy="1063258"/>
              </a:xfrm>
              <a:prstGeom prst="hexagon">
                <a:avLst/>
              </a:prstGeom>
              <a:solidFill>
                <a:srgbClr val="DBED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5" name="Group 84">
              <a:extLst>
                <a:ext uri="{FF2B5EF4-FFF2-40B4-BE49-F238E27FC236}">
                  <a16:creationId xmlns:a16="http://schemas.microsoft.com/office/drawing/2014/main" id="{E616F499-C374-A845-99FF-A097DB29564A}"/>
                </a:ext>
              </a:extLst>
            </p:cNvPr>
            <p:cNvGrpSpPr/>
            <p:nvPr/>
          </p:nvGrpSpPr>
          <p:grpSpPr>
            <a:xfrm>
              <a:off x="9856827" y="-756720"/>
              <a:ext cx="1468928" cy="1266318"/>
              <a:chOff x="7608203" y="3118616"/>
              <a:chExt cx="1468928" cy="1266318"/>
            </a:xfrm>
            <a:solidFill>
              <a:srgbClr val="009BBF"/>
            </a:solidFill>
          </p:grpSpPr>
          <p:sp>
            <p:nvSpPr>
              <p:cNvPr id="98" name="Hexagon 97">
                <a:extLst>
                  <a:ext uri="{FF2B5EF4-FFF2-40B4-BE49-F238E27FC236}">
                    <a16:creationId xmlns:a16="http://schemas.microsoft.com/office/drawing/2014/main" id="{8009CC4D-3C40-3748-B909-BED53C0CEC1E}"/>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9" name="Hexagon 98">
                <a:extLst>
                  <a:ext uri="{FF2B5EF4-FFF2-40B4-BE49-F238E27FC236}">
                    <a16:creationId xmlns:a16="http://schemas.microsoft.com/office/drawing/2014/main" id="{040852DF-876C-A247-BF67-6665EA2C03B8}"/>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6" name="Group 85">
              <a:extLst>
                <a:ext uri="{FF2B5EF4-FFF2-40B4-BE49-F238E27FC236}">
                  <a16:creationId xmlns:a16="http://schemas.microsoft.com/office/drawing/2014/main" id="{5B14B02A-238D-6A44-B4A5-637030543FAD}"/>
                </a:ext>
              </a:extLst>
            </p:cNvPr>
            <p:cNvGrpSpPr/>
            <p:nvPr/>
          </p:nvGrpSpPr>
          <p:grpSpPr>
            <a:xfrm>
              <a:off x="11142210" y="-123561"/>
              <a:ext cx="1468928" cy="1266318"/>
              <a:chOff x="7608203" y="3118616"/>
              <a:chExt cx="1468928" cy="1266318"/>
            </a:xfrm>
            <a:solidFill>
              <a:srgbClr val="2A5F71"/>
            </a:solidFill>
          </p:grpSpPr>
          <p:sp>
            <p:nvSpPr>
              <p:cNvPr id="96" name="Hexagon 95">
                <a:extLst>
                  <a:ext uri="{FF2B5EF4-FFF2-40B4-BE49-F238E27FC236}">
                    <a16:creationId xmlns:a16="http://schemas.microsoft.com/office/drawing/2014/main" id="{DEAB3B24-4B4A-7444-85D7-40AFB51A4C29}"/>
                  </a:ext>
                </a:extLst>
              </p:cNvPr>
              <p:cNvSpPr/>
              <p:nvPr/>
            </p:nvSpPr>
            <p:spPr>
              <a:xfrm>
                <a:off x="7608203" y="3118616"/>
                <a:ext cx="1468928" cy="1266318"/>
              </a:xfrm>
              <a:prstGeom prst="hexagon">
                <a:avLst/>
              </a:prstGeom>
              <a:solidFill>
                <a:srgbClr val="00376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7" name="Hexagon 96">
                <a:extLst>
                  <a:ext uri="{FF2B5EF4-FFF2-40B4-BE49-F238E27FC236}">
                    <a16:creationId xmlns:a16="http://schemas.microsoft.com/office/drawing/2014/main" id="{C21C48E5-EA81-384F-8054-2D273C485AF9}"/>
                  </a:ext>
                </a:extLst>
              </p:cNvPr>
              <p:cNvSpPr/>
              <p:nvPr/>
            </p:nvSpPr>
            <p:spPr>
              <a:xfrm>
                <a:off x="7725978" y="3220146"/>
                <a:ext cx="1233379" cy="1063258"/>
              </a:xfrm>
              <a:prstGeom prst="hexagon">
                <a:avLst/>
              </a:prstGeom>
              <a:solidFill>
                <a:srgbClr val="00376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7" name="Group 86">
              <a:extLst>
                <a:ext uri="{FF2B5EF4-FFF2-40B4-BE49-F238E27FC236}">
                  <a16:creationId xmlns:a16="http://schemas.microsoft.com/office/drawing/2014/main" id="{AA41B4EF-F462-D546-A1C6-7DAE22CBFF3C}"/>
                </a:ext>
              </a:extLst>
            </p:cNvPr>
            <p:cNvGrpSpPr/>
            <p:nvPr/>
          </p:nvGrpSpPr>
          <p:grpSpPr>
            <a:xfrm>
              <a:off x="11127044" y="1251750"/>
              <a:ext cx="1468928" cy="1266318"/>
              <a:chOff x="7608203" y="3118616"/>
              <a:chExt cx="1468928" cy="1266318"/>
            </a:xfrm>
            <a:solidFill>
              <a:srgbClr val="ACDEE6"/>
            </a:solidFill>
          </p:grpSpPr>
          <p:sp>
            <p:nvSpPr>
              <p:cNvPr id="94" name="Hexagon 93">
                <a:extLst>
                  <a:ext uri="{FF2B5EF4-FFF2-40B4-BE49-F238E27FC236}">
                    <a16:creationId xmlns:a16="http://schemas.microsoft.com/office/drawing/2014/main" id="{319E8EE7-4B77-4143-A118-E188D9B5C1F9}"/>
                  </a:ext>
                </a:extLst>
              </p:cNvPr>
              <p:cNvSpPr/>
              <p:nvPr/>
            </p:nvSpPr>
            <p:spPr>
              <a:xfrm>
                <a:off x="7608203" y="3118616"/>
                <a:ext cx="1468928" cy="1266318"/>
              </a:xfrm>
              <a:prstGeom prst="hexagon">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5" name="Hexagon 94">
                <a:extLst>
                  <a:ext uri="{FF2B5EF4-FFF2-40B4-BE49-F238E27FC236}">
                    <a16:creationId xmlns:a16="http://schemas.microsoft.com/office/drawing/2014/main" id="{5089C02C-0B8B-F14F-8AC2-460AC269564F}"/>
                  </a:ext>
                </a:extLst>
              </p:cNvPr>
              <p:cNvSpPr/>
              <p:nvPr/>
            </p:nvSpPr>
            <p:spPr>
              <a:xfrm>
                <a:off x="7725978" y="3220146"/>
                <a:ext cx="1233379" cy="1063258"/>
              </a:xfrm>
              <a:prstGeom prst="hexag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8" name="Group 87">
              <a:extLst>
                <a:ext uri="{FF2B5EF4-FFF2-40B4-BE49-F238E27FC236}">
                  <a16:creationId xmlns:a16="http://schemas.microsoft.com/office/drawing/2014/main" id="{798CA210-EA95-F348-A198-5C2C50F25953}"/>
                </a:ext>
              </a:extLst>
            </p:cNvPr>
            <p:cNvGrpSpPr/>
            <p:nvPr/>
          </p:nvGrpSpPr>
          <p:grpSpPr>
            <a:xfrm>
              <a:off x="9856827" y="611128"/>
              <a:ext cx="1468928" cy="1266318"/>
              <a:chOff x="7608203" y="3118616"/>
              <a:chExt cx="1468928" cy="1266318"/>
            </a:xfrm>
            <a:blipFill dpi="0" rotWithShape="1">
              <a:blip r:embed="rId5">
                <a:extLst>
                  <a:ext uri="{28A0092B-C50C-407E-A947-70E740481C1C}">
                    <a14:useLocalDpi xmlns:a14="http://schemas.microsoft.com/office/drawing/2010/main" val="0"/>
                  </a:ext>
                </a:extLst>
              </a:blip>
              <a:srcRect/>
              <a:stretch>
                <a:fillRect/>
              </a:stretch>
            </a:blipFill>
          </p:grpSpPr>
          <p:sp>
            <p:nvSpPr>
              <p:cNvPr id="92" name="Hexagon 91">
                <a:extLst>
                  <a:ext uri="{FF2B5EF4-FFF2-40B4-BE49-F238E27FC236}">
                    <a16:creationId xmlns:a16="http://schemas.microsoft.com/office/drawing/2014/main" id="{850D68E2-65ED-6E44-AB1F-4DC052C7B9B2}"/>
                  </a:ext>
                </a:extLst>
              </p:cNvPr>
              <p:cNvSpPr/>
              <p:nvPr/>
            </p:nvSpPr>
            <p:spPr>
              <a:xfrm>
                <a:off x="7608203" y="3118616"/>
                <a:ext cx="1468928" cy="1266318"/>
              </a:xfrm>
              <a:prstGeom prst="hexagon">
                <a:avLst/>
              </a:prstGeom>
              <a:solidFill>
                <a:srgbClr val="7CC8DE"/>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3" name="Hexagon 92">
                <a:extLst>
                  <a:ext uri="{FF2B5EF4-FFF2-40B4-BE49-F238E27FC236}">
                    <a16:creationId xmlns:a16="http://schemas.microsoft.com/office/drawing/2014/main" id="{AF6A6C81-462A-6E4E-9253-D51945AFF14C}"/>
                  </a:ext>
                </a:extLst>
              </p:cNvPr>
              <p:cNvSpPr/>
              <p:nvPr/>
            </p:nvSpPr>
            <p:spPr>
              <a:xfrm>
                <a:off x="7725978" y="3220146"/>
                <a:ext cx="1233379" cy="1063258"/>
              </a:xfrm>
              <a:prstGeom prst="hexagon">
                <a:avLst/>
              </a:prstGeom>
              <a:solidFill>
                <a:srgbClr val="7CC8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nvGrpSpPr>
            <p:cNvPr id="89" name="Group 88">
              <a:extLst>
                <a:ext uri="{FF2B5EF4-FFF2-40B4-BE49-F238E27FC236}">
                  <a16:creationId xmlns:a16="http://schemas.microsoft.com/office/drawing/2014/main" id="{824C5BBE-7F54-E349-A010-4CBCBBF63DB3}"/>
                </a:ext>
              </a:extLst>
            </p:cNvPr>
            <p:cNvGrpSpPr/>
            <p:nvPr/>
          </p:nvGrpSpPr>
          <p:grpSpPr>
            <a:xfrm>
              <a:off x="7316978" y="586651"/>
              <a:ext cx="1468928" cy="1266318"/>
              <a:chOff x="7608203" y="3118616"/>
              <a:chExt cx="1468928" cy="1266318"/>
            </a:xfrm>
            <a:blipFill dpi="0" rotWithShape="1">
              <a:blip r:embed="rId6">
                <a:extLst>
                  <a:ext uri="{28A0092B-C50C-407E-A947-70E740481C1C}">
                    <a14:useLocalDpi xmlns:a14="http://schemas.microsoft.com/office/drawing/2010/main" val="0"/>
                  </a:ext>
                </a:extLst>
              </a:blip>
              <a:srcRect/>
              <a:stretch>
                <a:fillRect/>
              </a:stretch>
            </a:blipFill>
          </p:grpSpPr>
          <p:sp>
            <p:nvSpPr>
              <p:cNvPr id="90" name="Hexagon 89">
                <a:extLst>
                  <a:ext uri="{FF2B5EF4-FFF2-40B4-BE49-F238E27FC236}">
                    <a16:creationId xmlns:a16="http://schemas.microsoft.com/office/drawing/2014/main" id="{56B668EE-BEB6-E245-B030-25847DDD86D9}"/>
                  </a:ext>
                </a:extLst>
              </p:cNvPr>
              <p:cNvSpPr/>
              <p:nvPr/>
            </p:nvSpPr>
            <p:spPr>
              <a:xfrm>
                <a:off x="7608203" y="3118616"/>
                <a:ext cx="1468928" cy="1266318"/>
              </a:xfrm>
              <a:prstGeom prst="hexagon">
                <a:avLst/>
              </a:prstGeom>
              <a:solidFill>
                <a:srgbClr val="5EB3E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1" name="Hexagon 90">
                <a:extLst>
                  <a:ext uri="{FF2B5EF4-FFF2-40B4-BE49-F238E27FC236}">
                    <a16:creationId xmlns:a16="http://schemas.microsoft.com/office/drawing/2014/main" id="{6D98E1DB-0F10-2A4E-AD08-59765D2143A8}"/>
                  </a:ext>
                </a:extLst>
              </p:cNvPr>
              <p:cNvSpPr/>
              <p:nvPr/>
            </p:nvSpPr>
            <p:spPr>
              <a:xfrm>
                <a:off x="7725978" y="3220146"/>
                <a:ext cx="1233379" cy="1063258"/>
              </a:xfrm>
              <a:prstGeom prst="hexagon">
                <a:avLst/>
              </a:prstGeom>
              <a:solidFill>
                <a:srgbClr val="5EB3E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grpSp>
      </p:grpSp>
    </p:spTree>
    <p:extLst>
      <p:ext uri="{BB962C8B-B14F-4D97-AF65-F5344CB8AC3E}">
        <p14:creationId xmlns:p14="http://schemas.microsoft.com/office/powerpoint/2010/main" val="3358795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377A6D95-9264-FEE4-BD0C-1F230B9DA773}"/>
              </a:ext>
            </a:extLst>
          </p:cNvPr>
          <p:cNvSpPr/>
          <p:nvPr/>
        </p:nvSpPr>
        <p:spPr>
          <a:xfrm>
            <a:off x="563685" y="2728783"/>
            <a:ext cx="3341605" cy="3681886"/>
          </a:xfrm>
          <a:prstGeom prst="frame">
            <a:avLst>
              <a:gd name="adj1" fmla="val 2500"/>
            </a:avLst>
          </a:prstGeom>
          <a:solidFill>
            <a:srgbClr val="5EB3E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ame 4">
            <a:extLst>
              <a:ext uri="{FF2B5EF4-FFF2-40B4-BE49-F238E27FC236}">
                <a16:creationId xmlns:a16="http://schemas.microsoft.com/office/drawing/2014/main" id="{A6C452BE-8960-7C75-E199-DEF6D41AA860}"/>
              </a:ext>
            </a:extLst>
          </p:cNvPr>
          <p:cNvSpPr/>
          <p:nvPr/>
        </p:nvSpPr>
        <p:spPr>
          <a:xfrm>
            <a:off x="4454003" y="2728783"/>
            <a:ext cx="3341605" cy="3681886"/>
          </a:xfrm>
          <a:prstGeom prst="frame">
            <a:avLst>
              <a:gd name="adj1" fmla="val 2500"/>
            </a:avLst>
          </a:prstGeom>
          <a:solidFill>
            <a:srgbClr val="82BBC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CDB52740-C0C3-C5EB-3842-74285B1DCF56}"/>
              </a:ext>
            </a:extLst>
          </p:cNvPr>
          <p:cNvSpPr/>
          <p:nvPr/>
        </p:nvSpPr>
        <p:spPr>
          <a:xfrm>
            <a:off x="8248095" y="2728783"/>
            <a:ext cx="3341605" cy="3681886"/>
          </a:xfrm>
          <a:prstGeom prst="frame">
            <a:avLst>
              <a:gd name="adj1" fmla="val 2500"/>
            </a:avLst>
          </a:prstGeom>
          <a:solidFill>
            <a:srgbClr val="F898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타원 132">
            <a:extLst>
              <a:ext uri="{FF2B5EF4-FFF2-40B4-BE49-F238E27FC236}">
                <a16:creationId xmlns:a16="http://schemas.microsoft.com/office/drawing/2014/main" id="{30BE2F97-19B9-A608-DD0F-B1E471BC0A6B}"/>
              </a:ext>
            </a:extLst>
          </p:cNvPr>
          <p:cNvSpPr/>
          <p:nvPr/>
        </p:nvSpPr>
        <p:spPr>
          <a:xfrm>
            <a:off x="9345520" y="2180604"/>
            <a:ext cx="1272697" cy="1249921"/>
          </a:xfrm>
          <a:prstGeom prst="ellipse">
            <a:avLst/>
          </a:prstGeom>
          <a:solidFill>
            <a:srgbClr val="F89838"/>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9" name="TextBox 8">
            <a:extLst>
              <a:ext uri="{FF2B5EF4-FFF2-40B4-BE49-F238E27FC236}">
                <a16:creationId xmlns:a16="http://schemas.microsoft.com/office/drawing/2014/main" id="{D56BF115-0070-E77D-DA0E-0838DCBA8B83}"/>
              </a:ext>
            </a:extLst>
          </p:cNvPr>
          <p:cNvSpPr txBox="1"/>
          <p:nvPr/>
        </p:nvSpPr>
        <p:spPr>
          <a:xfrm>
            <a:off x="0" y="487793"/>
            <a:ext cx="12192000" cy="1261884"/>
          </a:xfrm>
          <a:prstGeom prst="rect">
            <a:avLst/>
          </a:prstGeom>
          <a:gradFill flip="none" rotWithShape="1">
            <a:gsLst>
              <a:gs pos="0">
                <a:schemeClr val="accent1">
                  <a:lumMod val="5000"/>
                  <a:lumOff val="95000"/>
                  <a:alpha val="33847"/>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864"/>
                </a:solidFill>
                <a:effectLst/>
                <a:uLnTx/>
                <a:uFillTx/>
                <a:latin typeface="Arial Black" panose="020B0604020202020204" pitchFamily="34" charset="0"/>
                <a:ea typeface="+mn-ea"/>
                <a:cs typeface="+mn-cs"/>
              </a:rPr>
              <a:t>ENTREPRENEURIAL SUPPORT</a:t>
            </a:r>
          </a:p>
          <a:p>
            <a:pPr marL="0" marR="0" lvl="0" indent="0" algn="ctr" defTabSz="91184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865"/>
              </a:solidFill>
              <a:effectLst/>
              <a:uLnTx/>
              <a:uFillTx/>
              <a:latin typeface="Arial Black" panose="020B0604020202020204" pitchFamily="34" charset="0"/>
              <a:ea typeface="Arial" charset="0"/>
              <a:cs typeface="Arial Black" panose="020B0604020202020204" pitchFamily="34" charset="0"/>
            </a:endParaRPr>
          </a:p>
          <a:p>
            <a:pPr marL="0" marR="0" lvl="0" indent="0" algn="ctr" defTabSz="91184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black"/>
                </a:solidFill>
                <a:effectLst/>
                <a:uLnTx/>
                <a:uFillTx/>
                <a:latin typeface="Arial" panose="020B0604020202020204" pitchFamily="34" charset="0"/>
                <a:ea typeface="Arial" charset="0"/>
                <a:cs typeface="Arial" panose="020B0604020202020204" pitchFamily="34" charset="0"/>
              </a:rPr>
              <a:t>2021 – 2022 KY Innovation Hub Totals</a:t>
            </a:r>
          </a:p>
        </p:txBody>
      </p:sp>
      <p:sp>
        <p:nvSpPr>
          <p:cNvPr id="10" name="타원 132">
            <a:extLst>
              <a:ext uri="{FF2B5EF4-FFF2-40B4-BE49-F238E27FC236}">
                <a16:creationId xmlns:a16="http://schemas.microsoft.com/office/drawing/2014/main" id="{F5B2716D-1FE3-F4CA-1452-E13FDDEA9174}"/>
              </a:ext>
            </a:extLst>
          </p:cNvPr>
          <p:cNvSpPr/>
          <p:nvPr/>
        </p:nvSpPr>
        <p:spPr>
          <a:xfrm>
            <a:off x="1562969" y="2200766"/>
            <a:ext cx="1272697" cy="1249921"/>
          </a:xfrm>
          <a:prstGeom prst="ellipse">
            <a:avLst/>
          </a:prstGeom>
          <a:solidFill>
            <a:srgbClr val="5EB3E4"/>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12" name="Rectangle 11">
            <a:extLst>
              <a:ext uri="{FF2B5EF4-FFF2-40B4-BE49-F238E27FC236}">
                <a16:creationId xmlns:a16="http://schemas.microsoft.com/office/drawing/2014/main" id="{71978CE6-9369-BC04-C1F5-B2CEDD05D561}"/>
              </a:ext>
            </a:extLst>
          </p:cNvPr>
          <p:cNvSpPr/>
          <p:nvPr/>
        </p:nvSpPr>
        <p:spPr>
          <a:xfrm>
            <a:off x="958469" y="3691167"/>
            <a:ext cx="2481699" cy="18466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jobs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Added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served startups</a:t>
            </a:r>
          </a:p>
        </p:txBody>
      </p:sp>
      <p:sp>
        <p:nvSpPr>
          <p:cNvPr id="13" name="Rectangle 12">
            <a:extLst>
              <a:ext uri="{FF2B5EF4-FFF2-40B4-BE49-F238E27FC236}">
                <a16:creationId xmlns:a16="http://schemas.microsoft.com/office/drawing/2014/main" id="{B7A7F236-6A0B-EDA1-5A20-A1000C211900}"/>
              </a:ext>
            </a:extLst>
          </p:cNvPr>
          <p:cNvSpPr/>
          <p:nvPr/>
        </p:nvSpPr>
        <p:spPr>
          <a:xfrm>
            <a:off x="4764197" y="3646396"/>
            <a:ext cx="2721216" cy="15696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$170+</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Launched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B574943-140E-696E-E817-3FAE93064259}"/>
              </a:ext>
            </a:extLst>
          </p:cNvPr>
          <p:cNvSpPr/>
          <p:nvPr/>
        </p:nvSpPr>
        <p:spPr>
          <a:xfrm>
            <a:off x="8678047" y="3718079"/>
            <a:ext cx="2481699"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$190M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Private capital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Raised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served startups</a:t>
            </a:r>
          </a:p>
        </p:txBody>
      </p:sp>
      <p:sp>
        <p:nvSpPr>
          <p:cNvPr id="16" name="타원 132">
            <a:extLst>
              <a:ext uri="{FF2B5EF4-FFF2-40B4-BE49-F238E27FC236}">
                <a16:creationId xmlns:a16="http://schemas.microsoft.com/office/drawing/2014/main" id="{502BEFC9-674C-87A0-582D-B2067E5343E1}"/>
              </a:ext>
            </a:extLst>
          </p:cNvPr>
          <p:cNvSpPr/>
          <p:nvPr/>
        </p:nvSpPr>
        <p:spPr>
          <a:xfrm>
            <a:off x="5463390" y="2200767"/>
            <a:ext cx="1272697" cy="1249921"/>
          </a:xfrm>
          <a:prstGeom prst="ellipse">
            <a:avLst/>
          </a:prstGeom>
          <a:solidFill>
            <a:srgbClr val="82BAC5"/>
          </a:solidFill>
          <a:ln w="127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225"/>
              </a:spcAft>
              <a:buClrTx/>
              <a:buSzTx/>
              <a:buFontTx/>
              <a:buNone/>
              <a:tabLst/>
              <a:defRPr/>
            </a:pPr>
            <a:endParaRPr kumimoji="0" lang="ko-KR" altLang="en-US" sz="825" b="0" i="0" u="none" strike="noStrike" kern="1200" cap="none" spc="0" normalizeH="0" baseline="0" noProof="0">
              <a:ln>
                <a:noFill/>
              </a:ln>
              <a:solidFill>
                <a:prstClr val="black">
                  <a:lumMod val="50000"/>
                  <a:lumOff val="50000"/>
                </a:prstClr>
              </a:solidFill>
              <a:effectLst/>
              <a:uLnTx/>
              <a:uFillTx/>
              <a:latin typeface="Roboto condensed"/>
              <a:ea typeface="맑은 고딕" panose="020B0503020000020004" pitchFamily="34" charset="-127"/>
              <a:cs typeface="Roboto condensed"/>
            </a:endParaRPr>
          </a:p>
        </p:txBody>
      </p:sp>
      <p:sp>
        <p:nvSpPr>
          <p:cNvPr id="19" name="Rectangle 18">
            <a:extLst>
              <a:ext uri="{FF2B5EF4-FFF2-40B4-BE49-F238E27FC236}">
                <a16:creationId xmlns:a16="http://schemas.microsoft.com/office/drawing/2014/main" id="{B2283509-B368-9794-3077-5898FA91F4D9}"/>
              </a:ext>
            </a:extLst>
          </p:cNvPr>
          <p:cNvSpPr/>
          <p:nvPr/>
        </p:nvSpPr>
        <p:spPr>
          <a:xfrm>
            <a:off x="9452820" y="2200766"/>
            <a:ext cx="1058095"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S PGothic" charset="0"/>
                <a:cs typeface="Calibri" panose="020F0502020204030204" pitchFamily="34" charset="0"/>
              </a:rPr>
              <a:t>$</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endParaRPr>
          </a:p>
        </p:txBody>
      </p:sp>
      <p:pic>
        <p:nvPicPr>
          <p:cNvPr id="27" name="Picture 26" descr="A picture containing symbol, graphics, font, clipart&#10;&#10;Description automatically generated">
            <a:extLst>
              <a:ext uri="{FF2B5EF4-FFF2-40B4-BE49-F238E27FC236}">
                <a16:creationId xmlns:a16="http://schemas.microsoft.com/office/drawing/2014/main" id="{015817A8-609E-01AF-59E3-8EBF4EE08BA3}"/>
              </a:ext>
            </a:extLst>
          </p:cNvPr>
          <p:cNvPicPr>
            <a:picLocks noChangeAspect="1"/>
          </p:cNvPicPr>
          <p:nvPr/>
        </p:nvPicPr>
        <p:blipFill>
          <a:blip r:embed="rId2"/>
          <a:stretch>
            <a:fillRect/>
          </a:stretch>
        </p:blipFill>
        <p:spPr>
          <a:xfrm>
            <a:off x="5626127" y="2328536"/>
            <a:ext cx="914888" cy="914888"/>
          </a:xfrm>
          <a:prstGeom prst="rect">
            <a:avLst/>
          </a:prstGeom>
        </p:spPr>
      </p:pic>
      <p:pic>
        <p:nvPicPr>
          <p:cNvPr id="31" name="Picture 30" descr="A picture containing line, graphics, font, design&#10;&#10;Description automatically generated">
            <a:extLst>
              <a:ext uri="{FF2B5EF4-FFF2-40B4-BE49-F238E27FC236}">
                <a16:creationId xmlns:a16="http://schemas.microsoft.com/office/drawing/2014/main" id="{CC33E45B-1C44-4B93-DCF1-F7F975910808}"/>
              </a:ext>
            </a:extLst>
          </p:cNvPr>
          <p:cNvPicPr>
            <a:picLocks noChangeAspect="1"/>
          </p:cNvPicPr>
          <p:nvPr/>
        </p:nvPicPr>
        <p:blipFill>
          <a:blip r:embed="rId3"/>
          <a:stretch>
            <a:fillRect/>
          </a:stretch>
        </p:blipFill>
        <p:spPr>
          <a:xfrm>
            <a:off x="1763304" y="2407617"/>
            <a:ext cx="906363" cy="775139"/>
          </a:xfrm>
          <a:prstGeom prst="rect">
            <a:avLst/>
          </a:prstGeom>
        </p:spPr>
      </p:pic>
    </p:spTree>
    <p:extLst>
      <p:ext uri="{BB962C8B-B14F-4D97-AF65-F5344CB8AC3E}">
        <p14:creationId xmlns:p14="http://schemas.microsoft.com/office/powerpoint/2010/main" val="3838997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
          <p:cNvSpPr txBox="1">
            <a:spLocks/>
          </p:cNvSpPr>
          <p:nvPr/>
        </p:nvSpPr>
        <p:spPr>
          <a:xfrm>
            <a:off x="0" y="380005"/>
            <a:ext cx="12192000" cy="627736"/>
          </a:xfrm>
          <a:prstGeom prst="rect">
            <a:avLst/>
          </a:prstGeom>
        </p:spPr>
        <p:txBody>
          <a:bodyPr vert="horz" wrap="square" lIns="0" tIns="12065" rIns="0" bIns="0" rtlCol="0">
            <a:spAutoFit/>
          </a:bodyPr>
          <a:lstStyle>
            <a:lvl1pPr>
              <a:defRPr sz="4000" b="0" i="0">
                <a:solidFill>
                  <a:srgbClr val="003763"/>
                </a:solidFill>
                <a:latin typeface="Arial Black"/>
                <a:ea typeface="+mj-ea"/>
                <a:cs typeface="Arial Black"/>
              </a:defRPr>
            </a:lvl1p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4000" b="0" i="0" u="none" strike="noStrike" kern="0" cap="none" spc="-25" normalizeH="0" baseline="0" noProof="0" dirty="0">
                <a:ln>
                  <a:noFill/>
                </a:ln>
                <a:solidFill>
                  <a:srgbClr val="003763"/>
                </a:solidFill>
                <a:effectLst/>
                <a:uLnTx/>
                <a:uFillTx/>
                <a:latin typeface="Arial Black"/>
                <a:ea typeface="+mj-ea"/>
              </a:rPr>
              <a:t>NEW &amp; EXPANDING INDUSTRY</a:t>
            </a:r>
          </a:p>
        </p:txBody>
      </p:sp>
      <p:sp>
        <p:nvSpPr>
          <p:cNvPr id="8" name="TextBox 7"/>
          <p:cNvSpPr txBox="1"/>
          <p:nvPr/>
        </p:nvSpPr>
        <p:spPr>
          <a:xfrm>
            <a:off x="1577288" y="5228561"/>
            <a:ext cx="885649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dirty="0">
                <a:solidFill>
                  <a:prstClr val="black"/>
                </a:solidFill>
                <a:latin typeface="Calibri" panose="020F0502020204030204"/>
              </a:rPr>
              <a:t>Populous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Top 10 Most Populous Counties: Jefferson, Fayette, Kenton, Boone, Warren, Hardin, Daviess, Campbell, Madison and Bullitt Counties.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BlueOvalSK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($5.8 Billion, 5K new jobs) announced in Hardin County in 2021, and Envision ($2.0 Billion, 2K new jobs) announced in Warren County in 2022</a:t>
            </a:r>
          </a:p>
        </p:txBody>
      </p:sp>
      <p:graphicFrame>
        <p:nvGraphicFramePr>
          <p:cNvPr id="13"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1097376101"/>
              </p:ext>
            </p:extLst>
          </p:nvPr>
        </p:nvGraphicFramePr>
        <p:xfrm>
          <a:off x="1577288" y="1183907"/>
          <a:ext cx="8856498" cy="1578545"/>
        </p:xfrm>
        <a:graphic>
          <a:graphicData uri="http://schemas.openxmlformats.org/drawingml/2006/table">
            <a:tbl>
              <a:tblPr firstRow="1" bandRow="1">
                <a:tableStyleId>{5C22544A-7EE6-4342-B048-85BDC9FD1C3A}</a:tableStyleId>
              </a:tblPr>
              <a:tblGrid>
                <a:gridCol w="2109188">
                  <a:extLst>
                    <a:ext uri="{9D8B030D-6E8A-4147-A177-3AD203B41FA5}">
                      <a16:colId xmlns:a16="http://schemas.microsoft.com/office/drawing/2014/main" val="3695150305"/>
                    </a:ext>
                  </a:extLst>
                </a:gridCol>
                <a:gridCol w="2208436">
                  <a:extLst>
                    <a:ext uri="{9D8B030D-6E8A-4147-A177-3AD203B41FA5}">
                      <a16:colId xmlns:a16="http://schemas.microsoft.com/office/drawing/2014/main" val="2651122269"/>
                    </a:ext>
                  </a:extLst>
                </a:gridCol>
                <a:gridCol w="1515169">
                  <a:extLst>
                    <a:ext uri="{9D8B030D-6E8A-4147-A177-3AD203B41FA5}">
                      <a16:colId xmlns:a16="http://schemas.microsoft.com/office/drawing/2014/main" val="761749462"/>
                    </a:ext>
                  </a:extLst>
                </a:gridCol>
                <a:gridCol w="1528776">
                  <a:extLst>
                    <a:ext uri="{9D8B030D-6E8A-4147-A177-3AD203B41FA5}">
                      <a16:colId xmlns:a16="http://schemas.microsoft.com/office/drawing/2014/main" val="3226908419"/>
                    </a:ext>
                  </a:extLst>
                </a:gridCol>
                <a:gridCol w="1494929">
                  <a:extLst>
                    <a:ext uri="{9D8B030D-6E8A-4147-A177-3AD203B41FA5}">
                      <a16:colId xmlns:a16="http://schemas.microsoft.com/office/drawing/2014/main" val="510204699"/>
                    </a:ext>
                  </a:extLst>
                </a:gridCol>
              </a:tblGrid>
              <a:tr h="832241">
                <a:tc>
                  <a:txBody>
                    <a:bodyPr/>
                    <a:lstStyle/>
                    <a:p>
                      <a:pPr algn="ctr"/>
                      <a:r>
                        <a:rPr lang="en-US" sz="2000" dirty="0"/>
                        <a:t>Year</a:t>
                      </a:r>
                    </a:p>
                  </a:txBody>
                  <a:tcPr anchor="ctr"/>
                </a:tc>
                <a:tc>
                  <a:txBody>
                    <a:bodyPr/>
                    <a:lstStyle/>
                    <a:p>
                      <a:pPr algn="ctr"/>
                      <a:r>
                        <a:rPr lang="en-US" sz="2000" dirty="0"/>
                        <a:t>Type</a:t>
                      </a:r>
                    </a:p>
                  </a:txBody>
                  <a:tcPr anchor="ctr"/>
                </a:tc>
                <a:tc>
                  <a:txBody>
                    <a:bodyPr/>
                    <a:lstStyle/>
                    <a:p>
                      <a:pPr algn="ctr"/>
                      <a:r>
                        <a:rPr lang="en-US" sz="2000" dirty="0"/>
                        <a:t>Projects</a:t>
                      </a:r>
                    </a:p>
                  </a:txBody>
                  <a:tcPr anchor="ctr"/>
                </a:tc>
                <a:tc>
                  <a:txBody>
                    <a:bodyPr/>
                    <a:lstStyle/>
                    <a:p>
                      <a:pPr algn="ctr"/>
                      <a:r>
                        <a:rPr lang="en-US" sz="2000" dirty="0"/>
                        <a:t>New Jobs</a:t>
                      </a:r>
                    </a:p>
                  </a:txBody>
                  <a:tcPr anchor="ctr"/>
                </a:tc>
                <a:tc>
                  <a:txBody>
                    <a:bodyPr/>
                    <a:lstStyle/>
                    <a:p>
                      <a:pPr algn="ctr"/>
                      <a:r>
                        <a:rPr lang="en-US" sz="2000" dirty="0"/>
                        <a:t>Investment</a:t>
                      </a:r>
                    </a:p>
                  </a:txBody>
                  <a:tcPr anchor="ctr"/>
                </a:tc>
                <a:extLst>
                  <a:ext uri="{0D108BD9-81ED-4DB2-BD59-A6C34878D82A}">
                    <a16:rowId xmlns:a16="http://schemas.microsoft.com/office/drawing/2014/main" val="3519013936"/>
                  </a:ext>
                </a:extLst>
              </a:tr>
              <a:tr h="373152">
                <a:tc rowSpan="2">
                  <a:txBody>
                    <a:bodyPr/>
                    <a:lstStyle/>
                    <a:p>
                      <a:pPr algn="ctr" fontAlgn="b"/>
                      <a:r>
                        <a:rPr lang="en-US" sz="2000" b="1" i="0" u="none" strike="noStrike" dirty="0">
                          <a:solidFill>
                            <a:srgbClr val="000000"/>
                          </a:solidFill>
                          <a:effectLst/>
                          <a:latin typeface="+mn-lt"/>
                        </a:rPr>
                        <a:t>2021</a:t>
                      </a:r>
                    </a:p>
                  </a:txBody>
                  <a:tcPr marL="9525" marR="9525" marT="9525" marB="0" anchor="ctr"/>
                </a:tc>
                <a:tc>
                  <a:txBody>
                    <a:bodyPr/>
                    <a:lstStyle/>
                    <a:p>
                      <a:pPr marL="0" algn="ctr" defTabSz="914400" rtl="0" eaLnBrk="1" fontAlgn="b" latinLnBrk="0" hangingPunct="1"/>
                      <a:r>
                        <a:rPr lang="en-US" sz="2000" b="0" i="0" u="none" strike="noStrike" kern="1200" dirty="0">
                          <a:solidFill>
                            <a:srgbClr val="000000"/>
                          </a:solidFill>
                          <a:effectLst/>
                          <a:latin typeface="+mn-lt"/>
                          <a:ea typeface="+mn-ea"/>
                          <a:cs typeface="+mn-cs"/>
                        </a:rPr>
                        <a:t>Rural</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144</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5.7K</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$3.2B</a:t>
                      </a:r>
                    </a:p>
                  </a:txBody>
                  <a:tcPr marL="9525" marR="9525" marT="9525" marB="0" anchor="ctr"/>
                </a:tc>
                <a:extLst>
                  <a:ext uri="{0D108BD9-81ED-4DB2-BD59-A6C34878D82A}">
                    <a16:rowId xmlns:a16="http://schemas.microsoft.com/office/drawing/2014/main" val="344155955"/>
                  </a:ext>
                </a:extLst>
              </a:tr>
              <a:tr h="373152">
                <a:tc vMerge="1">
                  <a:txBody>
                    <a:bodyPr/>
                    <a:lstStyle/>
                    <a:p>
                      <a:pPr algn="l" fontAlgn="b"/>
                      <a:endParaRPr lang="en-US" sz="2000" b="0" i="0" u="none" strike="noStrike" dirty="0">
                        <a:solidFill>
                          <a:srgbClr val="000000"/>
                        </a:solidFill>
                        <a:effectLst/>
                        <a:latin typeface="+mn-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Populous*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117</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12.4K</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$7.9B</a:t>
                      </a:r>
                    </a:p>
                  </a:txBody>
                  <a:tcPr marL="9525" marR="9525" marT="9525" marB="0" anchor="ctr"/>
                </a:tc>
                <a:extLst>
                  <a:ext uri="{0D108BD9-81ED-4DB2-BD59-A6C34878D82A}">
                    <a16:rowId xmlns:a16="http://schemas.microsoft.com/office/drawing/2014/main" val="2104977023"/>
                  </a:ext>
                </a:extLst>
              </a:tr>
            </a:tbl>
          </a:graphicData>
        </a:graphic>
      </p:graphicFrame>
      <p:graphicFrame>
        <p:nvGraphicFramePr>
          <p:cNvPr id="14" name="Table 2">
            <a:extLst>
              <a:ext uri="{FF2B5EF4-FFF2-40B4-BE49-F238E27FC236}">
                <a16:creationId xmlns:a16="http://schemas.microsoft.com/office/drawing/2014/main" id="{9DD7C3F8-EB42-4895-930B-B4C7B382FD04}"/>
              </a:ext>
            </a:extLst>
          </p:cNvPr>
          <p:cNvGraphicFramePr>
            <a:graphicFrameLocks noGrp="1"/>
          </p:cNvGraphicFramePr>
          <p:nvPr>
            <p:extLst>
              <p:ext uri="{D42A27DB-BD31-4B8C-83A1-F6EECF244321}">
                <p14:modId xmlns:p14="http://schemas.microsoft.com/office/powerpoint/2010/main" val="1457060931"/>
              </p:ext>
            </p:extLst>
          </p:nvPr>
        </p:nvGraphicFramePr>
        <p:xfrm>
          <a:off x="1577288" y="3223593"/>
          <a:ext cx="8856498" cy="1714168"/>
        </p:xfrm>
        <a:graphic>
          <a:graphicData uri="http://schemas.openxmlformats.org/drawingml/2006/table">
            <a:tbl>
              <a:tblPr firstRow="1" bandRow="1">
                <a:tableStyleId>{5C22544A-7EE6-4342-B048-85BDC9FD1C3A}</a:tableStyleId>
              </a:tblPr>
              <a:tblGrid>
                <a:gridCol w="2109188">
                  <a:extLst>
                    <a:ext uri="{9D8B030D-6E8A-4147-A177-3AD203B41FA5}">
                      <a16:colId xmlns:a16="http://schemas.microsoft.com/office/drawing/2014/main" val="3695150305"/>
                    </a:ext>
                  </a:extLst>
                </a:gridCol>
                <a:gridCol w="2208436">
                  <a:extLst>
                    <a:ext uri="{9D8B030D-6E8A-4147-A177-3AD203B41FA5}">
                      <a16:colId xmlns:a16="http://schemas.microsoft.com/office/drawing/2014/main" val="2651122269"/>
                    </a:ext>
                  </a:extLst>
                </a:gridCol>
                <a:gridCol w="1515169">
                  <a:extLst>
                    <a:ext uri="{9D8B030D-6E8A-4147-A177-3AD203B41FA5}">
                      <a16:colId xmlns:a16="http://schemas.microsoft.com/office/drawing/2014/main" val="761749462"/>
                    </a:ext>
                  </a:extLst>
                </a:gridCol>
                <a:gridCol w="1528776">
                  <a:extLst>
                    <a:ext uri="{9D8B030D-6E8A-4147-A177-3AD203B41FA5}">
                      <a16:colId xmlns:a16="http://schemas.microsoft.com/office/drawing/2014/main" val="3226908419"/>
                    </a:ext>
                  </a:extLst>
                </a:gridCol>
                <a:gridCol w="1494929">
                  <a:extLst>
                    <a:ext uri="{9D8B030D-6E8A-4147-A177-3AD203B41FA5}">
                      <a16:colId xmlns:a16="http://schemas.microsoft.com/office/drawing/2014/main" val="510204699"/>
                    </a:ext>
                  </a:extLst>
                </a:gridCol>
              </a:tblGrid>
              <a:tr h="689016">
                <a:tc>
                  <a:txBody>
                    <a:bodyPr/>
                    <a:lstStyle/>
                    <a:p>
                      <a:pPr algn="ctr"/>
                      <a:r>
                        <a:rPr lang="en-US" sz="2000" dirty="0"/>
                        <a:t>Year</a:t>
                      </a:r>
                    </a:p>
                  </a:txBody>
                  <a:tcPr anchor="ctr"/>
                </a:tc>
                <a:tc>
                  <a:txBody>
                    <a:bodyPr/>
                    <a:lstStyle/>
                    <a:p>
                      <a:pPr algn="ctr"/>
                      <a:r>
                        <a:rPr lang="en-US" sz="2000" dirty="0"/>
                        <a:t>Type</a:t>
                      </a:r>
                    </a:p>
                  </a:txBody>
                  <a:tcPr anchor="ctr"/>
                </a:tc>
                <a:tc>
                  <a:txBody>
                    <a:bodyPr/>
                    <a:lstStyle/>
                    <a:p>
                      <a:pPr algn="ctr"/>
                      <a:r>
                        <a:rPr lang="en-US" sz="2000" dirty="0"/>
                        <a:t>Projects</a:t>
                      </a:r>
                    </a:p>
                  </a:txBody>
                  <a:tcPr anchor="ctr"/>
                </a:tc>
                <a:tc>
                  <a:txBody>
                    <a:bodyPr/>
                    <a:lstStyle/>
                    <a:p>
                      <a:pPr algn="ctr"/>
                      <a:r>
                        <a:rPr lang="en-US" sz="2000" dirty="0"/>
                        <a:t>New Jobs</a:t>
                      </a:r>
                    </a:p>
                  </a:txBody>
                  <a:tcPr anchor="ctr"/>
                </a:tc>
                <a:tc>
                  <a:txBody>
                    <a:bodyPr/>
                    <a:lstStyle/>
                    <a:p>
                      <a:pPr algn="ctr"/>
                      <a:r>
                        <a:rPr lang="en-US" sz="2000" dirty="0"/>
                        <a:t>Investment</a:t>
                      </a:r>
                    </a:p>
                  </a:txBody>
                  <a:tcPr anchor="ctr"/>
                </a:tc>
                <a:extLst>
                  <a:ext uri="{0D108BD9-81ED-4DB2-BD59-A6C34878D82A}">
                    <a16:rowId xmlns:a16="http://schemas.microsoft.com/office/drawing/2014/main" val="3519013936"/>
                  </a:ext>
                </a:extLst>
              </a:tr>
              <a:tr h="512576">
                <a:tc rowSpan="2">
                  <a:txBody>
                    <a:bodyPr/>
                    <a:lstStyle/>
                    <a:p>
                      <a:pPr algn="ctr" fontAlgn="b"/>
                      <a:r>
                        <a:rPr lang="en-US" sz="2000" b="1" i="0" u="none" strike="noStrike" dirty="0">
                          <a:solidFill>
                            <a:srgbClr val="000000"/>
                          </a:solidFill>
                          <a:effectLst/>
                          <a:latin typeface="+mn-lt"/>
                        </a:rPr>
                        <a:t>2022</a:t>
                      </a:r>
                    </a:p>
                  </a:txBody>
                  <a:tcPr marL="9525" marR="9525" marT="9525" marB="0" anchor="ctr"/>
                </a:tc>
                <a:tc>
                  <a:txBody>
                    <a:bodyPr/>
                    <a:lstStyle/>
                    <a:p>
                      <a:pPr marL="0" algn="ctr" defTabSz="914400" rtl="0" eaLnBrk="1" fontAlgn="b" latinLnBrk="0" hangingPunct="1"/>
                      <a:r>
                        <a:rPr lang="en-US" sz="2000" b="0" i="0" u="none" strike="noStrike" kern="1200" dirty="0">
                          <a:solidFill>
                            <a:srgbClr val="000000"/>
                          </a:solidFill>
                          <a:effectLst/>
                          <a:latin typeface="+mn-lt"/>
                          <a:ea typeface="+mn-ea"/>
                          <a:cs typeface="+mn-cs"/>
                        </a:rPr>
                        <a:t>Rural</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130</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6.8K</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$5.2B</a:t>
                      </a:r>
                    </a:p>
                  </a:txBody>
                  <a:tcPr marL="9525" marR="9525" marT="9525" marB="0" anchor="ctr"/>
                </a:tc>
                <a:extLst>
                  <a:ext uri="{0D108BD9-81ED-4DB2-BD59-A6C34878D82A}">
                    <a16:rowId xmlns:a16="http://schemas.microsoft.com/office/drawing/2014/main" val="344155955"/>
                  </a:ext>
                </a:extLst>
              </a:tr>
              <a:tr h="512576">
                <a:tc vMerge="1">
                  <a:txBody>
                    <a:bodyPr/>
                    <a:lstStyle/>
                    <a:p>
                      <a:pPr algn="l" fontAlgn="b"/>
                      <a:endParaRPr lang="en-US" sz="2000" b="0" i="0" u="none" strike="noStrike" dirty="0">
                        <a:solidFill>
                          <a:srgbClr val="000000"/>
                        </a:solidFill>
                        <a:effectLst/>
                        <a:latin typeface="+mn-lt"/>
                      </a:endParaRPr>
                    </a:p>
                  </a:txBody>
                  <a:tcPr marL="9525" marR="9525" marT="9525" marB="0"/>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Populous*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118</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9.2k</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Calibri" panose="020F0502020204030204"/>
                          <a:ea typeface="+mn-ea"/>
                          <a:cs typeface="+mn-cs"/>
                        </a:rPr>
                        <a:t>$5.3B</a:t>
                      </a:r>
                    </a:p>
                  </a:txBody>
                  <a:tcPr marL="9525" marR="9525" marT="9525" marB="0" anchor="ctr"/>
                </a:tc>
                <a:extLst>
                  <a:ext uri="{0D108BD9-81ED-4DB2-BD59-A6C34878D82A}">
                    <a16:rowId xmlns:a16="http://schemas.microsoft.com/office/drawing/2014/main" val="2104977023"/>
                  </a:ext>
                </a:extLst>
              </a:tr>
            </a:tbl>
          </a:graphicData>
        </a:graphic>
      </p:graphicFrame>
      <p:sp>
        <p:nvSpPr>
          <p:cNvPr id="3" name="TextBox 2">
            <a:extLst>
              <a:ext uri="{FF2B5EF4-FFF2-40B4-BE49-F238E27FC236}">
                <a16:creationId xmlns:a16="http://schemas.microsoft.com/office/drawing/2014/main" id="{EB8A6A3F-E217-18BE-F858-F4B7053CDE52}"/>
              </a:ext>
            </a:extLst>
          </p:cNvPr>
          <p:cNvSpPr txBox="1"/>
          <p:nvPr/>
        </p:nvSpPr>
        <p:spPr>
          <a:xfrm>
            <a:off x="10953344" y="6220998"/>
            <a:ext cx="5520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C6BF2C-5F4B-FE4F-BCCD-66C02C411DF6}" type="slidenum">
              <a:rPr kumimoji="0" lang="en-US" sz="1400" b="1"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286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effectLst/>
      </p:bgPr>
    </p:bg>
    <p:spTree>
      <p:nvGrpSpPr>
        <p:cNvPr id="1" name=""/>
        <p:cNvGrpSpPr/>
        <p:nvPr/>
      </p:nvGrpSpPr>
      <p:grpSpPr>
        <a:xfrm>
          <a:off x="0" y="0"/>
          <a:ext cx="0" cy="0"/>
          <a:chOff x="0" y="0"/>
          <a:chExt cx="0" cy="0"/>
        </a:xfrm>
      </p:grpSpPr>
      <p:sp>
        <p:nvSpPr>
          <p:cNvPr id="9" name="object 9"/>
          <p:cNvSpPr txBox="1">
            <a:spLocks noGrp="1"/>
          </p:cNvSpPr>
          <p:nvPr>
            <p:ph type="title"/>
          </p:nvPr>
        </p:nvSpPr>
        <p:spPr>
          <a:xfrm>
            <a:off x="0" y="380005"/>
            <a:ext cx="12192000" cy="627736"/>
          </a:xfrm>
          <a:prstGeom prst="rect">
            <a:avLst/>
          </a:prstGeom>
        </p:spPr>
        <p:txBody>
          <a:bodyPr vert="horz" wrap="square" lIns="0" tIns="12065" rIns="0" bIns="0" rtlCol="0">
            <a:spAutoFit/>
          </a:bodyPr>
          <a:lstStyle/>
          <a:p>
            <a:pPr marL="12700" algn="ctr">
              <a:lnSpc>
                <a:spcPct val="100000"/>
              </a:lnSpc>
              <a:spcBef>
                <a:spcPts val="95"/>
              </a:spcBef>
            </a:pPr>
            <a:r>
              <a:rPr lang="en-US" spc="-25" dirty="0"/>
              <a:t>NEW &amp; EXPANDING INDUSTRY</a:t>
            </a:r>
          </a:p>
        </p:txBody>
      </p:sp>
      <p:pic>
        <p:nvPicPr>
          <p:cNvPr id="3" name="Picture 2" descr="A picture containing map&#10;&#10;Description automatically generated">
            <a:extLst>
              <a:ext uri="{FF2B5EF4-FFF2-40B4-BE49-F238E27FC236}">
                <a16:creationId xmlns:a16="http://schemas.microsoft.com/office/drawing/2014/main" id="{78D1A9B5-DC89-324B-B6EF-D654E6E97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03" y="990600"/>
            <a:ext cx="9482328" cy="5678371"/>
          </a:xfrm>
          <a:prstGeom prst="rect">
            <a:avLst/>
          </a:prstGeom>
        </p:spPr>
      </p:pic>
      <p:sp>
        <p:nvSpPr>
          <p:cNvPr id="2" name="TextBox 1">
            <a:extLst>
              <a:ext uri="{FF2B5EF4-FFF2-40B4-BE49-F238E27FC236}">
                <a16:creationId xmlns:a16="http://schemas.microsoft.com/office/drawing/2014/main" id="{04D85361-2BE7-15EB-F624-5AFF1351EC38}"/>
              </a:ext>
            </a:extLst>
          </p:cNvPr>
          <p:cNvSpPr txBox="1"/>
          <p:nvPr/>
        </p:nvSpPr>
        <p:spPr>
          <a:xfrm>
            <a:off x="11342451" y="6366150"/>
            <a:ext cx="50340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D35942-BE58-644D-83C9-C4DBB4948CB6}" type="slidenum">
              <a:rPr kumimoji="0" lang="en-US" sz="14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7403A93-AE56-6413-9EEC-65938AA55627}"/>
              </a:ext>
            </a:extLst>
          </p:cNvPr>
          <p:cNvPicPr>
            <a:picLocks noChangeAspect="1"/>
          </p:cNvPicPr>
          <p:nvPr/>
        </p:nvPicPr>
        <p:blipFill>
          <a:blip r:embed="rId4"/>
          <a:stretch>
            <a:fillRect/>
          </a:stretch>
        </p:blipFill>
        <p:spPr>
          <a:xfrm>
            <a:off x="153626" y="5843570"/>
            <a:ext cx="1549108" cy="816048"/>
          </a:xfrm>
          <a:prstGeom prst="rect">
            <a:avLst/>
          </a:prstGeom>
        </p:spPr>
      </p:pic>
    </p:spTree>
    <p:extLst>
      <p:ext uri="{BB962C8B-B14F-4D97-AF65-F5344CB8AC3E}">
        <p14:creationId xmlns:p14="http://schemas.microsoft.com/office/powerpoint/2010/main" val="407977102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 name="Rectangle 1049">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A look at downtown Mayfield's future: Urban planner shares designs for  rebuilding city | &lt;span class=&quot;tnt-section-tag no-link&quot;&gt;News&lt;/span&gt; | WPSD  Local 6">
            <a:extLst>
              <a:ext uri="{FF2B5EF4-FFF2-40B4-BE49-F238E27FC236}">
                <a16:creationId xmlns:a16="http://schemas.microsoft.com/office/drawing/2014/main" id="{D483567C-F3D9-D5D0-978E-53DD3ADAC7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58" r="18544" b="-2"/>
          <a:stretch/>
        </p:blipFill>
        <p:spPr bwMode="auto">
          <a:xfrm>
            <a:off x="5168352" y="-111750"/>
            <a:ext cx="4011559"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909EFE5-1ACF-6039-B4B2-A2265A385B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64" r="-2" b="13866"/>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storic Downtown Pikeville Walking Tour | Kentucky Tourism - State of  Kentucky - Visit Kentucky, Official Site">
            <a:extLst>
              <a:ext uri="{FF2B5EF4-FFF2-40B4-BE49-F238E27FC236}">
                <a16:creationId xmlns:a16="http://schemas.microsoft.com/office/drawing/2014/main" id="{056724B0-498B-D80D-DFF9-16452966F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20" b="2"/>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66" name="Freeform: Shape 1051">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67" name="Freeform: Shape 1053">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8" name="Rectangle 1055">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8" name="Rectangle 1057">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0DCEC64-4460-94E7-6601-8E62DC15E72F}"/>
              </a:ext>
            </a:extLst>
          </p:cNvPr>
          <p:cNvSpPr txBox="1"/>
          <p:nvPr/>
        </p:nvSpPr>
        <p:spPr>
          <a:xfrm>
            <a:off x="-10631" y="264159"/>
            <a:ext cx="5419982" cy="6425713"/>
          </a:xfrm>
          <a:prstGeom prst="rect">
            <a:avLst/>
          </a:prstGeom>
          <a:solidFill>
            <a:schemeClr val="accent1">
              <a:lumMod val="50000"/>
            </a:schemeClr>
          </a:solidFill>
        </p:spPr>
        <p:txBody>
          <a:bodyPr vert="horz" lIns="91440" tIns="45720" rIns="91440" bIns="45720" rtlCol="0">
            <a:noAutofit/>
          </a:bodyPr>
          <a:lstStyle/>
          <a:p>
            <a:pPr>
              <a:lnSpc>
                <a:spcPct val="90000"/>
              </a:lnSpc>
              <a:spcAft>
                <a:spcPts val="600"/>
              </a:spcAft>
            </a:pPr>
            <a:r>
              <a:rPr lang="en-US" b="1" u="sng" dirty="0">
                <a:solidFill>
                  <a:schemeClr val="bg1"/>
                </a:solidFill>
                <a:latin typeface="Arial" panose="020B0604020202020204" pitchFamily="34" charset="0"/>
                <a:cs typeface="Arial" panose="020B0604020202020204" pitchFamily="34" charset="0"/>
              </a:rPr>
              <a:t>Thoughts on ways to help develop R</a:t>
            </a:r>
            <a:r>
              <a:rPr lang="en-US" b="1" u="sng" dirty="0">
                <a:solidFill>
                  <a:schemeClr val="bg1"/>
                </a:solidFill>
                <a:effectLst/>
                <a:latin typeface="Arial" panose="020B0604020202020204" pitchFamily="34" charset="0"/>
                <a:cs typeface="Arial" panose="020B0604020202020204" pitchFamily="34" charset="0"/>
              </a:rPr>
              <a:t>ural Economies:</a:t>
            </a:r>
          </a:p>
          <a:p>
            <a:pPr>
              <a:lnSpc>
                <a:spcPct val="90000"/>
              </a:lnSpc>
              <a:spcAft>
                <a:spcPts val="600"/>
              </a:spcAft>
            </a:pPr>
            <a:endParaRPr lang="en-US" dirty="0">
              <a:solidFill>
                <a:schemeClr val="bg1"/>
              </a:solidFill>
              <a:effectLst/>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effectLst/>
                <a:latin typeface="Arial" panose="020B0604020202020204" pitchFamily="34" charset="0"/>
                <a:cs typeface="Arial" panose="020B0604020202020204" pitchFamily="34" charset="0"/>
              </a:rPr>
              <a:t>Rural economic development should focus on the unique strengths of each area, rather than concentrating solely on weaknesses</a:t>
            </a:r>
          </a:p>
          <a:p>
            <a:pPr indent="-228600">
              <a:lnSpc>
                <a:spcPct val="90000"/>
              </a:lnSpc>
              <a:spcAft>
                <a:spcPts val="600"/>
              </a:spcAft>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latin typeface="Arial" panose="020B0604020202020204" pitchFamily="34" charset="0"/>
                <a:cs typeface="Arial" panose="020B0604020202020204" pitchFamily="34" charset="0"/>
              </a:rPr>
              <a:t>S</a:t>
            </a:r>
            <a:r>
              <a:rPr lang="en-US" sz="1600" dirty="0">
                <a:solidFill>
                  <a:schemeClr val="bg1"/>
                </a:solidFill>
                <a:effectLst/>
                <a:latin typeface="Arial" panose="020B0604020202020204" pitchFamily="34" charset="0"/>
                <a:cs typeface="Arial" panose="020B0604020202020204" pitchFamily="34" charset="0"/>
              </a:rPr>
              <a:t>trategies</a:t>
            </a:r>
            <a:r>
              <a:rPr lang="en-US"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effectLst/>
                <a:latin typeface="Arial" panose="020B0604020202020204" pitchFamily="34" charset="0"/>
                <a:cs typeface="Arial" panose="020B0604020202020204" pitchFamily="34" charset="0"/>
              </a:rPr>
              <a:t>must include tools for rural areas but also adjacent urban centers and build </a:t>
            </a:r>
            <a:r>
              <a:rPr lang="en-US" sz="1600" dirty="0">
                <a:solidFill>
                  <a:schemeClr val="bg1"/>
                </a:solidFill>
                <a:latin typeface="Arial" panose="020B0604020202020204" pitchFamily="34" charset="0"/>
                <a:cs typeface="Arial" panose="020B0604020202020204" pitchFamily="34" charset="0"/>
              </a:rPr>
              <a:t>upon </a:t>
            </a:r>
            <a:r>
              <a:rPr lang="en-US" sz="1600" dirty="0">
                <a:solidFill>
                  <a:schemeClr val="bg1"/>
                </a:solidFill>
                <a:effectLst/>
                <a:latin typeface="Arial" panose="020B0604020202020204" pitchFamily="34" charset="0"/>
                <a:cs typeface="Arial" panose="020B0604020202020204" pitchFamily="34" charset="0"/>
              </a:rPr>
              <a:t>unique interdependencies between them</a:t>
            </a:r>
          </a:p>
          <a:p>
            <a:pPr indent="-228600">
              <a:lnSpc>
                <a:spcPct val="90000"/>
              </a:lnSpc>
              <a:spcAft>
                <a:spcPts val="600"/>
              </a:spcAft>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effectLst/>
                <a:latin typeface="Arial" panose="020B0604020202020204" pitchFamily="34" charset="0"/>
                <a:cs typeface="Arial" panose="020B0604020202020204" pitchFamily="34" charset="0"/>
              </a:rPr>
              <a:t>Different types of businesses are needed, including tourism projects </a:t>
            </a:r>
          </a:p>
          <a:p>
            <a:pPr indent="-228600">
              <a:lnSpc>
                <a:spcPct val="90000"/>
              </a:lnSpc>
              <a:spcAft>
                <a:spcPts val="600"/>
              </a:spcAft>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effectLst/>
                <a:latin typeface="Arial" panose="020B0604020202020204" pitchFamily="34" charset="0"/>
                <a:cs typeface="Arial" panose="020B0604020202020204" pitchFamily="34" charset="0"/>
              </a:rPr>
              <a:t>Rural economic development should address economic activity that fits them </a:t>
            </a:r>
            <a:r>
              <a:rPr lang="en-US" sz="1600" dirty="0">
                <a:solidFill>
                  <a:schemeClr val="bg1"/>
                </a:solidFill>
                <a:latin typeface="Arial" panose="020B0604020202020204" pitchFamily="34" charset="0"/>
                <a:cs typeface="Arial" panose="020B0604020202020204" pitchFamily="34" charset="0"/>
              </a:rPr>
              <a:t>r</a:t>
            </a:r>
            <a:r>
              <a:rPr lang="en-US" sz="1600" dirty="0">
                <a:solidFill>
                  <a:schemeClr val="bg1"/>
                </a:solidFill>
                <a:effectLst/>
                <a:latin typeface="Arial" panose="020B0604020202020204" pitchFamily="34" charset="0"/>
                <a:cs typeface="Arial" panose="020B0604020202020204" pitchFamily="34" charset="0"/>
              </a:rPr>
              <a:t>ather than attempt to replicate urban economies</a:t>
            </a:r>
          </a:p>
          <a:p>
            <a:pPr indent="-228600">
              <a:lnSpc>
                <a:spcPct val="90000"/>
              </a:lnSpc>
              <a:spcAft>
                <a:spcPts val="600"/>
              </a:spcAft>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effectLst/>
                <a:latin typeface="Arial" panose="020B0604020202020204" pitchFamily="34" charset="0"/>
                <a:cs typeface="Arial" panose="020B0604020202020204" pitchFamily="34" charset="0"/>
              </a:rPr>
              <a:t>Communities need to lean in on what makes their respective areas unique and be unabashed about preserving </a:t>
            </a:r>
            <a:r>
              <a:rPr lang="en-US" sz="1600" dirty="0">
                <a:solidFill>
                  <a:schemeClr val="bg1"/>
                </a:solidFill>
                <a:latin typeface="Arial" panose="020B0604020202020204" pitchFamily="34" charset="0"/>
                <a:cs typeface="Arial" panose="020B0604020202020204" pitchFamily="34" charset="0"/>
              </a:rPr>
              <a:t>that uniqueness</a:t>
            </a:r>
            <a:r>
              <a:rPr lang="en-US" sz="1600" dirty="0">
                <a:solidFill>
                  <a:schemeClr val="bg1"/>
                </a:solidFill>
                <a:effectLst/>
                <a:latin typeface="Arial" panose="020B0604020202020204" pitchFamily="34" charset="0"/>
                <a:cs typeface="Arial" panose="020B0604020202020204" pitchFamily="34" charset="0"/>
              </a:rPr>
              <a:t>.  </a:t>
            </a:r>
          </a:p>
          <a:p>
            <a:pPr indent="-228600">
              <a:lnSpc>
                <a:spcPct val="90000"/>
              </a:lnSpc>
              <a:spcAft>
                <a:spcPts val="600"/>
              </a:spcAft>
              <a:buFont typeface="Arial" panose="020B0604020202020204" pitchFamily="34" charset="0"/>
              <a:buChar char="•"/>
            </a:pPr>
            <a:endParaRPr lang="en-US" sz="1600" dirty="0">
              <a:solidFill>
                <a:schemeClr val="bg1"/>
              </a:solidFill>
              <a:effectLst/>
              <a:latin typeface="Arial" panose="020B0604020202020204" pitchFamily="34" charset="0"/>
              <a:cs typeface="Arial" panose="020B0604020202020204" pitchFamily="34" charset="0"/>
            </a:endParaRPr>
          </a:p>
          <a:p>
            <a:pPr>
              <a:lnSpc>
                <a:spcPct val="90000"/>
              </a:lnSpc>
              <a:spcAft>
                <a:spcPts val="600"/>
              </a:spcAft>
            </a:pPr>
            <a:r>
              <a:rPr lang="en-US" sz="1600" dirty="0">
                <a:solidFill>
                  <a:schemeClr val="bg1"/>
                </a:solidFill>
                <a:latin typeface="Arial" panose="020B0604020202020204" pitchFamily="34" charset="0"/>
                <a:cs typeface="Arial" panose="020B0604020202020204" pitchFamily="34" charset="0"/>
              </a:rPr>
              <a:t>Shared opportunities can only be achieved with Shared Responsibilities</a:t>
            </a:r>
            <a:endParaRPr lang="en-US" sz="1600" dirty="0">
              <a:solidFill>
                <a:schemeClr val="bg1"/>
              </a:solidFill>
              <a:effectLst/>
              <a:latin typeface="Arial" panose="020B060402020202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B17876DC-7A42-68EA-0B45-FFEFB3BAAA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58" r="21139" b="1"/>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BC6C31-87C8-F5EB-ED12-EAF4049BE15C}"/>
              </a:ext>
            </a:extLst>
          </p:cNvPr>
          <p:cNvSpPr txBox="1"/>
          <p:nvPr/>
        </p:nvSpPr>
        <p:spPr>
          <a:xfrm>
            <a:off x="11619428" y="6382096"/>
            <a:ext cx="442622" cy="307777"/>
          </a:xfrm>
          <a:prstGeom prst="rect">
            <a:avLst/>
          </a:prstGeom>
          <a:noFill/>
        </p:spPr>
        <p:txBody>
          <a:bodyPr wrap="square">
            <a:spAutoFit/>
          </a:bodyPr>
          <a:lstStyle/>
          <a:p>
            <a:fld id="{17D35942-BE58-644D-83C9-C4DBB4948CB6}" type="slidenum">
              <a:rPr lang="en-US" sz="1400" b="1" smtClean="0">
                <a:solidFill>
                  <a:schemeClr val="bg1"/>
                </a:solidFill>
                <a:latin typeface="Arial" panose="020B0604020202020204" pitchFamily="34" charset="0"/>
                <a:cs typeface="Arial" panose="020B0604020202020204" pitchFamily="34" charset="0"/>
              </a:rPr>
              <a:pPr/>
              <a:t>7</a:t>
            </a:fld>
            <a:endParaRPr lang="en-US" sz="1400" dirty="0"/>
          </a:p>
        </p:txBody>
      </p:sp>
    </p:spTree>
    <p:extLst>
      <p:ext uri="{BB962C8B-B14F-4D97-AF65-F5344CB8AC3E}">
        <p14:creationId xmlns:p14="http://schemas.microsoft.com/office/powerpoint/2010/main" val="377373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998EB1-CA5B-C21A-DFB5-643F06CD9E44}"/>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dirty="0">
                <a:solidFill>
                  <a:srgbClr val="FFFFFF"/>
                </a:solidFill>
                <a:latin typeface="+mj-lt"/>
                <a:ea typeface="+mj-ea"/>
                <a:cs typeface="+mj-cs"/>
              </a:rPr>
              <a:t>SUPPLY KENTUCKY</a:t>
            </a:r>
          </a:p>
          <a:p>
            <a:pPr marL="0" marR="0" lvl="0" indent="0" algn="r" fontAlgn="auto">
              <a:lnSpc>
                <a:spcPct val="90000"/>
              </a:lnSpc>
              <a:spcBef>
                <a:spcPct val="0"/>
              </a:spcBef>
              <a:spcAft>
                <a:spcPts val="600"/>
              </a:spcAft>
              <a:buClrTx/>
              <a:buSzTx/>
              <a:tabLst/>
              <a:defRPr/>
            </a:pPr>
            <a:r>
              <a:rPr lang="en-US" sz="4000" kern="1200" dirty="0">
                <a:solidFill>
                  <a:srgbClr val="FFFFFF"/>
                </a:solidFill>
                <a:latin typeface="+mj-lt"/>
                <a:ea typeface="+mj-ea"/>
                <a:cs typeface="+mj-cs"/>
              </a:rPr>
              <a:t>       </a:t>
            </a:r>
            <a:r>
              <a:rPr kumimoji="0" lang="en-US" sz="4000" b="0" i="1" u="none" strike="noStrike" kern="1200" cap="none" spc="0" normalizeH="0" baseline="0" noProof="0" dirty="0">
                <a:ln>
                  <a:noFill/>
                </a:ln>
                <a:solidFill>
                  <a:srgbClr val="FFFFFF"/>
                </a:solidFill>
                <a:effectLst/>
                <a:uLnTx/>
                <a:uFillTx/>
                <a:latin typeface="+mj-lt"/>
                <a:ea typeface="+mj-ea"/>
                <a:cs typeface="+mj-cs"/>
              </a:rPr>
              <a:t>Growing from Within</a:t>
            </a:r>
          </a:p>
          <a:p>
            <a:pPr algn="r">
              <a:lnSpc>
                <a:spcPct val="90000"/>
              </a:lnSpc>
              <a:spcBef>
                <a:spcPct val="0"/>
              </a:spcBef>
              <a:spcAft>
                <a:spcPts val="600"/>
              </a:spcAft>
            </a:pPr>
            <a:r>
              <a:rPr lang="en-US" sz="4000" kern="1200" dirty="0">
                <a:solidFill>
                  <a:srgbClr val="FFFFFF"/>
                </a:solidFill>
                <a:latin typeface="+mj-lt"/>
                <a:ea typeface="+mj-ea"/>
                <a:cs typeface="+mj-cs"/>
              </a:rPr>
              <a:t> </a:t>
            </a:r>
          </a:p>
          <a:p>
            <a:pPr algn="r">
              <a:lnSpc>
                <a:spcPct val="90000"/>
              </a:lnSpc>
              <a:spcBef>
                <a:spcPct val="0"/>
              </a:spcBef>
              <a:spcAft>
                <a:spcPts val="600"/>
              </a:spcAft>
            </a:pPr>
            <a:endParaRPr lang="en-US" sz="40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44879895-1371-802D-0EEA-9269D2520F30}"/>
              </a:ext>
            </a:extLst>
          </p:cNvPr>
          <p:cNvSpPr>
            <a:spLocks noGrp="1"/>
          </p:cNvSpPr>
          <p:nvPr>
            <p:ph idx="1"/>
          </p:nvPr>
        </p:nvSpPr>
        <p:spPr>
          <a:xfrm>
            <a:off x="4504549" y="649480"/>
            <a:ext cx="7489656" cy="5546047"/>
          </a:xfrm>
        </p:spPr>
        <p:txBody>
          <a:bodyPr vert="horz" lIns="91440" tIns="45720" rIns="91440" bIns="45720" rtlCol="0" anchor="ctr">
            <a:normAutofit/>
          </a:bodyPr>
          <a:lstStyle/>
          <a:p>
            <a:pPr marL="0" marR="0" lvl="0">
              <a:spcBef>
                <a:spcPts val="0"/>
              </a:spcBef>
              <a:spcAft>
                <a:spcPts val="0"/>
              </a:spcAft>
              <a:buSzPts val="1000"/>
              <a:tabLst>
                <a:tab pos="457200" algn="l"/>
              </a:tabLst>
            </a:pPr>
            <a:r>
              <a:rPr lang="en-US" sz="2000" dirty="0">
                <a:effectLst/>
                <a:latin typeface="Arial" panose="020B0604020202020204" pitchFamily="34" charset="0"/>
                <a:cs typeface="Arial" panose="020B0604020202020204" pitchFamily="34" charset="0"/>
              </a:rPr>
              <a:t>Incentivized companies are encouraged to use the CONNEX Kentucky tool</a:t>
            </a:r>
          </a:p>
          <a:p>
            <a:pPr marL="514350" marR="0" lvl="0">
              <a:spcBef>
                <a:spcPts val="0"/>
              </a:spcBef>
              <a:spcAft>
                <a:spcPts val="0"/>
              </a:spcAft>
              <a:buSzPts val="1000"/>
              <a:tabLst>
                <a:tab pos="457200" algn="l"/>
              </a:tabLst>
            </a:pPr>
            <a:endParaRPr lang="en-US" sz="2000" dirty="0">
              <a:effectLst/>
              <a:latin typeface="Arial" panose="020B0604020202020204" pitchFamily="34" charset="0"/>
              <a:cs typeface="Arial" panose="020B0604020202020204" pitchFamily="34" charset="0"/>
            </a:endParaRPr>
          </a:p>
          <a:p>
            <a:pPr marL="0" marR="0" lvl="0">
              <a:spcBef>
                <a:spcPts val="0"/>
              </a:spcBef>
              <a:spcAft>
                <a:spcPts val="0"/>
              </a:spcAft>
              <a:buSzPts val="1000"/>
              <a:tabLst>
                <a:tab pos="457200" algn="l"/>
              </a:tabLst>
            </a:pPr>
            <a:r>
              <a:rPr lang="en-US" sz="2000" dirty="0">
                <a:effectLst/>
                <a:latin typeface="Arial" panose="020B0604020202020204" pitchFamily="34" charset="0"/>
                <a:cs typeface="Arial" panose="020B0604020202020204" pitchFamily="34" charset="0"/>
              </a:rPr>
              <a:t>Assist existing companies to register on the free CONNEX Kentucky tool to supply new companies</a:t>
            </a:r>
          </a:p>
          <a:p>
            <a:pPr marL="514350" marR="0" lvl="0">
              <a:spcBef>
                <a:spcPts val="0"/>
              </a:spcBef>
              <a:spcAft>
                <a:spcPts val="0"/>
              </a:spcAft>
              <a:buSzPts val="1000"/>
              <a:tabLst>
                <a:tab pos="457200" algn="l"/>
              </a:tabLst>
            </a:pPr>
            <a:endParaRPr lang="en-US" sz="2000" dirty="0">
              <a:effectLst/>
              <a:latin typeface="Arial" panose="020B0604020202020204" pitchFamily="34" charset="0"/>
              <a:cs typeface="Arial" panose="020B0604020202020204" pitchFamily="34" charset="0"/>
            </a:endParaRPr>
          </a:p>
          <a:p>
            <a:pPr marL="0" marR="0" lvl="0">
              <a:spcBef>
                <a:spcPts val="0"/>
              </a:spcBef>
              <a:spcAft>
                <a:spcPts val="0"/>
              </a:spcAft>
              <a:buSzPts val="1000"/>
              <a:tabLst>
                <a:tab pos="457200" algn="l"/>
              </a:tabLst>
            </a:pPr>
            <a:r>
              <a:rPr lang="en-US" sz="2000" dirty="0">
                <a:effectLst/>
                <a:latin typeface="Arial" panose="020B0604020202020204" pitchFamily="34" charset="0"/>
                <a:cs typeface="Arial" panose="020B0604020202020204" pitchFamily="34" charset="0"/>
              </a:rPr>
              <a:t>Promote KPDI-awarded sites to Kentucky businesses for expansion opportunities or to bring the suppliers to the commonwealth</a:t>
            </a:r>
          </a:p>
          <a:p>
            <a:pPr marL="514350" marR="0" lvl="0">
              <a:spcBef>
                <a:spcPts val="0"/>
              </a:spcBef>
              <a:spcAft>
                <a:spcPts val="0"/>
              </a:spcAft>
              <a:buSzPts val="1000"/>
              <a:tabLst>
                <a:tab pos="457200" algn="l"/>
              </a:tabLst>
            </a:pPr>
            <a:endParaRPr lang="en-US" sz="2000" dirty="0">
              <a:effectLst/>
              <a:latin typeface="Arial" panose="020B0604020202020204" pitchFamily="34" charset="0"/>
              <a:cs typeface="Arial" panose="020B0604020202020204" pitchFamily="34" charset="0"/>
            </a:endParaRPr>
          </a:p>
          <a:p>
            <a:pPr marL="0" marR="0" lvl="0">
              <a:spcBef>
                <a:spcPts val="0"/>
              </a:spcBef>
              <a:spcAft>
                <a:spcPts val="0"/>
              </a:spcAft>
              <a:buSzPts val="1000"/>
              <a:tabLst>
                <a:tab pos="457200" algn="l"/>
              </a:tabLst>
            </a:pPr>
            <a:r>
              <a:rPr lang="en-US" sz="2000" dirty="0">
                <a:effectLst/>
                <a:latin typeface="Arial" panose="020B0604020202020204" pitchFamily="34" charset="0"/>
                <a:cs typeface="Arial" panose="020B0604020202020204" pitchFamily="34" charset="0"/>
              </a:rPr>
              <a:t>Leverage SSBCI funding through Kentucky Entrepreneurship and Innovation to help grow underserved and diverse-led businesses</a:t>
            </a:r>
          </a:p>
          <a:p>
            <a:pPr marL="514350" marR="0" lvl="0">
              <a:spcBef>
                <a:spcPts val="0"/>
              </a:spcBef>
              <a:spcAft>
                <a:spcPts val="0"/>
              </a:spcAft>
              <a:buSzPts val="1000"/>
              <a:tabLst>
                <a:tab pos="457200" algn="l"/>
              </a:tabLst>
            </a:pPr>
            <a:endParaRPr lang="en-US" sz="2000" dirty="0">
              <a:effectLst/>
              <a:latin typeface="Arial" panose="020B0604020202020204" pitchFamily="34" charset="0"/>
              <a:cs typeface="Arial" panose="020B0604020202020204" pitchFamily="34" charset="0"/>
            </a:endParaRPr>
          </a:p>
          <a:p>
            <a:pPr marL="0" marR="0" lvl="0">
              <a:spcBef>
                <a:spcPts val="0"/>
              </a:spcBef>
              <a:spcAft>
                <a:spcPts val="0"/>
              </a:spcAft>
              <a:buSzPts val="1000"/>
              <a:tabLst>
                <a:tab pos="457200" algn="l"/>
              </a:tabLst>
            </a:pPr>
            <a:r>
              <a:rPr lang="en-US" sz="2000" dirty="0">
                <a:effectLst/>
                <a:latin typeface="Arial" panose="020B0604020202020204" pitchFamily="34" charset="0"/>
                <a:cs typeface="Arial" panose="020B0604020202020204" pitchFamily="34" charset="0"/>
              </a:rPr>
              <a:t>Link businesses and workforce providers together to help grow opportunities for all Kentuckians and not just a few.</a:t>
            </a:r>
          </a:p>
          <a:p>
            <a:pPr marL="285750" marR="0">
              <a:spcBef>
                <a:spcPts val="0"/>
              </a:spcBef>
              <a:spcAft>
                <a:spcPts val="0"/>
              </a:spcAft>
            </a:pPr>
            <a:endParaRPr lang="en-US" sz="2000" dirty="0">
              <a:effectLst/>
              <a:latin typeface="Arial" panose="020B0604020202020204" pitchFamily="34" charset="0"/>
              <a:cs typeface="Arial" panose="020B0604020202020204" pitchFamily="34" charset="0"/>
            </a:endParaRPr>
          </a:p>
          <a:p>
            <a:endParaRPr lang="en-US" sz="2000" dirty="0"/>
          </a:p>
        </p:txBody>
      </p:sp>
      <p:sp>
        <p:nvSpPr>
          <p:cNvPr id="4" name="Slide Number Placeholder 3">
            <a:extLst>
              <a:ext uri="{FF2B5EF4-FFF2-40B4-BE49-F238E27FC236}">
                <a16:creationId xmlns:a16="http://schemas.microsoft.com/office/drawing/2014/main" id="{5A07EA9C-D800-6DCD-343E-2B915009155B}"/>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8528F19-254B-924A-B420-2DD801A06CFB}" type="slidenum">
              <a:rPr kumimoji="0" lang="en-US" sz="1100" b="0" i="0" u="none" strike="noStrike" cap="none" spc="0" normalizeH="0" baseline="0" noProof="0">
                <a:ln>
                  <a:noFill/>
                </a:ln>
                <a:solidFill>
                  <a:schemeClr val="tx1">
                    <a:lumMod val="50000"/>
                    <a:lumOff val="50000"/>
                  </a:schemeClr>
                </a:solidFill>
                <a:effectLst/>
                <a:uLnTx/>
                <a:uFillTx/>
              </a:rPr>
              <a:pPr marR="0" lvl="0" indent="0" fontAlgn="auto">
                <a:spcBef>
                  <a:spcPts val="0"/>
                </a:spcBef>
                <a:spcAft>
                  <a:spcPts val="600"/>
                </a:spcAft>
                <a:buClrTx/>
                <a:buSzTx/>
                <a:buFontTx/>
                <a:buNone/>
                <a:tabLst/>
                <a:defRPr/>
              </a:pPr>
              <a:t>8</a:t>
            </a:fld>
            <a:endParaRPr kumimoji="0" lang="en-US" sz="1100" b="0" i="0" u="none" strike="noStrike" cap="none" spc="0" normalizeH="0" baseline="0" noProof="0">
              <a:ln>
                <a:noFill/>
              </a:ln>
              <a:solidFill>
                <a:schemeClr val="tx1">
                  <a:lumMod val="50000"/>
                  <a:lumOff val="50000"/>
                </a:schemeClr>
              </a:solidFill>
              <a:effectLst/>
              <a:uLnTx/>
              <a:uFillTx/>
            </a:endParaRPr>
          </a:p>
        </p:txBody>
      </p:sp>
      <p:pic>
        <p:nvPicPr>
          <p:cNvPr id="9" name="Picture 8">
            <a:extLst>
              <a:ext uri="{FF2B5EF4-FFF2-40B4-BE49-F238E27FC236}">
                <a16:creationId xmlns:a16="http://schemas.microsoft.com/office/drawing/2014/main" id="{292736A5-5792-B724-0C05-BA6C5C2128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27136" y="5685375"/>
            <a:ext cx="1843727" cy="965762"/>
          </a:xfrm>
          <a:prstGeom prst="rect">
            <a:avLst/>
          </a:prstGeom>
        </p:spPr>
      </p:pic>
    </p:spTree>
    <p:extLst>
      <p:ext uri="{BB962C8B-B14F-4D97-AF65-F5344CB8AC3E}">
        <p14:creationId xmlns:p14="http://schemas.microsoft.com/office/powerpoint/2010/main" val="8172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10;&#10;Description automatically generated">
            <a:extLst>
              <a:ext uri="{FF2B5EF4-FFF2-40B4-BE49-F238E27FC236}">
                <a16:creationId xmlns:a16="http://schemas.microsoft.com/office/drawing/2014/main" id="{FD0060C8-288E-2142-E9DB-993DC02A1108}"/>
              </a:ext>
            </a:extLst>
          </p:cNvPr>
          <p:cNvPicPr>
            <a:picLocks noGrp="1" noChangeAspect="1"/>
          </p:cNvPicPr>
          <p:nvPr>
            <p:ph idx="1"/>
          </p:nvPr>
        </p:nvPicPr>
        <p:blipFill>
          <a:blip r:embed="rId3"/>
          <a:stretch>
            <a:fillRect/>
          </a:stretch>
        </p:blipFill>
        <p:spPr>
          <a:xfrm>
            <a:off x="7423638" y="4184803"/>
            <a:ext cx="4092501" cy="1967380"/>
          </a:xfrm>
        </p:spPr>
      </p:pic>
      <p:sp>
        <p:nvSpPr>
          <p:cNvPr id="4" name="Slide Number Placeholder 3">
            <a:extLst>
              <a:ext uri="{FF2B5EF4-FFF2-40B4-BE49-F238E27FC236}">
                <a16:creationId xmlns:a16="http://schemas.microsoft.com/office/drawing/2014/main" id="{5A07EA9C-D800-6DCD-343E-2B91500915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28F19-254B-924A-B420-2DD801A06C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520C55-698D-383E-C4D6-9B7AD6C8FA8C}"/>
              </a:ext>
            </a:extLst>
          </p:cNvPr>
          <p:cNvSpPr txBox="1"/>
          <p:nvPr/>
        </p:nvSpPr>
        <p:spPr>
          <a:xfrm>
            <a:off x="0" y="220876"/>
            <a:ext cx="12192000" cy="646331"/>
          </a:xfrm>
          <a:prstGeom prst="rect">
            <a:avLst/>
          </a:prstGeom>
          <a:solidFill>
            <a:srgbClr val="00376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rPr>
              <a:t>CONNEX </a:t>
            </a:r>
            <a:r>
              <a:rPr lang="en-US" sz="3600" b="1" dirty="0">
                <a:solidFill>
                  <a:prstClr val="white"/>
                </a:solidFill>
                <a:latin typeface="Arial Black" panose="020B0604020202020204" pitchFamily="34" charset="0"/>
                <a:cs typeface="Arial Black" panose="020B0604020202020204" pitchFamily="34" charset="0"/>
              </a:rPr>
              <a:t>TOOL</a:t>
            </a:r>
            <a:endParaRPr kumimoji="0" lang="en-US" sz="3600" b="1" i="0" u="none" strike="noStrike" kern="1200" cap="none" spc="0" normalizeH="0" baseline="0" noProof="0" dirty="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sp>
        <p:nvSpPr>
          <p:cNvPr id="10" name="TextBox 9">
            <a:extLst>
              <a:ext uri="{FF2B5EF4-FFF2-40B4-BE49-F238E27FC236}">
                <a16:creationId xmlns:a16="http://schemas.microsoft.com/office/drawing/2014/main" id="{D721B51E-743E-7C2D-A997-5D16BB33A17D}"/>
              </a:ext>
            </a:extLst>
          </p:cNvPr>
          <p:cNvSpPr txBox="1"/>
          <p:nvPr/>
        </p:nvSpPr>
        <p:spPr>
          <a:xfrm>
            <a:off x="675861" y="1404730"/>
            <a:ext cx="10840278"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Kentucky Gov. Andy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Beshear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recently launched the </a:t>
            </a:r>
            <a:r>
              <a:rPr kumimoji="0" lang="en-US" sz="1800" b="1" i="0" u="none" strike="noStrike" kern="1200" cap="none" spc="0" normalizeH="0" baseline="0" noProof="0" dirty="0">
                <a:ln>
                  <a:noFill/>
                </a:ln>
                <a:solidFill>
                  <a:srgbClr val="5EB3E4"/>
                </a:solidFill>
                <a:effectLst/>
                <a:uLnTx/>
                <a:uFillTx/>
                <a:latin typeface="Arial" panose="020B0604020202020204" pitchFamily="34" charset="0"/>
                <a:ea typeface="+mn-ea"/>
                <a:cs typeface="Arial" panose="020B0604020202020204" pitchFamily="34" charset="0"/>
              </a:rPr>
              <a:t>Supply Kentucky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initiative with the goal to boost job growth, reduce costs and provide more security in the supply chains of Kentucky companies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EB3E4"/>
                </a:solidFill>
                <a:effectLst/>
                <a:uLnTx/>
                <a:uFillTx/>
                <a:latin typeface="Arial" panose="020B0604020202020204" pitchFamily="34" charset="0"/>
                <a:ea typeface="+mn-ea"/>
                <a:cs typeface="Arial" panose="020B0604020202020204" pitchFamily="34" charset="0"/>
              </a:rPr>
              <a:t>CONNEX Kentucky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at the center of this new initiative through a partnership with the Cabinet for Economic Development and Kentucky Association of Manufacturers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online platform provides a searchable supply chain database for Kentucky manufacturers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Connects PRIMES, OEMs and suppliers based on deep data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such as equipment, certifications, SBA designation, processes,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capabilities and other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5EB3E4"/>
                </a:solidFill>
                <a:effectLst/>
                <a:uLnTx/>
                <a:uFillTx/>
                <a:latin typeface="Arial" panose="020B0604020202020204" pitchFamily="34" charset="0"/>
                <a:ea typeface="+mn-ea"/>
                <a:cs typeface="Arial" panose="020B0604020202020204" pitchFamily="34" charset="0"/>
              </a:rPr>
              <a:t>Free registration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Kentucky companies</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more at KAM.us.com/home/</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connexkentucky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6165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Template_2022_CED Presentation" id="{4E7772E0-78D0-B743-BA4D-6B7120B14072}" vid="{FD5EC474-F8C8-D549-9661-5B23285CB17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3482</Words>
  <Application>Microsoft Office PowerPoint</Application>
  <PresentationFormat>Widescreen</PresentationFormat>
  <Paragraphs>670</Paragraphs>
  <Slides>37</Slides>
  <Notes>32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Arial</vt:lpstr>
      <vt:lpstr>Arial Black</vt:lpstr>
      <vt:lpstr>Calibri</vt:lpstr>
      <vt:lpstr>Calibri Light</vt:lpstr>
      <vt:lpstr>Courier New</vt:lpstr>
      <vt:lpstr>Helvetica</vt:lpstr>
      <vt:lpstr>Open Sans</vt:lpstr>
      <vt:lpstr>Open Sans Medium</vt:lpstr>
      <vt:lpstr>Proxima Nova</vt:lpstr>
      <vt:lpstr>Roboto</vt:lpstr>
      <vt:lpstr>Roboto condensed</vt:lpstr>
      <vt:lpstr>Wingdings</vt:lpstr>
      <vt:lpstr>Office Theme</vt:lpstr>
      <vt:lpstr>2_Office Theme</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NEW &amp; EXPANDING INDUSTRY</vt:lpstr>
      <vt:lpstr>PowerPoint Presentation</vt:lpstr>
      <vt:lpstr>PowerPoint Presentation</vt:lpstr>
      <vt:lpstr>PowerPoint Presentation</vt:lpstr>
      <vt:lpstr>PowerPoint Presentation</vt:lpstr>
      <vt:lpstr>2023 STRATEGIC AND  OPERATING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Snyder, Christopher P (CED)</dc:creator>
  <cp:lastModifiedBy>Rome, Sara (LRC)</cp:lastModifiedBy>
  <cp:revision>96</cp:revision>
  <cp:lastPrinted>2023-07-11T19:57:59Z</cp:lastPrinted>
  <dcterms:created xsi:type="dcterms:W3CDTF">2023-02-08T19:08:03Z</dcterms:created>
  <dcterms:modified xsi:type="dcterms:W3CDTF">2023-07-13T13:20:36Z</dcterms:modified>
</cp:coreProperties>
</file>