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4" r:id="rId6"/>
    <p:sldId id="265" r:id="rId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2BBDA01-A80A-4162-9E69-954339B92CC0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E675DFE-BA5C-450D-8D86-DD13F8F9D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2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75DFE-BA5C-450D-8D86-DD13F8F9DD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75DFE-BA5C-450D-8D86-DD13F8F9DD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80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75DFE-BA5C-450D-8D86-DD13F8F9DD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04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75DFE-BA5C-450D-8D86-DD13F8F9DD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89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75DFE-BA5C-450D-8D86-DD13F8F9DD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57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75DFE-BA5C-450D-8D86-DD13F8F9DD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3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2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87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4496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62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70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98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97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4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3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8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3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2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9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07165B5-EB65-446F-BDDB-EDDE0B52FAD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088AF-F82F-4607-878C-5E09E639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70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947B-9811-D2C2-BB74-8DCF17BF39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/>
              <a:t>KENTUCKY HORSE RACING AND GAMING CORPORATION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1CBB56-7A50-F8E3-7197-19AA5AAD11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947063"/>
            <a:ext cx="8825658" cy="632820"/>
          </a:xfrm>
        </p:spPr>
        <p:txBody>
          <a:bodyPr>
            <a:normAutofit/>
          </a:bodyPr>
          <a:lstStyle/>
          <a:p>
            <a:pPr algn="ctr"/>
            <a:r>
              <a:rPr lang="en-US" sz="1600" dirty="0"/>
              <a:t>August 21, 2024</a:t>
            </a:r>
          </a:p>
        </p:txBody>
      </p:sp>
    </p:spTree>
    <p:extLst>
      <p:ext uri="{BB962C8B-B14F-4D97-AF65-F5344CB8AC3E}">
        <p14:creationId xmlns:p14="http://schemas.microsoft.com/office/powerpoint/2010/main" val="425551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E63F0-1510-78A4-E498-FF50C017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SB299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9695D-A483-DE6F-E685-938160F07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July 1: Kentucky Horse Racing &amp; Gaming Corporation (KHRGC) was formed.</a:t>
            </a:r>
          </a:p>
          <a:p>
            <a:pPr>
              <a:lnSpc>
                <a:spcPct val="150000"/>
              </a:lnSpc>
            </a:pPr>
            <a:r>
              <a:rPr lang="en-US" dirty="0"/>
              <a:t>KHRGC entered into Memorandum of Agreements (MOAs) with cabinets in the executive branch.</a:t>
            </a:r>
          </a:p>
          <a:p>
            <a:pPr>
              <a:lnSpc>
                <a:spcPct val="150000"/>
              </a:lnSpc>
            </a:pPr>
            <a:r>
              <a:rPr lang="en-US" dirty="0"/>
              <a:t>KHRGC adopted policies</a:t>
            </a:r>
          </a:p>
          <a:p>
            <a:pPr>
              <a:lnSpc>
                <a:spcPct val="150000"/>
              </a:lnSpc>
            </a:pPr>
            <a:r>
              <a:rPr lang="en-US" dirty="0"/>
              <a:t>Established a Transition Committee</a:t>
            </a:r>
          </a:p>
          <a:p>
            <a:pPr>
              <a:lnSpc>
                <a:spcPct val="150000"/>
              </a:lnSpc>
            </a:pPr>
            <a:r>
              <a:rPr lang="en-US" dirty="0"/>
              <a:t>Established a Hiring and Compensation Committee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4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F3FC718-FDE3-4EF7-921E-A5F374EAF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98FA0B-B03F-A029-F19D-2E49D83C5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342" y="1492532"/>
            <a:ext cx="3108626" cy="1444752"/>
          </a:xfr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4000" b="1" dirty="0">
                <a:solidFill>
                  <a:srgbClr val="EBEBEB"/>
                </a:solidFill>
              </a:rPr>
              <a:t>OVERVIEW OF THE PARI-MUTUEL TAX</a:t>
            </a:r>
          </a:p>
        </p:txBody>
      </p:sp>
      <p:sp>
        <p:nvSpPr>
          <p:cNvPr id="19" name="Freeform 11">
            <a:extLst>
              <a:ext uri="{FF2B5EF4-FFF2-40B4-BE49-F238E27FC236}">
                <a16:creationId xmlns:a16="http://schemas.microsoft.com/office/drawing/2014/main" id="{FAA0F719-3DC8-4F08-AD8F-5A845658C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7DCB61BE-FA0F-4EFB-BE0E-268BAD8E3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4747655" y="-586345"/>
            <a:ext cx="6858001" cy="8030691"/>
          </a:xfrm>
          <a:custGeom>
            <a:avLst/>
            <a:gdLst>
              <a:gd name="connsiteX0" fmla="*/ 6858001 w 6858001"/>
              <a:gd name="connsiteY0" fmla="*/ 1177 h 8030691"/>
              <a:gd name="connsiteX1" fmla="*/ 6858001 w 6858001"/>
              <a:gd name="connsiteY1" fmla="*/ 1344715 h 8030691"/>
              <a:gd name="connsiteX2" fmla="*/ 6858000 w 6858001"/>
              <a:gd name="connsiteY2" fmla="*/ 1344715 h 8030691"/>
              <a:gd name="connsiteX3" fmla="*/ 6858000 w 6858001"/>
              <a:gd name="connsiteY3" fmla="*/ 8030691 h 8030691"/>
              <a:gd name="connsiteX4" fmla="*/ 0 w 6858001"/>
              <a:gd name="connsiteY4" fmla="*/ 8030690 h 8030691"/>
              <a:gd name="connsiteX5" fmla="*/ 0 w 6858001"/>
              <a:gd name="connsiteY5" fmla="*/ 477747 h 8030691"/>
              <a:gd name="connsiteX6" fmla="*/ 1 w 6858001"/>
              <a:gd name="connsiteY6" fmla="*/ 477747 h 8030691"/>
              <a:gd name="connsiteX7" fmla="*/ 1 w 6858001"/>
              <a:gd name="connsiteY7" fmla="*/ 0 h 8030691"/>
              <a:gd name="connsiteX8" fmla="*/ 40463 w 6858001"/>
              <a:gd name="connsiteY8" fmla="*/ 5883 h 8030691"/>
              <a:gd name="connsiteX9" fmla="*/ 159107 w 6858001"/>
              <a:gd name="connsiteY9" fmla="*/ 23196 h 8030691"/>
              <a:gd name="connsiteX10" fmla="*/ 245518 w 6858001"/>
              <a:gd name="connsiteY10" fmla="*/ 35299 h 8030691"/>
              <a:gd name="connsiteX11" fmla="*/ 348388 w 6858001"/>
              <a:gd name="connsiteY11" fmla="*/ 48074 h 8030691"/>
              <a:gd name="connsiteX12" fmla="*/ 470460 w 6858001"/>
              <a:gd name="connsiteY12" fmla="*/ 63370 h 8030691"/>
              <a:gd name="connsiteX13" fmla="*/ 605563 w 6858001"/>
              <a:gd name="connsiteY13" fmla="*/ 79507 h 8030691"/>
              <a:gd name="connsiteX14" fmla="*/ 757810 w 6858001"/>
              <a:gd name="connsiteY14" fmla="*/ 96484 h 8030691"/>
              <a:gd name="connsiteX15" fmla="*/ 923774 w 6858001"/>
              <a:gd name="connsiteY15" fmla="*/ 114469 h 8030691"/>
              <a:gd name="connsiteX16" fmla="*/ 1104139 w 6858001"/>
              <a:gd name="connsiteY16" fmla="*/ 132455 h 8030691"/>
              <a:gd name="connsiteX17" fmla="*/ 1296163 w 6858001"/>
              <a:gd name="connsiteY17" fmla="*/ 150776 h 8030691"/>
              <a:gd name="connsiteX18" fmla="*/ 1503275 w 6858001"/>
              <a:gd name="connsiteY18" fmla="*/ 167753 h 8030691"/>
              <a:gd name="connsiteX19" fmla="*/ 1719988 w 6858001"/>
              <a:gd name="connsiteY19" fmla="*/ 184058 h 8030691"/>
              <a:gd name="connsiteX20" fmla="*/ 1949045 w 6858001"/>
              <a:gd name="connsiteY20" fmla="*/ 198850 h 8030691"/>
              <a:gd name="connsiteX21" fmla="*/ 2187703 w 6858001"/>
              <a:gd name="connsiteY21" fmla="*/ 212969 h 8030691"/>
              <a:gd name="connsiteX22" fmla="*/ 2436649 w 6858001"/>
              <a:gd name="connsiteY22" fmla="*/ 226249 h 8030691"/>
              <a:gd name="connsiteX23" fmla="*/ 2564208 w 6858001"/>
              <a:gd name="connsiteY23" fmla="*/ 230955 h 8030691"/>
              <a:gd name="connsiteX24" fmla="*/ 2694509 w 6858001"/>
              <a:gd name="connsiteY24" fmla="*/ 236166 h 8030691"/>
              <a:gd name="connsiteX25" fmla="*/ 2826869 w 6858001"/>
              <a:gd name="connsiteY25" fmla="*/ 241040 h 8030691"/>
              <a:gd name="connsiteX26" fmla="*/ 2959914 w 6858001"/>
              <a:gd name="connsiteY26" fmla="*/ 244234 h 8030691"/>
              <a:gd name="connsiteX27" fmla="*/ 3095702 w 6858001"/>
              <a:gd name="connsiteY27" fmla="*/ 247092 h 8030691"/>
              <a:gd name="connsiteX28" fmla="*/ 3232862 w 6858001"/>
              <a:gd name="connsiteY28" fmla="*/ 250117 h 8030691"/>
              <a:gd name="connsiteX29" fmla="*/ 3372766 w 6858001"/>
              <a:gd name="connsiteY29" fmla="*/ 252134 h 8030691"/>
              <a:gd name="connsiteX30" fmla="*/ 3514040 w 6858001"/>
              <a:gd name="connsiteY30" fmla="*/ 252134 h 8030691"/>
              <a:gd name="connsiteX31" fmla="*/ 3656686 w 6858001"/>
              <a:gd name="connsiteY31" fmla="*/ 253143 h 8030691"/>
              <a:gd name="connsiteX32" fmla="*/ 3800705 w 6858001"/>
              <a:gd name="connsiteY32" fmla="*/ 252134 h 8030691"/>
              <a:gd name="connsiteX33" fmla="*/ 3946780 w 6858001"/>
              <a:gd name="connsiteY33" fmla="*/ 250117 h 8030691"/>
              <a:gd name="connsiteX34" fmla="*/ 4092856 w 6858001"/>
              <a:gd name="connsiteY34" fmla="*/ 248268 h 8030691"/>
              <a:gd name="connsiteX35" fmla="*/ 4240988 w 6858001"/>
              <a:gd name="connsiteY35" fmla="*/ 244234 h 8030691"/>
              <a:gd name="connsiteX36" fmla="*/ 4390492 w 6858001"/>
              <a:gd name="connsiteY36" fmla="*/ 240032 h 8030691"/>
              <a:gd name="connsiteX37" fmla="*/ 4539997 w 6858001"/>
              <a:gd name="connsiteY37" fmla="*/ 235157 h 8030691"/>
              <a:gd name="connsiteX38" fmla="*/ 4690873 w 6858001"/>
              <a:gd name="connsiteY38" fmla="*/ 228266 h 8030691"/>
              <a:gd name="connsiteX39" fmla="*/ 4843120 w 6858001"/>
              <a:gd name="connsiteY39" fmla="*/ 220029 h 8030691"/>
              <a:gd name="connsiteX40" fmla="*/ 4996054 w 6858001"/>
              <a:gd name="connsiteY40" fmla="*/ 212129 h 8030691"/>
              <a:gd name="connsiteX41" fmla="*/ 5148987 w 6858001"/>
              <a:gd name="connsiteY41" fmla="*/ 202044 h 8030691"/>
              <a:gd name="connsiteX42" fmla="*/ 5303978 w 6858001"/>
              <a:gd name="connsiteY42" fmla="*/ 189941 h 8030691"/>
              <a:gd name="connsiteX43" fmla="*/ 5456911 w 6858001"/>
              <a:gd name="connsiteY43" fmla="*/ 177839 h 8030691"/>
              <a:gd name="connsiteX44" fmla="*/ 5612588 w 6858001"/>
              <a:gd name="connsiteY44" fmla="*/ 163887 h 8030691"/>
              <a:gd name="connsiteX45" fmla="*/ 5768950 w 6858001"/>
              <a:gd name="connsiteY45" fmla="*/ 148591 h 8030691"/>
              <a:gd name="connsiteX46" fmla="*/ 5923255 w 6858001"/>
              <a:gd name="connsiteY46" fmla="*/ 132455 h 8030691"/>
              <a:gd name="connsiteX47" fmla="*/ 6079618 w 6858001"/>
              <a:gd name="connsiteY47" fmla="*/ 113629 h 8030691"/>
              <a:gd name="connsiteX48" fmla="*/ 6235294 w 6858001"/>
              <a:gd name="connsiteY48" fmla="*/ 93458 h 8030691"/>
              <a:gd name="connsiteX49" fmla="*/ 6391657 w 6858001"/>
              <a:gd name="connsiteY49" fmla="*/ 73455 h 8030691"/>
              <a:gd name="connsiteX50" fmla="*/ 6547333 w 6858001"/>
              <a:gd name="connsiteY50" fmla="*/ 50091 h 8030691"/>
              <a:gd name="connsiteX51" fmla="*/ 6702324 w 6858001"/>
              <a:gd name="connsiteY51" fmla="*/ 26222 h 8030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8030691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8030691"/>
                </a:lnTo>
                <a:lnTo>
                  <a:pt x="0" y="8030690"/>
                </a:lnTo>
                <a:lnTo>
                  <a:pt x="0" y="477747"/>
                </a:lnTo>
                <a:lnTo>
                  <a:pt x="1" y="47774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4"/>
                </a:lnTo>
                <a:lnTo>
                  <a:pt x="470460" y="63370"/>
                </a:lnTo>
                <a:lnTo>
                  <a:pt x="605563" y="79507"/>
                </a:lnTo>
                <a:lnTo>
                  <a:pt x="757810" y="96484"/>
                </a:lnTo>
                <a:lnTo>
                  <a:pt x="923774" y="114469"/>
                </a:lnTo>
                <a:lnTo>
                  <a:pt x="1104139" y="132455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50"/>
                </a:lnTo>
                <a:lnTo>
                  <a:pt x="2187703" y="212969"/>
                </a:lnTo>
                <a:lnTo>
                  <a:pt x="2436649" y="226249"/>
                </a:lnTo>
                <a:lnTo>
                  <a:pt x="2564208" y="230955"/>
                </a:lnTo>
                <a:lnTo>
                  <a:pt x="2694509" y="236166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2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3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B31EAA-7423-46F7-9B90-4AB2B09C35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8BD7050-81DE-1886-2FC8-1CA98840D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1615" y="1000125"/>
            <a:ext cx="6927212" cy="505686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15811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4AAD3FD-83A5-4B89-9F8F-01B887086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98FA0B-B03F-A029-F19D-2E49D83C5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1" y="629266"/>
            <a:ext cx="4166510" cy="162232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EBEBEB"/>
                </a:solidFill>
              </a:rPr>
              <a:t>OVERVIEW OF THE PARI-MUTUEL TAX</a:t>
            </a:r>
          </a:p>
        </p:txBody>
      </p:sp>
      <p:sp>
        <p:nvSpPr>
          <p:cNvPr id="18" name="Freeform 31">
            <a:extLst>
              <a:ext uri="{FF2B5EF4-FFF2-40B4-BE49-F238E27FC236}">
                <a16:creationId xmlns:a16="http://schemas.microsoft.com/office/drawing/2014/main" id="{61752F1D-FC0F-4103-9584-630E643CC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70151CB7-E7DE-4917-B831-01DF9CE01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6772 h 6985200"/>
              <a:gd name="connsiteX6" fmla="*/ 1 w 6858001"/>
              <a:gd name="connsiteY6" fmla="*/ 886772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6772"/>
                </a:lnTo>
                <a:lnTo>
                  <a:pt x="1" y="886772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A21A65-6BC9-63BE-3693-5B3D637A40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335928"/>
            <a:ext cx="5755108" cy="4444229"/>
          </a:xfrm>
          <a:prstGeom prst="rect">
            <a:avLst/>
          </a:prstGeom>
          <a:effectLst/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A92A1116-1C84-41DF-B803-1F7B0883E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11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AE6D3-34A6-8157-2B13-A4A93EBFF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 OF THE PARI-MUTUEL TAX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03DE61C-1FFF-8A14-18E3-93B70C74F0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Totals from each source: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B2CBD19-C963-BDFC-4F59-334BD806D6AC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Development Funds: $78,457,691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Equine Drug Research: $460,555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Equine Industry Programs: $222,333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General Fund: $66,671,169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Higher Education: $460,555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583A59C-0976-4D50-47F1-98BCB86534C8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446866" y="1482725"/>
            <a:ext cx="2974975" cy="486410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BF34988-2F7F-4E0E-5A7E-61BBCE506EC9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4"/>
          <a:stretch>
            <a:fillRect/>
          </a:stretch>
        </p:blipFill>
        <p:spPr>
          <a:xfrm>
            <a:off x="3644107" y="1481435"/>
            <a:ext cx="2846387" cy="486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21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E3E0-A8F5-6C94-E390-567868BA6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UPDATE ON SPORTS </a:t>
            </a:r>
            <a:br>
              <a:rPr lang="en-US" b="1" dirty="0"/>
            </a:br>
            <a:r>
              <a:rPr lang="en-US" b="1" dirty="0"/>
              <a:t>WAGERING TAXES AND FEES</a:t>
            </a:r>
          </a:p>
        </p:txBody>
      </p:sp>
      <p:pic>
        <p:nvPicPr>
          <p:cNvPr id="1026" name="Chart 3">
            <a:extLst>
              <a:ext uri="{FF2B5EF4-FFF2-40B4-BE49-F238E27FC236}">
                <a16:creationId xmlns:a16="http://schemas.microsoft.com/office/drawing/2014/main" id="{69CDF8E2-6295-7178-FFDF-1EAFD4738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182" y="1853248"/>
            <a:ext cx="91535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8400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181</TotalTime>
  <Words>117</Words>
  <Application>Microsoft Office PowerPoint</Application>
  <PresentationFormat>Widescreen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Century Gothic</vt:lpstr>
      <vt:lpstr>Wingdings</vt:lpstr>
      <vt:lpstr>Wingdings 3</vt:lpstr>
      <vt:lpstr>Ion</vt:lpstr>
      <vt:lpstr>KENTUCKY HORSE RACING AND GAMING CORPORATION</vt:lpstr>
      <vt:lpstr>SB299 IMPLEMENTATION</vt:lpstr>
      <vt:lpstr>OVERVIEW OF THE PARI-MUTUEL TAX</vt:lpstr>
      <vt:lpstr>OVERVIEW OF THE PARI-MUTUEL TAX</vt:lpstr>
      <vt:lpstr>OVERVIEW OF THE PARI-MUTUEL TAX</vt:lpstr>
      <vt:lpstr>UPDATE ON SPORTS  WAGERING TAXES AND FEES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Eads, Jamie (KHRGC)</dc:creator>
  <cp:lastModifiedBy>Eads, Jamie (KHRGC)</cp:lastModifiedBy>
  <cp:revision>6</cp:revision>
  <cp:lastPrinted>2024-08-19T18:19:59Z</cp:lastPrinted>
  <dcterms:created xsi:type="dcterms:W3CDTF">2024-08-19T16:58:19Z</dcterms:created>
  <dcterms:modified xsi:type="dcterms:W3CDTF">2024-08-20T15:07:03Z</dcterms:modified>
</cp:coreProperties>
</file>