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1.jpg" ContentType="image/jpg"/>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3" r:id="rId6"/>
    <p:sldMasterId id="2147483685" r:id="rId7"/>
    <p:sldMasterId id="2147483691" r:id="rId8"/>
  </p:sldMasterIdLst>
  <p:notesMasterIdLst>
    <p:notesMasterId r:id="rId29"/>
  </p:notesMasterIdLst>
  <p:sldIdLst>
    <p:sldId id="364" r:id="rId9"/>
    <p:sldId id="370" r:id="rId10"/>
    <p:sldId id="324" r:id="rId11"/>
    <p:sldId id="323" r:id="rId12"/>
    <p:sldId id="275" r:id="rId13"/>
    <p:sldId id="291" r:id="rId14"/>
    <p:sldId id="367" r:id="rId15"/>
    <p:sldId id="368" r:id="rId16"/>
    <p:sldId id="256" r:id="rId17"/>
    <p:sldId id="257" r:id="rId18"/>
    <p:sldId id="297" r:id="rId19"/>
    <p:sldId id="365" r:id="rId20"/>
    <p:sldId id="261" r:id="rId21"/>
    <p:sldId id="264" r:id="rId22"/>
    <p:sldId id="296" r:id="rId23"/>
    <p:sldId id="300" r:id="rId24"/>
    <p:sldId id="362" r:id="rId25"/>
    <p:sldId id="259" r:id="rId26"/>
    <p:sldId id="369" r:id="rId27"/>
    <p:sldId id="371" r:id="rId28"/>
  </p:sldIdLst>
  <p:sldSz cx="12204700" cy="6845300"/>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188ED-7946-4E65-9589-9E84D635C660}" v="1" dt="2025-08-19T16:57:20.50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0"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ett, Mona L (TAH)" userId="7f448f98-7016-47ee-923b-4c55d1db5d7d" providerId="ADAL" clId="{C6F188ED-7946-4E65-9589-9E84D635C660}"/>
    <pc:docChg chg="modSld">
      <pc:chgData name="Juett, Mona L (TAH)" userId="7f448f98-7016-47ee-923b-4c55d1db5d7d" providerId="ADAL" clId="{C6F188ED-7946-4E65-9589-9E84D635C660}" dt="2025-08-19T16:57:30.433" v="5" actId="20577"/>
      <pc:docMkLst>
        <pc:docMk/>
      </pc:docMkLst>
      <pc:sldChg chg="modSp mod">
        <pc:chgData name="Juett, Mona L (TAH)" userId="7f448f98-7016-47ee-923b-4c55d1db5d7d" providerId="ADAL" clId="{C6F188ED-7946-4E65-9589-9E84D635C660}" dt="2025-08-19T16:57:30.433" v="5" actId="20577"/>
        <pc:sldMkLst>
          <pc:docMk/>
          <pc:sldMk cId="3303151154" sldId="371"/>
        </pc:sldMkLst>
        <pc:spChg chg="mod">
          <ac:chgData name="Juett, Mona L (TAH)" userId="7f448f98-7016-47ee-923b-4c55d1db5d7d" providerId="ADAL" clId="{C6F188ED-7946-4E65-9589-9E84D635C660}" dt="2025-08-19T16:57:30.433" v="5" actId="20577"/>
          <ac:spMkLst>
            <pc:docMk/>
            <pc:sldMk cId="3303151154" sldId="371"/>
            <ac:spMk id="4" creationId="{FC8EBE55-C9AE-6381-7CA8-F78C17E4FDA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indent="0">
              <a:defRPr sz="1862" b="0" i="0" u="none" strike="noStrike" kern="1200" spc="0" baseline="0">
                <a:solidFill>
                  <a:schemeClr val="tx1">
                    <a:lumMod val="65000"/>
                    <a:lumOff val="35000"/>
                  </a:schemeClr>
                </a:solidFill>
                <a:latin typeface="+mn-lt"/>
                <a:ea typeface="+mn-ea"/>
                <a:cs typeface="+mn-cs"/>
              </a:defRPr>
            </a:pPr>
            <a:r>
              <a:rPr lang="en-US" sz="3600" b="1" cap="all" baseline="0" dirty="0">
                <a:solidFill>
                  <a:schemeClr val="bg1"/>
                </a:solidFill>
              </a:rPr>
              <a:t>Transient Room Tax Growth 2020-24</a:t>
            </a:r>
          </a:p>
        </c:rich>
      </c:tx>
      <c:layout>
        <c:manualLayout>
          <c:xMode val="edge"/>
          <c:yMode val="edge"/>
          <c:x val="4.7950197507596829E-3"/>
          <c:y val="2.192048284437424E-3"/>
        </c:manualLayout>
      </c:layout>
      <c:overlay val="0"/>
      <c:spPr>
        <a:noFill/>
        <a:ln>
          <a:noFill/>
        </a:ln>
        <a:effectLst/>
      </c:spPr>
      <c:txPr>
        <a:bodyPr rot="0" spcFirstLastPara="1" vertOverflow="ellipsis" vert="horz" wrap="square" anchor="ctr" anchorCtr="1"/>
        <a:lstStyle/>
        <a:p>
          <a:pPr marL="0" indent="0">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32152745779814"/>
          <c:y val="0.16983520049080114"/>
          <c:w val="0.80955685724437565"/>
          <c:h val="0.66414722502319778"/>
        </c:manualLayout>
      </c:layout>
      <c:barChart>
        <c:barDir val="col"/>
        <c:grouping val="clustered"/>
        <c:varyColors val="0"/>
        <c:ser>
          <c:idx val="0"/>
          <c:order val="0"/>
          <c:tx>
            <c:strRef>
              <c:f>Sheet1!$B$1</c:f>
              <c:strCache>
                <c:ptCount val="1"/>
                <c:pt idx="0">
                  <c:v>Series 1</c:v>
                </c:pt>
              </c:strCache>
            </c:strRef>
          </c:tx>
          <c:spPr>
            <a:solidFill>
              <a:srgbClr val="56B3E4"/>
            </a:solidFill>
            <a:ln>
              <a:noFill/>
            </a:ln>
            <a:effectLst/>
          </c:spPr>
          <c:invertIfNegative val="0"/>
          <c:cat>
            <c:strRef>
              <c:f>Sheet1!$A$2:$A$7</c:f>
              <c:strCache>
                <c:ptCount val="6"/>
                <c:pt idx="0">
                  <c:v>FY2020 - $12,848,151</c:v>
                </c:pt>
                <c:pt idx="1">
                  <c:v>FY2021 - $9,631,015</c:v>
                </c:pt>
                <c:pt idx="2">
                  <c:v>FY2022 - $16,330,819</c:v>
                </c:pt>
                <c:pt idx="3">
                  <c:v>FY2023 - $19,124,601</c:v>
                </c:pt>
                <c:pt idx="4">
                  <c:v>FY2024 - $21,003,626</c:v>
                </c:pt>
                <c:pt idx="5">
                  <c:v>FY2025 - $20,811,047</c:v>
                </c:pt>
              </c:strCache>
            </c:strRef>
          </c:cat>
          <c:val>
            <c:numRef>
              <c:f>Sheet1!$B$2:$B$7</c:f>
              <c:numCache>
                <c:formatCode>"$"#,##0_);[Red]\("$"#,##0\)</c:formatCode>
                <c:ptCount val="6"/>
                <c:pt idx="0">
                  <c:v>12848151</c:v>
                </c:pt>
                <c:pt idx="1">
                  <c:v>9631015</c:v>
                </c:pt>
                <c:pt idx="2">
                  <c:v>16330819</c:v>
                </c:pt>
                <c:pt idx="3">
                  <c:v>19124601</c:v>
                </c:pt>
                <c:pt idx="4">
                  <c:v>21003626</c:v>
                </c:pt>
                <c:pt idx="5">
                  <c:v>20811047</c:v>
                </c:pt>
              </c:numCache>
            </c:numRef>
          </c:val>
          <c:extLst>
            <c:ext xmlns:c16="http://schemas.microsoft.com/office/drawing/2014/chart" uri="{C3380CC4-5D6E-409C-BE32-E72D297353CC}">
              <c16:uniqueId val="{00000000-73D8-481D-841E-2BAA77148F03}"/>
            </c:ext>
          </c:extLst>
        </c:ser>
        <c:dLbls>
          <c:showLegendKey val="0"/>
          <c:showVal val="0"/>
          <c:showCatName val="0"/>
          <c:showSerName val="0"/>
          <c:showPercent val="0"/>
          <c:showBubbleSize val="0"/>
        </c:dLbls>
        <c:gapWidth val="219"/>
        <c:overlap val="-27"/>
        <c:axId val="94199296"/>
        <c:axId val="94351648"/>
      </c:barChart>
      <c:catAx>
        <c:axId val="9419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94351648"/>
        <c:crosses val="autoZero"/>
        <c:auto val="1"/>
        <c:lblAlgn val="ctr"/>
        <c:lblOffset val="100"/>
        <c:noMultiLvlLbl val="0"/>
      </c:catAx>
      <c:valAx>
        <c:axId val="9435164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9419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7876" cy="3511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6106" y="0"/>
            <a:ext cx="4027875" cy="351170"/>
          </a:xfrm>
          <a:prstGeom prst="rect">
            <a:avLst/>
          </a:prstGeom>
        </p:spPr>
        <p:txBody>
          <a:bodyPr vert="horz" lIns="91440" tIns="45720" rIns="91440" bIns="45720" rtlCol="0"/>
          <a:lstStyle>
            <a:lvl1pPr algn="r">
              <a:defRPr sz="1200"/>
            </a:lvl1pPr>
          </a:lstStyle>
          <a:p>
            <a:fld id="{777240D2-2656-46CA-9898-81D7E81E29E1}" type="datetimeFigureOut">
              <a:rPr lang="en-US" smtClean="0"/>
              <a:t>8/19/2025</a:t>
            </a:fld>
            <a:endParaRPr lang="en-US"/>
          </a:p>
        </p:txBody>
      </p:sp>
      <p:sp>
        <p:nvSpPr>
          <p:cNvPr id="4" name="Slide Image Placeholder 3"/>
          <p:cNvSpPr>
            <a:spLocks noGrp="1" noRot="1" noChangeAspect="1"/>
          </p:cNvSpPr>
          <p:nvPr>
            <p:ph type="sldImg" idx="2"/>
          </p:nvPr>
        </p:nvSpPr>
        <p:spPr>
          <a:xfrm>
            <a:off x="2540000" y="876300"/>
            <a:ext cx="42164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883" y="3373512"/>
            <a:ext cx="7436636" cy="27605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230"/>
            <a:ext cx="4027876" cy="3511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6106" y="6659230"/>
            <a:ext cx="4027875" cy="351170"/>
          </a:xfrm>
          <a:prstGeom prst="rect">
            <a:avLst/>
          </a:prstGeom>
        </p:spPr>
        <p:txBody>
          <a:bodyPr vert="horz" lIns="91440" tIns="45720" rIns="91440" bIns="45720" rtlCol="0" anchor="b"/>
          <a:lstStyle>
            <a:lvl1pPr algn="r">
              <a:defRPr sz="1200"/>
            </a:lvl1pPr>
          </a:lstStyle>
          <a:p>
            <a:fld id="{1D42C89B-0387-4C12-91F4-94072F3E07B8}" type="slidenum">
              <a:rPr lang="en-US" smtClean="0"/>
              <a:t>‹#›</a:t>
            </a:fld>
            <a:endParaRPr lang="en-US"/>
          </a:p>
        </p:txBody>
      </p:sp>
    </p:spTree>
    <p:extLst>
      <p:ext uri="{BB962C8B-B14F-4D97-AF65-F5344CB8AC3E}">
        <p14:creationId xmlns:p14="http://schemas.microsoft.com/office/powerpoint/2010/main" val="15720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6D58F-246E-474F-8731-C7D1E8C09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32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803F-CDAA-CBB7-5487-8FA4D8544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56692-0076-2F2C-15A3-3F7B7F18F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1661A-6577-2897-098A-6EE93AC3BD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0F0250-84A8-38E6-7F19-73FF870B0B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6D58F-246E-474F-8731-C7D1E8C09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54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Kentucky. Come see for yourself</a:t>
            </a:r>
          </a:p>
          <a:p>
            <a:pPr marL="171450" indent="-171450">
              <a:buFont typeface="Arial" panose="020B0604020202020204" pitchFamily="34" charset="0"/>
              <a:buChar char="•"/>
            </a:pPr>
            <a:r>
              <a:rPr lang="en-US" dirty="0"/>
              <a:t>Extended the campaign. It has been doing well.</a:t>
            </a:r>
          </a:p>
          <a:p>
            <a:pPr marL="171450" indent="-171450">
              <a:buFont typeface="Arial" panose="020B0604020202020204" pitchFamily="34" charset="0"/>
              <a:buChar char="•"/>
            </a:pPr>
            <a:r>
              <a:rPr lang="en-US" dirty="0"/>
              <a:t>New website coming.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AC707-6BC3-448E-9AF1-A4AEF02DB3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0751" y="128473"/>
            <a:ext cx="7922259" cy="422909"/>
          </a:xfrm>
          <a:prstGeom prst="rect">
            <a:avLst/>
          </a:prstGeom>
        </p:spPr>
        <p:txBody>
          <a:bodyPr wrap="square" lIns="0" tIns="0" rIns="0" bIns="0">
            <a:spAutoFit/>
          </a:bodyPr>
          <a:lstStyle>
            <a:lvl1pPr>
              <a:defRPr sz="2600" b="1" i="0">
                <a:solidFill>
                  <a:schemeClr val="bg1"/>
                </a:solidFill>
                <a:latin typeface="Tahoma"/>
                <a:cs typeface="Tahoma"/>
              </a:defRPr>
            </a:lvl1pPr>
          </a:lstStyle>
          <a:p>
            <a:endParaRPr/>
          </a:p>
        </p:txBody>
      </p:sp>
      <p:sp>
        <p:nvSpPr>
          <p:cNvPr id="3" name="Holder 3"/>
          <p:cNvSpPr>
            <a:spLocks noGrp="1"/>
          </p:cNvSpPr>
          <p:nvPr>
            <p:ph type="subTitle" idx="4"/>
          </p:nvPr>
        </p:nvSpPr>
        <p:spPr>
          <a:xfrm>
            <a:off x="1830705" y="3833368"/>
            <a:ext cx="8543290" cy="17113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defRPr sz="1200" b="0" i="0">
                <a:solidFill>
                  <a:srgbClr val="585858"/>
                </a:solidFill>
                <a:latin typeface="Tahoma"/>
                <a:cs typeface="Tahoma"/>
              </a:defRPr>
            </a:lvl1pPr>
          </a:lstStyle>
          <a:p>
            <a:pPr marL="149225">
              <a:lnSpc>
                <a:spcPct val="100000"/>
              </a:lnSpc>
              <a:spcBef>
                <a:spcPts val="100"/>
              </a:spcBef>
            </a:pPr>
            <a:fld id="{81D60167-4931-47E6-BA6A-407CBD079E47}" type="slidenum">
              <a:rPr spc="-50" dirty="0"/>
              <a:t>‹#›</a:t>
            </a:fld>
            <a:endParaRPr spc="-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411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EEDA-C7D7-4B48-B4D1-50A148B1B114}"/>
              </a:ext>
            </a:extLst>
          </p:cNvPr>
          <p:cNvSpPr>
            <a:spLocks noGrp="1"/>
          </p:cNvSpPr>
          <p:nvPr>
            <p:ph type="title"/>
          </p:nvPr>
        </p:nvSpPr>
        <p:spPr>
          <a:xfrm>
            <a:off x="840664" y="1070529"/>
            <a:ext cx="3936333" cy="983061"/>
          </a:xfrm>
        </p:spPr>
        <p:txBody>
          <a:bodyPr anchor="b"/>
          <a:lstStyle>
            <a:lvl1pPr>
              <a:defRPr sz="3194"/>
            </a:lvl1pPr>
          </a:lstStyle>
          <a:p>
            <a:r>
              <a:rPr lang="en-US"/>
              <a:t>Click to edit Master title style</a:t>
            </a:r>
          </a:p>
        </p:txBody>
      </p:sp>
      <p:sp>
        <p:nvSpPr>
          <p:cNvPr id="3" name="Picture Placeholder 2">
            <a:extLst>
              <a:ext uri="{FF2B5EF4-FFF2-40B4-BE49-F238E27FC236}">
                <a16:creationId xmlns:a16="http://schemas.microsoft.com/office/drawing/2014/main" id="{10CE8121-63E3-4371-88B6-2A820650F663}"/>
              </a:ext>
            </a:extLst>
          </p:cNvPr>
          <p:cNvSpPr>
            <a:spLocks noGrp="1"/>
          </p:cNvSpPr>
          <p:nvPr>
            <p:ph type="pic" idx="1"/>
          </p:nvPr>
        </p:nvSpPr>
        <p:spPr>
          <a:xfrm>
            <a:off x="5188587" y="985597"/>
            <a:ext cx="6178629" cy="491531"/>
          </a:xfrm>
        </p:spPr>
        <p:txBody>
          <a:bodyPr/>
          <a:lstStyle>
            <a:lvl1pPr marL="0" indent="0">
              <a:buNone/>
              <a:defRPr sz="3194"/>
            </a:lvl1pPr>
            <a:lvl2pPr marL="456331" indent="0">
              <a:buNone/>
              <a:defRPr sz="2795"/>
            </a:lvl2pPr>
            <a:lvl3pPr marL="912663" indent="0">
              <a:buNone/>
              <a:defRPr sz="2395"/>
            </a:lvl3pPr>
            <a:lvl4pPr marL="1368994" indent="0">
              <a:buNone/>
              <a:defRPr sz="1996"/>
            </a:lvl4pPr>
            <a:lvl5pPr marL="1825325" indent="0">
              <a:buNone/>
              <a:defRPr sz="1996"/>
            </a:lvl5pPr>
            <a:lvl6pPr marL="2281657" indent="0">
              <a:buNone/>
              <a:defRPr sz="1996"/>
            </a:lvl6pPr>
            <a:lvl7pPr marL="2737988" indent="0">
              <a:buNone/>
              <a:defRPr sz="1996"/>
            </a:lvl7pPr>
            <a:lvl8pPr marL="3194319" indent="0">
              <a:buNone/>
              <a:defRPr sz="1996"/>
            </a:lvl8pPr>
            <a:lvl9pPr marL="3650651" indent="0">
              <a:buNone/>
              <a:defRPr sz="1996"/>
            </a:lvl9pPr>
          </a:lstStyle>
          <a:p>
            <a:r>
              <a:rPr lang="en-US"/>
              <a:t>Click icon to add picture</a:t>
            </a:r>
          </a:p>
        </p:txBody>
      </p:sp>
      <p:sp>
        <p:nvSpPr>
          <p:cNvPr id="4" name="Text Placeholder 3">
            <a:extLst>
              <a:ext uri="{FF2B5EF4-FFF2-40B4-BE49-F238E27FC236}">
                <a16:creationId xmlns:a16="http://schemas.microsoft.com/office/drawing/2014/main" id="{2C705957-A7DE-4E2E-AFCB-6F5B54A3B777}"/>
              </a:ext>
            </a:extLst>
          </p:cNvPr>
          <p:cNvSpPr>
            <a:spLocks noGrp="1"/>
          </p:cNvSpPr>
          <p:nvPr>
            <p:ph type="body" sz="half" idx="2"/>
          </p:nvPr>
        </p:nvSpPr>
        <p:spPr>
          <a:xfrm>
            <a:off x="840664" y="2053590"/>
            <a:ext cx="3936333" cy="245765"/>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29A5B79-24FE-4FE0-B5CA-62657CC261C4}"/>
              </a:ext>
            </a:extLst>
          </p:cNvPr>
          <p:cNvSpPr>
            <a:spLocks noGrp="1"/>
          </p:cNvSpPr>
          <p:nvPr>
            <p:ph type="dt" sz="half" idx="10"/>
          </p:nvPr>
        </p:nvSpPr>
        <p:spPr>
          <a:xfrm>
            <a:off x="610235" y="6366129"/>
            <a:ext cx="2807081" cy="276999"/>
          </a:xfrm>
        </p:spPr>
        <p:txBody>
          <a:bodyPr/>
          <a:lstStyle/>
          <a:p>
            <a:fld id="{186726CF-A500-4305-8140-2EC1EB3550F9}" type="datetime1">
              <a:rPr lang="en-US" smtClean="0"/>
              <a:t>8/19/2025</a:t>
            </a:fld>
            <a:endParaRPr lang="en-US"/>
          </a:p>
        </p:txBody>
      </p:sp>
      <p:sp>
        <p:nvSpPr>
          <p:cNvPr id="6" name="Footer Placeholder 5">
            <a:extLst>
              <a:ext uri="{FF2B5EF4-FFF2-40B4-BE49-F238E27FC236}">
                <a16:creationId xmlns:a16="http://schemas.microsoft.com/office/drawing/2014/main" id="{E1B27131-57BD-408E-8CF1-F444D55926ED}"/>
              </a:ext>
            </a:extLst>
          </p:cNvPr>
          <p:cNvSpPr>
            <a:spLocks noGrp="1"/>
          </p:cNvSpPr>
          <p:nvPr>
            <p:ph type="ftr" sz="quarter" idx="11"/>
          </p:nvPr>
        </p:nvSpPr>
        <p:spPr>
          <a:xfrm>
            <a:off x="4149598" y="6366129"/>
            <a:ext cx="3905504" cy="276999"/>
          </a:xfrm>
        </p:spPr>
        <p:txBody>
          <a:bodyPr/>
          <a:lstStyle/>
          <a:p>
            <a:endParaRPr lang="en-US"/>
          </a:p>
        </p:txBody>
      </p:sp>
      <p:sp>
        <p:nvSpPr>
          <p:cNvPr id="7" name="Slide Number Placeholder 6">
            <a:extLst>
              <a:ext uri="{FF2B5EF4-FFF2-40B4-BE49-F238E27FC236}">
                <a16:creationId xmlns:a16="http://schemas.microsoft.com/office/drawing/2014/main" id="{BF44D31C-7199-4720-B150-6473EBD68098}"/>
              </a:ext>
            </a:extLst>
          </p:cNvPr>
          <p:cNvSpPr>
            <a:spLocks noGrp="1"/>
          </p:cNvSpPr>
          <p:nvPr>
            <p:ph type="sldNum" sz="quarter" idx="12"/>
          </p:nvPr>
        </p:nvSpPr>
        <p:spPr>
          <a:xfrm>
            <a:off x="8787385" y="6366129"/>
            <a:ext cx="2807081" cy="276999"/>
          </a:xfrm>
        </p:spPr>
        <p:txBody>
          <a:bodyPr/>
          <a:lstStyle/>
          <a:p>
            <a:fld id="{73A9135A-9DAC-4219-B062-A1FBC150D0B7}" type="slidenum">
              <a:rPr lang="en-US" smtClean="0"/>
              <a:t>‹#›</a:t>
            </a:fld>
            <a:endParaRPr lang="en-US"/>
          </a:p>
        </p:txBody>
      </p:sp>
    </p:spTree>
    <p:extLst>
      <p:ext uri="{BB962C8B-B14F-4D97-AF65-F5344CB8AC3E}">
        <p14:creationId xmlns:p14="http://schemas.microsoft.com/office/powerpoint/2010/main" val="2509508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1783-55D6-9147-40FD-026178EF238D}"/>
              </a:ext>
            </a:extLst>
          </p:cNvPr>
          <p:cNvSpPr>
            <a:spLocks noGrp="1"/>
          </p:cNvSpPr>
          <p:nvPr>
            <p:ph type="ctrTitle"/>
          </p:nvPr>
        </p:nvSpPr>
        <p:spPr>
          <a:xfrm>
            <a:off x="1525588" y="1120285"/>
            <a:ext cx="9153525" cy="2383179"/>
          </a:xfrm>
        </p:spPr>
        <p:txBody>
          <a:bodyPr anchor="b"/>
          <a:lstStyle>
            <a:lvl1pPr algn="ctr">
              <a:defRPr sz="5989"/>
            </a:lvl1pPr>
          </a:lstStyle>
          <a:p>
            <a:r>
              <a:rPr lang="en-US"/>
              <a:t>Click to edit Master title style</a:t>
            </a:r>
          </a:p>
        </p:txBody>
      </p:sp>
      <p:sp>
        <p:nvSpPr>
          <p:cNvPr id="3" name="Subtitle 2">
            <a:extLst>
              <a:ext uri="{FF2B5EF4-FFF2-40B4-BE49-F238E27FC236}">
                <a16:creationId xmlns:a16="http://schemas.microsoft.com/office/drawing/2014/main" id="{9D06D1B7-CDDF-DFB6-144F-CE9A93934259}"/>
              </a:ext>
            </a:extLst>
          </p:cNvPr>
          <p:cNvSpPr>
            <a:spLocks noGrp="1"/>
          </p:cNvSpPr>
          <p:nvPr>
            <p:ph type="subTitle" idx="1"/>
          </p:nvPr>
        </p:nvSpPr>
        <p:spPr>
          <a:xfrm>
            <a:off x="1525588" y="3595368"/>
            <a:ext cx="9153525" cy="1652696"/>
          </a:xfrm>
        </p:spPr>
        <p:txBody>
          <a:bodyPr/>
          <a:lstStyle>
            <a:lvl1pPr marL="0" indent="0" algn="ctr">
              <a:buNone/>
              <a:defRPr sz="2395"/>
            </a:lvl1pPr>
            <a:lvl2pPr marL="456331" indent="0" algn="ctr">
              <a:buNone/>
              <a:defRPr sz="1996"/>
            </a:lvl2pPr>
            <a:lvl3pPr marL="912663" indent="0" algn="ctr">
              <a:buNone/>
              <a:defRPr sz="1797"/>
            </a:lvl3pPr>
            <a:lvl4pPr marL="1368994" indent="0" algn="ctr">
              <a:buNone/>
              <a:defRPr sz="1597"/>
            </a:lvl4pPr>
            <a:lvl5pPr marL="1825325" indent="0" algn="ctr">
              <a:buNone/>
              <a:defRPr sz="1597"/>
            </a:lvl5pPr>
            <a:lvl6pPr marL="2281657" indent="0" algn="ctr">
              <a:buNone/>
              <a:defRPr sz="1597"/>
            </a:lvl6pPr>
            <a:lvl7pPr marL="2737988" indent="0" algn="ctr">
              <a:buNone/>
              <a:defRPr sz="1597"/>
            </a:lvl7pPr>
            <a:lvl8pPr marL="3194319" indent="0" algn="ctr">
              <a:buNone/>
              <a:defRPr sz="1597"/>
            </a:lvl8pPr>
            <a:lvl9pPr marL="3650651" indent="0" algn="ctr">
              <a:buNone/>
              <a:defRPr sz="1597"/>
            </a:lvl9pPr>
          </a:lstStyle>
          <a:p>
            <a:r>
              <a:rPr lang="en-US"/>
              <a:t>Click to edit Master subtitle style</a:t>
            </a:r>
          </a:p>
        </p:txBody>
      </p:sp>
      <p:sp>
        <p:nvSpPr>
          <p:cNvPr id="4" name="Date Placeholder 3">
            <a:extLst>
              <a:ext uri="{FF2B5EF4-FFF2-40B4-BE49-F238E27FC236}">
                <a16:creationId xmlns:a16="http://schemas.microsoft.com/office/drawing/2014/main" id="{E5B3FD47-0C9A-53D3-3FBF-525DCB934745}"/>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5" name="Footer Placeholder 4">
            <a:extLst>
              <a:ext uri="{FF2B5EF4-FFF2-40B4-BE49-F238E27FC236}">
                <a16:creationId xmlns:a16="http://schemas.microsoft.com/office/drawing/2014/main" id="{1E071C6C-70BA-A1C6-3B8D-DC21C6174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ADCFC-746B-DDF8-6022-476D486DD7E2}"/>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171964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C5E1-2E38-DDFF-F819-9142FCC79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06DA5-5EED-196A-04E2-A87FB99757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2E33-4CB4-3818-5238-21D7270A2357}"/>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5" name="Footer Placeholder 4">
            <a:extLst>
              <a:ext uri="{FF2B5EF4-FFF2-40B4-BE49-F238E27FC236}">
                <a16:creationId xmlns:a16="http://schemas.microsoft.com/office/drawing/2014/main" id="{69C13A92-F155-779B-8169-292C1F9B2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7D48F-EBBC-071D-BF8A-F3132C78A859}"/>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226564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B31C-85E5-16D5-7CC9-1E6767C18543}"/>
              </a:ext>
            </a:extLst>
          </p:cNvPr>
          <p:cNvSpPr>
            <a:spLocks noGrp="1"/>
          </p:cNvSpPr>
          <p:nvPr>
            <p:ph type="title"/>
          </p:nvPr>
        </p:nvSpPr>
        <p:spPr>
          <a:xfrm>
            <a:off x="832716" y="1706573"/>
            <a:ext cx="10526554" cy="2847454"/>
          </a:xfrm>
        </p:spPr>
        <p:txBody>
          <a:bodyPr anchor="b"/>
          <a:lstStyle>
            <a:lvl1pPr>
              <a:defRPr sz="5989"/>
            </a:lvl1pPr>
          </a:lstStyle>
          <a:p>
            <a:r>
              <a:rPr lang="en-US"/>
              <a:t>Click to edit Master title style</a:t>
            </a:r>
          </a:p>
        </p:txBody>
      </p:sp>
      <p:sp>
        <p:nvSpPr>
          <p:cNvPr id="3" name="Text Placeholder 2">
            <a:extLst>
              <a:ext uri="{FF2B5EF4-FFF2-40B4-BE49-F238E27FC236}">
                <a16:creationId xmlns:a16="http://schemas.microsoft.com/office/drawing/2014/main" id="{013050F4-A893-9BDE-084B-403338F3187A}"/>
              </a:ext>
            </a:extLst>
          </p:cNvPr>
          <p:cNvSpPr>
            <a:spLocks noGrp="1"/>
          </p:cNvSpPr>
          <p:nvPr>
            <p:ph type="body" idx="1"/>
          </p:nvPr>
        </p:nvSpPr>
        <p:spPr>
          <a:xfrm>
            <a:off x="832716" y="4580965"/>
            <a:ext cx="10526554" cy="1497409"/>
          </a:xfrm>
        </p:spPr>
        <p:txBody>
          <a:bodyPr/>
          <a:lstStyle>
            <a:lvl1pPr marL="0" indent="0">
              <a:buNone/>
              <a:defRPr sz="2395">
                <a:solidFill>
                  <a:schemeClr val="tx1">
                    <a:tint val="75000"/>
                  </a:schemeClr>
                </a:solidFill>
              </a:defRPr>
            </a:lvl1pPr>
            <a:lvl2pPr marL="456331" indent="0">
              <a:buNone/>
              <a:defRPr sz="1996">
                <a:solidFill>
                  <a:schemeClr val="tx1">
                    <a:tint val="75000"/>
                  </a:schemeClr>
                </a:solidFill>
              </a:defRPr>
            </a:lvl2pPr>
            <a:lvl3pPr marL="912663" indent="0">
              <a:buNone/>
              <a:defRPr sz="1797">
                <a:solidFill>
                  <a:schemeClr val="tx1">
                    <a:tint val="75000"/>
                  </a:schemeClr>
                </a:solidFill>
              </a:defRPr>
            </a:lvl3pPr>
            <a:lvl4pPr marL="1368994" indent="0">
              <a:buNone/>
              <a:defRPr sz="1597">
                <a:solidFill>
                  <a:schemeClr val="tx1">
                    <a:tint val="75000"/>
                  </a:schemeClr>
                </a:solidFill>
              </a:defRPr>
            </a:lvl4pPr>
            <a:lvl5pPr marL="1825325" indent="0">
              <a:buNone/>
              <a:defRPr sz="1597">
                <a:solidFill>
                  <a:schemeClr val="tx1">
                    <a:tint val="75000"/>
                  </a:schemeClr>
                </a:solidFill>
              </a:defRPr>
            </a:lvl5pPr>
            <a:lvl6pPr marL="2281657" indent="0">
              <a:buNone/>
              <a:defRPr sz="1597">
                <a:solidFill>
                  <a:schemeClr val="tx1">
                    <a:tint val="75000"/>
                  </a:schemeClr>
                </a:solidFill>
              </a:defRPr>
            </a:lvl6pPr>
            <a:lvl7pPr marL="2737988" indent="0">
              <a:buNone/>
              <a:defRPr sz="1597">
                <a:solidFill>
                  <a:schemeClr val="tx1">
                    <a:tint val="75000"/>
                  </a:schemeClr>
                </a:solidFill>
              </a:defRPr>
            </a:lvl7pPr>
            <a:lvl8pPr marL="3194319" indent="0">
              <a:buNone/>
              <a:defRPr sz="1597">
                <a:solidFill>
                  <a:schemeClr val="tx1">
                    <a:tint val="75000"/>
                  </a:schemeClr>
                </a:solidFill>
              </a:defRPr>
            </a:lvl8pPr>
            <a:lvl9pPr marL="3650651" indent="0">
              <a:buNone/>
              <a:defRPr sz="15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C2B6F1-BD59-C678-6D5C-A22BE02A71B0}"/>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5" name="Footer Placeholder 4">
            <a:extLst>
              <a:ext uri="{FF2B5EF4-FFF2-40B4-BE49-F238E27FC236}">
                <a16:creationId xmlns:a16="http://schemas.microsoft.com/office/drawing/2014/main" id="{526CB969-124D-4860-1C79-9A6C4A063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4612E-BDFA-75B3-7E19-3358AAF701A7}"/>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421180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A3BC-ED81-BE80-BEF7-FD94081B0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E43ADD-B02F-F3D4-4E61-851330E29E8B}"/>
              </a:ext>
            </a:extLst>
          </p:cNvPr>
          <p:cNvSpPr>
            <a:spLocks noGrp="1"/>
          </p:cNvSpPr>
          <p:nvPr>
            <p:ph sz="half" idx="1"/>
          </p:nvPr>
        </p:nvSpPr>
        <p:spPr>
          <a:xfrm>
            <a:off x="839073" y="1822245"/>
            <a:ext cx="5186998" cy="434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3E05E-D412-8D0C-B851-394358D250D6}"/>
              </a:ext>
            </a:extLst>
          </p:cNvPr>
          <p:cNvSpPr>
            <a:spLocks noGrp="1"/>
          </p:cNvSpPr>
          <p:nvPr>
            <p:ph sz="half" idx="2"/>
          </p:nvPr>
        </p:nvSpPr>
        <p:spPr>
          <a:xfrm>
            <a:off x="6178629" y="1822245"/>
            <a:ext cx="5186998" cy="434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2D5E22-29F3-12CF-1835-80B9F6E6404D}"/>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6" name="Footer Placeholder 5">
            <a:extLst>
              <a:ext uri="{FF2B5EF4-FFF2-40B4-BE49-F238E27FC236}">
                <a16:creationId xmlns:a16="http://schemas.microsoft.com/office/drawing/2014/main" id="{E2729DDF-7362-69B7-C616-580EEBBFD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417A3-F3BA-8C7E-5C22-CE29EBA75872}"/>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4054998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7C82-3A10-69E2-9D98-DCD749757622}"/>
              </a:ext>
            </a:extLst>
          </p:cNvPr>
          <p:cNvSpPr>
            <a:spLocks noGrp="1"/>
          </p:cNvSpPr>
          <p:nvPr>
            <p:ph type="title"/>
          </p:nvPr>
        </p:nvSpPr>
        <p:spPr>
          <a:xfrm>
            <a:off x="840663" y="364449"/>
            <a:ext cx="10526554" cy="1323109"/>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1B4F54-07C4-047F-D9B3-3635ACA03007}"/>
              </a:ext>
            </a:extLst>
          </p:cNvPr>
          <p:cNvSpPr>
            <a:spLocks noGrp="1"/>
          </p:cNvSpPr>
          <p:nvPr>
            <p:ph type="body" idx="1"/>
          </p:nvPr>
        </p:nvSpPr>
        <p:spPr>
          <a:xfrm>
            <a:off x="840664" y="1678050"/>
            <a:ext cx="5163160" cy="822386"/>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Click to edit Master text styles</a:t>
            </a:r>
          </a:p>
        </p:txBody>
      </p:sp>
      <p:sp>
        <p:nvSpPr>
          <p:cNvPr id="4" name="Content Placeholder 3">
            <a:extLst>
              <a:ext uri="{FF2B5EF4-FFF2-40B4-BE49-F238E27FC236}">
                <a16:creationId xmlns:a16="http://schemas.microsoft.com/office/drawing/2014/main" id="{32F80C8B-552A-B44C-67F9-5FA7252AB942}"/>
              </a:ext>
            </a:extLst>
          </p:cNvPr>
          <p:cNvSpPr>
            <a:spLocks noGrp="1"/>
          </p:cNvSpPr>
          <p:nvPr>
            <p:ph sz="half" idx="2"/>
          </p:nvPr>
        </p:nvSpPr>
        <p:spPr>
          <a:xfrm>
            <a:off x="840664" y="2500436"/>
            <a:ext cx="5163160" cy="3677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C05681-EB81-1996-67A5-14D6705BCB17}"/>
              </a:ext>
            </a:extLst>
          </p:cNvPr>
          <p:cNvSpPr>
            <a:spLocks noGrp="1"/>
          </p:cNvSpPr>
          <p:nvPr>
            <p:ph type="body" sz="quarter" idx="3"/>
          </p:nvPr>
        </p:nvSpPr>
        <p:spPr>
          <a:xfrm>
            <a:off x="6178629" y="1678050"/>
            <a:ext cx="5188587" cy="822386"/>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Click to edit Master text styles</a:t>
            </a:r>
          </a:p>
        </p:txBody>
      </p:sp>
      <p:sp>
        <p:nvSpPr>
          <p:cNvPr id="6" name="Content Placeholder 5">
            <a:extLst>
              <a:ext uri="{FF2B5EF4-FFF2-40B4-BE49-F238E27FC236}">
                <a16:creationId xmlns:a16="http://schemas.microsoft.com/office/drawing/2014/main" id="{C54A5422-92A9-5307-8F3A-B869DF8681C5}"/>
              </a:ext>
            </a:extLst>
          </p:cNvPr>
          <p:cNvSpPr>
            <a:spLocks noGrp="1"/>
          </p:cNvSpPr>
          <p:nvPr>
            <p:ph sz="quarter" idx="4"/>
          </p:nvPr>
        </p:nvSpPr>
        <p:spPr>
          <a:xfrm>
            <a:off x="6178629" y="2500436"/>
            <a:ext cx="5188587" cy="3677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9BFE8-A58B-E5A5-FA6B-C2C896CA973E}"/>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8" name="Footer Placeholder 7">
            <a:extLst>
              <a:ext uri="{FF2B5EF4-FFF2-40B4-BE49-F238E27FC236}">
                <a16:creationId xmlns:a16="http://schemas.microsoft.com/office/drawing/2014/main" id="{7C8CBAEE-3E72-AEDA-FBDE-0850A01D60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4BFFB8-6BAF-8C98-50BE-0F98BB507E91}"/>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3202617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0131-26DD-312D-BAAD-F6F5B63F35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57DE5-6D51-8CF6-3C45-32FC40455BED}"/>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4" name="Footer Placeholder 3">
            <a:extLst>
              <a:ext uri="{FF2B5EF4-FFF2-40B4-BE49-F238E27FC236}">
                <a16:creationId xmlns:a16="http://schemas.microsoft.com/office/drawing/2014/main" id="{3730A30C-5AEB-0357-F59D-A74DEE3712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B4D5B-FFC1-6245-6E23-0320210AA7D6}"/>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2754616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C42ADC-0DF6-F78D-26F1-D79A755DE40C}"/>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3" name="Footer Placeholder 2">
            <a:extLst>
              <a:ext uri="{FF2B5EF4-FFF2-40B4-BE49-F238E27FC236}">
                <a16:creationId xmlns:a16="http://schemas.microsoft.com/office/drawing/2014/main" id="{D7CCD780-5BCA-D122-FCCB-91B0E3F9B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EBE94F-EDAD-5815-9318-1A32C1827A24}"/>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502302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2531-84D9-4F98-B2F7-34851253E8A9}"/>
              </a:ext>
            </a:extLst>
          </p:cNvPr>
          <p:cNvSpPr>
            <a:spLocks noGrp="1"/>
          </p:cNvSpPr>
          <p:nvPr>
            <p:ph type="title"/>
          </p:nvPr>
        </p:nvSpPr>
        <p:spPr>
          <a:xfrm>
            <a:off x="840664" y="456353"/>
            <a:ext cx="3936333" cy="1597237"/>
          </a:xfrm>
        </p:spPr>
        <p:txBody>
          <a:bodyPr anchor="b"/>
          <a:lstStyle>
            <a:lvl1pPr>
              <a:defRPr sz="3194"/>
            </a:lvl1pPr>
          </a:lstStyle>
          <a:p>
            <a:r>
              <a:rPr lang="en-US"/>
              <a:t>Click to edit Master title style</a:t>
            </a:r>
          </a:p>
        </p:txBody>
      </p:sp>
      <p:sp>
        <p:nvSpPr>
          <p:cNvPr id="3" name="Content Placeholder 2">
            <a:extLst>
              <a:ext uri="{FF2B5EF4-FFF2-40B4-BE49-F238E27FC236}">
                <a16:creationId xmlns:a16="http://schemas.microsoft.com/office/drawing/2014/main" id="{7507B4DB-30A6-30F9-0AD3-61833C64322A}"/>
              </a:ext>
            </a:extLst>
          </p:cNvPr>
          <p:cNvSpPr>
            <a:spLocks noGrp="1"/>
          </p:cNvSpPr>
          <p:nvPr>
            <p:ph idx="1"/>
          </p:nvPr>
        </p:nvSpPr>
        <p:spPr>
          <a:xfrm>
            <a:off x="5188587" y="985597"/>
            <a:ext cx="6178629" cy="4864600"/>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958C2-FBCC-3655-3603-602F903CBE51}"/>
              </a:ext>
            </a:extLst>
          </p:cNvPr>
          <p:cNvSpPr>
            <a:spLocks noGrp="1"/>
          </p:cNvSpPr>
          <p:nvPr>
            <p:ph type="body" sz="half" idx="2"/>
          </p:nvPr>
        </p:nvSpPr>
        <p:spPr>
          <a:xfrm>
            <a:off x="840664" y="2053590"/>
            <a:ext cx="3936333" cy="3804530"/>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A9228916-8985-B8C7-25E8-2DCB2B982071}"/>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6" name="Footer Placeholder 5">
            <a:extLst>
              <a:ext uri="{FF2B5EF4-FFF2-40B4-BE49-F238E27FC236}">
                <a16:creationId xmlns:a16="http://schemas.microsoft.com/office/drawing/2014/main" id="{A798303D-5128-9773-F336-A65E68252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41F5E-417F-A955-F1E7-D89A883CA7F4}"/>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26071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defRPr sz="1200" b="0" i="0">
                <a:solidFill>
                  <a:srgbClr val="585858"/>
                </a:solidFill>
                <a:latin typeface="Tahoma"/>
                <a:cs typeface="Tahoma"/>
              </a:defRPr>
            </a:lvl1pPr>
          </a:lstStyle>
          <a:p>
            <a:pPr marL="149225">
              <a:lnSpc>
                <a:spcPct val="100000"/>
              </a:lnSpc>
              <a:spcBef>
                <a:spcPts val="100"/>
              </a:spcBef>
            </a:pPr>
            <a:fld id="{81D60167-4931-47E6-BA6A-407CBD079E47}" type="slidenum">
              <a:rPr spc="-50" dirty="0"/>
              <a:t>‹#›</a:t>
            </a:fld>
            <a:endParaRPr spc="-5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A738-17DB-C985-B45F-267E9548C364}"/>
              </a:ext>
            </a:extLst>
          </p:cNvPr>
          <p:cNvSpPr>
            <a:spLocks noGrp="1"/>
          </p:cNvSpPr>
          <p:nvPr>
            <p:ph type="title"/>
          </p:nvPr>
        </p:nvSpPr>
        <p:spPr>
          <a:xfrm>
            <a:off x="840664" y="456353"/>
            <a:ext cx="3936333" cy="1597237"/>
          </a:xfrm>
        </p:spPr>
        <p:txBody>
          <a:bodyPr anchor="b"/>
          <a:lstStyle>
            <a:lvl1pPr>
              <a:defRPr sz="3194"/>
            </a:lvl1pPr>
          </a:lstStyle>
          <a:p>
            <a:r>
              <a:rPr lang="en-US"/>
              <a:t>Click to edit Master title style</a:t>
            </a:r>
          </a:p>
        </p:txBody>
      </p:sp>
      <p:sp>
        <p:nvSpPr>
          <p:cNvPr id="3" name="Picture Placeholder 2">
            <a:extLst>
              <a:ext uri="{FF2B5EF4-FFF2-40B4-BE49-F238E27FC236}">
                <a16:creationId xmlns:a16="http://schemas.microsoft.com/office/drawing/2014/main" id="{856859B2-7B9C-AAF8-24AD-4635E16F1B47}"/>
              </a:ext>
            </a:extLst>
          </p:cNvPr>
          <p:cNvSpPr>
            <a:spLocks noGrp="1"/>
          </p:cNvSpPr>
          <p:nvPr>
            <p:ph type="pic" idx="1"/>
          </p:nvPr>
        </p:nvSpPr>
        <p:spPr>
          <a:xfrm>
            <a:off x="5188587" y="985597"/>
            <a:ext cx="6178629" cy="4864600"/>
          </a:xfrm>
        </p:spPr>
        <p:txBody>
          <a:bodyPr/>
          <a:lstStyle>
            <a:lvl1pPr marL="0" indent="0">
              <a:buNone/>
              <a:defRPr sz="3194"/>
            </a:lvl1pPr>
            <a:lvl2pPr marL="456331" indent="0">
              <a:buNone/>
              <a:defRPr sz="2795"/>
            </a:lvl2pPr>
            <a:lvl3pPr marL="912663" indent="0">
              <a:buNone/>
              <a:defRPr sz="2395"/>
            </a:lvl3pPr>
            <a:lvl4pPr marL="1368994" indent="0">
              <a:buNone/>
              <a:defRPr sz="1996"/>
            </a:lvl4pPr>
            <a:lvl5pPr marL="1825325" indent="0">
              <a:buNone/>
              <a:defRPr sz="1996"/>
            </a:lvl5pPr>
            <a:lvl6pPr marL="2281657" indent="0">
              <a:buNone/>
              <a:defRPr sz="1996"/>
            </a:lvl6pPr>
            <a:lvl7pPr marL="2737988" indent="0">
              <a:buNone/>
              <a:defRPr sz="1996"/>
            </a:lvl7pPr>
            <a:lvl8pPr marL="3194319" indent="0">
              <a:buNone/>
              <a:defRPr sz="1996"/>
            </a:lvl8pPr>
            <a:lvl9pPr marL="3650651" indent="0">
              <a:buNone/>
              <a:defRPr sz="1996"/>
            </a:lvl9pPr>
          </a:lstStyle>
          <a:p>
            <a:endParaRPr lang="en-US"/>
          </a:p>
        </p:txBody>
      </p:sp>
      <p:sp>
        <p:nvSpPr>
          <p:cNvPr id="4" name="Text Placeholder 3">
            <a:extLst>
              <a:ext uri="{FF2B5EF4-FFF2-40B4-BE49-F238E27FC236}">
                <a16:creationId xmlns:a16="http://schemas.microsoft.com/office/drawing/2014/main" id="{64DA8571-857E-2C13-10A6-CE1D715070D1}"/>
              </a:ext>
            </a:extLst>
          </p:cNvPr>
          <p:cNvSpPr>
            <a:spLocks noGrp="1"/>
          </p:cNvSpPr>
          <p:nvPr>
            <p:ph type="body" sz="half" idx="2"/>
          </p:nvPr>
        </p:nvSpPr>
        <p:spPr>
          <a:xfrm>
            <a:off x="840664" y="2053590"/>
            <a:ext cx="3936333" cy="3804530"/>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EEDA4C06-CB04-C5EA-8D98-CD9DB7E96015}"/>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6" name="Footer Placeholder 5">
            <a:extLst>
              <a:ext uri="{FF2B5EF4-FFF2-40B4-BE49-F238E27FC236}">
                <a16:creationId xmlns:a16="http://schemas.microsoft.com/office/drawing/2014/main" id="{AB0C131E-6F10-80EE-6F4C-CA2257DEE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6DFD5-4CEF-5746-52CF-FB40FF404BB9}"/>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147451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C34E-7C63-D7A2-1C14-63254377E6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D57DA-5F97-E882-4BA6-1C455170A4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B9B9C4-3240-4FC2-CE54-B06FB4184137}"/>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5" name="Footer Placeholder 4">
            <a:extLst>
              <a:ext uri="{FF2B5EF4-FFF2-40B4-BE49-F238E27FC236}">
                <a16:creationId xmlns:a16="http://schemas.microsoft.com/office/drawing/2014/main" id="{9C7FF42C-3EB8-4405-B9D5-00190CC50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900CF-CDBE-5721-131F-DF8B09689216}"/>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3689108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67C4F-AB1C-D87C-293D-67400446DD6F}"/>
              </a:ext>
            </a:extLst>
          </p:cNvPr>
          <p:cNvSpPr>
            <a:spLocks noGrp="1"/>
          </p:cNvSpPr>
          <p:nvPr>
            <p:ph type="title" orient="vert"/>
          </p:nvPr>
        </p:nvSpPr>
        <p:spPr>
          <a:xfrm>
            <a:off x="8733989" y="364450"/>
            <a:ext cx="2631638" cy="58010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643144-7673-CA3C-4354-3CBD4D4C034B}"/>
              </a:ext>
            </a:extLst>
          </p:cNvPr>
          <p:cNvSpPr>
            <a:spLocks noGrp="1"/>
          </p:cNvSpPr>
          <p:nvPr>
            <p:ph type="body" orient="vert" idx="1"/>
          </p:nvPr>
        </p:nvSpPr>
        <p:spPr>
          <a:xfrm>
            <a:off x="839073" y="364450"/>
            <a:ext cx="7742357" cy="5801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BCE09-F103-7F1A-2DB7-65CCC3E68D84}"/>
              </a:ext>
            </a:extLst>
          </p:cNvPr>
          <p:cNvSpPr>
            <a:spLocks noGrp="1"/>
          </p:cNvSpPr>
          <p:nvPr>
            <p:ph type="dt" sz="half" idx="10"/>
          </p:nvPr>
        </p:nvSpPr>
        <p:spPr/>
        <p:txBody>
          <a:bodyPr/>
          <a:lstStyle/>
          <a:p>
            <a:fld id="{F7F92D23-7110-4D89-A03D-42906869E296}" type="datetimeFigureOut">
              <a:rPr lang="en-US" smtClean="0"/>
              <a:t>8/19/2025</a:t>
            </a:fld>
            <a:endParaRPr lang="en-US"/>
          </a:p>
        </p:txBody>
      </p:sp>
      <p:sp>
        <p:nvSpPr>
          <p:cNvPr id="5" name="Footer Placeholder 4">
            <a:extLst>
              <a:ext uri="{FF2B5EF4-FFF2-40B4-BE49-F238E27FC236}">
                <a16:creationId xmlns:a16="http://schemas.microsoft.com/office/drawing/2014/main" id="{98EAAFA1-32E3-3E82-68F2-3A5200732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37FB6-A4EA-1817-813B-58A39736FB1A}"/>
              </a:ext>
            </a:extLst>
          </p:cNvPr>
          <p:cNvSpPr>
            <a:spLocks noGrp="1"/>
          </p:cNvSpPr>
          <p:nvPr>
            <p:ph type="sldNum" sz="quarter" idx="12"/>
          </p:nvPr>
        </p:nvSpPr>
        <p:spPr/>
        <p:txBody>
          <a:bodyPr/>
          <a:lstStyle/>
          <a:p>
            <a:fld id="{59F58A91-C3E4-430B-9209-E5F98887CD19}" type="slidenum">
              <a:rPr lang="en-US" smtClean="0"/>
              <a:t>‹#›</a:t>
            </a:fld>
            <a:endParaRPr lang="en-US"/>
          </a:p>
        </p:txBody>
      </p:sp>
    </p:spTree>
    <p:extLst>
      <p:ext uri="{BB962C8B-B14F-4D97-AF65-F5344CB8AC3E}">
        <p14:creationId xmlns:p14="http://schemas.microsoft.com/office/powerpoint/2010/main" val="3837334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7676" y="2122043"/>
            <a:ext cx="5186998" cy="299441"/>
          </a:xfrm>
          <a:prstGeom prst="rect">
            <a:avLst/>
          </a:prstGeom>
        </p:spPr>
        <p:txBody>
          <a:bodyPr wrap="square" lIns="0" tIns="0" rIns="0" bIns="0">
            <a:spAutoFit/>
          </a:bodyPr>
          <a:lstStyle>
            <a:lvl1pPr>
              <a:defRPr sz="1946" b="0" i="0">
                <a:solidFill>
                  <a:schemeClr val="bg1"/>
                </a:solidFill>
                <a:latin typeface="Book Antiqua"/>
                <a:cs typeface="Book Antiqua"/>
              </a:defRPr>
            </a:lvl1pPr>
          </a:lstStyle>
          <a:p>
            <a:endParaRPr/>
          </a:p>
        </p:txBody>
      </p:sp>
      <p:sp>
        <p:nvSpPr>
          <p:cNvPr id="3" name="Holder 3"/>
          <p:cNvSpPr>
            <a:spLocks noGrp="1"/>
          </p:cNvSpPr>
          <p:nvPr>
            <p:ph type="subTitle" idx="4"/>
          </p:nvPr>
        </p:nvSpPr>
        <p:spPr>
          <a:xfrm>
            <a:off x="915353" y="3833368"/>
            <a:ext cx="4271645" cy="103746"/>
          </a:xfrm>
          <a:prstGeom prst="rect">
            <a:avLst/>
          </a:prstGeom>
        </p:spPr>
        <p:txBody>
          <a:bodyPr wrap="square" lIns="0" tIns="0" rIns="0" bIns="0">
            <a:spAutoFit/>
          </a:bodyPr>
          <a:lstStyle>
            <a:lvl1pPr>
              <a:defRPr sz="674"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7975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0802" y="275655"/>
            <a:ext cx="2189854" cy="299441"/>
          </a:xfrm>
        </p:spPr>
        <p:txBody>
          <a:bodyPr lIns="0" tIns="0" rIns="0" bIns="0"/>
          <a:lstStyle>
            <a:lvl1pPr>
              <a:defRPr sz="1946" b="0"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656850" y="2269883"/>
            <a:ext cx="3189961" cy="103746"/>
          </a:xfrm>
        </p:spPr>
        <p:txBody>
          <a:bodyPr lIns="0" tIns="0" rIns="0" bIns="0"/>
          <a:lstStyle>
            <a:lvl1pPr>
              <a:defRPr sz="674"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1934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0802" y="275655"/>
            <a:ext cx="2189854" cy="299441"/>
          </a:xfrm>
        </p:spPr>
        <p:txBody>
          <a:bodyPr lIns="0" tIns="0" rIns="0" bIns="0"/>
          <a:lstStyle>
            <a:lvl1pPr>
              <a:defRPr sz="1946" b="0" i="0">
                <a:solidFill>
                  <a:schemeClr val="bg1"/>
                </a:solidFill>
                <a:latin typeface="Book Antiqua"/>
                <a:cs typeface="Book Antiqua"/>
              </a:defRPr>
            </a:lvl1pPr>
          </a:lstStyle>
          <a:p>
            <a:endParaRPr/>
          </a:p>
        </p:txBody>
      </p:sp>
      <p:sp>
        <p:nvSpPr>
          <p:cNvPr id="3" name="Holder 3"/>
          <p:cNvSpPr>
            <a:spLocks noGrp="1"/>
          </p:cNvSpPr>
          <p:nvPr>
            <p:ph sz="half" idx="2"/>
          </p:nvPr>
        </p:nvSpPr>
        <p:spPr>
          <a:xfrm>
            <a:off x="305118" y="1574419"/>
            <a:ext cx="2654522" cy="1384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142710" y="1574419"/>
            <a:ext cx="2654522" cy="1384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1221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6102350" cy="6845300"/>
          </a:xfrm>
          <a:prstGeom prst="rect">
            <a:avLst/>
          </a:prstGeom>
        </p:spPr>
      </p:pic>
      <p:sp>
        <p:nvSpPr>
          <p:cNvPr id="2" name="Holder 2"/>
          <p:cNvSpPr>
            <a:spLocks noGrp="1"/>
          </p:cNvSpPr>
          <p:nvPr>
            <p:ph type="title"/>
          </p:nvPr>
        </p:nvSpPr>
        <p:spPr>
          <a:xfrm>
            <a:off x="370802" y="275655"/>
            <a:ext cx="2189854" cy="299441"/>
          </a:xfrm>
        </p:spPr>
        <p:txBody>
          <a:bodyPr lIns="0" tIns="0" rIns="0" bIns="0"/>
          <a:lstStyle>
            <a:lvl1pPr>
              <a:defRPr sz="1946" b="0" i="0">
                <a:solidFill>
                  <a:schemeClr val="bg1"/>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74715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2759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353" y="2122043"/>
            <a:ext cx="10373995" cy="251287"/>
          </a:xfrm>
          <a:prstGeom prst="rect">
            <a:avLst/>
          </a:prstGeom>
        </p:spPr>
        <p:txBody>
          <a:bodyPr wrap="square" lIns="0" tIns="0" rIns="0" bIns="0">
            <a:spAutoFit/>
          </a:bodyPr>
          <a:lstStyle>
            <a:lvl1pPr>
              <a:defRPr sz="1633" b="1" i="0">
                <a:solidFill>
                  <a:schemeClr val="tx1"/>
                </a:solidFill>
                <a:latin typeface="Century Gothic"/>
                <a:cs typeface="Century Gothic"/>
              </a:defRPr>
            </a:lvl1pPr>
          </a:lstStyle>
          <a:p>
            <a:endParaRPr/>
          </a:p>
        </p:txBody>
      </p:sp>
      <p:sp>
        <p:nvSpPr>
          <p:cNvPr id="3" name="Holder 3"/>
          <p:cNvSpPr>
            <a:spLocks noGrp="1"/>
          </p:cNvSpPr>
          <p:nvPr>
            <p:ph type="subTitle" idx="4"/>
          </p:nvPr>
        </p:nvSpPr>
        <p:spPr>
          <a:xfrm>
            <a:off x="1830705" y="3833368"/>
            <a:ext cx="854329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3047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7952" y="483976"/>
            <a:ext cx="4702120" cy="251287"/>
          </a:xfrm>
        </p:spPr>
        <p:txBody>
          <a:bodyPr lIns="0" tIns="0" rIns="0" bIns="0"/>
          <a:lstStyle>
            <a:lvl1pPr>
              <a:defRPr sz="1633" b="1" i="0">
                <a:solidFill>
                  <a:schemeClr val="tx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983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Tahoma"/>
                <a:cs typeface="Tahoma"/>
              </a:defRPr>
            </a:lvl1pPr>
          </a:lstStyle>
          <a:p>
            <a:endParaRPr/>
          </a:p>
        </p:txBody>
      </p:sp>
      <p:sp>
        <p:nvSpPr>
          <p:cNvPr id="3" name="Holder 3"/>
          <p:cNvSpPr>
            <a:spLocks noGrp="1"/>
          </p:cNvSpPr>
          <p:nvPr>
            <p:ph sz="half" idx="2"/>
          </p:nvPr>
        </p:nvSpPr>
        <p:spPr>
          <a:xfrm>
            <a:off x="1906904" y="1431521"/>
            <a:ext cx="4038600" cy="3576954"/>
          </a:xfrm>
          <a:prstGeom prst="rect">
            <a:avLst/>
          </a:prstGeom>
        </p:spPr>
        <p:txBody>
          <a:bodyPr wrap="square" lIns="0" tIns="0" rIns="0" bIns="0">
            <a:spAutoFit/>
          </a:bodyPr>
          <a:lstStyle>
            <a:lvl1pPr>
              <a:defRPr sz="1600" b="0" i="0">
                <a:solidFill>
                  <a:srgbClr val="4A85B7"/>
                </a:solidFill>
                <a:latin typeface="Tahoma"/>
                <a:cs typeface="Tahoma"/>
              </a:defRPr>
            </a:lvl1pPr>
          </a:lstStyle>
          <a:p>
            <a:endParaRPr/>
          </a:p>
        </p:txBody>
      </p:sp>
      <p:sp>
        <p:nvSpPr>
          <p:cNvPr id="4" name="Holder 4"/>
          <p:cNvSpPr>
            <a:spLocks noGrp="1"/>
          </p:cNvSpPr>
          <p:nvPr>
            <p:ph sz="half" idx="3"/>
          </p:nvPr>
        </p:nvSpPr>
        <p:spPr>
          <a:xfrm>
            <a:off x="6285420" y="1574419"/>
            <a:ext cx="5309044" cy="45178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7" name="Holder 7"/>
          <p:cNvSpPr>
            <a:spLocks noGrp="1"/>
          </p:cNvSpPr>
          <p:nvPr>
            <p:ph type="sldNum" sz="quarter" idx="7"/>
          </p:nvPr>
        </p:nvSpPr>
        <p:spPr/>
        <p:txBody>
          <a:bodyPr lIns="0" tIns="0" rIns="0" bIns="0"/>
          <a:lstStyle>
            <a:lvl1pPr>
              <a:defRPr sz="1200" b="0" i="0">
                <a:solidFill>
                  <a:srgbClr val="585858"/>
                </a:solidFill>
                <a:latin typeface="Tahoma"/>
                <a:cs typeface="Tahoma"/>
              </a:defRPr>
            </a:lvl1pPr>
          </a:lstStyle>
          <a:p>
            <a:pPr marL="149225">
              <a:lnSpc>
                <a:spcPct val="100000"/>
              </a:lnSpc>
              <a:spcBef>
                <a:spcPts val="100"/>
              </a:spcBef>
            </a:pPr>
            <a:fld id="{81D60167-4931-47E6-BA6A-407CBD079E47}" type="slidenum">
              <a:rPr spc="-50" dirty="0"/>
              <a:t>‹#›</a:t>
            </a:fld>
            <a:endParaRPr spc="-5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07952" y="483976"/>
            <a:ext cx="4702120" cy="251287"/>
          </a:xfrm>
        </p:spPr>
        <p:txBody>
          <a:bodyPr lIns="0" tIns="0" rIns="0" bIns="0"/>
          <a:lstStyle>
            <a:lvl1pPr>
              <a:defRPr sz="1633" b="1" i="0">
                <a:solidFill>
                  <a:schemeClr val="tx1"/>
                </a:solidFill>
                <a:latin typeface="Century Gothic"/>
                <a:cs typeface="Century Gothic"/>
              </a:defRPr>
            </a:lvl1pPr>
          </a:lstStyle>
          <a:p>
            <a:endParaRPr/>
          </a:p>
        </p:txBody>
      </p:sp>
      <p:sp>
        <p:nvSpPr>
          <p:cNvPr id="3" name="Holder 3"/>
          <p:cNvSpPr>
            <a:spLocks noGrp="1"/>
          </p:cNvSpPr>
          <p:nvPr>
            <p:ph sz="half" idx="2"/>
          </p:nvPr>
        </p:nvSpPr>
        <p:spPr>
          <a:xfrm>
            <a:off x="610235" y="1574419"/>
            <a:ext cx="53090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5420" y="1574419"/>
            <a:ext cx="530904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5477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952" y="483976"/>
            <a:ext cx="4702120" cy="251287"/>
          </a:xfrm>
        </p:spPr>
        <p:txBody>
          <a:bodyPr lIns="0" tIns="0" rIns="0" bIns="0"/>
          <a:lstStyle>
            <a:lvl1pPr>
              <a:defRPr sz="1633" b="1" i="0">
                <a:solidFill>
                  <a:schemeClr val="tx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1705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316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204065" cy="6841490"/>
          </a:xfrm>
          <a:custGeom>
            <a:avLst/>
            <a:gdLst/>
            <a:ahLst/>
            <a:cxnLst/>
            <a:rect l="l" t="t" r="r" b="b"/>
            <a:pathLst>
              <a:path w="12204065" h="6841490">
                <a:moveTo>
                  <a:pt x="12203938" y="0"/>
                </a:moveTo>
                <a:lnTo>
                  <a:pt x="0" y="0"/>
                </a:lnTo>
                <a:lnTo>
                  <a:pt x="0" y="6841235"/>
                </a:lnTo>
                <a:lnTo>
                  <a:pt x="12203938" y="6841235"/>
                </a:lnTo>
                <a:lnTo>
                  <a:pt x="12203938" y="0"/>
                </a:lnTo>
                <a:close/>
              </a:path>
            </a:pathLst>
          </a:custGeom>
          <a:solidFill>
            <a:srgbClr val="114F7E"/>
          </a:solidFill>
        </p:spPr>
        <p:txBody>
          <a:bodyPr wrap="square" lIns="0" tIns="0" rIns="0" bIns="0" rtlCol="0"/>
          <a:lstStyle/>
          <a:p>
            <a:endParaRPr/>
          </a:p>
        </p:txBody>
      </p:sp>
      <p:sp>
        <p:nvSpPr>
          <p:cNvPr id="17" name="bg object 17"/>
          <p:cNvSpPr/>
          <p:nvPr/>
        </p:nvSpPr>
        <p:spPr>
          <a:xfrm>
            <a:off x="285750" y="238124"/>
            <a:ext cx="11620500" cy="6381750"/>
          </a:xfrm>
          <a:custGeom>
            <a:avLst/>
            <a:gdLst/>
            <a:ahLst/>
            <a:cxnLst/>
            <a:rect l="l" t="t" r="r" b="b"/>
            <a:pathLst>
              <a:path w="11620500" h="6381750">
                <a:moveTo>
                  <a:pt x="11620500" y="0"/>
                </a:moveTo>
                <a:lnTo>
                  <a:pt x="0" y="0"/>
                </a:lnTo>
                <a:lnTo>
                  <a:pt x="0" y="6381749"/>
                </a:lnTo>
                <a:lnTo>
                  <a:pt x="11620500" y="6381749"/>
                </a:lnTo>
                <a:lnTo>
                  <a:pt x="11620500" y="0"/>
                </a:lnTo>
                <a:close/>
              </a:path>
            </a:pathLst>
          </a:custGeom>
          <a:solidFill>
            <a:srgbClr val="3084B7"/>
          </a:solidFill>
        </p:spPr>
        <p:txBody>
          <a:bodyPr wrap="square" lIns="0" tIns="0" rIns="0" bIns="0" rtlCol="0"/>
          <a:lstStyle/>
          <a:p>
            <a:endParaRPr/>
          </a:p>
        </p:txBody>
      </p:sp>
      <p:sp>
        <p:nvSpPr>
          <p:cNvPr id="18" name="bg object 18"/>
          <p:cNvSpPr/>
          <p:nvPr/>
        </p:nvSpPr>
        <p:spPr>
          <a:xfrm>
            <a:off x="285750" y="238124"/>
            <a:ext cx="11620500" cy="6381750"/>
          </a:xfrm>
          <a:custGeom>
            <a:avLst/>
            <a:gdLst/>
            <a:ahLst/>
            <a:cxnLst/>
            <a:rect l="l" t="t" r="r" b="b"/>
            <a:pathLst>
              <a:path w="11620500" h="6381750">
                <a:moveTo>
                  <a:pt x="0" y="6381749"/>
                </a:moveTo>
                <a:lnTo>
                  <a:pt x="11620500" y="6381749"/>
                </a:lnTo>
                <a:lnTo>
                  <a:pt x="11620500" y="0"/>
                </a:lnTo>
                <a:lnTo>
                  <a:pt x="0" y="0"/>
                </a:lnTo>
                <a:lnTo>
                  <a:pt x="0" y="6381749"/>
                </a:lnTo>
                <a:close/>
              </a:path>
            </a:pathLst>
          </a:custGeom>
          <a:ln w="66675">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5" name="Holder 5"/>
          <p:cNvSpPr>
            <a:spLocks noGrp="1"/>
          </p:cNvSpPr>
          <p:nvPr>
            <p:ph type="sldNum" sz="quarter" idx="7"/>
          </p:nvPr>
        </p:nvSpPr>
        <p:spPr/>
        <p:txBody>
          <a:bodyPr lIns="0" tIns="0" rIns="0" bIns="0"/>
          <a:lstStyle>
            <a:lvl1pPr>
              <a:defRPr sz="1200" b="0" i="0">
                <a:solidFill>
                  <a:srgbClr val="585858"/>
                </a:solidFill>
                <a:latin typeface="Tahoma"/>
                <a:cs typeface="Tahoma"/>
              </a:defRPr>
            </a:lvl1pPr>
          </a:lstStyle>
          <a:p>
            <a:pPr marL="149225">
              <a:lnSpc>
                <a:spcPct val="100000"/>
              </a:lnSpc>
              <a:spcBef>
                <a:spcPts val="100"/>
              </a:spcBef>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999" y="0"/>
            <a:ext cx="12192000" cy="6841490"/>
          </a:xfrm>
          <a:custGeom>
            <a:avLst/>
            <a:gdLst/>
            <a:ahLst/>
            <a:cxnLst/>
            <a:rect l="l" t="t" r="r" b="b"/>
            <a:pathLst>
              <a:path w="12192000" h="6841490">
                <a:moveTo>
                  <a:pt x="12192000" y="0"/>
                </a:moveTo>
                <a:lnTo>
                  <a:pt x="0" y="0"/>
                </a:lnTo>
                <a:lnTo>
                  <a:pt x="0" y="6841235"/>
                </a:lnTo>
                <a:lnTo>
                  <a:pt x="12192000" y="6841235"/>
                </a:lnTo>
                <a:lnTo>
                  <a:pt x="12192000" y="0"/>
                </a:lnTo>
                <a:close/>
              </a:path>
            </a:pathLst>
          </a:custGeom>
          <a:solidFill>
            <a:srgbClr val="114F7E"/>
          </a:solidFill>
        </p:spPr>
        <p:txBody>
          <a:bodyPr wrap="square" lIns="0" tIns="0" rIns="0" bIns="0" rtlCol="0"/>
          <a:lstStyle/>
          <a:p>
            <a:endParaRPr/>
          </a:p>
        </p:txBody>
      </p:sp>
      <p:sp>
        <p:nvSpPr>
          <p:cNvPr id="17" name="bg object 17"/>
          <p:cNvSpPr/>
          <p:nvPr/>
        </p:nvSpPr>
        <p:spPr>
          <a:xfrm>
            <a:off x="285750" y="238124"/>
            <a:ext cx="11620500" cy="6381750"/>
          </a:xfrm>
          <a:custGeom>
            <a:avLst/>
            <a:gdLst/>
            <a:ahLst/>
            <a:cxnLst/>
            <a:rect l="l" t="t" r="r" b="b"/>
            <a:pathLst>
              <a:path w="11620500" h="6381750">
                <a:moveTo>
                  <a:pt x="11620500" y="0"/>
                </a:moveTo>
                <a:lnTo>
                  <a:pt x="0" y="0"/>
                </a:lnTo>
                <a:lnTo>
                  <a:pt x="0" y="6381749"/>
                </a:lnTo>
                <a:lnTo>
                  <a:pt x="11620500" y="6381749"/>
                </a:lnTo>
                <a:lnTo>
                  <a:pt x="11620500" y="0"/>
                </a:lnTo>
                <a:close/>
              </a:path>
            </a:pathLst>
          </a:custGeom>
          <a:solidFill>
            <a:srgbClr val="3084B7"/>
          </a:solidFill>
        </p:spPr>
        <p:txBody>
          <a:bodyPr wrap="square" lIns="0" tIns="0" rIns="0" bIns="0" rtlCol="0"/>
          <a:lstStyle/>
          <a:p>
            <a:endParaRPr/>
          </a:p>
        </p:txBody>
      </p:sp>
      <p:sp>
        <p:nvSpPr>
          <p:cNvPr id="18" name="bg object 18"/>
          <p:cNvSpPr/>
          <p:nvPr/>
        </p:nvSpPr>
        <p:spPr>
          <a:xfrm>
            <a:off x="285750" y="238124"/>
            <a:ext cx="11620500" cy="6381750"/>
          </a:xfrm>
          <a:custGeom>
            <a:avLst/>
            <a:gdLst/>
            <a:ahLst/>
            <a:cxnLst/>
            <a:rect l="l" t="t" r="r" b="b"/>
            <a:pathLst>
              <a:path w="11620500" h="6381750">
                <a:moveTo>
                  <a:pt x="0" y="6381749"/>
                </a:moveTo>
                <a:lnTo>
                  <a:pt x="11620500" y="6381749"/>
                </a:lnTo>
                <a:lnTo>
                  <a:pt x="11620500" y="0"/>
                </a:lnTo>
                <a:lnTo>
                  <a:pt x="0" y="0"/>
                </a:lnTo>
                <a:lnTo>
                  <a:pt x="0" y="6381749"/>
                </a:lnTo>
                <a:close/>
              </a:path>
            </a:pathLst>
          </a:custGeom>
          <a:ln w="66675">
            <a:solidFill>
              <a:srgbClr val="FFFFFF"/>
            </a:solidFill>
          </a:ln>
        </p:spPr>
        <p:txBody>
          <a:bodyPr wrap="square" lIns="0" tIns="0" rIns="0" bIns="0" rtlCol="0"/>
          <a:lstStyle/>
          <a:p>
            <a:endParaRPr/>
          </a:p>
        </p:txBody>
      </p:sp>
      <p:pic>
        <p:nvPicPr>
          <p:cNvPr id="19" name="bg object 19"/>
          <p:cNvPicPr/>
          <p:nvPr/>
        </p:nvPicPr>
        <p:blipFill>
          <a:blip r:embed="rId2" cstate="print"/>
          <a:stretch>
            <a:fillRect/>
          </a:stretch>
        </p:blipFill>
        <p:spPr>
          <a:xfrm>
            <a:off x="5646546" y="2816910"/>
            <a:ext cx="4851781" cy="1127455"/>
          </a:xfrm>
          <a:prstGeom prst="rect">
            <a:avLst/>
          </a:prstGeom>
        </p:spPr>
      </p:pic>
      <p:sp>
        <p:nvSpPr>
          <p:cNvPr id="20" name="bg object 20"/>
          <p:cNvSpPr/>
          <p:nvPr/>
        </p:nvSpPr>
        <p:spPr>
          <a:xfrm>
            <a:off x="5143500" y="2476499"/>
            <a:ext cx="9525" cy="1697989"/>
          </a:xfrm>
          <a:custGeom>
            <a:avLst/>
            <a:gdLst/>
            <a:ahLst/>
            <a:cxnLst/>
            <a:rect l="l" t="t" r="r" b="b"/>
            <a:pathLst>
              <a:path w="9525" h="1697989">
                <a:moveTo>
                  <a:pt x="9525" y="1697736"/>
                </a:moveTo>
                <a:lnTo>
                  <a:pt x="0" y="0"/>
                </a:lnTo>
              </a:path>
            </a:pathLst>
          </a:custGeom>
          <a:ln w="38100">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4" name="Holder 4"/>
          <p:cNvSpPr>
            <a:spLocks noGrp="1"/>
          </p:cNvSpPr>
          <p:nvPr>
            <p:ph type="sldNum" sz="quarter" idx="7"/>
          </p:nvPr>
        </p:nvSpPr>
        <p:spPr/>
        <p:txBody>
          <a:bodyPr lIns="0" tIns="0" rIns="0" bIns="0"/>
          <a:lstStyle>
            <a:lvl1pPr>
              <a:defRPr sz="1200" b="0" i="0">
                <a:solidFill>
                  <a:srgbClr val="585858"/>
                </a:solidFill>
                <a:latin typeface="Tahoma"/>
                <a:cs typeface="Tahoma"/>
              </a:defRPr>
            </a:lvl1pPr>
          </a:lstStyle>
          <a:p>
            <a:pPr marL="149225">
              <a:lnSpc>
                <a:spcPct val="100000"/>
              </a:lnSpc>
              <a:spcBef>
                <a:spcPts val="100"/>
              </a:spcBef>
            </a:pPr>
            <a:fld id="{81D60167-4931-47E6-BA6A-407CBD079E47}" type="slidenum">
              <a:rPr spc="-50" dirty="0"/>
              <a:t>‹#›</a:t>
            </a:fld>
            <a:endParaRPr spc="-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353" y="2122043"/>
            <a:ext cx="10373995" cy="660502"/>
          </a:xfrm>
          <a:prstGeom prst="rect">
            <a:avLst/>
          </a:prstGeom>
        </p:spPr>
        <p:txBody>
          <a:bodyPr wrap="square" lIns="0" tIns="0" rIns="0" bIns="0">
            <a:spAutoFit/>
          </a:bodyPr>
          <a:lstStyle>
            <a:lvl1pPr>
              <a:defRPr sz="4292" b="0" i="0">
                <a:solidFill>
                  <a:srgbClr val="093B60"/>
                </a:solidFill>
                <a:latin typeface="Calibri"/>
                <a:cs typeface="Calibri"/>
              </a:defRPr>
            </a:lvl1pPr>
          </a:lstStyle>
          <a:p>
            <a:endParaRPr/>
          </a:p>
        </p:txBody>
      </p:sp>
      <p:sp>
        <p:nvSpPr>
          <p:cNvPr id="3" name="Holder 3"/>
          <p:cNvSpPr>
            <a:spLocks noGrp="1"/>
          </p:cNvSpPr>
          <p:nvPr>
            <p:ph type="subTitle" idx="4"/>
          </p:nvPr>
        </p:nvSpPr>
        <p:spPr>
          <a:xfrm>
            <a:off x="1830705" y="3833368"/>
            <a:ext cx="854329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953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13931" y="2461826"/>
            <a:ext cx="8376839" cy="660502"/>
          </a:xfrm>
        </p:spPr>
        <p:txBody>
          <a:bodyPr lIns="0" tIns="0" rIns="0" bIns="0"/>
          <a:lstStyle>
            <a:lvl1pPr>
              <a:defRPr sz="4292" b="0" i="0">
                <a:solidFill>
                  <a:srgbClr val="093B6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061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13931" y="2461826"/>
            <a:ext cx="8376839" cy="660502"/>
          </a:xfrm>
        </p:spPr>
        <p:txBody>
          <a:bodyPr lIns="0" tIns="0" rIns="0" bIns="0"/>
          <a:lstStyle>
            <a:lvl1pPr>
              <a:defRPr sz="4292" b="0" i="0">
                <a:solidFill>
                  <a:srgbClr val="093B60"/>
                </a:solidFill>
                <a:latin typeface="Calibri"/>
                <a:cs typeface="Calibri"/>
              </a:defRPr>
            </a:lvl1pPr>
          </a:lstStyle>
          <a:p>
            <a:endParaRPr/>
          </a:p>
        </p:txBody>
      </p:sp>
      <p:sp>
        <p:nvSpPr>
          <p:cNvPr id="3" name="Holder 3"/>
          <p:cNvSpPr>
            <a:spLocks noGrp="1"/>
          </p:cNvSpPr>
          <p:nvPr>
            <p:ph sz="half" idx="2"/>
          </p:nvPr>
        </p:nvSpPr>
        <p:spPr>
          <a:xfrm>
            <a:off x="610235" y="1574419"/>
            <a:ext cx="53090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5420" y="1574419"/>
            <a:ext cx="530904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73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244815" y="5913952"/>
            <a:ext cx="1699282" cy="478862"/>
          </a:xfrm>
          <a:prstGeom prst="rect">
            <a:avLst/>
          </a:prstGeom>
        </p:spPr>
      </p:pic>
      <p:sp>
        <p:nvSpPr>
          <p:cNvPr id="2" name="Holder 2"/>
          <p:cNvSpPr>
            <a:spLocks noGrp="1"/>
          </p:cNvSpPr>
          <p:nvPr>
            <p:ph type="title"/>
          </p:nvPr>
        </p:nvSpPr>
        <p:spPr>
          <a:xfrm>
            <a:off x="1913931" y="2461826"/>
            <a:ext cx="8376839" cy="660502"/>
          </a:xfrm>
        </p:spPr>
        <p:txBody>
          <a:bodyPr lIns="0" tIns="0" rIns="0" bIns="0"/>
          <a:lstStyle>
            <a:lvl1pPr>
              <a:defRPr sz="4292" b="0" i="0">
                <a:solidFill>
                  <a:srgbClr val="093B6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5196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2450"/>
            <a:ext cx="12204065" cy="619125"/>
          </a:xfrm>
          <a:custGeom>
            <a:avLst/>
            <a:gdLst/>
            <a:ahLst/>
            <a:cxnLst/>
            <a:rect l="l" t="t" r="r" b="b"/>
            <a:pathLst>
              <a:path w="12204065" h="619125">
                <a:moveTo>
                  <a:pt x="12203938" y="0"/>
                </a:moveTo>
                <a:lnTo>
                  <a:pt x="0" y="0"/>
                </a:lnTo>
                <a:lnTo>
                  <a:pt x="0" y="619124"/>
                </a:lnTo>
                <a:lnTo>
                  <a:pt x="12203938" y="619124"/>
                </a:lnTo>
                <a:lnTo>
                  <a:pt x="12203938" y="0"/>
                </a:lnTo>
                <a:close/>
              </a:path>
            </a:pathLst>
          </a:custGeom>
          <a:solidFill>
            <a:srgbClr val="094777"/>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0287000" y="6143625"/>
            <a:ext cx="1618042" cy="358342"/>
          </a:xfrm>
          <a:prstGeom prst="rect">
            <a:avLst/>
          </a:prstGeom>
        </p:spPr>
      </p:pic>
      <p:sp>
        <p:nvSpPr>
          <p:cNvPr id="18" name="bg object 18"/>
          <p:cNvSpPr/>
          <p:nvPr/>
        </p:nvSpPr>
        <p:spPr>
          <a:xfrm>
            <a:off x="9144000" y="238124"/>
            <a:ext cx="3060065" cy="47625"/>
          </a:xfrm>
          <a:custGeom>
            <a:avLst/>
            <a:gdLst/>
            <a:ahLst/>
            <a:cxnLst/>
            <a:rect l="l" t="t" r="r" b="b"/>
            <a:pathLst>
              <a:path w="3060065" h="47625">
                <a:moveTo>
                  <a:pt x="3059938" y="0"/>
                </a:moveTo>
                <a:lnTo>
                  <a:pt x="0" y="0"/>
                </a:lnTo>
                <a:lnTo>
                  <a:pt x="0" y="47625"/>
                </a:lnTo>
                <a:lnTo>
                  <a:pt x="3059938" y="47625"/>
                </a:lnTo>
                <a:lnTo>
                  <a:pt x="3059938" y="0"/>
                </a:lnTo>
                <a:close/>
              </a:path>
            </a:pathLst>
          </a:custGeom>
          <a:solidFill>
            <a:srgbClr val="3084B7"/>
          </a:solidFill>
        </p:spPr>
        <p:txBody>
          <a:bodyPr wrap="square" lIns="0" tIns="0" rIns="0" bIns="0" rtlCol="0"/>
          <a:lstStyle/>
          <a:p>
            <a:endParaRPr/>
          </a:p>
        </p:txBody>
      </p:sp>
      <p:sp>
        <p:nvSpPr>
          <p:cNvPr id="19" name="bg object 19"/>
          <p:cNvSpPr/>
          <p:nvPr/>
        </p:nvSpPr>
        <p:spPr>
          <a:xfrm>
            <a:off x="10144125" y="428624"/>
            <a:ext cx="2057400" cy="47625"/>
          </a:xfrm>
          <a:custGeom>
            <a:avLst/>
            <a:gdLst/>
            <a:ahLst/>
            <a:cxnLst/>
            <a:rect l="l" t="t" r="r" b="b"/>
            <a:pathLst>
              <a:path w="2057400" h="47625">
                <a:moveTo>
                  <a:pt x="2057400" y="0"/>
                </a:moveTo>
                <a:lnTo>
                  <a:pt x="0" y="0"/>
                </a:lnTo>
                <a:lnTo>
                  <a:pt x="0" y="47625"/>
                </a:lnTo>
                <a:lnTo>
                  <a:pt x="2057400" y="47625"/>
                </a:lnTo>
                <a:lnTo>
                  <a:pt x="2057400" y="0"/>
                </a:lnTo>
                <a:close/>
              </a:path>
            </a:pathLst>
          </a:custGeom>
          <a:solidFill>
            <a:srgbClr val="ACD19C"/>
          </a:solidFill>
        </p:spPr>
        <p:txBody>
          <a:bodyPr wrap="square" lIns="0" tIns="0" rIns="0" bIns="0" rtlCol="0"/>
          <a:lstStyle/>
          <a:p>
            <a:endParaRPr/>
          </a:p>
        </p:txBody>
      </p:sp>
      <p:sp>
        <p:nvSpPr>
          <p:cNvPr id="20" name="bg object 20"/>
          <p:cNvSpPr/>
          <p:nvPr/>
        </p:nvSpPr>
        <p:spPr>
          <a:xfrm>
            <a:off x="0" y="6791324"/>
            <a:ext cx="2714625" cy="47625"/>
          </a:xfrm>
          <a:custGeom>
            <a:avLst/>
            <a:gdLst/>
            <a:ahLst/>
            <a:cxnLst/>
            <a:rect l="l" t="t" r="r" b="b"/>
            <a:pathLst>
              <a:path w="2714625" h="47625">
                <a:moveTo>
                  <a:pt x="2714625" y="0"/>
                </a:moveTo>
                <a:lnTo>
                  <a:pt x="0" y="0"/>
                </a:lnTo>
                <a:lnTo>
                  <a:pt x="0" y="47625"/>
                </a:lnTo>
                <a:lnTo>
                  <a:pt x="2714625" y="47625"/>
                </a:lnTo>
                <a:lnTo>
                  <a:pt x="2714625" y="0"/>
                </a:lnTo>
                <a:close/>
              </a:path>
            </a:pathLst>
          </a:custGeom>
          <a:solidFill>
            <a:srgbClr val="ACD19C"/>
          </a:solidFill>
        </p:spPr>
        <p:txBody>
          <a:bodyPr wrap="square" lIns="0" tIns="0" rIns="0" bIns="0" rtlCol="0"/>
          <a:lstStyle/>
          <a:p>
            <a:endParaRPr/>
          </a:p>
        </p:txBody>
      </p:sp>
      <p:sp>
        <p:nvSpPr>
          <p:cNvPr id="21" name="bg object 21"/>
          <p:cNvSpPr/>
          <p:nvPr/>
        </p:nvSpPr>
        <p:spPr>
          <a:xfrm>
            <a:off x="2714625" y="6791324"/>
            <a:ext cx="4619625" cy="47625"/>
          </a:xfrm>
          <a:custGeom>
            <a:avLst/>
            <a:gdLst/>
            <a:ahLst/>
            <a:cxnLst/>
            <a:rect l="l" t="t" r="r" b="b"/>
            <a:pathLst>
              <a:path w="4619625" h="47625">
                <a:moveTo>
                  <a:pt x="4619625" y="0"/>
                </a:moveTo>
                <a:lnTo>
                  <a:pt x="0" y="0"/>
                </a:lnTo>
                <a:lnTo>
                  <a:pt x="0" y="47625"/>
                </a:lnTo>
                <a:lnTo>
                  <a:pt x="4619625" y="47625"/>
                </a:lnTo>
                <a:lnTo>
                  <a:pt x="4619625" y="0"/>
                </a:lnTo>
                <a:close/>
              </a:path>
            </a:pathLst>
          </a:custGeom>
          <a:solidFill>
            <a:srgbClr val="094777"/>
          </a:solidFill>
        </p:spPr>
        <p:txBody>
          <a:bodyPr wrap="square" lIns="0" tIns="0" rIns="0" bIns="0" rtlCol="0"/>
          <a:lstStyle/>
          <a:p>
            <a:endParaRPr/>
          </a:p>
        </p:txBody>
      </p:sp>
      <p:sp>
        <p:nvSpPr>
          <p:cNvPr id="22" name="bg object 22"/>
          <p:cNvSpPr/>
          <p:nvPr/>
        </p:nvSpPr>
        <p:spPr>
          <a:xfrm>
            <a:off x="7334250" y="6791324"/>
            <a:ext cx="4869815" cy="47625"/>
          </a:xfrm>
          <a:custGeom>
            <a:avLst/>
            <a:gdLst/>
            <a:ahLst/>
            <a:cxnLst/>
            <a:rect l="l" t="t" r="r" b="b"/>
            <a:pathLst>
              <a:path w="4869815" h="47625">
                <a:moveTo>
                  <a:pt x="4869688" y="0"/>
                </a:moveTo>
                <a:lnTo>
                  <a:pt x="0" y="0"/>
                </a:lnTo>
                <a:lnTo>
                  <a:pt x="0" y="47625"/>
                </a:lnTo>
                <a:lnTo>
                  <a:pt x="4869688" y="47625"/>
                </a:lnTo>
                <a:lnTo>
                  <a:pt x="4869688" y="0"/>
                </a:lnTo>
                <a:close/>
              </a:path>
            </a:pathLst>
          </a:custGeom>
          <a:solidFill>
            <a:srgbClr val="3084B7"/>
          </a:solidFill>
        </p:spPr>
        <p:txBody>
          <a:bodyPr wrap="square" lIns="0" tIns="0" rIns="0" bIns="0" rtlCol="0"/>
          <a:lstStyle/>
          <a:p>
            <a:endParaRPr/>
          </a:p>
        </p:txBody>
      </p:sp>
      <p:sp>
        <p:nvSpPr>
          <p:cNvPr id="2" name="Holder 2"/>
          <p:cNvSpPr>
            <a:spLocks noGrp="1"/>
          </p:cNvSpPr>
          <p:nvPr>
            <p:ph type="title"/>
          </p:nvPr>
        </p:nvSpPr>
        <p:spPr>
          <a:xfrm>
            <a:off x="177800" y="128472"/>
            <a:ext cx="9225356" cy="442010"/>
          </a:xfrm>
          <a:prstGeom prst="rect">
            <a:avLst/>
          </a:prstGeom>
        </p:spPr>
        <p:txBody>
          <a:bodyPr wrap="square" lIns="0" tIns="0" rIns="0" bIns="0">
            <a:spAutoFit/>
          </a:bodyPr>
          <a:lstStyle>
            <a:lvl1pPr>
              <a:defRPr sz="2600" b="1" i="0">
                <a:solidFill>
                  <a:schemeClr val="bg1"/>
                </a:solidFill>
                <a:latin typeface="Tahoma"/>
                <a:cs typeface="Tahoma"/>
              </a:defRPr>
            </a:lvl1pPr>
          </a:lstStyle>
          <a:p>
            <a:endParaRPr/>
          </a:p>
        </p:txBody>
      </p:sp>
      <p:sp>
        <p:nvSpPr>
          <p:cNvPr id="3" name="Holder 3"/>
          <p:cNvSpPr>
            <a:spLocks noGrp="1"/>
          </p:cNvSpPr>
          <p:nvPr>
            <p:ph type="body" idx="1"/>
          </p:nvPr>
        </p:nvSpPr>
        <p:spPr>
          <a:xfrm>
            <a:off x="528167" y="1173479"/>
            <a:ext cx="7520305" cy="28124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9598" y="6366129"/>
            <a:ext cx="3905504" cy="34226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10235" y="6366129"/>
            <a:ext cx="2807081" cy="34226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a:xfrm>
            <a:off x="11882373" y="6537452"/>
            <a:ext cx="281940" cy="208279"/>
          </a:xfrm>
          <a:prstGeom prst="rect">
            <a:avLst/>
          </a:prstGeom>
        </p:spPr>
        <p:txBody>
          <a:bodyPr wrap="square" lIns="0" tIns="0" rIns="0" bIns="0">
            <a:spAutoFit/>
          </a:bodyPr>
          <a:lstStyle>
            <a:lvl1pPr>
              <a:defRPr sz="1200" b="0" i="0">
                <a:solidFill>
                  <a:srgbClr val="585858"/>
                </a:solidFill>
                <a:latin typeface="Tahoma"/>
                <a:cs typeface="Tahoma"/>
              </a:defRPr>
            </a:lvl1pPr>
          </a:lstStyle>
          <a:p>
            <a:pPr marL="149225">
              <a:lnSpc>
                <a:spcPct val="100000"/>
              </a:lnSpc>
              <a:spcBef>
                <a:spcPts val="100"/>
              </a:spcBef>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13931" y="2461826"/>
            <a:ext cx="8376839" cy="992579"/>
          </a:xfrm>
          <a:prstGeom prst="rect">
            <a:avLst/>
          </a:prstGeom>
        </p:spPr>
        <p:txBody>
          <a:bodyPr wrap="square" lIns="0" tIns="0" rIns="0" bIns="0">
            <a:spAutoFit/>
          </a:bodyPr>
          <a:lstStyle>
            <a:lvl1pPr>
              <a:defRPr sz="6450" b="0" i="0">
                <a:solidFill>
                  <a:srgbClr val="093B60"/>
                </a:solidFill>
                <a:latin typeface="Calibri"/>
                <a:cs typeface="Calibri"/>
              </a:defRPr>
            </a:lvl1pPr>
          </a:lstStyle>
          <a:p>
            <a:endParaRPr/>
          </a:p>
        </p:txBody>
      </p:sp>
      <p:sp>
        <p:nvSpPr>
          <p:cNvPr id="3" name="Holder 3"/>
          <p:cNvSpPr>
            <a:spLocks noGrp="1"/>
          </p:cNvSpPr>
          <p:nvPr>
            <p:ph type="body" idx="1"/>
          </p:nvPr>
        </p:nvSpPr>
        <p:spPr>
          <a:xfrm>
            <a:off x="610235" y="1574419"/>
            <a:ext cx="1098423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9598" y="6366129"/>
            <a:ext cx="390550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10235" y="6366129"/>
            <a:ext cx="2807081"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a:xfrm>
            <a:off x="8787385" y="6366129"/>
            <a:ext cx="2807081"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773696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defRPr>
          <a:latin typeface="+mj-lt"/>
          <a:ea typeface="+mj-ea"/>
          <a:cs typeface="+mj-cs"/>
        </a:defRPr>
      </a:lvl1pPr>
    </p:titleStyle>
    <p:bodyStyle>
      <a:lvl1pPr marL="0">
        <a:defRPr>
          <a:latin typeface="+mn-lt"/>
          <a:ea typeface="+mn-ea"/>
          <a:cs typeface="+mn-cs"/>
        </a:defRPr>
      </a:lvl1pPr>
      <a:lvl2pPr marL="304221">
        <a:defRPr>
          <a:latin typeface="+mn-lt"/>
          <a:ea typeface="+mn-ea"/>
          <a:cs typeface="+mn-cs"/>
        </a:defRPr>
      </a:lvl2pPr>
      <a:lvl3pPr marL="608442">
        <a:defRPr>
          <a:latin typeface="+mn-lt"/>
          <a:ea typeface="+mn-ea"/>
          <a:cs typeface="+mn-cs"/>
        </a:defRPr>
      </a:lvl3pPr>
      <a:lvl4pPr marL="912663">
        <a:defRPr>
          <a:latin typeface="+mn-lt"/>
          <a:ea typeface="+mn-ea"/>
          <a:cs typeface="+mn-cs"/>
        </a:defRPr>
      </a:lvl4pPr>
      <a:lvl5pPr marL="1216884">
        <a:defRPr>
          <a:latin typeface="+mn-lt"/>
          <a:ea typeface="+mn-ea"/>
          <a:cs typeface="+mn-cs"/>
        </a:defRPr>
      </a:lvl5pPr>
      <a:lvl6pPr marL="1521104">
        <a:defRPr>
          <a:latin typeface="+mn-lt"/>
          <a:ea typeface="+mn-ea"/>
          <a:cs typeface="+mn-cs"/>
        </a:defRPr>
      </a:lvl6pPr>
      <a:lvl7pPr marL="1825325">
        <a:defRPr>
          <a:latin typeface="+mn-lt"/>
          <a:ea typeface="+mn-ea"/>
          <a:cs typeface="+mn-cs"/>
        </a:defRPr>
      </a:lvl7pPr>
      <a:lvl8pPr marL="2129546">
        <a:defRPr>
          <a:latin typeface="+mn-lt"/>
          <a:ea typeface="+mn-ea"/>
          <a:cs typeface="+mn-cs"/>
        </a:defRPr>
      </a:lvl8pPr>
      <a:lvl9pPr marL="2433767">
        <a:defRPr>
          <a:latin typeface="+mn-lt"/>
          <a:ea typeface="+mn-ea"/>
          <a:cs typeface="+mn-cs"/>
        </a:defRPr>
      </a:lvl9pPr>
    </p:bodyStyle>
    <p:otherStyle>
      <a:lvl1pPr marL="0">
        <a:defRPr>
          <a:latin typeface="+mn-lt"/>
          <a:ea typeface="+mn-ea"/>
          <a:cs typeface="+mn-cs"/>
        </a:defRPr>
      </a:lvl1pPr>
      <a:lvl2pPr marL="304221">
        <a:defRPr>
          <a:latin typeface="+mn-lt"/>
          <a:ea typeface="+mn-ea"/>
          <a:cs typeface="+mn-cs"/>
        </a:defRPr>
      </a:lvl2pPr>
      <a:lvl3pPr marL="608442">
        <a:defRPr>
          <a:latin typeface="+mn-lt"/>
          <a:ea typeface="+mn-ea"/>
          <a:cs typeface="+mn-cs"/>
        </a:defRPr>
      </a:lvl3pPr>
      <a:lvl4pPr marL="912663">
        <a:defRPr>
          <a:latin typeface="+mn-lt"/>
          <a:ea typeface="+mn-ea"/>
          <a:cs typeface="+mn-cs"/>
        </a:defRPr>
      </a:lvl4pPr>
      <a:lvl5pPr marL="1216884">
        <a:defRPr>
          <a:latin typeface="+mn-lt"/>
          <a:ea typeface="+mn-ea"/>
          <a:cs typeface="+mn-cs"/>
        </a:defRPr>
      </a:lvl5pPr>
      <a:lvl6pPr marL="1521104">
        <a:defRPr>
          <a:latin typeface="+mn-lt"/>
          <a:ea typeface="+mn-ea"/>
          <a:cs typeface="+mn-cs"/>
        </a:defRPr>
      </a:lvl6pPr>
      <a:lvl7pPr marL="1825325">
        <a:defRPr>
          <a:latin typeface="+mn-lt"/>
          <a:ea typeface="+mn-ea"/>
          <a:cs typeface="+mn-cs"/>
        </a:defRPr>
      </a:lvl7pPr>
      <a:lvl8pPr marL="2129546">
        <a:defRPr>
          <a:latin typeface="+mn-lt"/>
          <a:ea typeface="+mn-ea"/>
          <a:cs typeface="+mn-cs"/>
        </a:defRPr>
      </a:lvl8pPr>
      <a:lvl9pPr marL="2433767">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0EDF25-185B-62B9-013A-A743A4AB015E}"/>
              </a:ext>
            </a:extLst>
          </p:cNvPr>
          <p:cNvSpPr>
            <a:spLocks noGrp="1"/>
          </p:cNvSpPr>
          <p:nvPr>
            <p:ph type="title"/>
          </p:nvPr>
        </p:nvSpPr>
        <p:spPr>
          <a:xfrm>
            <a:off x="839073" y="364449"/>
            <a:ext cx="10526554" cy="13231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178702-D179-26D5-6B32-D5F3BB073359}"/>
              </a:ext>
            </a:extLst>
          </p:cNvPr>
          <p:cNvSpPr>
            <a:spLocks noGrp="1"/>
          </p:cNvSpPr>
          <p:nvPr>
            <p:ph type="body" idx="1"/>
          </p:nvPr>
        </p:nvSpPr>
        <p:spPr>
          <a:xfrm>
            <a:off x="839073" y="1822245"/>
            <a:ext cx="10526554" cy="43432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CE529-0C2D-FD20-FAA3-9582A87AF33B}"/>
              </a:ext>
            </a:extLst>
          </p:cNvPr>
          <p:cNvSpPr>
            <a:spLocks noGrp="1"/>
          </p:cNvSpPr>
          <p:nvPr>
            <p:ph type="dt" sz="half" idx="2"/>
          </p:nvPr>
        </p:nvSpPr>
        <p:spPr>
          <a:xfrm>
            <a:off x="839073" y="6344580"/>
            <a:ext cx="2746058" cy="364449"/>
          </a:xfrm>
          <a:prstGeom prst="rect">
            <a:avLst/>
          </a:prstGeom>
        </p:spPr>
        <p:txBody>
          <a:bodyPr vert="horz" lIns="91440" tIns="45720" rIns="91440" bIns="45720" rtlCol="0" anchor="ctr"/>
          <a:lstStyle>
            <a:lvl1pPr algn="l">
              <a:defRPr sz="1198">
                <a:solidFill>
                  <a:schemeClr val="tx1">
                    <a:tint val="75000"/>
                  </a:schemeClr>
                </a:solidFill>
              </a:defRPr>
            </a:lvl1pPr>
          </a:lstStyle>
          <a:p>
            <a:fld id="{F7F92D23-7110-4D89-A03D-42906869E296}" type="datetimeFigureOut">
              <a:rPr lang="en-US" smtClean="0"/>
              <a:t>8/19/2025</a:t>
            </a:fld>
            <a:endParaRPr lang="en-US"/>
          </a:p>
        </p:txBody>
      </p:sp>
      <p:sp>
        <p:nvSpPr>
          <p:cNvPr id="5" name="Footer Placeholder 4">
            <a:extLst>
              <a:ext uri="{FF2B5EF4-FFF2-40B4-BE49-F238E27FC236}">
                <a16:creationId xmlns:a16="http://schemas.microsoft.com/office/drawing/2014/main" id="{930B4649-D5D3-7B54-D951-4C59633D60A4}"/>
              </a:ext>
            </a:extLst>
          </p:cNvPr>
          <p:cNvSpPr>
            <a:spLocks noGrp="1"/>
          </p:cNvSpPr>
          <p:nvPr>
            <p:ph type="ftr" sz="quarter" idx="3"/>
          </p:nvPr>
        </p:nvSpPr>
        <p:spPr>
          <a:xfrm>
            <a:off x="4042807" y="6344580"/>
            <a:ext cx="4119086" cy="364449"/>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E961A9-894B-6294-FD3E-617A666C575B}"/>
              </a:ext>
            </a:extLst>
          </p:cNvPr>
          <p:cNvSpPr>
            <a:spLocks noGrp="1"/>
          </p:cNvSpPr>
          <p:nvPr>
            <p:ph type="sldNum" sz="quarter" idx="4"/>
          </p:nvPr>
        </p:nvSpPr>
        <p:spPr>
          <a:xfrm>
            <a:off x="8619569" y="6344580"/>
            <a:ext cx="2746058" cy="364449"/>
          </a:xfrm>
          <a:prstGeom prst="rect">
            <a:avLst/>
          </a:prstGeom>
        </p:spPr>
        <p:txBody>
          <a:bodyPr vert="horz" lIns="91440" tIns="45720" rIns="91440" bIns="45720" rtlCol="0" anchor="ctr"/>
          <a:lstStyle>
            <a:lvl1pPr algn="r">
              <a:defRPr sz="1198">
                <a:solidFill>
                  <a:schemeClr val="tx1">
                    <a:tint val="75000"/>
                  </a:schemeClr>
                </a:solidFill>
              </a:defRPr>
            </a:lvl1pPr>
          </a:lstStyle>
          <a:p>
            <a:fld id="{59F58A91-C3E4-430B-9209-E5F98887CD19}" type="slidenum">
              <a:rPr lang="en-US" smtClean="0"/>
              <a:t>‹#›</a:t>
            </a:fld>
            <a:endParaRPr lang="en-US"/>
          </a:p>
        </p:txBody>
      </p:sp>
    </p:spTree>
    <p:extLst>
      <p:ext uri="{BB962C8B-B14F-4D97-AF65-F5344CB8AC3E}">
        <p14:creationId xmlns:p14="http://schemas.microsoft.com/office/powerpoint/2010/main" val="13046501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2663" rtl="0" eaLnBrk="1" latinLnBrk="0" hangingPunct="1">
        <a:lnSpc>
          <a:spcPct val="90000"/>
        </a:lnSpc>
        <a:spcBef>
          <a:spcPct val="0"/>
        </a:spcBef>
        <a:buNone/>
        <a:defRPr sz="4392" kern="1200">
          <a:solidFill>
            <a:schemeClr val="tx1"/>
          </a:solidFill>
          <a:latin typeface="+mj-lt"/>
          <a:ea typeface="+mj-ea"/>
          <a:cs typeface="+mj-cs"/>
        </a:defRPr>
      </a:lvl1pPr>
    </p:titleStyle>
    <p:bodyStyle>
      <a:lvl1pPr marL="228166" indent="-228166" algn="l" defTabSz="912663"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497" indent="-228166" algn="l" defTabSz="912663" rtl="0" eaLnBrk="1" latinLnBrk="0" hangingPunct="1">
        <a:lnSpc>
          <a:spcPct val="90000"/>
        </a:lnSpc>
        <a:spcBef>
          <a:spcPts val="499"/>
        </a:spcBef>
        <a:buFont typeface="Arial" panose="020B0604020202020204" pitchFamily="34" charset="0"/>
        <a:buChar char="•"/>
        <a:defRPr sz="2395" kern="1200">
          <a:solidFill>
            <a:schemeClr val="tx1"/>
          </a:solidFill>
          <a:latin typeface="+mn-lt"/>
          <a:ea typeface="+mn-ea"/>
          <a:cs typeface="+mn-cs"/>
        </a:defRPr>
      </a:lvl2pPr>
      <a:lvl3pPr marL="1140828" indent="-228166" algn="l" defTabSz="912663" rtl="0" eaLnBrk="1" latinLnBrk="0" hangingPunct="1">
        <a:lnSpc>
          <a:spcPct val="90000"/>
        </a:lnSpc>
        <a:spcBef>
          <a:spcPts val="499"/>
        </a:spcBef>
        <a:buFont typeface="Arial" panose="020B0604020202020204" pitchFamily="34" charset="0"/>
        <a:buChar char="•"/>
        <a:defRPr sz="1996" kern="1200">
          <a:solidFill>
            <a:schemeClr val="tx1"/>
          </a:solidFill>
          <a:latin typeface="+mn-lt"/>
          <a:ea typeface="+mn-ea"/>
          <a:cs typeface="+mn-cs"/>
        </a:defRPr>
      </a:lvl3pPr>
      <a:lvl4pPr marL="1597160"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3491"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09822"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6154"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2485"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78816"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663" rtl="0" eaLnBrk="1" latinLnBrk="0" hangingPunct="1">
        <a:defRPr sz="1797" kern="1200">
          <a:solidFill>
            <a:schemeClr val="tx1"/>
          </a:solidFill>
          <a:latin typeface="+mn-lt"/>
          <a:ea typeface="+mn-ea"/>
          <a:cs typeface="+mn-cs"/>
        </a:defRPr>
      </a:lvl1pPr>
      <a:lvl2pPr marL="456331" algn="l" defTabSz="912663" rtl="0" eaLnBrk="1" latinLnBrk="0" hangingPunct="1">
        <a:defRPr sz="1797" kern="1200">
          <a:solidFill>
            <a:schemeClr val="tx1"/>
          </a:solidFill>
          <a:latin typeface="+mn-lt"/>
          <a:ea typeface="+mn-ea"/>
          <a:cs typeface="+mn-cs"/>
        </a:defRPr>
      </a:lvl2pPr>
      <a:lvl3pPr marL="912663" algn="l" defTabSz="912663" rtl="0" eaLnBrk="1" latinLnBrk="0" hangingPunct="1">
        <a:defRPr sz="1797" kern="1200">
          <a:solidFill>
            <a:schemeClr val="tx1"/>
          </a:solidFill>
          <a:latin typeface="+mn-lt"/>
          <a:ea typeface="+mn-ea"/>
          <a:cs typeface="+mn-cs"/>
        </a:defRPr>
      </a:lvl3pPr>
      <a:lvl4pPr marL="1368994" algn="l" defTabSz="912663" rtl="0" eaLnBrk="1" latinLnBrk="0" hangingPunct="1">
        <a:defRPr sz="1797" kern="1200">
          <a:solidFill>
            <a:schemeClr val="tx1"/>
          </a:solidFill>
          <a:latin typeface="+mn-lt"/>
          <a:ea typeface="+mn-ea"/>
          <a:cs typeface="+mn-cs"/>
        </a:defRPr>
      </a:lvl4pPr>
      <a:lvl5pPr marL="1825325" algn="l" defTabSz="912663" rtl="0" eaLnBrk="1" latinLnBrk="0" hangingPunct="1">
        <a:defRPr sz="1797" kern="1200">
          <a:solidFill>
            <a:schemeClr val="tx1"/>
          </a:solidFill>
          <a:latin typeface="+mn-lt"/>
          <a:ea typeface="+mn-ea"/>
          <a:cs typeface="+mn-cs"/>
        </a:defRPr>
      </a:lvl5pPr>
      <a:lvl6pPr marL="2281657" algn="l" defTabSz="912663" rtl="0" eaLnBrk="1" latinLnBrk="0" hangingPunct="1">
        <a:defRPr sz="1797" kern="1200">
          <a:solidFill>
            <a:schemeClr val="tx1"/>
          </a:solidFill>
          <a:latin typeface="+mn-lt"/>
          <a:ea typeface="+mn-ea"/>
          <a:cs typeface="+mn-cs"/>
        </a:defRPr>
      </a:lvl6pPr>
      <a:lvl7pPr marL="2737988" algn="l" defTabSz="912663" rtl="0" eaLnBrk="1" latinLnBrk="0" hangingPunct="1">
        <a:defRPr sz="1797" kern="1200">
          <a:solidFill>
            <a:schemeClr val="tx1"/>
          </a:solidFill>
          <a:latin typeface="+mn-lt"/>
          <a:ea typeface="+mn-ea"/>
          <a:cs typeface="+mn-cs"/>
        </a:defRPr>
      </a:lvl7pPr>
      <a:lvl8pPr marL="3194319" algn="l" defTabSz="912663" rtl="0" eaLnBrk="1" latinLnBrk="0" hangingPunct="1">
        <a:defRPr sz="1797" kern="1200">
          <a:solidFill>
            <a:schemeClr val="tx1"/>
          </a:solidFill>
          <a:latin typeface="+mn-lt"/>
          <a:ea typeface="+mn-ea"/>
          <a:cs typeface="+mn-cs"/>
        </a:defRPr>
      </a:lvl8pPr>
      <a:lvl9pPr marL="3650651" algn="l" defTabSz="912663" rtl="0" eaLnBrk="1" latinLnBrk="0" hangingPunct="1">
        <a:defRPr sz="17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0802" y="275655"/>
            <a:ext cx="2189854" cy="400110"/>
          </a:xfrm>
          <a:prstGeom prst="rect">
            <a:avLst/>
          </a:prstGeom>
        </p:spPr>
        <p:txBody>
          <a:bodyPr wrap="square" lIns="0" tIns="0" rIns="0" bIns="0">
            <a:spAutoFit/>
          </a:bodyPr>
          <a:lstStyle>
            <a:lvl1pPr>
              <a:defRPr sz="2600" b="0"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656850" y="2269883"/>
            <a:ext cx="3189961" cy="138499"/>
          </a:xfrm>
          <a:prstGeom prst="rect">
            <a:avLst/>
          </a:prstGeom>
        </p:spPr>
        <p:txBody>
          <a:bodyPr wrap="square" lIns="0" tIns="0" rIns="0" bIns="0">
            <a:spAutoFit/>
          </a:bodyPr>
          <a:lstStyle>
            <a:lvl1pPr>
              <a:defRPr sz="9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2074799" y="6366129"/>
            <a:ext cx="195275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05117" y="6366129"/>
            <a:ext cx="1403541"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a:xfrm>
            <a:off x="4393692" y="6366129"/>
            <a:ext cx="1403541"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7101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defRPr>
          <a:latin typeface="+mj-lt"/>
          <a:ea typeface="+mj-ea"/>
          <a:cs typeface="+mj-cs"/>
        </a:defRPr>
      </a:lvl1pPr>
    </p:titleStyle>
    <p:bodyStyle>
      <a:lvl1pPr marL="0">
        <a:defRPr>
          <a:latin typeface="+mn-lt"/>
          <a:ea typeface="+mn-ea"/>
          <a:cs typeface="+mn-cs"/>
        </a:defRPr>
      </a:lvl1pPr>
      <a:lvl2pPr marL="342260">
        <a:defRPr>
          <a:latin typeface="+mn-lt"/>
          <a:ea typeface="+mn-ea"/>
          <a:cs typeface="+mn-cs"/>
        </a:defRPr>
      </a:lvl2pPr>
      <a:lvl3pPr marL="684520">
        <a:defRPr>
          <a:latin typeface="+mn-lt"/>
          <a:ea typeface="+mn-ea"/>
          <a:cs typeface="+mn-cs"/>
        </a:defRPr>
      </a:lvl3pPr>
      <a:lvl4pPr marL="1026780">
        <a:defRPr>
          <a:latin typeface="+mn-lt"/>
          <a:ea typeface="+mn-ea"/>
          <a:cs typeface="+mn-cs"/>
        </a:defRPr>
      </a:lvl4pPr>
      <a:lvl5pPr marL="1369040">
        <a:defRPr>
          <a:latin typeface="+mn-lt"/>
          <a:ea typeface="+mn-ea"/>
          <a:cs typeface="+mn-cs"/>
        </a:defRPr>
      </a:lvl5pPr>
      <a:lvl6pPr marL="1711300">
        <a:defRPr>
          <a:latin typeface="+mn-lt"/>
          <a:ea typeface="+mn-ea"/>
          <a:cs typeface="+mn-cs"/>
        </a:defRPr>
      </a:lvl6pPr>
      <a:lvl7pPr marL="2053560">
        <a:defRPr>
          <a:latin typeface="+mn-lt"/>
          <a:ea typeface="+mn-ea"/>
          <a:cs typeface="+mn-cs"/>
        </a:defRPr>
      </a:lvl7pPr>
      <a:lvl8pPr marL="2395819">
        <a:defRPr>
          <a:latin typeface="+mn-lt"/>
          <a:ea typeface="+mn-ea"/>
          <a:cs typeface="+mn-cs"/>
        </a:defRPr>
      </a:lvl8pPr>
      <a:lvl9pPr marL="2738079">
        <a:defRPr>
          <a:latin typeface="+mn-lt"/>
          <a:ea typeface="+mn-ea"/>
          <a:cs typeface="+mn-cs"/>
        </a:defRPr>
      </a:lvl9pPr>
    </p:bodyStyle>
    <p:otherStyle>
      <a:lvl1pPr marL="0">
        <a:defRPr>
          <a:latin typeface="+mn-lt"/>
          <a:ea typeface="+mn-ea"/>
          <a:cs typeface="+mn-cs"/>
        </a:defRPr>
      </a:lvl1pPr>
      <a:lvl2pPr marL="342260">
        <a:defRPr>
          <a:latin typeface="+mn-lt"/>
          <a:ea typeface="+mn-ea"/>
          <a:cs typeface="+mn-cs"/>
        </a:defRPr>
      </a:lvl2pPr>
      <a:lvl3pPr marL="684520">
        <a:defRPr>
          <a:latin typeface="+mn-lt"/>
          <a:ea typeface="+mn-ea"/>
          <a:cs typeface="+mn-cs"/>
        </a:defRPr>
      </a:lvl3pPr>
      <a:lvl4pPr marL="1026780">
        <a:defRPr>
          <a:latin typeface="+mn-lt"/>
          <a:ea typeface="+mn-ea"/>
          <a:cs typeface="+mn-cs"/>
        </a:defRPr>
      </a:lvl4pPr>
      <a:lvl5pPr marL="1369040">
        <a:defRPr>
          <a:latin typeface="+mn-lt"/>
          <a:ea typeface="+mn-ea"/>
          <a:cs typeface="+mn-cs"/>
        </a:defRPr>
      </a:lvl5pPr>
      <a:lvl6pPr marL="1711300">
        <a:defRPr>
          <a:latin typeface="+mn-lt"/>
          <a:ea typeface="+mn-ea"/>
          <a:cs typeface="+mn-cs"/>
        </a:defRPr>
      </a:lvl6pPr>
      <a:lvl7pPr marL="2053560">
        <a:defRPr>
          <a:latin typeface="+mn-lt"/>
          <a:ea typeface="+mn-ea"/>
          <a:cs typeface="+mn-cs"/>
        </a:defRPr>
      </a:lvl7pPr>
      <a:lvl8pPr marL="2395819">
        <a:defRPr>
          <a:latin typeface="+mn-lt"/>
          <a:ea typeface="+mn-ea"/>
          <a:cs typeface="+mn-cs"/>
        </a:defRPr>
      </a:lvl8pPr>
      <a:lvl9pPr marL="273807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102350" y="0"/>
            <a:ext cx="0" cy="6845300"/>
          </a:xfrm>
          <a:custGeom>
            <a:avLst/>
            <a:gdLst/>
            <a:ahLst/>
            <a:cxnLst/>
            <a:rect l="l" t="t" r="r" b="b"/>
            <a:pathLst>
              <a:path h="10058400">
                <a:moveTo>
                  <a:pt x="0" y="0"/>
                </a:moveTo>
                <a:lnTo>
                  <a:pt x="0" y="10058399"/>
                </a:lnTo>
              </a:path>
              <a:path h="10058400">
                <a:moveTo>
                  <a:pt x="0" y="118872"/>
                </a:moveTo>
                <a:lnTo>
                  <a:pt x="0" y="10058399"/>
                </a:lnTo>
              </a:path>
            </a:pathLst>
          </a:custGeom>
          <a:ln w="6350">
            <a:solidFill>
              <a:srgbClr val="D9D9D9"/>
            </a:solidFill>
          </a:ln>
        </p:spPr>
        <p:txBody>
          <a:bodyPr wrap="square" lIns="0" tIns="0" rIns="0" bIns="0" rtlCol="0"/>
          <a:lstStyle/>
          <a:p>
            <a:endParaRPr/>
          </a:p>
        </p:txBody>
      </p:sp>
      <p:sp>
        <p:nvSpPr>
          <p:cNvPr id="2" name="Holder 2"/>
          <p:cNvSpPr>
            <a:spLocks noGrp="1"/>
          </p:cNvSpPr>
          <p:nvPr>
            <p:ph type="title"/>
          </p:nvPr>
        </p:nvSpPr>
        <p:spPr>
          <a:xfrm>
            <a:off x="707952" y="483976"/>
            <a:ext cx="4702120" cy="369332"/>
          </a:xfrm>
          <a:prstGeom prst="rect">
            <a:avLst/>
          </a:prstGeom>
        </p:spPr>
        <p:txBody>
          <a:bodyPr wrap="square" lIns="0" tIns="0" rIns="0" bIns="0">
            <a:spAutoFit/>
          </a:bodyPr>
          <a:lstStyle>
            <a:lvl1pPr>
              <a:defRPr sz="2400" b="1" i="0">
                <a:solidFill>
                  <a:schemeClr val="tx1"/>
                </a:solidFill>
                <a:latin typeface="Century Gothic"/>
                <a:cs typeface="Century Gothic"/>
              </a:defRPr>
            </a:lvl1pPr>
          </a:lstStyle>
          <a:p>
            <a:endParaRPr/>
          </a:p>
        </p:txBody>
      </p:sp>
      <p:sp>
        <p:nvSpPr>
          <p:cNvPr id="3" name="Holder 3"/>
          <p:cNvSpPr>
            <a:spLocks noGrp="1"/>
          </p:cNvSpPr>
          <p:nvPr>
            <p:ph type="body" idx="1"/>
          </p:nvPr>
        </p:nvSpPr>
        <p:spPr>
          <a:xfrm>
            <a:off x="610235" y="1574419"/>
            <a:ext cx="1098423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9598" y="6366129"/>
            <a:ext cx="390550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10235" y="6366129"/>
            <a:ext cx="2807081"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a:xfrm>
            <a:off x="8787384" y="6366129"/>
            <a:ext cx="2807081"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919694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311170">
        <a:defRPr>
          <a:latin typeface="+mn-lt"/>
          <a:ea typeface="+mn-ea"/>
          <a:cs typeface="+mn-cs"/>
        </a:defRPr>
      </a:lvl2pPr>
      <a:lvl3pPr marL="622341">
        <a:defRPr>
          <a:latin typeface="+mn-lt"/>
          <a:ea typeface="+mn-ea"/>
          <a:cs typeface="+mn-cs"/>
        </a:defRPr>
      </a:lvl3pPr>
      <a:lvl4pPr marL="933511">
        <a:defRPr>
          <a:latin typeface="+mn-lt"/>
          <a:ea typeface="+mn-ea"/>
          <a:cs typeface="+mn-cs"/>
        </a:defRPr>
      </a:lvl4pPr>
      <a:lvl5pPr marL="1244681">
        <a:defRPr>
          <a:latin typeface="+mn-lt"/>
          <a:ea typeface="+mn-ea"/>
          <a:cs typeface="+mn-cs"/>
        </a:defRPr>
      </a:lvl5pPr>
      <a:lvl6pPr marL="1555852">
        <a:defRPr>
          <a:latin typeface="+mn-lt"/>
          <a:ea typeface="+mn-ea"/>
          <a:cs typeface="+mn-cs"/>
        </a:defRPr>
      </a:lvl6pPr>
      <a:lvl7pPr marL="1867022">
        <a:defRPr>
          <a:latin typeface="+mn-lt"/>
          <a:ea typeface="+mn-ea"/>
          <a:cs typeface="+mn-cs"/>
        </a:defRPr>
      </a:lvl7pPr>
      <a:lvl8pPr marL="2178192">
        <a:defRPr>
          <a:latin typeface="+mn-lt"/>
          <a:ea typeface="+mn-ea"/>
          <a:cs typeface="+mn-cs"/>
        </a:defRPr>
      </a:lvl8pPr>
      <a:lvl9pPr marL="2489363">
        <a:defRPr>
          <a:latin typeface="+mn-lt"/>
          <a:ea typeface="+mn-ea"/>
          <a:cs typeface="+mn-cs"/>
        </a:defRPr>
      </a:lvl9pPr>
    </p:bodyStyle>
    <p:otherStyle>
      <a:lvl1pPr marL="0">
        <a:defRPr>
          <a:latin typeface="+mn-lt"/>
          <a:ea typeface="+mn-ea"/>
          <a:cs typeface="+mn-cs"/>
        </a:defRPr>
      </a:lvl1pPr>
      <a:lvl2pPr marL="311170">
        <a:defRPr>
          <a:latin typeface="+mn-lt"/>
          <a:ea typeface="+mn-ea"/>
          <a:cs typeface="+mn-cs"/>
        </a:defRPr>
      </a:lvl2pPr>
      <a:lvl3pPr marL="622341">
        <a:defRPr>
          <a:latin typeface="+mn-lt"/>
          <a:ea typeface="+mn-ea"/>
          <a:cs typeface="+mn-cs"/>
        </a:defRPr>
      </a:lvl3pPr>
      <a:lvl4pPr marL="933511">
        <a:defRPr>
          <a:latin typeface="+mn-lt"/>
          <a:ea typeface="+mn-ea"/>
          <a:cs typeface="+mn-cs"/>
        </a:defRPr>
      </a:lvl4pPr>
      <a:lvl5pPr marL="1244681">
        <a:defRPr>
          <a:latin typeface="+mn-lt"/>
          <a:ea typeface="+mn-ea"/>
          <a:cs typeface="+mn-cs"/>
        </a:defRPr>
      </a:lvl5pPr>
      <a:lvl6pPr marL="1555852">
        <a:defRPr>
          <a:latin typeface="+mn-lt"/>
          <a:ea typeface="+mn-ea"/>
          <a:cs typeface="+mn-cs"/>
        </a:defRPr>
      </a:lvl6pPr>
      <a:lvl7pPr marL="1867022">
        <a:defRPr>
          <a:latin typeface="+mn-lt"/>
          <a:ea typeface="+mn-ea"/>
          <a:cs typeface="+mn-cs"/>
        </a:defRPr>
      </a:lvl7pPr>
      <a:lvl8pPr marL="2178192">
        <a:defRPr>
          <a:latin typeface="+mn-lt"/>
          <a:ea typeface="+mn-ea"/>
          <a:cs typeface="+mn-cs"/>
        </a:defRPr>
      </a:lvl8pPr>
      <a:lvl9pPr marL="248936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8D9D59C-5424-35DF-7B3C-A3D61B35C98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F120BD-EEA3-DED2-A3FB-7D9881C4B6DF}"/>
              </a:ext>
            </a:extLst>
          </p:cNvPr>
          <p:cNvSpPr txBox="1">
            <a:spLocks/>
          </p:cNvSpPr>
          <p:nvPr/>
        </p:nvSpPr>
        <p:spPr>
          <a:xfrm>
            <a:off x="1835150" y="2662061"/>
            <a:ext cx="8443513" cy="3442866"/>
          </a:xfrm>
          <a:prstGeom prst="rect">
            <a:avLst/>
          </a:prstGeom>
        </p:spPr>
        <p:txBody>
          <a:bodyPr wrap="square" lIns="0" tIns="0" rIns="0" bIns="0">
            <a:spAutoFit/>
          </a:bodyPr>
          <a:lstStyle>
            <a:lvl1pPr>
              <a:defRPr sz="6450" b="0" i="0">
                <a:solidFill>
                  <a:srgbClr val="093B60"/>
                </a:solidFill>
                <a:latin typeface="Calibri"/>
                <a:ea typeface="+mj-ea"/>
                <a:cs typeface="Calibri"/>
              </a:defRPr>
            </a:lvl1pPr>
          </a:lstStyle>
          <a:p>
            <a:pPr marL="0" marR="0" lvl="0" indent="0" algn="ctr" defTabSz="608442" eaLnBrk="1" fontAlgn="auto" latinLnBrk="0" hangingPunct="1">
              <a:lnSpc>
                <a:spcPct val="100000"/>
              </a:lnSpc>
              <a:spcBef>
                <a:spcPts val="0"/>
              </a:spcBef>
              <a:spcAft>
                <a:spcPts val="0"/>
              </a:spcAft>
              <a:buClrTx/>
              <a:buSzTx/>
              <a:buFontTx/>
              <a:buNone/>
              <a:tabLst/>
              <a:defRPr/>
            </a:pPr>
            <a:r>
              <a:rPr lang="en-US" sz="3194" b="1" cap="all" dirty="0">
                <a:solidFill>
                  <a:srgbClr val="003764"/>
                </a:solidFill>
              </a:rPr>
              <a:t>Br Subcommittee on Economic Development, Tourism, and Environmental Protection</a:t>
            </a:r>
            <a:br>
              <a:rPr lang="en-US" sz="4292" cap="all" dirty="0">
                <a:solidFill>
                  <a:srgbClr val="003764"/>
                </a:solidFill>
              </a:rPr>
            </a:br>
            <a:r>
              <a:rPr lang="en-US" sz="2395" cap="all" dirty="0">
                <a:solidFill>
                  <a:srgbClr val="003764"/>
                </a:solidFill>
              </a:rPr>
              <a:t>August 20, 2025</a:t>
            </a:r>
          </a:p>
          <a:p>
            <a:pPr marL="0" marR="0" lvl="0" indent="0" algn="ctr" defTabSz="608442" eaLnBrk="1" fontAlgn="auto" latinLnBrk="0" hangingPunct="1">
              <a:lnSpc>
                <a:spcPct val="100000"/>
              </a:lnSpc>
              <a:spcBef>
                <a:spcPts val="0"/>
              </a:spcBef>
              <a:spcAft>
                <a:spcPts val="0"/>
              </a:spcAft>
              <a:buClrTx/>
              <a:buSzTx/>
              <a:buFontTx/>
              <a:buNone/>
              <a:tabLst/>
              <a:defRPr/>
            </a:pPr>
            <a:endParaRPr lang="en-US" sz="1600" b="1" dirty="0">
              <a:solidFill>
                <a:srgbClr val="003764"/>
              </a:solidFill>
            </a:endParaRPr>
          </a:p>
          <a:p>
            <a:pPr marL="0" marR="0" lvl="0" indent="0" algn="ctr" defTabSz="608442" eaLnBrk="1" fontAlgn="auto" latinLnBrk="0" hangingPunct="1">
              <a:lnSpc>
                <a:spcPct val="100000"/>
              </a:lnSpc>
              <a:spcBef>
                <a:spcPts val="0"/>
              </a:spcBef>
              <a:spcAft>
                <a:spcPts val="0"/>
              </a:spcAft>
              <a:buClrTx/>
              <a:buSzTx/>
              <a:buFontTx/>
              <a:buNone/>
              <a:tabLst/>
              <a:defRPr/>
            </a:pPr>
            <a:r>
              <a:rPr lang="en-US" sz="1600" b="1" dirty="0">
                <a:solidFill>
                  <a:srgbClr val="003764"/>
                </a:solidFill>
              </a:rPr>
              <a:t>Mike Mangeot</a:t>
            </a:r>
          </a:p>
          <a:p>
            <a:pPr marL="0" marR="0" lvl="0" indent="0" algn="ctr" defTabSz="608442" eaLnBrk="1" fontAlgn="auto" latinLnBrk="0" hangingPunct="1">
              <a:lnSpc>
                <a:spcPct val="100000"/>
              </a:lnSpc>
              <a:spcBef>
                <a:spcPts val="0"/>
              </a:spcBef>
              <a:spcAft>
                <a:spcPts val="0"/>
              </a:spcAft>
              <a:buClrTx/>
              <a:buSzTx/>
              <a:buFontTx/>
              <a:buNone/>
              <a:tabLst/>
              <a:defRPr/>
            </a:pPr>
            <a:r>
              <a:rPr lang="en-US" sz="1600" dirty="0">
                <a:solidFill>
                  <a:srgbClr val="003764"/>
                </a:solidFill>
              </a:rPr>
              <a:t>Department of Tourism Commissioner</a:t>
            </a:r>
          </a:p>
          <a:p>
            <a:pPr marL="0" marR="0" lvl="0" indent="0" algn="ctr" defTabSz="608442" eaLnBrk="1" fontAlgn="auto" latinLnBrk="0" hangingPunct="1">
              <a:lnSpc>
                <a:spcPct val="100000"/>
              </a:lnSpc>
              <a:spcBef>
                <a:spcPts val="0"/>
              </a:spcBef>
              <a:spcAft>
                <a:spcPts val="0"/>
              </a:spcAft>
              <a:buClrTx/>
              <a:buSzTx/>
              <a:buFontTx/>
              <a:buNone/>
              <a:tabLst/>
              <a:defRPr/>
            </a:pPr>
            <a:r>
              <a:rPr lang="en-US" sz="1600" b="1" dirty="0">
                <a:solidFill>
                  <a:srgbClr val="003764"/>
                </a:solidFill>
              </a:rPr>
              <a:t>Mona Juett</a:t>
            </a:r>
          </a:p>
          <a:p>
            <a:pPr marL="0" marR="0" lvl="0" indent="0" algn="ctr" defTabSz="608442" eaLnBrk="1" fontAlgn="auto" latinLnBrk="0" hangingPunct="1">
              <a:lnSpc>
                <a:spcPct val="100000"/>
              </a:lnSpc>
              <a:spcBef>
                <a:spcPts val="0"/>
              </a:spcBef>
              <a:spcAft>
                <a:spcPts val="0"/>
              </a:spcAft>
              <a:buClrTx/>
              <a:buSzTx/>
              <a:buFontTx/>
              <a:buNone/>
              <a:tabLst/>
              <a:defRPr/>
            </a:pPr>
            <a:r>
              <a:rPr lang="en-US" sz="1600" dirty="0">
                <a:solidFill>
                  <a:srgbClr val="003764"/>
                </a:solidFill>
              </a:rPr>
              <a:t>Tourism, Arts and Heritage Cabinet, Chief of Staff</a:t>
            </a:r>
          </a:p>
          <a:p>
            <a:pPr marL="0" marR="0" lvl="0" indent="0" algn="ctr" defTabSz="608442" eaLnBrk="1" fontAlgn="auto" latinLnBrk="0" hangingPunct="1">
              <a:lnSpc>
                <a:spcPct val="100000"/>
              </a:lnSpc>
              <a:spcBef>
                <a:spcPts val="0"/>
              </a:spcBef>
              <a:spcAft>
                <a:spcPts val="0"/>
              </a:spcAft>
              <a:buClrTx/>
              <a:buSzTx/>
              <a:buFontTx/>
              <a:buNone/>
              <a:tabLst/>
              <a:defRPr/>
            </a:pPr>
            <a:endParaRPr lang="en-US" sz="2395" dirty="0">
              <a:solidFill>
                <a:srgbClr val="003764"/>
              </a:solidFill>
            </a:endParaRPr>
          </a:p>
        </p:txBody>
      </p:sp>
      <p:pic>
        <p:nvPicPr>
          <p:cNvPr id="5" name="object 2">
            <a:extLst>
              <a:ext uri="{FF2B5EF4-FFF2-40B4-BE49-F238E27FC236}">
                <a16:creationId xmlns:a16="http://schemas.microsoft.com/office/drawing/2014/main" id="{267C3BA8-2033-B2CD-109E-BA29515A7B5A}"/>
              </a:ext>
            </a:extLst>
          </p:cNvPr>
          <p:cNvPicPr/>
          <p:nvPr/>
        </p:nvPicPr>
        <p:blipFill>
          <a:blip r:embed="rId3" cstate="print"/>
          <a:stretch>
            <a:fillRect/>
          </a:stretch>
        </p:blipFill>
        <p:spPr>
          <a:xfrm>
            <a:off x="4430713" y="5749110"/>
            <a:ext cx="3343274" cy="895349"/>
          </a:xfrm>
          <a:prstGeom prst="rect">
            <a:avLst/>
          </a:prstGeom>
        </p:spPr>
      </p:pic>
    </p:spTree>
    <p:extLst>
      <p:ext uri="{BB962C8B-B14F-4D97-AF65-F5344CB8AC3E}">
        <p14:creationId xmlns:p14="http://schemas.microsoft.com/office/powerpoint/2010/main" val="1106212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2153CE-F7D2-A6D4-3432-BF5E478BB98B}"/>
              </a:ext>
            </a:extLst>
          </p:cNvPr>
          <p:cNvSpPr>
            <a:spLocks noGrp="1"/>
          </p:cNvSpPr>
          <p:nvPr>
            <p:ph type="title"/>
          </p:nvPr>
        </p:nvSpPr>
        <p:spPr>
          <a:xfrm>
            <a:off x="222013" y="364450"/>
            <a:ext cx="11128401" cy="680801"/>
          </a:xfrm>
        </p:spPr>
        <p:txBody>
          <a:bodyPr>
            <a:normAutofit fontScale="90000"/>
          </a:bodyPr>
          <a:lstStyle/>
          <a:p>
            <a:r>
              <a:rPr lang="en-US" dirty="0">
                <a:solidFill>
                  <a:schemeClr val="bg1"/>
                </a:solidFill>
              </a:rPr>
              <a:t>2024 MARKETING CAMPAIGN</a:t>
            </a:r>
          </a:p>
        </p:txBody>
      </p:sp>
      <p:pic>
        <p:nvPicPr>
          <p:cNvPr id="10" name="Picture 9" descr="A picture containing text, person&#10;&#10;Description automatically generated">
            <a:extLst>
              <a:ext uri="{FF2B5EF4-FFF2-40B4-BE49-F238E27FC236}">
                <a16:creationId xmlns:a16="http://schemas.microsoft.com/office/drawing/2014/main" id="{7902E913-1FA2-FB14-CE9B-3655E7BDB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55" y="4299711"/>
            <a:ext cx="3776981" cy="2353350"/>
          </a:xfrm>
          <a:prstGeom prst="rect">
            <a:avLst/>
          </a:prstGeom>
        </p:spPr>
      </p:pic>
      <p:pic>
        <p:nvPicPr>
          <p:cNvPr id="27" name="Picture 26" descr="Graphical user interface, website&#10;&#10;Description automatically generated">
            <a:extLst>
              <a:ext uri="{FF2B5EF4-FFF2-40B4-BE49-F238E27FC236}">
                <a16:creationId xmlns:a16="http://schemas.microsoft.com/office/drawing/2014/main" id="{8A3BFF38-464E-79C2-0A5E-6E80F03FE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5942" y="3477090"/>
            <a:ext cx="3180688" cy="1816048"/>
          </a:xfrm>
          <a:prstGeom prst="rect">
            <a:avLst/>
          </a:prstGeom>
        </p:spPr>
      </p:pic>
      <p:pic>
        <p:nvPicPr>
          <p:cNvPr id="31" name="Picture 30" descr="A group of people posing with a horse&#10;&#10;Description automatically generated with medium confidence">
            <a:extLst>
              <a:ext uri="{FF2B5EF4-FFF2-40B4-BE49-F238E27FC236}">
                <a16:creationId xmlns:a16="http://schemas.microsoft.com/office/drawing/2014/main" id="{85A4788C-5A71-B56A-DD73-DF2BBDE54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878" y="1306157"/>
            <a:ext cx="2405571" cy="2004642"/>
          </a:xfrm>
          <a:prstGeom prst="rect">
            <a:avLst/>
          </a:prstGeom>
        </p:spPr>
      </p:pic>
      <p:pic>
        <p:nvPicPr>
          <p:cNvPr id="33" name="Picture 32">
            <a:extLst>
              <a:ext uri="{FF2B5EF4-FFF2-40B4-BE49-F238E27FC236}">
                <a16:creationId xmlns:a16="http://schemas.microsoft.com/office/drawing/2014/main" id="{4FBCB6D8-546E-4731-1DEE-BF2F05962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3645" y="437406"/>
            <a:ext cx="4635290" cy="573044"/>
          </a:xfrm>
          <a:prstGeom prst="rect">
            <a:avLst/>
          </a:prstGeom>
        </p:spPr>
      </p:pic>
      <p:pic>
        <p:nvPicPr>
          <p:cNvPr id="4" name="Picture 3" descr="Two women riding horses">
            <a:extLst>
              <a:ext uri="{FF2B5EF4-FFF2-40B4-BE49-F238E27FC236}">
                <a16:creationId xmlns:a16="http://schemas.microsoft.com/office/drawing/2014/main" id="{9240C3D5-C620-9C2C-F4F1-C8E232D8A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9624" y="3091556"/>
            <a:ext cx="4590631" cy="3029817"/>
          </a:xfrm>
          <a:prstGeom prst="rect">
            <a:avLst/>
          </a:prstGeom>
        </p:spPr>
      </p:pic>
      <p:sp>
        <p:nvSpPr>
          <p:cNvPr id="5" name="TextBox 4">
            <a:extLst>
              <a:ext uri="{FF2B5EF4-FFF2-40B4-BE49-F238E27FC236}">
                <a16:creationId xmlns:a16="http://schemas.microsoft.com/office/drawing/2014/main" id="{8C6EBEDE-832F-4F82-3C3E-A8D05659A6B7}"/>
              </a:ext>
            </a:extLst>
          </p:cNvPr>
          <p:cNvSpPr txBox="1"/>
          <p:nvPr/>
        </p:nvSpPr>
        <p:spPr>
          <a:xfrm>
            <a:off x="109885" y="2825351"/>
            <a:ext cx="1798569"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Rich Media</a:t>
            </a:r>
          </a:p>
        </p:txBody>
      </p:sp>
      <p:sp>
        <p:nvSpPr>
          <p:cNvPr id="7" name="TextBox 6">
            <a:extLst>
              <a:ext uri="{FF2B5EF4-FFF2-40B4-BE49-F238E27FC236}">
                <a16:creationId xmlns:a16="http://schemas.microsoft.com/office/drawing/2014/main" id="{1E4BF932-3A1E-40A3-B816-319362E7653B}"/>
              </a:ext>
            </a:extLst>
          </p:cNvPr>
          <p:cNvSpPr txBox="1"/>
          <p:nvPr/>
        </p:nvSpPr>
        <p:spPr>
          <a:xfrm>
            <a:off x="3576601" y="2874389"/>
            <a:ext cx="2221095"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OOH-Billboard</a:t>
            </a:r>
          </a:p>
        </p:txBody>
      </p:sp>
      <p:sp>
        <p:nvSpPr>
          <p:cNvPr id="8" name="TextBox 7">
            <a:extLst>
              <a:ext uri="{FF2B5EF4-FFF2-40B4-BE49-F238E27FC236}">
                <a16:creationId xmlns:a16="http://schemas.microsoft.com/office/drawing/2014/main" id="{F4C996B2-25D6-FBDB-C594-8BD02CA00C29}"/>
              </a:ext>
            </a:extLst>
          </p:cNvPr>
          <p:cNvSpPr txBox="1"/>
          <p:nvPr/>
        </p:nvSpPr>
        <p:spPr>
          <a:xfrm>
            <a:off x="10386285" y="1028756"/>
            <a:ext cx="1757014"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Digital Banners</a:t>
            </a:r>
          </a:p>
        </p:txBody>
      </p:sp>
      <p:sp>
        <p:nvSpPr>
          <p:cNvPr id="9" name="TextBox 8">
            <a:extLst>
              <a:ext uri="{FF2B5EF4-FFF2-40B4-BE49-F238E27FC236}">
                <a16:creationId xmlns:a16="http://schemas.microsoft.com/office/drawing/2014/main" id="{B31E0935-8352-6D78-7EE4-F30BD5A73646}"/>
              </a:ext>
            </a:extLst>
          </p:cNvPr>
          <p:cNvSpPr txBox="1"/>
          <p:nvPr/>
        </p:nvSpPr>
        <p:spPr>
          <a:xfrm>
            <a:off x="109885" y="6593398"/>
            <a:ext cx="2202667"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Video/TV</a:t>
            </a:r>
          </a:p>
        </p:txBody>
      </p:sp>
      <p:sp>
        <p:nvSpPr>
          <p:cNvPr id="11" name="TextBox 10">
            <a:extLst>
              <a:ext uri="{FF2B5EF4-FFF2-40B4-BE49-F238E27FC236}">
                <a16:creationId xmlns:a16="http://schemas.microsoft.com/office/drawing/2014/main" id="{9BBC78DA-0F71-D975-B1B3-C7DD3FF605D5}"/>
              </a:ext>
            </a:extLst>
          </p:cNvPr>
          <p:cNvSpPr txBox="1"/>
          <p:nvPr/>
        </p:nvSpPr>
        <p:spPr>
          <a:xfrm>
            <a:off x="4102153" y="6353503"/>
            <a:ext cx="2116523"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Print-2 page spread</a:t>
            </a:r>
          </a:p>
        </p:txBody>
      </p:sp>
      <p:sp>
        <p:nvSpPr>
          <p:cNvPr id="12" name="TextBox 11">
            <a:extLst>
              <a:ext uri="{FF2B5EF4-FFF2-40B4-BE49-F238E27FC236}">
                <a16:creationId xmlns:a16="http://schemas.microsoft.com/office/drawing/2014/main" id="{DB197118-3F32-1F51-2FFD-E30A7C61E0CA}"/>
              </a:ext>
            </a:extLst>
          </p:cNvPr>
          <p:cNvSpPr txBox="1"/>
          <p:nvPr/>
        </p:nvSpPr>
        <p:spPr>
          <a:xfrm>
            <a:off x="8795942" y="5368864"/>
            <a:ext cx="1377796"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Interactive Digital video</a:t>
            </a:r>
          </a:p>
        </p:txBody>
      </p:sp>
      <p:pic>
        <p:nvPicPr>
          <p:cNvPr id="16" name="Picture 15" descr="A person on a paddle board&#10;&#10;Description automatically generated with medium confidence">
            <a:extLst>
              <a:ext uri="{FF2B5EF4-FFF2-40B4-BE49-F238E27FC236}">
                <a16:creationId xmlns:a16="http://schemas.microsoft.com/office/drawing/2014/main" id="{3D1C256E-48F7-E0D8-A50F-6B4E2FDA19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8072" y="1166040"/>
            <a:ext cx="5916768" cy="1689142"/>
          </a:xfrm>
          <a:prstGeom prst="rect">
            <a:avLst/>
          </a:prstGeom>
        </p:spPr>
      </p:pic>
      <p:pic>
        <p:nvPicPr>
          <p:cNvPr id="19" name="Picture 18" descr="Calendar&#10;&#10;Description automatically generated with medium confidence">
            <a:extLst>
              <a:ext uri="{FF2B5EF4-FFF2-40B4-BE49-F238E27FC236}">
                <a16:creationId xmlns:a16="http://schemas.microsoft.com/office/drawing/2014/main" id="{BF6C5B9C-8537-8225-042A-F20F738E03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252" y="951645"/>
            <a:ext cx="3157942" cy="1903538"/>
          </a:xfrm>
          <a:prstGeom prst="rect">
            <a:avLst/>
          </a:prstGeom>
        </p:spPr>
      </p:pic>
      <p:pic>
        <p:nvPicPr>
          <p:cNvPr id="13" name="Picture 12" descr="Graphical user interface, application, website&#10;&#10;Description automatically generated">
            <a:extLst>
              <a:ext uri="{FF2B5EF4-FFF2-40B4-BE49-F238E27FC236}">
                <a16:creationId xmlns:a16="http://schemas.microsoft.com/office/drawing/2014/main" id="{21533180-2147-04BF-356A-A63DB68214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261" y="2967626"/>
            <a:ext cx="2705773" cy="1097835"/>
          </a:xfrm>
          <a:prstGeom prst="rect">
            <a:avLst/>
          </a:prstGeom>
        </p:spPr>
      </p:pic>
      <p:sp>
        <p:nvSpPr>
          <p:cNvPr id="14" name="TextBox 13">
            <a:extLst>
              <a:ext uri="{FF2B5EF4-FFF2-40B4-BE49-F238E27FC236}">
                <a16:creationId xmlns:a16="http://schemas.microsoft.com/office/drawing/2014/main" id="{56ABC30D-F497-877D-EEEF-D4E563C25962}"/>
              </a:ext>
            </a:extLst>
          </p:cNvPr>
          <p:cNvSpPr txBox="1"/>
          <p:nvPr/>
        </p:nvSpPr>
        <p:spPr>
          <a:xfrm>
            <a:off x="665694" y="4047376"/>
            <a:ext cx="1025883" cy="215123"/>
          </a:xfrm>
          <a:prstGeom prst="rect">
            <a:avLst/>
          </a:prstGeom>
          <a:noFill/>
        </p:spPr>
        <p:txBody>
          <a:bodyPr wrap="square" rtlCol="0">
            <a:spAutoFit/>
          </a:bodyPr>
          <a:lstStyle/>
          <a:p>
            <a:pPr algn="l" defTabSz="912663" rtl="0"/>
            <a:r>
              <a:rPr lang="en-US" sz="798" kern="1200" dirty="0">
                <a:solidFill>
                  <a:prstClr val="white"/>
                </a:solidFill>
                <a:latin typeface="Calibri" panose="020F0502020204030204"/>
                <a:ea typeface="+mn-ea"/>
                <a:cs typeface="+mn-cs"/>
              </a:rPr>
              <a:t>Expedia</a:t>
            </a:r>
          </a:p>
        </p:txBody>
      </p:sp>
      <p:pic>
        <p:nvPicPr>
          <p:cNvPr id="15" name="Picture 14" descr="Logo&#10;&#10;Description automatically generated with medium confidence">
            <a:extLst>
              <a:ext uri="{FF2B5EF4-FFF2-40B4-BE49-F238E27FC236}">
                <a16:creationId xmlns:a16="http://schemas.microsoft.com/office/drawing/2014/main" id="{B711AA9A-BD62-F241-A60D-808B482BAC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91878" y="6033509"/>
            <a:ext cx="2502937" cy="667450"/>
          </a:xfrm>
          <a:prstGeom prst="rect">
            <a:avLst/>
          </a:prstGeom>
        </p:spPr>
      </p:pic>
    </p:spTree>
    <p:extLst>
      <p:ext uri="{BB962C8B-B14F-4D97-AF65-F5344CB8AC3E}">
        <p14:creationId xmlns:p14="http://schemas.microsoft.com/office/powerpoint/2010/main" val="3302237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A42D0F5-F51D-F7A1-F871-876757170127}"/>
              </a:ext>
            </a:extLst>
          </p:cNvPr>
          <p:cNvPicPr>
            <a:picLocks noGrp="1" noChangeAspect="1"/>
          </p:cNvPicPr>
          <p:nvPr>
            <p:ph idx="1"/>
          </p:nvPr>
        </p:nvPicPr>
        <p:blipFill>
          <a:blip r:embed="rId2"/>
          <a:stretch>
            <a:fillRect/>
          </a:stretch>
        </p:blipFill>
        <p:spPr>
          <a:xfrm>
            <a:off x="3668466" y="792625"/>
            <a:ext cx="5055354" cy="5260050"/>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53B658B8-6CB0-5297-6F0A-EC68A33C7A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5150" y="6052675"/>
            <a:ext cx="2606426" cy="695047"/>
          </a:xfrm>
          <a:prstGeom prst="rect">
            <a:avLst/>
          </a:prstGeom>
        </p:spPr>
      </p:pic>
    </p:spTree>
    <p:extLst>
      <p:ext uri="{BB962C8B-B14F-4D97-AF65-F5344CB8AC3E}">
        <p14:creationId xmlns:p14="http://schemas.microsoft.com/office/powerpoint/2010/main" val="93408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5575">
              <a:lnSpc>
                <a:spcPct val="100000"/>
              </a:lnSpc>
              <a:spcBef>
                <a:spcPts val="105"/>
              </a:spcBef>
            </a:pPr>
            <a:r>
              <a:rPr spc="-254" dirty="0"/>
              <a:t>OVERVIEW:</a:t>
            </a:r>
            <a:r>
              <a:rPr spc="-225" dirty="0"/>
              <a:t> </a:t>
            </a:r>
            <a:r>
              <a:rPr spc="-140" dirty="0"/>
              <a:t>Advertising</a:t>
            </a:r>
            <a:r>
              <a:rPr spc="-170" dirty="0"/>
              <a:t> </a:t>
            </a:r>
            <a:r>
              <a:rPr spc="-204" dirty="0"/>
              <a:t>Return</a:t>
            </a:r>
            <a:r>
              <a:rPr spc="-165" dirty="0"/>
              <a:t> </a:t>
            </a:r>
            <a:r>
              <a:rPr spc="-204" dirty="0"/>
              <a:t>on</a:t>
            </a:r>
            <a:r>
              <a:rPr spc="-185" dirty="0"/>
              <a:t> </a:t>
            </a:r>
            <a:r>
              <a:rPr spc="-170" dirty="0"/>
              <a:t>Investment</a:t>
            </a:r>
          </a:p>
        </p:txBody>
      </p:sp>
      <p:pic>
        <p:nvPicPr>
          <p:cNvPr id="3" name="object 3"/>
          <p:cNvPicPr/>
          <p:nvPr/>
        </p:nvPicPr>
        <p:blipFill>
          <a:blip r:embed="rId2" cstate="print"/>
          <a:stretch>
            <a:fillRect/>
          </a:stretch>
        </p:blipFill>
        <p:spPr>
          <a:xfrm>
            <a:off x="1657675" y="1107195"/>
            <a:ext cx="2123423" cy="1986133"/>
          </a:xfrm>
          <a:prstGeom prst="rect">
            <a:avLst/>
          </a:prstGeom>
        </p:spPr>
      </p:pic>
      <p:sp>
        <p:nvSpPr>
          <p:cNvPr id="4" name="object 4"/>
          <p:cNvSpPr txBox="1"/>
          <p:nvPr/>
        </p:nvSpPr>
        <p:spPr>
          <a:xfrm>
            <a:off x="2087117" y="2159717"/>
            <a:ext cx="1253490" cy="657225"/>
          </a:xfrm>
          <a:prstGeom prst="rect">
            <a:avLst/>
          </a:prstGeom>
        </p:spPr>
        <p:txBody>
          <a:bodyPr vert="horz" wrap="square" lIns="0" tIns="53975" rIns="0" bIns="0" rtlCol="0">
            <a:spAutoFit/>
          </a:bodyPr>
          <a:lstStyle/>
          <a:p>
            <a:pPr algn="ctr">
              <a:lnSpc>
                <a:spcPct val="100000"/>
              </a:lnSpc>
              <a:spcBef>
                <a:spcPts val="425"/>
              </a:spcBef>
            </a:pPr>
            <a:r>
              <a:rPr sz="1800" b="1" spc="-120" dirty="0">
                <a:solidFill>
                  <a:srgbClr val="404040"/>
                </a:solidFill>
                <a:latin typeface="Tahoma"/>
                <a:cs typeface="Tahoma"/>
              </a:rPr>
              <a:t>Spring</a:t>
            </a:r>
            <a:r>
              <a:rPr sz="1800" b="1" spc="-125" dirty="0">
                <a:solidFill>
                  <a:srgbClr val="404040"/>
                </a:solidFill>
                <a:latin typeface="Tahoma"/>
                <a:cs typeface="Tahoma"/>
              </a:rPr>
              <a:t> </a:t>
            </a:r>
            <a:r>
              <a:rPr sz="1800" b="1" spc="-300" dirty="0">
                <a:solidFill>
                  <a:srgbClr val="404040"/>
                </a:solidFill>
                <a:latin typeface="Tahoma"/>
                <a:cs typeface="Tahoma"/>
              </a:rPr>
              <a:t>–</a:t>
            </a:r>
            <a:r>
              <a:rPr sz="1800" b="1" spc="-150" dirty="0">
                <a:solidFill>
                  <a:srgbClr val="404040"/>
                </a:solidFill>
                <a:latin typeface="Tahoma"/>
                <a:cs typeface="Tahoma"/>
              </a:rPr>
              <a:t> </a:t>
            </a:r>
            <a:r>
              <a:rPr sz="1800" b="1" spc="-50" dirty="0">
                <a:solidFill>
                  <a:srgbClr val="404040"/>
                </a:solidFill>
                <a:latin typeface="Tahoma"/>
                <a:cs typeface="Tahoma"/>
              </a:rPr>
              <a:t>Fall</a:t>
            </a:r>
            <a:endParaRPr sz="1800">
              <a:latin typeface="Tahoma"/>
              <a:cs typeface="Tahoma"/>
            </a:endParaRPr>
          </a:p>
          <a:p>
            <a:pPr marL="1270" algn="ctr">
              <a:lnSpc>
                <a:spcPct val="100000"/>
              </a:lnSpc>
              <a:spcBef>
                <a:spcPts val="330"/>
              </a:spcBef>
            </a:pPr>
            <a:r>
              <a:rPr sz="1800" b="1" spc="-20" dirty="0">
                <a:solidFill>
                  <a:srgbClr val="404040"/>
                </a:solidFill>
                <a:latin typeface="Tahoma"/>
                <a:cs typeface="Tahoma"/>
              </a:rPr>
              <a:t>2024</a:t>
            </a:r>
            <a:endParaRPr sz="1800">
              <a:latin typeface="Tahoma"/>
              <a:cs typeface="Tahoma"/>
            </a:endParaRPr>
          </a:p>
        </p:txBody>
      </p:sp>
      <p:sp>
        <p:nvSpPr>
          <p:cNvPr id="5" name="object 5"/>
          <p:cNvSpPr txBox="1"/>
          <p:nvPr/>
        </p:nvSpPr>
        <p:spPr>
          <a:xfrm>
            <a:off x="713612" y="3776344"/>
            <a:ext cx="4000500" cy="2313305"/>
          </a:xfrm>
          <a:prstGeom prst="rect">
            <a:avLst/>
          </a:prstGeom>
          <a:ln w="19050">
            <a:solidFill>
              <a:srgbClr val="4A85B7"/>
            </a:solidFill>
          </a:ln>
        </p:spPr>
        <p:txBody>
          <a:bodyPr vert="horz" wrap="square" lIns="0" tIns="9525" rIns="0" bIns="0" rtlCol="0">
            <a:spAutoFit/>
          </a:bodyPr>
          <a:lstStyle/>
          <a:p>
            <a:pPr marL="114300" marR="109220" algn="ctr">
              <a:lnSpc>
                <a:spcPct val="114999"/>
              </a:lnSpc>
              <a:spcBef>
                <a:spcPts val="75"/>
              </a:spcBef>
            </a:pPr>
            <a:r>
              <a:rPr sz="1600" spc="-25" dirty="0">
                <a:solidFill>
                  <a:srgbClr val="404040"/>
                </a:solidFill>
                <a:latin typeface="Tahoma"/>
                <a:cs typeface="Tahoma"/>
              </a:rPr>
              <a:t>The</a:t>
            </a:r>
            <a:r>
              <a:rPr sz="1600" spc="-125" dirty="0">
                <a:solidFill>
                  <a:srgbClr val="404040"/>
                </a:solidFill>
                <a:latin typeface="Tahoma"/>
                <a:cs typeface="Tahoma"/>
              </a:rPr>
              <a:t> </a:t>
            </a:r>
            <a:r>
              <a:rPr sz="1600" spc="-10" dirty="0">
                <a:solidFill>
                  <a:srgbClr val="404040"/>
                </a:solidFill>
                <a:latin typeface="Tahoma"/>
                <a:cs typeface="Tahoma"/>
              </a:rPr>
              <a:t>campaign</a:t>
            </a:r>
            <a:r>
              <a:rPr sz="1600" spc="-90" dirty="0">
                <a:solidFill>
                  <a:srgbClr val="404040"/>
                </a:solidFill>
                <a:latin typeface="Tahoma"/>
                <a:cs typeface="Tahoma"/>
              </a:rPr>
              <a:t> </a:t>
            </a:r>
            <a:r>
              <a:rPr sz="1600" dirty="0">
                <a:solidFill>
                  <a:srgbClr val="404040"/>
                </a:solidFill>
                <a:latin typeface="Tahoma"/>
                <a:cs typeface="Tahoma"/>
              </a:rPr>
              <a:t>consisted</a:t>
            </a:r>
            <a:r>
              <a:rPr sz="1600" spc="-65" dirty="0">
                <a:solidFill>
                  <a:srgbClr val="404040"/>
                </a:solidFill>
                <a:latin typeface="Tahoma"/>
                <a:cs typeface="Tahoma"/>
              </a:rPr>
              <a:t> </a:t>
            </a:r>
            <a:r>
              <a:rPr sz="1600" dirty="0">
                <a:solidFill>
                  <a:srgbClr val="404040"/>
                </a:solidFill>
                <a:latin typeface="Tahoma"/>
                <a:cs typeface="Tahoma"/>
              </a:rPr>
              <a:t>of</a:t>
            </a:r>
            <a:r>
              <a:rPr sz="1600" spc="-110" dirty="0">
                <a:solidFill>
                  <a:srgbClr val="404040"/>
                </a:solidFill>
                <a:latin typeface="Tahoma"/>
                <a:cs typeface="Tahoma"/>
              </a:rPr>
              <a:t> </a:t>
            </a:r>
            <a:r>
              <a:rPr sz="1600" spc="-20" dirty="0">
                <a:solidFill>
                  <a:srgbClr val="404040"/>
                </a:solidFill>
                <a:latin typeface="Tahoma"/>
                <a:cs typeface="Tahoma"/>
              </a:rPr>
              <a:t>both</a:t>
            </a:r>
            <a:r>
              <a:rPr sz="1600" spc="-90" dirty="0">
                <a:solidFill>
                  <a:srgbClr val="404040"/>
                </a:solidFill>
                <a:latin typeface="Tahoma"/>
                <a:cs typeface="Tahoma"/>
              </a:rPr>
              <a:t> </a:t>
            </a:r>
            <a:r>
              <a:rPr sz="1600" spc="-10" dirty="0">
                <a:solidFill>
                  <a:srgbClr val="404040"/>
                </a:solidFill>
                <a:latin typeface="Tahoma"/>
                <a:cs typeface="Tahoma"/>
              </a:rPr>
              <a:t>traditional </a:t>
            </a:r>
            <a:r>
              <a:rPr sz="1600" spc="-35" dirty="0">
                <a:solidFill>
                  <a:srgbClr val="404040"/>
                </a:solidFill>
                <a:latin typeface="Tahoma"/>
                <a:cs typeface="Tahoma"/>
              </a:rPr>
              <a:t>and</a:t>
            </a:r>
            <a:r>
              <a:rPr sz="1600" spc="-150" dirty="0">
                <a:solidFill>
                  <a:srgbClr val="404040"/>
                </a:solidFill>
                <a:latin typeface="Tahoma"/>
                <a:cs typeface="Tahoma"/>
              </a:rPr>
              <a:t> </a:t>
            </a:r>
            <a:r>
              <a:rPr sz="1600" spc="-10" dirty="0">
                <a:solidFill>
                  <a:srgbClr val="404040"/>
                </a:solidFill>
                <a:latin typeface="Tahoma"/>
                <a:cs typeface="Tahoma"/>
              </a:rPr>
              <a:t>online</a:t>
            </a:r>
            <a:r>
              <a:rPr sz="1600" spc="-150" dirty="0">
                <a:solidFill>
                  <a:srgbClr val="404040"/>
                </a:solidFill>
                <a:latin typeface="Tahoma"/>
                <a:cs typeface="Tahoma"/>
              </a:rPr>
              <a:t> </a:t>
            </a:r>
            <a:r>
              <a:rPr sz="1600" spc="-10" dirty="0">
                <a:solidFill>
                  <a:srgbClr val="404040"/>
                </a:solidFill>
                <a:latin typeface="Tahoma"/>
                <a:cs typeface="Tahoma"/>
              </a:rPr>
              <a:t>media</a:t>
            </a:r>
            <a:r>
              <a:rPr sz="1600" spc="-160" dirty="0">
                <a:solidFill>
                  <a:srgbClr val="404040"/>
                </a:solidFill>
                <a:latin typeface="Tahoma"/>
                <a:cs typeface="Tahoma"/>
              </a:rPr>
              <a:t> </a:t>
            </a:r>
            <a:r>
              <a:rPr sz="1600" spc="-10" dirty="0">
                <a:solidFill>
                  <a:srgbClr val="404040"/>
                </a:solidFill>
                <a:latin typeface="Tahoma"/>
                <a:cs typeface="Tahoma"/>
              </a:rPr>
              <a:t>including:</a:t>
            </a:r>
            <a:endParaRPr sz="1600">
              <a:latin typeface="Tahoma"/>
              <a:cs typeface="Tahoma"/>
            </a:endParaRPr>
          </a:p>
          <a:p>
            <a:pPr marL="1515110" marR="1507490" algn="ctr">
              <a:lnSpc>
                <a:spcPct val="114999"/>
              </a:lnSpc>
            </a:pPr>
            <a:r>
              <a:rPr sz="1600" b="1" spc="-125" dirty="0">
                <a:solidFill>
                  <a:srgbClr val="4A85B7"/>
                </a:solidFill>
                <a:latin typeface="Tahoma"/>
                <a:cs typeface="Tahoma"/>
              </a:rPr>
              <a:t>Digital</a:t>
            </a:r>
            <a:r>
              <a:rPr sz="1600" b="1" spc="-70" dirty="0">
                <a:solidFill>
                  <a:srgbClr val="4A85B7"/>
                </a:solidFill>
                <a:latin typeface="Tahoma"/>
                <a:cs typeface="Tahoma"/>
              </a:rPr>
              <a:t> Ads </a:t>
            </a:r>
            <a:r>
              <a:rPr sz="1600" b="1" spc="-90" dirty="0">
                <a:solidFill>
                  <a:srgbClr val="4A85B7"/>
                </a:solidFill>
                <a:latin typeface="Tahoma"/>
                <a:cs typeface="Tahoma"/>
              </a:rPr>
              <a:t>Social</a:t>
            </a:r>
            <a:r>
              <a:rPr sz="1600" b="1" spc="-75" dirty="0">
                <a:solidFill>
                  <a:srgbClr val="4A85B7"/>
                </a:solidFill>
                <a:latin typeface="Tahoma"/>
                <a:cs typeface="Tahoma"/>
              </a:rPr>
              <a:t> </a:t>
            </a:r>
            <a:r>
              <a:rPr sz="1600" b="1" spc="-25" dirty="0">
                <a:solidFill>
                  <a:srgbClr val="4A85B7"/>
                </a:solidFill>
                <a:latin typeface="Tahoma"/>
                <a:cs typeface="Tahoma"/>
              </a:rPr>
              <a:t>Ads </a:t>
            </a:r>
            <a:r>
              <a:rPr sz="1600" b="1" spc="-110" dirty="0">
                <a:solidFill>
                  <a:srgbClr val="4A85B7"/>
                </a:solidFill>
                <a:latin typeface="Tahoma"/>
                <a:cs typeface="Tahoma"/>
              </a:rPr>
              <a:t>Print</a:t>
            </a:r>
            <a:r>
              <a:rPr sz="1600" b="1" spc="-90" dirty="0">
                <a:solidFill>
                  <a:srgbClr val="4A85B7"/>
                </a:solidFill>
                <a:latin typeface="Tahoma"/>
                <a:cs typeface="Tahoma"/>
              </a:rPr>
              <a:t> </a:t>
            </a:r>
            <a:r>
              <a:rPr sz="1600" b="1" spc="-25" dirty="0">
                <a:solidFill>
                  <a:srgbClr val="4A85B7"/>
                </a:solidFill>
                <a:latin typeface="Tahoma"/>
                <a:cs typeface="Tahoma"/>
              </a:rPr>
              <a:t>Ads </a:t>
            </a:r>
            <a:r>
              <a:rPr sz="1600" b="1" spc="-100" dirty="0">
                <a:solidFill>
                  <a:srgbClr val="4A85B7"/>
                </a:solidFill>
                <a:latin typeface="Tahoma"/>
                <a:cs typeface="Tahoma"/>
              </a:rPr>
              <a:t>Video</a:t>
            </a:r>
            <a:r>
              <a:rPr sz="1600" b="1" spc="-95" dirty="0">
                <a:solidFill>
                  <a:srgbClr val="4A85B7"/>
                </a:solidFill>
                <a:latin typeface="Tahoma"/>
                <a:cs typeface="Tahoma"/>
              </a:rPr>
              <a:t> </a:t>
            </a:r>
            <a:r>
              <a:rPr sz="1600" b="1" spc="-25" dirty="0">
                <a:solidFill>
                  <a:srgbClr val="4A85B7"/>
                </a:solidFill>
                <a:latin typeface="Tahoma"/>
                <a:cs typeface="Tahoma"/>
              </a:rPr>
              <a:t>Ads</a:t>
            </a:r>
            <a:endParaRPr sz="1600">
              <a:latin typeface="Tahoma"/>
              <a:cs typeface="Tahoma"/>
            </a:endParaRPr>
          </a:p>
          <a:p>
            <a:pPr marL="1207135" marR="1200785" algn="ctr">
              <a:lnSpc>
                <a:spcPct val="114999"/>
              </a:lnSpc>
            </a:pPr>
            <a:r>
              <a:rPr sz="1600" b="1" spc="-140" dirty="0">
                <a:solidFill>
                  <a:srgbClr val="4A85B7"/>
                </a:solidFill>
                <a:latin typeface="Tahoma"/>
                <a:cs typeface="Tahoma"/>
              </a:rPr>
              <a:t>Out-</a:t>
            </a:r>
            <a:r>
              <a:rPr sz="1600" b="1" spc="-60" dirty="0">
                <a:solidFill>
                  <a:srgbClr val="4A85B7"/>
                </a:solidFill>
                <a:latin typeface="Tahoma"/>
                <a:cs typeface="Tahoma"/>
              </a:rPr>
              <a:t>of-</a:t>
            </a:r>
            <a:r>
              <a:rPr sz="1600" b="1" spc="-160" dirty="0">
                <a:solidFill>
                  <a:srgbClr val="4A85B7"/>
                </a:solidFill>
                <a:latin typeface="Tahoma"/>
                <a:cs typeface="Tahoma"/>
              </a:rPr>
              <a:t>Home</a:t>
            </a:r>
            <a:r>
              <a:rPr sz="1600" b="1" spc="-50" dirty="0">
                <a:solidFill>
                  <a:srgbClr val="4A85B7"/>
                </a:solidFill>
                <a:latin typeface="Tahoma"/>
                <a:cs typeface="Tahoma"/>
              </a:rPr>
              <a:t> Ads </a:t>
            </a:r>
            <a:r>
              <a:rPr sz="1600" b="1" spc="-100" dirty="0">
                <a:solidFill>
                  <a:srgbClr val="4A85B7"/>
                </a:solidFill>
                <a:latin typeface="Tahoma"/>
                <a:cs typeface="Tahoma"/>
              </a:rPr>
              <a:t>Audio</a:t>
            </a:r>
            <a:r>
              <a:rPr sz="1600" b="1" spc="-125" dirty="0">
                <a:solidFill>
                  <a:srgbClr val="4A85B7"/>
                </a:solidFill>
                <a:latin typeface="Tahoma"/>
                <a:cs typeface="Tahoma"/>
              </a:rPr>
              <a:t> </a:t>
            </a:r>
            <a:r>
              <a:rPr sz="1600" b="1" spc="-25" dirty="0">
                <a:solidFill>
                  <a:srgbClr val="4A85B7"/>
                </a:solidFill>
                <a:latin typeface="Tahoma"/>
                <a:cs typeface="Tahoma"/>
              </a:rPr>
              <a:t>Ads</a:t>
            </a:r>
            <a:endParaRPr sz="1600">
              <a:latin typeface="Tahoma"/>
              <a:cs typeface="Tahoma"/>
            </a:endParaRPr>
          </a:p>
        </p:txBody>
      </p:sp>
      <p:sp>
        <p:nvSpPr>
          <p:cNvPr id="6" name="object 6"/>
          <p:cNvSpPr/>
          <p:nvPr/>
        </p:nvSpPr>
        <p:spPr>
          <a:xfrm>
            <a:off x="1343025" y="1581149"/>
            <a:ext cx="2743200" cy="381000"/>
          </a:xfrm>
          <a:custGeom>
            <a:avLst/>
            <a:gdLst/>
            <a:ahLst/>
            <a:cxnLst/>
            <a:rect l="l" t="t" r="r" b="b"/>
            <a:pathLst>
              <a:path w="2743200" h="381000">
                <a:moveTo>
                  <a:pt x="2743200" y="0"/>
                </a:moveTo>
                <a:lnTo>
                  <a:pt x="0" y="0"/>
                </a:lnTo>
                <a:lnTo>
                  <a:pt x="0" y="381000"/>
                </a:lnTo>
                <a:lnTo>
                  <a:pt x="2743200" y="381000"/>
                </a:lnTo>
                <a:lnTo>
                  <a:pt x="2743200" y="0"/>
                </a:lnTo>
                <a:close/>
              </a:path>
            </a:pathLst>
          </a:custGeom>
          <a:solidFill>
            <a:srgbClr val="FFFFFF"/>
          </a:solidFill>
        </p:spPr>
        <p:txBody>
          <a:bodyPr wrap="square" lIns="0" tIns="0" rIns="0" bIns="0" rtlCol="0"/>
          <a:lstStyle/>
          <a:p>
            <a:endParaRPr/>
          </a:p>
        </p:txBody>
      </p:sp>
      <p:sp>
        <p:nvSpPr>
          <p:cNvPr id="7" name="object 7"/>
          <p:cNvSpPr txBox="1"/>
          <p:nvPr/>
        </p:nvSpPr>
        <p:spPr>
          <a:xfrm>
            <a:off x="1343025" y="1581149"/>
            <a:ext cx="2743200" cy="381000"/>
          </a:xfrm>
          <a:prstGeom prst="rect">
            <a:avLst/>
          </a:prstGeom>
          <a:ln w="28575">
            <a:solidFill>
              <a:srgbClr val="9DCADB"/>
            </a:solidFill>
          </a:ln>
        </p:spPr>
        <p:txBody>
          <a:bodyPr vert="horz" wrap="square" lIns="0" tIns="36195" rIns="0" bIns="0" rtlCol="0">
            <a:spAutoFit/>
          </a:bodyPr>
          <a:lstStyle/>
          <a:p>
            <a:pPr marL="548005">
              <a:lnSpc>
                <a:spcPct val="100000"/>
              </a:lnSpc>
              <a:spcBef>
                <a:spcPts val="285"/>
              </a:spcBef>
            </a:pPr>
            <a:r>
              <a:rPr sz="1800" b="1" spc="-150" dirty="0">
                <a:solidFill>
                  <a:srgbClr val="404040"/>
                </a:solidFill>
                <a:latin typeface="Tahoma"/>
                <a:cs typeface="Tahoma"/>
              </a:rPr>
              <a:t>Campaign</a:t>
            </a:r>
            <a:r>
              <a:rPr sz="1800" b="1" spc="-90" dirty="0">
                <a:solidFill>
                  <a:srgbClr val="404040"/>
                </a:solidFill>
                <a:latin typeface="Tahoma"/>
                <a:cs typeface="Tahoma"/>
              </a:rPr>
              <a:t> </a:t>
            </a:r>
            <a:r>
              <a:rPr sz="1800" b="1" spc="-20" dirty="0">
                <a:solidFill>
                  <a:srgbClr val="404040"/>
                </a:solidFill>
                <a:latin typeface="Tahoma"/>
                <a:cs typeface="Tahoma"/>
              </a:rPr>
              <a:t>Dates</a:t>
            </a:r>
            <a:endParaRPr sz="1800">
              <a:latin typeface="Tahoma"/>
              <a:cs typeface="Tahoma"/>
            </a:endParaRPr>
          </a:p>
        </p:txBody>
      </p:sp>
      <p:sp>
        <p:nvSpPr>
          <p:cNvPr id="8" name="object 8"/>
          <p:cNvSpPr/>
          <p:nvPr/>
        </p:nvSpPr>
        <p:spPr>
          <a:xfrm>
            <a:off x="7038975" y="1047749"/>
            <a:ext cx="2738755" cy="358775"/>
          </a:xfrm>
          <a:custGeom>
            <a:avLst/>
            <a:gdLst/>
            <a:ahLst/>
            <a:cxnLst/>
            <a:rect l="l" t="t" r="r" b="b"/>
            <a:pathLst>
              <a:path w="2738754" h="358775">
                <a:moveTo>
                  <a:pt x="2738501" y="0"/>
                </a:moveTo>
                <a:lnTo>
                  <a:pt x="0" y="0"/>
                </a:lnTo>
                <a:lnTo>
                  <a:pt x="0" y="358775"/>
                </a:lnTo>
                <a:lnTo>
                  <a:pt x="2738501" y="358775"/>
                </a:lnTo>
                <a:lnTo>
                  <a:pt x="2738501" y="0"/>
                </a:lnTo>
                <a:close/>
              </a:path>
            </a:pathLst>
          </a:custGeom>
          <a:solidFill>
            <a:srgbClr val="FFFFFF"/>
          </a:solidFill>
        </p:spPr>
        <p:txBody>
          <a:bodyPr wrap="square" lIns="0" tIns="0" rIns="0" bIns="0" rtlCol="0"/>
          <a:lstStyle/>
          <a:p>
            <a:endParaRPr/>
          </a:p>
        </p:txBody>
      </p:sp>
      <p:graphicFrame>
        <p:nvGraphicFramePr>
          <p:cNvPr id="9" name="object 9"/>
          <p:cNvGraphicFramePr>
            <a:graphicFrameLocks noGrp="1"/>
          </p:cNvGraphicFramePr>
          <p:nvPr>
            <p:extLst>
              <p:ext uri="{D42A27DB-BD31-4B8C-83A1-F6EECF244321}">
                <p14:modId xmlns:p14="http://schemas.microsoft.com/office/powerpoint/2010/main" val="2885468579"/>
              </p:ext>
            </p:extLst>
          </p:nvPr>
        </p:nvGraphicFramePr>
        <p:xfrm>
          <a:off x="5105400" y="1033462"/>
          <a:ext cx="6610983" cy="5056187"/>
        </p:xfrm>
        <a:graphic>
          <a:graphicData uri="http://schemas.openxmlformats.org/drawingml/2006/table">
            <a:tbl>
              <a:tblPr firstRow="1" bandRow="1">
                <a:tableStyleId>{2D5ABB26-0587-4C30-8999-92F81FD0307C}</a:tableStyleId>
              </a:tblPr>
              <a:tblGrid>
                <a:gridCol w="1924050">
                  <a:extLst>
                    <a:ext uri="{9D8B030D-6E8A-4147-A177-3AD203B41FA5}">
                      <a16:colId xmlns:a16="http://schemas.microsoft.com/office/drawing/2014/main" val="20000"/>
                    </a:ext>
                  </a:extLst>
                </a:gridCol>
                <a:gridCol w="2738754">
                  <a:extLst>
                    <a:ext uri="{9D8B030D-6E8A-4147-A177-3AD203B41FA5}">
                      <a16:colId xmlns:a16="http://schemas.microsoft.com/office/drawing/2014/main" val="20001"/>
                    </a:ext>
                  </a:extLst>
                </a:gridCol>
                <a:gridCol w="1948179">
                  <a:extLst>
                    <a:ext uri="{9D8B030D-6E8A-4147-A177-3AD203B41FA5}">
                      <a16:colId xmlns:a16="http://schemas.microsoft.com/office/drawing/2014/main" val="20002"/>
                    </a:ext>
                  </a:extLst>
                </a:gridCol>
              </a:tblGrid>
              <a:tr h="244500">
                <a:tc>
                  <a:txBody>
                    <a:bodyPr/>
                    <a:lstStyle/>
                    <a:p>
                      <a:pPr>
                        <a:lnSpc>
                          <a:spcPct val="100000"/>
                        </a:lnSpc>
                      </a:pPr>
                      <a:endParaRPr sz="1300">
                        <a:latin typeface="Times New Roman"/>
                        <a:cs typeface="Times New Roman"/>
                      </a:endParaRPr>
                    </a:p>
                  </a:txBody>
                  <a:tcPr marL="0" marR="0" marT="0" marB="0">
                    <a:lnR w="28575">
                      <a:solidFill>
                        <a:srgbClr val="ACD19C"/>
                      </a:solidFill>
                      <a:prstDash val="solid"/>
                    </a:lnR>
                    <a:lnB w="19050">
                      <a:solidFill>
                        <a:srgbClr val="ACD19C"/>
                      </a:solidFill>
                      <a:prstDash val="sysDash"/>
                    </a:lnB>
                  </a:tcPr>
                </a:tc>
                <a:tc rowSpan="2">
                  <a:txBody>
                    <a:bodyPr/>
                    <a:lstStyle/>
                    <a:p>
                      <a:pPr marL="203200">
                        <a:lnSpc>
                          <a:spcPct val="100000"/>
                        </a:lnSpc>
                        <a:spcBef>
                          <a:spcPts val="75"/>
                        </a:spcBef>
                      </a:pPr>
                      <a:r>
                        <a:rPr sz="2000" b="1" spc="-114" dirty="0">
                          <a:solidFill>
                            <a:srgbClr val="585858"/>
                          </a:solidFill>
                          <a:latin typeface="Tahoma"/>
                          <a:cs typeface="Tahoma"/>
                        </a:rPr>
                        <a:t>PROJECT</a:t>
                      </a:r>
                      <a:r>
                        <a:rPr sz="2000" b="1" spc="-160" dirty="0">
                          <a:solidFill>
                            <a:srgbClr val="585858"/>
                          </a:solidFill>
                          <a:latin typeface="Tahoma"/>
                          <a:cs typeface="Tahoma"/>
                        </a:rPr>
                        <a:t> </a:t>
                      </a:r>
                      <a:r>
                        <a:rPr sz="2000" b="1" spc="-75" dirty="0">
                          <a:solidFill>
                            <a:srgbClr val="585858"/>
                          </a:solidFill>
                          <a:latin typeface="Tahoma"/>
                          <a:cs typeface="Tahoma"/>
                        </a:rPr>
                        <a:t>OVERVIEW</a:t>
                      </a:r>
                      <a:endParaRPr sz="2000">
                        <a:latin typeface="Tahoma"/>
                        <a:cs typeface="Tahoma"/>
                      </a:endParaRPr>
                    </a:p>
                  </a:txBody>
                  <a:tcPr marL="0" marR="0" marT="9525" marB="0">
                    <a:lnL w="28575">
                      <a:solidFill>
                        <a:srgbClr val="ACD19C"/>
                      </a:solidFill>
                      <a:prstDash val="solid"/>
                    </a:lnL>
                    <a:lnR w="28575">
                      <a:solidFill>
                        <a:srgbClr val="ACD19C"/>
                      </a:solidFill>
                      <a:prstDash val="solid"/>
                    </a:lnR>
                    <a:lnT w="28575">
                      <a:solidFill>
                        <a:srgbClr val="ACD19C"/>
                      </a:solidFill>
                      <a:prstDash val="solid"/>
                    </a:lnT>
                    <a:lnB w="28575">
                      <a:solidFill>
                        <a:srgbClr val="ACD19C"/>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28575">
                      <a:solidFill>
                        <a:srgbClr val="ACD19C"/>
                      </a:solidFill>
                      <a:prstDash val="solid"/>
                    </a:lnL>
                    <a:lnB w="19050">
                      <a:solidFill>
                        <a:srgbClr val="ACD19C"/>
                      </a:solidFill>
                      <a:prstDash val="sysDash"/>
                    </a:lnB>
                  </a:tcPr>
                </a:tc>
                <a:extLst>
                  <a:ext uri="{0D108BD9-81ED-4DB2-BD59-A6C34878D82A}">
                    <a16:rowId xmlns:a16="http://schemas.microsoft.com/office/drawing/2014/main" val="10000"/>
                  </a:ext>
                </a:extLst>
              </a:tr>
              <a:tr h="139617">
                <a:tc>
                  <a:txBody>
                    <a:bodyPr/>
                    <a:lstStyle/>
                    <a:p>
                      <a:pPr>
                        <a:lnSpc>
                          <a:spcPct val="100000"/>
                        </a:lnSpc>
                      </a:pPr>
                      <a:endParaRPr sz="700">
                        <a:latin typeface="Times New Roman"/>
                        <a:cs typeface="Times New Roman"/>
                      </a:endParaRPr>
                    </a:p>
                  </a:txBody>
                  <a:tcPr marL="0" marR="0" marT="0" marB="0">
                    <a:lnL w="19050">
                      <a:solidFill>
                        <a:srgbClr val="ACD19C"/>
                      </a:solidFill>
                      <a:prstDash val="sysDash"/>
                    </a:lnL>
                    <a:lnR w="28575">
                      <a:solidFill>
                        <a:srgbClr val="ACD19C"/>
                      </a:solidFill>
                      <a:prstDash val="solid"/>
                    </a:lnR>
                    <a:lnT w="19050">
                      <a:solidFill>
                        <a:srgbClr val="ACD19C"/>
                      </a:solidFill>
                      <a:prstDash val="sysDash"/>
                    </a:lnT>
                  </a:tcPr>
                </a:tc>
                <a:tc vMerge="1">
                  <a:txBody>
                    <a:bodyPr/>
                    <a:lstStyle/>
                    <a:p>
                      <a:endParaRPr/>
                    </a:p>
                  </a:txBody>
                  <a:tcPr marL="0" marR="0" marT="9525" marB="0">
                    <a:lnL w="28575">
                      <a:solidFill>
                        <a:srgbClr val="ACD19C"/>
                      </a:solidFill>
                      <a:prstDash val="solid"/>
                    </a:lnL>
                    <a:lnR w="28575">
                      <a:solidFill>
                        <a:srgbClr val="ACD19C"/>
                      </a:solidFill>
                      <a:prstDash val="solid"/>
                    </a:lnR>
                    <a:lnT w="28575">
                      <a:solidFill>
                        <a:srgbClr val="ACD19C"/>
                      </a:solidFill>
                      <a:prstDash val="solid"/>
                    </a:lnT>
                    <a:lnB w="28575">
                      <a:solidFill>
                        <a:srgbClr val="ACD19C"/>
                      </a:solidFill>
                      <a:prstDash val="solid"/>
                    </a:lnB>
                    <a:solidFill>
                      <a:srgbClr val="FFFFFF"/>
                    </a:solidFill>
                  </a:tcPr>
                </a:tc>
                <a:tc>
                  <a:txBody>
                    <a:bodyPr/>
                    <a:lstStyle/>
                    <a:p>
                      <a:pPr>
                        <a:lnSpc>
                          <a:spcPct val="100000"/>
                        </a:lnSpc>
                      </a:pPr>
                      <a:endParaRPr sz="700">
                        <a:latin typeface="Times New Roman"/>
                        <a:cs typeface="Times New Roman"/>
                      </a:endParaRPr>
                    </a:p>
                  </a:txBody>
                  <a:tcPr marL="0" marR="0" marT="0" marB="0">
                    <a:lnL w="28575">
                      <a:solidFill>
                        <a:srgbClr val="ACD19C"/>
                      </a:solidFill>
                      <a:prstDash val="solid"/>
                    </a:lnL>
                    <a:lnR w="19050">
                      <a:solidFill>
                        <a:srgbClr val="ACD19C"/>
                      </a:solidFill>
                      <a:prstDash val="sysDash"/>
                    </a:lnR>
                    <a:lnT w="19050">
                      <a:solidFill>
                        <a:srgbClr val="ACD19C"/>
                      </a:solidFill>
                      <a:prstDash val="sysDash"/>
                    </a:lnT>
                  </a:tcPr>
                </a:tc>
                <a:extLst>
                  <a:ext uri="{0D108BD9-81ED-4DB2-BD59-A6C34878D82A}">
                    <a16:rowId xmlns:a16="http://schemas.microsoft.com/office/drawing/2014/main" val="10001"/>
                  </a:ext>
                </a:extLst>
              </a:tr>
              <a:tr h="4672070">
                <a:tc gridSpan="3">
                  <a:txBody>
                    <a:bodyPr/>
                    <a:lstStyle/>
                    <a:p>
                      <a:pPr marL="95885">
                        <a:lnSpc>
                          <a:spcPts val="1705"/>
                        </a:lnSpc>
                      </a:pPr>
                      <a:r>
                        <a:rPr sz="1600" spc="-10" dirty="0">
                          <a:solidFill>
                            <a:srgbClr val="404040"/>
                          </a:solidFill>
                          <a:latin typeface="Tahoma"/>
                          <a:cs typeface="Tahoma"/>
                        </a:rPr>
                        <a:t>Longwoods</a:t>
                      </a:r>
                      <a:r>
                        <a:rPr sz="1600" spc="-90" dirty="0">
                          <a:solidFill>
                            <a:srgbClr val="404040"/>
                          </a:solidFill>
                          <a:latin typeface="Tahoma"/>
                          <a:cs typeface="Tahoma"/>
                        </a:rPr>
                        <a:t> </a:t>
                      </a:r>
                      <a:r>
                        <a:rPr sz="1600" spc="-10" dirty="0">
                          <a:solidFill>
                            <a:srgbClr val="404040"/>
                          </a:solidFill>
                          <a:latin typeface="Tahoma"/>
                          <a:cs typeface="Tahoma"/>
                        </a:rPr>
                        <a:t>was</a:t>
                      </a:r>
                      <a:r>
                        <a:rPr sz="1600" spc="-130" dirty="0">
                          <a:solidFill>
                            <a:srgbClr val="404040"/>
                          </a:solidFill>
                          <a:latin typeface="Tahoma"/>
                          <a:cs typeface="Tahoma"/>
                        </a:rPr>
                        <a:t> </a:t>
                      </a:r>
                      <a:r>
                        <a:rPr sz="1600" spc="-30" dirty="0">
                          <a:solidFill>
                            <a:srgbClr val="404040"/>
                          </a:solidFill>
                          <a:latin typeface="Tahoma"/>
                          <a:cs typeface="Tahoma"/>
                        </a:rPr>
                        <a:t>engaged</a:t>
                      </a:r>
                      <a:r>
                        <a:rPr sz="1600" spc="-140" dirty="0">
                          <a:solidFill>
                            <a:srgbClr val="404040"/>
                          </a:solidFill>
                          <a:latin typeface="Tahoma"/>
                          <a:cs typeface="Tahoma"/>
                        </a:rPr>
                        <a:t> </a:t>
                      </a:r>
                      <a:r>
                        <a:rPr sz="1600" dirty="0">
                          <a:solidFill>
                            <a:srgbClr val="404040"/>
                          </a:solidFill>
                          <a:latin typeface="Tahoma"/>
                          <a:cs typeface="Tahoma"/>
                        </a:rPr>
                        <a:t>to</a:t>
                      </a:r>
                      <a:r>
                        <a:rPr sz="1600" spc="-114" dirty="0">
                          <a:solidFill>
                            <a:srgbClr val="404040"/>
                          </a:solidFill>
                          <a:latin typeface="Tahoma"/>
                          <a:cs typeface="Tahoma"/>
                        </a:rPr>
                        <a:t> </a:t>
                      </a:r>
                      <a:r>
                        <a:rPr sz="1600" dirty="0">
                          <a:solidFill>
                            <a:srgbClr val="404040"/>
                          </a:solidFill>
                          <a:latin typeface="Tahoma"/>
                          <a:cs typeface="Tahoma"/>
                        </a:rPr>
                        <a:t>conduct</a:t>
                      </a:r>
                      <a:r>
                        <a:rPr sz="1600" spc="-80" dirty="0">
                          <a:solidFill>
                            <a:srgbClr val="404040"/>
                          </a:solidFill>
                          <a:latin typeface="Tahoma"/>
                          <a:cs typeface="Tahoma"/>
                        </a:rPr>
                        <a:t> </a:t>
                      </a:r>
                      <a:r>
                        <a:rPr sz="1600" spc="-35" dirty="0">
                          <a:solidFill>
                            <a:srgbClr val="404040"/>
                          </a:solidFill>
                          <a:latin typeface="Tahoma"/>
                          <a:cs typeface="Tahoma"/>
                        </a:rPr>
                        <a:t>a</a:t>
                      </a:r>
                      <a:r>
                        <a:rPr sz="1600" spc="-135" dirty="0">
                          <a:solidFill>
                            <a:srgbClr val="404040"/>
                          </a:solidFill>
                          <a:latin typeface="Tahoma"/>
                          <a:cs typeface="Tahoma"/>
                        </a:rPr>
                        <a:t> </a:t>
                      </a:r>
                      <a:r>
                        <a:rPr sz="1600" spc="-25" dirty="0">
                          <a:solidFill>
                            <a:srgbClr val="404040"/>
                          </a:solidFill>
                          <a:latin typeface="Tahoma"/>
                          <a:cs typeface="Tahoma"/>
                        </a:rPr>
                        <a:t>program</a:t>
                      </a:r>
                      <a:r>
                        <a:rPr sz="1600" spc="-75" dirty="0">
                          <a:solidFill>
                            <a:srgbClr val="404040"/>
                          </a:solidFill>
                          <a:latin typeface="Tahoma"/>
                          <a:cs typeface="Tahoma"/>
                        </a:rPr>
                        <a:t> </a:t>
                      </a:r>
                      <a:r>
                        <a:rPr sz="1600" dirty="0">
                          <a:solidFill>
                            <a:srgbClr val="404040"/>
                          </a:solidFill>
                          <a:latin typeface="Tahoma"/>
                          <a:cs typeface="Tahoma"/>
                        </a:rPr>
                        <a:t>of</a:t>
                      </a:r>
                      <a:r>
                        <a:rPr sz="1600" spc="-105" dirty="0">
                          <a:solidFill>
                            <a:srgbClr val="404040"/>
                          </a:solidFill>
                          <a:latin typeface="Tahoma"/>
                          <a:cs typeface="Tahoma"/>
                        </a:rPr>
                        <a:t> </a:t>
                      </a:r>
                      <a:r>
                        <a:rPr sz="1600" dirty="0">
                          <a:solidFill>
                            <a:srgbClr val="404040"/>
                          </a:solidFill>
                          <a:latin typeface="Tahoma"/>
                          <a:cs typeface="Tahoma"/>
                        </a:rPr>
                        <a:t>research</a:t>
                      </a:r>
                      <a:r>
                        <a:rPr sz="1600" spc="-105" dirty="0">
                          <a:solidFill>
                            <a:srgbClr val="404040"/>
                          </a:solidFill>
                          <a:latin typeface="Tahoma"/>
                          <a:cs typeface="Tahoma"/>
                        </a:rPr>
                        <a:t> </a:t>
                      </a:r>
                      <a:r>
                        <a:rPr sz="1600" spc="-10" dirty="0">
                          <a:solidFill>
                            <a:srgbClr val="404040"/>
                          </a:solidFill>
                          <a:latin typeface="Tahoma"/>
                          <a:cs typeface="Tahoma"/>
                        </a:rPr>
                        <a:t>designed</a:t>
                      </a:r>
                      <a:r>
                        <a:rPr sz="1600" spc="-110" dirty="0">
                          <a:solidFill>
                            <a:srgbClr val="404040"/>
                          </a:solidFill>
                          <a:latin typeface="Tahoma"/>
                          <a:cs typeface="Tahoma"/>
                        </a:rPr>
                        <a:t> </a:t>
                      </a:r>
                      <a:r>
                        <a:rPr sz="1600" spc="-25" dirty="0">
                          <a:solidFill>
                            <a:srgbClr val="404040"/>
                          </a:solidFill>
                          <a:latin typeface="Tahoma"/>
                          <a:cs typeface="Tahoma"/>
                        </a:rPr>
                        <a:t>to</a:t>
                      </a:r>
                      <a:endParaRPr sz="1600" dirty="0">
                        <a:latin typeface="Tahoma"/>
                        <a:cs typeface="Tahoma"/>
                      </a:endParaRPr>
                    </a:p>
                    <a:p>
                      <a:pPr marL="95885">
                        <a:lnSpc>
                          <a:spcPct val="100000"/>
                        </a:lnSpc>
                        <a:spcBef>
                          <a:spcPts val="285"/>
                        </a:spcBef>
                      </a:pPr>
                      <a:r>
                        <a:rPr sz="1600" spc="-10" dirty="0">
                          <a:solidFill>
                            <a:srgbClr val="404040"/>
                          </a:solidFill>
                          <a:latin typeface="Tahoma"/>
                          <a:cs typeface="Tahoma"/>
                        </a:rPr>
                        <a:t>measure</a:t>
                      </a:r>
                      <a:r>
                        <a:rPr sz="1600" spc="-130" dirty="0">
                          <a:solidFill>
                            <a:srgbClr val="404040"/>
                          </a:solidFill>
                          <a:latin typeface="Tahoma"/>
                          <a:cs typeface="Tahoma"/>
                        </a:rPr>
                        <a:t> </a:t>
                      </a:r>
                      <a:r>
                        <a:rPr sz="1600" dirty="0">
                          <a:solidFill>
                            <a:srgbClr val="404040"/>
                          </a:solidFill>
                          <a:latin typeface="Tahoma"/>
                          <a:cs typeface="Tahoma"/>
                        </a:rPr>
                        <a:t>the</a:t>
                      </a:r>
                      <a:r>
                        <a:rPr sz="1600" spc="-140" dirty="0">
                          <a:solidFill>
                            <a:srgbClr val="404040"/>
                          </a:solidFill>
                          <a:latin typeface="Tahoma"/>
                          <a:cs typeface="Tahoma"/>
                        </a:rPr>
                        <a:t> </a:t>
                      </a:r>
                      <a:r>
                        <a:rPr sz="1600" spc="-125" dirty="0">
                          <a:solidFill>
                            <a:srgbClr val="404040"/>
                          </a:solidFill>
                          <a:latin typeface="Tahoma"/>
                          <a:cs typeface="Tahoma"/>
                        </a:rPr>
                        <a:t>ROI</a:t>
                      </a:r>
                      <a:r>
                        <a:rPr sz="1600" spc="-145" dirty="0">
                          <a:solidFill>
                            <a:srgbClr val="404040"/>
                          </a:solidFill>
                          <a:latin typeface="Tahoma"/>
                          <a:cs typeface="Tahoma"/>
                        </a:rPr>
                        <a:t> </a:t>
                      </a:r>
                      <a:r>
                        <a:rPr sz="1600" spc="-35" dirty="0">
                          <a:solidFill>
                            <a:srgbClr val="404040"/>
                          </a:solidFill>
                          <a:latin typeface="Tahoma"/>
                          <a:cs typeface="Tahoma"/>
                        </a:rPr>
                        <a:t>and</a:t>
                      </a:r>
                      <a:r>
                        <a:rPr sz="1600" spc="-155" dirty="0">
                          <a:solidFill>
                            <a:srgbClr val="404040"/>
                          </a:solidFill>
                          <a:latin typeface="Tahoma"/>
                          <a:cs typeface="Tahoma"/>
                        </a:rPr>
                        <a:t> </a:t>
                      </a:r>
                      <a:r>
                        <a:rPr sz="1600" dirty="0">
                          <a:solidFill>
                            <a:srgbClr val="404040"/>
                          </a:solidFill>
                          <a:latin typeface="Tahoma"/>
                          <a:cs typeface="Tahoma"/>
                        </a:rPr>
                        <a:t>advertising</a:t>
                      </a:r>
                      <a:r>
                        <a:rPr sz="1600" spc="-114" dirty="0">
                          <a:solidFill>
                            <a:srgbClr val="404040"/>
                          </a:solidFill>
                          <a:latin typeface="Tahoma"/>
                          <a:cs typeface="Tahoma"/>
                        </a:rPr>
                        <a:t> </a:t>
                      </a:r>
                      <a:r>
                        <a:rPr sz="1600" spc="-10" dirty="0">
                          <a:solidFill>
                            <a:srgbClr val="404040"/>
                          </a:solidFill>
                          <a:latin typeface="Tahoma"/>
                          <a:cs typeface="Tahoma"/>
                        </a:rPr>
                        <a:t>awareness</a:t>
                      </a:r>
                      <a:r>
                        <a:rPr sz="1600" spc="-140" dirty="0">
                          <a:solidFill>
                            <a:srgbClr val="404040"/>
                          </a:solidFill>
                          <a:latin typeface="Tahoma"/>
                          <a:cs typeface="Tahoma"/>
                        </a:rPr>
                        <a:t> </a:t>
                      </a:r>
                      <a:r>
                        <a:rPr sz="1600" dirty="0">
                          <a:solidFill>
                            <a:srgbClr val="404040"/>
                          </a:solidFill>
                          <a:latin typeface="Tahoma"/>
                          <a:cs typeface="Tahoma"/>
                        </a:rPr>
                        <a:t>of</a:t>
                      </a:r>
                      <a:r>
                        <a:rPr sz="1600" spc="-120" dirty="0">
                          <a:solidFill>
                            <a:srgbClr val="404040"/>
                          </a:solidFill>
                          <a:latin typeface="Tahoma"/>
                          <a:cs typeface="Tahoma"/>
                        </a:rPr>
                        <a:t> </a:t>
                      </a:r>
                      <a:r>
                        <a:rPr sz="1600" dirty="0">
                          <a:solidFill>
                            <a:srgbClr val="404040"/>
                          </a:solidFill>
                          <a:latin typeface="Tahoma"/>
                          <a:cs typeface="Tahoma"/>
                        </a:rPr>
                        <a:t>the</a:t>
                      </a:r>
                      <a:r>
                        <a:rPr sz="1600" spc="-150" dirty="0">
                          <a:solidFill>
                            <a:srgbClr val="404040"/>
                          </a:solidFill>
                          <a:latin typeface="Tahoma"/>
                          <a:cs typeface="Tahoma"/>
                        </a:rPr>
                        <a:t> </a:t>
                      </a:r>
                      <a:r>
                        <a:rPr sz="1600" dirty="0">
                          <a:solidFill>
                            <a:srgbClr val="404040"/>
                          </a:solidFill>
                          <a:latin typeface="Tahoma"/>
                          <a:cs typeface="Tahoma"/>
                        </a:rPr>
                        <a:t>Kentucky</a:t>
                      </a:r>
                      <a:r>
                        <a:rPr sz="1600" spc="-114" dirty="0">
                          <a:solidFill>
                            <a:srgbClr val="404040"/>
                          </a:solidFill>
                          <a:latin typeface="Tahoma"/>
                          <a:cs typeface="Tahoma"/>
                        </a:rPr>
                        <a:t> </a:t>
                      </a:r>
                      <a:r>
                        <a:rPr sz="1600" spc="-10" dirty="0">
                          <a:solidFill>
                            <a:srgbClr val="404040"/>
                          </a:solidFill>
                          <a:latin typeface="Tahoma"/>
                          <a:cs typeface="Tahoma"/>
                        </a:rPr>
                        <a:t>Tourism</a:t>
                      </a:r>
                      <a:endParaRPr sz="1600" dirty="0">
                        <a:latin typeface="Tahoma"/>
                        <a:cs typeface="Tahoma"/>
                      </a:endParaRPr>
                    </a:p>
                    <a:p>
                      <a:pPr marL="95885">
                        <a:lnSpc>
                          <a:spcPct val="100000"/>
                        </a:lnSpc>
                        <a:spcBef>
                          <a:spcPts val="295"/>
                        </a:spcBef>
                      </a:pPr>
                      <a:r>
                        <a:rPr sz="1600" dirty="0">
                          <a:solidFill>
                            <a:srgbClr val="404040"/>
                          </a:solidFill>
                          <a:latin typeface="Tahoma"/>
                          <a:cs typeface="Tahoma"/>
                        </a:rPr>
                        <a:t>advertising</a:t>
                      </a:r>
                      <a:r>
                        <a:rPr sz="1600" spc="-135" dirty="0">
                          <a:solidFill>
                            <a:srgbClr val="404040"/>
                          </a:solidFill>
                          <a:latin typeface="Tahoma"/>
                          <a:cs typeface="Tahoma"/>
                        </a:rPr>
                        <a:t> </a:t>
                      </a:r>
                      <a:r>
                        <a:rPr sz="1600" spc="-10" dirty="0">
                          <a:solidFill>
                            <a:srgbClr val="404040"/>
                          </a:solidFill>
                          <a:latin typeface="Tahoma"/>
                          <a:cs typeface="Tahoma"/>
                        </a:rPr>
                        <a:t>campaigns.</a:t>
                      </a:r>
                      <a:endParaRPr lang="en-US" sz="1600" spc="-10" dirty="0">
                        <a:solidFill>
                          <a:srgbClr val="404040"/>
                        </a:solidFill>
                        <a:latin typeface="Tahoma"/>
                        <a:cs typeface="Tahoma"/>
                      </a:endParaRPr>
                    </a:p>
                    <a:p>
                      <a:pPr marL="95885">
                        <a:lnSpc>
                          <a:spcPct val="100000"/>
                        </a:lnSpc>
                        <a:spcBef>
                          <a:spcPts val="295"/>
                        </a:spcBef>
                      </a:pPr>
                      <a:endParaRPr sz="1600" dirty="0">
                        <a:latin typeface="Tahoma"/>
                        <a:cs typeface="Tahoma"/>
                      </a:endParaRPr>
                    </a:p>
                    <a:p>
                      <a:pPr marL="95885" marR="201930">
                        <a:lnSpc>
                          <a:spcPct val="114999"/>
                        </a:lnSpc>
                        <a:spcBef>
                          <a:spcPts val="600"/>
                        </a:spcBef>
                      </a:pPr>
                      <a:r>
                        <a:rPr sz="1600" dirty="0">
                          <a:solidFill>
                            <a:srgbClr val="404040"/>
                          </a:solidFill>
                          <a:latin typeface="Tahoma"/>
                          <a:cs typeface="Tahoma"/>
                        </a:rPr>
                        <a:t>A</a:t>
                      </a:r>
                      <a:r>
                        <a:rPr sz="1600" spc="-135" dirty="0">
                          <a:solidFill>
                            <a:srgbClr val="404040"/>
                          </a:solidFill>
                          <a:latin typeface="Tahoma"/>
                          <a:cs typeface="Tahoma"/>
                        </a:rPr>
                        <a:t> </a:t>
                      </a:r>
                      <a:r>
                        <a:rPr sz="1600" spc="-10" dirty="0">
                          <a:solidFill>
                            <a:srgbClr val="404040"/>
                          </a:solidFill>
                          <a:latin typeface="Tahoma"/>
                          <a:cs typeface="Tahoma"/>
                        </a:rPr>
                        <a:t>benchmark</a:t>
                      </a:r>
                      <a:r>
                        <a:rPr sz="1600" spc="-120" dirty="0">
                          <a:solidFill>
                            <a:srgbClr val="404040"/>
                          </a:solidFill>
                          <a:latin typeface="Tahoma"/>
                          <a:cs typeface="Tahoma"/>
                        </a:rPr>
                        <a:t> </a:t>
                      </a:r>
                      <a:r>
                        <a:rPr sz="1600" spc="-10" dirty="0">
                          <a:solidFill>
                            <a:srgbClr val="404040"/>
                          </a:solidFill>
                          <a:latin typeface="Tahoma"/>
                          <a:cs typeface="Tahoma"/>
                        </a:rPr>
                        <a:t>study</a:t>
                      </a:r>
                      <a:r>
                        <a:rPr sz="1600" spc="-100" dirty="0">
                          <a:solidFill>
                            <a:srgbClr val="404040"/>
                          </a:solidFill>
                          <a:latin typeface="Tahoma"/>
                          <a:cs typeface="Tahoma"/>
                        </a:rPr>
                        <a:t> </a:t>
                      </a:r>
                      <a:r>
                        <a:rPr sz="1600" spc="-10" dirty="0">
                          <a:solidFill>
                            <a:srgbClr val="404040"/>
                          </a:solidFill>
                          <a:latin typeface="Tahoma"/>
                          <a:cs typeface="Tahoma"/>
                        </a:rPr>
                        <a:t>was</a:t>
                      </a:r>
                      <a:r>
                        <a:rPr sz="1600" spc="-120" dirty="0">
                          <a:solidFill>
                            <a:srgbClr val="404040"/>
                          </a:solidFill>
                          <a:latin typeface="Tahoma"/>
                          <a:cs typeface="Tahoma"/>
                        </a:rPr>
                        <a:t> </a:t>
                      </a:r>
                      <a:r>
                        <a:rPr sz="1600" dirty="0">
                          <a:solidFill>
                            <a:srgbClr val="404040"/>
                          </a:solidFill>
                          <a:latin typeface="Tahoma"/>
                          <a:cs typeface="Tahoma"/>
                        </a:rPr>
                        <a:t>conducted</a:t>
                      </a:r>
                      <a:r>
                        <a:rPr sz="1600" spc="-75" dirty="0">
                          <a:solidFill>
                            <a:srgbClr val="404040"/>
                          </a:solidFill>
                          <a:latin typeface="Tahoma"/>
                          <a:cs typeface="Tahoma"/>
                        </a:rPr>
                        <a:t> </a:t>
                      </a:r>
                      <a:r>
                        <a:rPr sz="1600" dirty="0">
                          <a:solidFill>
                            <a:srgbClr val="404040"/>
                          </a:solidFill>
                          <a:latin typeface="Tahoma"/>
                          <a:cs typeface="Tahoma"/>
                        </a:rPr>
                        <a:t>after</a:t>
                      </a:r>
                      <a:r>
                        <a:rPr sz="1600" spc="-114" dirty="0">
                          <a:solidFill>
                            <a:srgbClr val="404040"/>
                          </a:solidFill>
                          <a:latin typeface="Tahoma"/>
                          <a:cs typeface="Tahoma"/>
                        </a:rPr>
                        <a:t> </a:t>
                      </a:r>
                      <a:r>
                        <a:rPr sz="1600" dirty="0">
                          <a:solidFill>
                            <a:srgbClr val="404040"/>
                          </a:solidFill>
                          <a:latin typeface="Tahoma"/>
                          <a:cs typeface="Tahoma"/>
                        </a:rPr>
                        <a:t>the</a:t>
                      </a:r>
                      <a:r>
                        <a:rPr sz="1600" spc="-120" dirty="0">
                          <a:solidFill>
                            <a:srgbClr val="404040"/>
                          </a:solidFill>
                          <a:latin typeface="Tahoma"/>
                          <a:cs typeface="Tahoma"/>
                        </a:rPr>
                        <a:t> </a:t>
                      </a:r>
                      <a:r>
                        <a:rPr sz="1600" dirty="0">
                          <a:solidFill>
                            <a:srgbClr val="404040"/>
                          </a:solidFill>
                          <a:latin typeface="Tahoma"/>
                          <a:cs typeface="Tahoma"/>
                        </a:rPr>
                        <a:t>conclusion</a:t>
                      </a:r>
                      <a:r>
                        <a:rPr sz="1600" spc="-80" dirty="0">
                          <a:solidFill>
                            <a:srgbClr val="404040"/>
                          </a:solidFill>
                          <a:latin typeface="Tahoma"/>
                          <a:cs typeface="Tahoma"/>
                        </a:rPr>
                        <a:t> </a:t>
                      </a:r>
                      <a:r>
                        <a:rPr sz="1600" dirty="0">
                          <a:solidFill>
                            <a:srgbClr val="404040"/>
                          </a:solidFill>
                          <a:latin typeface="Tahoma"/>
                          <a:cs typeface="Tahoma"/>
                        </a:rPr>
                        <a:t>of</a:t>
                      </a:r>
                      <a:r>
                        <a:rPr sz="1600" spc="-114" dirty="0">
                          <a:solidFill>
                            <a:srgbClr val="404040"/>
                          </a:solidFill>
                          <a:latin typeface="Tahoma"/>
                          <a:cs typeface="Tahoma"/>
                        </a:rPr>
                        <a:t> </a:t>
                      </a:r>
                      <a:r>
                        <a:rPr sz="1600" spc="-25" dirty="0">
                          <a:solidFill>
                            <a:srgbClr val="404040"/>
                          </a:solidFill>
                          <a:latin typeface="Tahoma"/>
                          <a:cs typeface="Tahoma"/>
                        </a:rPr>
                        <a:t>the </a:t>
                      </a:r>
                      <a:r>
                        <a:rPr sz="1600" dirty="0">
                          <a:solidFill>
                            <a:srgbClr val="404040"/>
                          </a:solidFill>
                          <a:latin typeface="Tahoma"/>
                          <a:cs typeface="Tahoma"/>
                        </a:rPr>
                        <a:t>advertising</a:t>
                      </a:r>
                      <a:r>
                        <a:rPr sz="1600" spc="-114" dirty="0">
                          <a:solidFill>
                            <a:srgbClr val="404040"/>
                          </a:solidFill>
                          <a:latin typeface="Tahoma"/>
                          <a:cs typeface="Tahoma"/>
                        </a:rPr>
                        <a:t> </a:t>
                      </a:r>
                      <a:r>
                        <a:rPr sz="1600" dirty="0">
                          <a:solidFill>
                            <a:srgbClr val="404040"/>
                          </a:solidFill>
                          <a:latin typeface="Tahoma"/>
                          <a:cs typeface="Tahoma"/>
                        </a:rPr>
                        <a:t>period</a:t>
                      </a:r>
                      <a:r>
                        <a:rPr sz="1600" spc="-105" dirty="0">
                          <a:solidFill>
                            <a:srgbClr val="404040"/>
                          </a:solidFill>
                          <a:latin typeface="Tahoma"/>
                          <a:cs typeface="Tahoma"/>
                        </a:rPr>
                        <a:t> </a:t>
                      </a:r>
                      <a:r>
                        <a:rPr sz="1600" dirty="0">
                          <a:solidFill>
                            <a:srgbClr val="404040"/>
                          </a:solidFill>
                          <a:latin typeface="Tahoma"/>
                          <a:cs typeface="Tahoma"/>
                        </a:rPr>
                        <a:t>to</a:t>
                      </a:r>
                      <a:r>
                        <a:rPr sz="1600" spc="-114" dirty="0">
                          <a:solidFill>
                            <a:srgbClr val="404040"/>
                          </a:solidFill>
                          <a:latin typeface="Tahoma"/>
                          <a:cs typeface="Tahoma"/>
                        </a:rPr>
                        <a:t> </a:t>
                      </a:r>
                      <a:r>
                        <a:rPr sz="1600" b="1" spc="-114" dirty="0">
                          <a:solidFill>
                            <a:srgbClr val="404040"/>
                          </a:solidFill>
                          <a:latin typeface="Tahoma"/>
                          <a:cs typeface="Tahoma"/>
                        </a:rPr>
                        <a:t>measure</a:t>
                      </a:r>
                      <a:r>
                        <a:rPr sz="1600" b="1" spc="-85" dirty="0">
                          <a:solidFill>
                            <a:srgbClr val="404040"/>
                          </a:solidFill>
                          <a:latin typeface="Tahoma"/>
                          <a:cs typeface="Tahoma"/>
                        </a:rPr>
                        <a:t> </a:t>
                      </a:r>
                      <a:r>
                        <a:rPr sz="1600" b="1" spc="-110" dirty="0">
                          <a:solidFill>
                            <a:srgbClr val="404040"/>
                          </a:solidFill>
                          <a:latin typeface="Tahoma"/>
                          <a:cs typeface="Tahoma"/>
                        </a:rPr>
                        <a:t>awareness</a:t>
                      </a:r>
                      <a:r>
                        <a:rPr sz="1600" b="1" spc="-95" dirty="0">
                          <a:solidFill>
                            <a:srgbClr val="404040"/>
                          </a:solidFill>
                          <a:latin typeface="Tahoma"/>
                          <a:cs typeface="Tahoma"/>
                        </a:rPr>
                        <a:t> </a:t>
                      </a:r>
                      <a:r>
                        <a:rPr sz="1600" b="1" spc="-55" dirty="0">
                          <a:solidFill>
                            <a:srgbClr val="404040"/>
                          </a:solidFill>
                          <a:latin typeface="Tahoma"/>
                          <a:cs typeface="Tahoma"/>
                        </a:rPr>
                        <a:t>of</a:t>
                      </a:r>
                      <a:r>
                        <a:rPr sz="1600" b="1" spc="-110" dirty="0">
                          <a:solidFill>
                            <a:srgbClr val="404040"/>
                          </a:solidFill>
                          <a:latin typeface="Tahoma"/>
                          <a:cs typeface="Tahoma"/>
                        </a:rPr>
                        <a:t> </a:t>
                      </a:r>
                      <a:r>
                        <a:rPr sz="1600" b="1" spc="-55" dirty="0">
                          <a:solidFill>
                            <a:srgbClr val="404040"/>
                          </a:solidFill>
                          <a:latin typeface="Tahoma"/>
                          <a:cs typeface="Tahoma"/>
                        </a:rPr>
                        <a:t>specific</a:t>
                      </a:r>
                      <a:r>
                        <a:rPr sz="1600" b="1" spc="-80" dirty="0">
                          <a:solidFill>
                            <a:srgbClr val="404040"/>
                          </a:solidFill>
                          <a:latin typeface="Tahoma"/>
                          <a:cs typeface="Tahoma"/>
                        </a:rPr>
                        <a:t> </a:t>
                      </a:r>
                      <a:r>
                        <a:rPr sz="1600" b="1" spc="-95" dirty="0">
                          <a:solidFill>
                            <a:srgbClr val="404040"/>
                          </a:solidFill>
                          <a:latin typeface="Tahoma"/>
                          <a:cs typeface="Tahoma"/>
                        </a:rPr>
                        <a:t>ads,</a:t>
                      </a:r>
                      <a:r>
                        <a:rPr sz="1600" b="1" spc="-105" dirty="0">
                          <a:solidFill>
                            <a:srgbClr val="404040"/>
                          </a:solidFill>
                          <a:latin typeface="Tahoma"/>
                          <a:cs typeface="Tahoma"/>
                        </a:rPr>
                        <a:t> </a:t>
                      </a:r>
                      <a:r>
                        <a:rPr sz="1600" b="1" spc="-95" dirty="0">
                          <a:solidFill>
                            <a:srgbClr val="404040"/>
                          </a:solidFill>
                          <a:latin typeface="Tahoma"/>
                          <a:cs typeface="Tahoma"/>
                        </a:rPr>
                        <a:t>estimate</a:t>
                      </a:r>
                      <a:r>
                        <a:rPr sz="1600" b="1" spc="-90" dirty="0">
                          <a:solidFill>
                            <a:srgbClr val="404040"/>
                          </a:solidFill>
                          <a:latin typeface="Tahoma"/>
                          <a:cs typeface="Tahoma"/>
                        </a:rPr>
                        <a:t> </a:t>
                      </a:r>
                      <a:r>
                        <a:rPr sz="1600" b="1" spc="-35" dirty="0">
                          <a:solidFill>
                            <a:srgbClr val="404040"/>
                          </a:solidFill>
                          <a:latin typeface="Tahoma"/>
                          <a:cs typeface="Tahoma"/>
                        </a:rPr>
                        <a:t>the </a:t>
                      </a:r>
                      <a:r>
                        <a:rPr sz="1600" b="1" spc="-105" dirty="0">
                          <a:solidFill>
                            <a:srgbClr val="404040"/>
                          </a:solidFill>
                          <a:latin typeface="Tahoma"/>
                          <a:cs typeface="Tahoma"/>
                        </a:rPr>
                        <a:t>impact</a:t>
                      </a:r>
                      <a:r>
                        <a:rPr sz="1600" b="1" spc="-65" dirty="0">
                          <a:solidFill>
                            <a:srgbClr val="404040"/>
                          </a:solidFill>
                          <a:latin typeface="Tahoma"/>
                          <a:cs typeface="Tahoma"/>
                        </a:rPr>
                        <a:t> </a:t>
                      </a:r>
                      <a:r>
                        <a:rPr sz="1600" b="1" spc="-55" dirty="0">
                          <a:solidFill>
                            <a:srgbClr val="404040"/>
                          </a:solidFill>
                          <a:latin typeface="Tahoma"/>
                          <a:cs typeface="Tahoma"/>
                        </a:rPr>
                        <a:t>of</a:t>
                      </a:r>
                      <a:r>
                        <a:rPr sz="1600" b="1" spc="-95" dirty="0">
                          <a:solidFill>
                            <a:srgbClr val="404040"/>
                          </a:solidFill>
                          <a:latin typeface="Tahoma"/>
                          <a:cs typeface="Tahoma"/>
                        </a:rPr>
                        <a:t> </a:t>
                      </a:r>
                      <a:r>
                        <a:rPr sz="1600" b="1" spc="-105" dirty="0">
                          <a:solidFill>
                            <a:srgbClr val="404040"/>
                          </a:solidFill>
                          <a:latin typeface="Tahoma"/>
                          <a:cs typeface="Tahoma"/>
                        </a:rPr>
                        <a:t>advertising</a:t>
                      </a:r>
                      <a:r>
                        <a:rPr sz="1600" b="1" spc="-75" dirty="0">
                          <a:solidFill>
                            <a:srgbClr val="404040"/>
                          </a:solidFill>
                          <a:latin typeface="Tahoma"/>
                          <a:cs typeface="Tahoma"/>
                        </a:rPr>
                        <a:t> </a:t>
                      </a:r>
                      <a:r>
                        <a:rPr sz="1600" b="1" spc="-110" dirty="0">
                          <a:solidFill>
                            <a:srgbClr val="404040"/>
                          </a:solidFill>
                          <a:latin typeface="Tahoma"/>
                          <a:cs typeface="Tahoma"/>
                        </a:rPr>
                        <a:t>awareness</a:t>
                      </a:r>
                      <a:r>
                        <a:rPr sz="1600" b="1" spc="-85" dirty="0">
                          <a:solidFill>
                            <a:srgbClr val="404040"/>
                          </a:solidFill>
                          <a:latin typeface="Tahoma"/>
                          <a:cs typeface="Tahoma"/>
                        </a:rPr>
                        <a:t> </a:t>
                      </a:r>
                      <a:r>
                        <a:rPr sz="1600" b="1" spc="-140" dirty="0">
                          <a:solidFill>
                            <a:srgbClr val="404040"/>
                          </a:solidFill>
                          <a:latin typeface="Tahoma"/>
                          <a:cs typeface="Tahoma"/>
                        </a:rPr>
                        <a:t>on</a:t>
                      </a:r>
                      <a:r>
                        <a:rPr sz="1600" b="1" spc="-100" dirty="0">
                          <a:solidFill>
                            <a:srgbClr val="404040"/>
                          </a:solidFill>
                          <a:latin typeface="Tahoma"/>
                          <a:cs typeface="Tahoma"/>
                        </a:rPr>
                        <a:t> </a:t>
                      </a:r>
                      <a:r>
                        <a:rPr sz="1600" b="1" spc="-105" dirty="0">
                          <a:solidFill>
                            <a:srgbClr val="404040"/>
                          </a:solidFill>
                          <a:latin typeface="Tahoma"/>
                          <a:cs typeface="Tahoma"/>
                        </a:rPr>
                        <a:t>intentions </a:t>
                      </a:r>
                      <a:r>
                        <a:rPr sz="1600" b="1" spc="-85" dirty="0">
                          <a:solidFill>
                            <a:srgbClr val="404040"/>
                          </a:solidFill>
                          <a:latin typeface="Tahoma"/>
                          <a:cs typeface="Tahoma"/>
                        </a:rPr>
                        <a:t>to</a:t>
                      </a:r>
                      <a:r>
                        <a:rPr sz="1600" b="1" spc="-105" dirty="0">
                          <a:solidFill>
                            <a:srgbClr val="404040"/>
                          </a:solidFill>
                          <a:latin typeface="Tahoma"/>
                          <a:cs typeface="Tahoma"/>
                        </a:rPr>
                        <a:t> </a:t>
                      </a:r>
                      <a:r>
                        <a:rPr sz="1600" b="1" spc="-75" dirty="0">
                          <a:solidFill>
                            <a:srgbClr val="404040"/>
                          </a:solidFill>
                          <a:latin typeface="Tahoma"/>
                          <a:cs typeface="Tahoma"/>
                        </a:rPr>
                        <a:t>visit</a:t>
                      </a:r>
                      <a:r>
                        <a:rPr sz="1600" b="1" spc="-85" dirty="0">
                          <a:solidFill>
                            <a:srgbClr val="404040"/>
                          </a:solidFill>
                          <a:latin typeface="Tahoma"/>
                          <a:cs typeface="Tahoma"/>
                        </a:rPr>
                        <a:t> </a:t>
                      </a:r>
                      <a:r>
                        <a:rPr sz="1600" b="1" spc="-130" dirty="0">
                          <a:solidFill>
                            <a:srgbClr val="404040"/>
                          </a:solidFill>
                          <a:latin typeface="Tahoma"/>
                          <a:cs typeface="Tahoma"/>
                        </a:rPr>
                        <a:t>and</a:t>
                      </a:r>
                      <a:r>
                        <a:rPr sz="1600" b="1" spc="-95" dirty="0">
                          <a:solidFill>
                            <a:srgbClr val="404040"/>
                          </a:solidFill>
                          <a:latin typeface="Tahoma"/>
                          <a:cs typeface="Tahoma"/>
                        </a:rPr>
                        <a:t> </a:t>
                      </a:r>
                      <a:r>
                        <a:rPr sz="1600" b="1" spc="-75" dirty="0">
                          <a:solidFill>
                            <a:srgbClr val="404040"/>
                          </a:solidFill>
                          <a:latin typeface="Tahoma"/>
                          <a:cs typeface="Tahoma"/>
                        </a:rPr>
                        <a:t>destination </a:t>
                      </a:r>
                      <a:r>
                        <a:rPr sz="1600" b="1" spc="-130" dirty="0">
                          <a:solidFill>
                            <a:srgbClr val="404040"/>
                          </a:solidFill>
                          <a:latin typeface="Tahoma"/>
                          <a:cs typeface="Tahoma"/>
                        </a:rPr>
                        <a:t>image,</a:t>
                      </a:r>
                      <a:r>
                        <a:rPr sz="1600" b="1" spc="-75" dirty="0">
                          <a:solidFill>
                            <a:srgbClr val="404040"/>
                          </a:solidFill>
                          <a:latin typeface="Tahoma"/>
                          <a:cs typeface="Tahoma"/>
                        </a:rPr>
                        <a:t> </a:t>
                      </a:r>
                      <a:r>
                        <a:rPr sz="1600" b="1" spc="-130" dirty="0">
                          <a:solidFill>
                            <a:srgbClr val="404040"/>
                          </a:solidFill>
                          <a:latin typeface="Tahoma"/>
                          <a:cs typeface="Tahoma"/>
                        </a:rPr>
                        <a:t>and</a:t>
                      </a:r>
                      <a:r>
                        <a:rPr sz="1600" b="1" spc="-95" dirty="0">
                          <a:solidFill>
                            <a:srgbClr val="404040"/>
                          </a:solidFill>
                          <a:latin typeface="Tahoma"/>
                          <a:cs typeface="Tahoma"/>
                        </a:rPr>
                        <a:t> </a:t>
                      </a:r>
                      <a:r>
                        <a:rPr sz="1600" b="1" spc="-120" dirty="0">
                          <a:solidFill>
                            <a:srgbClr val="404040"/>
                          </a:solidFill>
                          <a:latin typeface="Tahoma"/>
                          <a:cs typeface="Tahoma"/>
                        </a:rPr>
                        <a:t>measure</a:t>
                      </a:r>
                      <a:r>
                        <a:rPr sz="1600" b="1" spc="-65" dirty="0">
                          <a:solidFill>
                            <a:srgbClr val="404040"/>
                          </a:solidFill>
                          <a:latin typeface="Tahoma"/>
                          <a:cs typeface="Tahoma"/>
                        </a:rPr>
                        <a:t> </a:t>
                      </a:r>
                      <a:r>
                        <a:rPr sz="1600" b="1" spc="-85" dirty="0">
                          <a:solidFill>
                            <a:srgbClr val="404040"/>
                          </a:solidFill>
                          <a:latin typeface="Tahoma"/>
                          <a:cs typeface="Tahoma"/>
                        </a:rPr>
                        <a:t>short-</a:t>
                      </a:r>
                      <a:r>
                        <a:rPr sz="1600" b="1" spc="-114" dirty="0">
                          <a:solidFill>
                            <a:srgbClr val="404040"/>
                          </a:solidFill>
                          <a:latin typeface="Tahoma"/>
                          <a:cs typeface="Tahoma"/>
                        </a:rPr>
                        <a:t>term</a:t>
                      </a:r>
                      <a:r>
                        <a:rPr sz="1600" b="1" spc="-100" dirty="0">
                          <a:solidFill>
                            <a:srgbClr val="404040"/>
                          </a:solidFill>
                          <a:latin typeface="Tahoma"/>
                          <a:cs typeface="Tahoma"/>
                        </a:rPr>
                        <a:t> </a:t>
                      </a:r>
                      <a:r>
                        <a:rPr sz="1600" b="1" spc="-95" dirty="0">
                          <a:solidFill>
                            <a:srgbClr val="404040"/>
                          </a:solidFill>
                          <a:latin typeface="Tahoma"/>
                          <a:cs typeface="Tahoma"/>
                        </a:rPr>
                        <a:t>conversion</a:t>
                      </a:r>
                      <a:r>
                        <a:rPr sz="1600" b="1" spc="-70" dirty="0">
                          <a:solidFill>
                            <a:srgbClr val="404040"/>
                          </a:solidFill>
                          <a:latin typeface="Tahoma"/>
                          <a:cs typeface="Tahoma"/>
                        </a:rPr>
                        <a:t> </a:t>
                      </a:r>
                      <a:r>
                        <a:rPr sz="1600" b="1" spc="-105" dirty="0">
                          <a:solidFill>
                            <a:srgbClr val="404040"/>
                          </a:solidFill>
                          <a:latin typeface="Tahoma"/>
                          <a:cs typeface="Tahoma"/>
                        </a:rPr>
                        <a:t>that</a:t>
                      </a:r>
                      <a:r>
                        <a:rPr sz="1600" b="1" spc="-100" dirty="0">
                          <a:solidFill>
                            <a:srgbClr val="404040"/>
                          </a:solidFill>
                          <a:latin typeface="Tahoma"/>
                          <a:cs typeface="Tahoma"/>
                        </a:rPr>
                        <a:t> </a:t>
                      </a:r>
                      <a:r>
                        <a:rPr sz="1600" b="1" spc="-90" dirty="0">
                          <a:solidFill>
                            <a:srgbClr val="404040"/>
                          </a:solidFill>
                          <a:latin typeface="Tahoma"/>
                          <a:cs typeface="Tahoma"/>
                        </a:rPr>
                        <a:t>occurred</a:t>
                      </a:r>
                      <a:r>
                        <a:rPr sz="1600" b="1" spc="-60" dirty="0">
                          <a:solidFill>
                            <a:srgbClr val="404040"/>
                          </a:solidFill>
                          <a:latin typeface="Tahoma"/>
                          <a:cs typeface="Tahoma"/>
                        </a:rPr>
                        <a:t> </a:t>
                      </a:r>
                      <a:r>
                        <a:rPr sz="1600" b="1" spc="-130" dirty="0">
                          <a:solidFill>
                            <a:srgbClr val="404040"/>
                          </a:solidFill>
                          <a:latin typeface="Tahoma"/>
                          <a:cs typeface="Tahoma"/>
                        </a:rPr>
                        <a:t>during</a:t>
                      </a:r>
                      <a:r>
                        <a:rPr sz="1600" b="1" spc="-80" dirty="0">
                          <a:solidFill>
                            <a:srgbClr val="404040"/>
                          </a:solidFill>
                          <a:latin typeface="Tahoma"/>
                          <a:cs typeface="Tahoma"/>
                        </a:rPr>
                        <a:t> </a:t>
                      </a:r>
                      <a:r>
                        <a:rPr sz="1600" b="1" spc="-25" dirty="0">
                          <a:solidFill>
                            <a:srgbClr val="404040"/>
                          </a:solidFill>
                          <a:latin typeface="Tahoma"/>
                          <a:cs typeface="Tahoma"/>
                        </a:rPr>
                        <a:t>and </a:t>
                      </a:r>
                      <a:r>
                        <a:rPr sz="1600" b="1" spc="-105" dirty="0">
                          <a:solidFill>
                            <a:srgbClr val="404040"/>
                          </a:solidFill>
                          <a:latin typeface="Tahoma"/>
                          <a:cs typeface="Tahoma"/>
                        </a:rPr>
                        <a:t>shortly</a:t>
                      </a:r>
                      <a:r>
                        <a:rPr sz="1600" b="1" spc="-100" dirty="0">
                          <a:solidFill>
                            <a:srgbClr val="404040"/>
                          </a:solidFill>
                          <a:latin typeface="Tahoma"/>
                          <a:cs typeface="Tahoma"/>
                        </a:rPr>
                        <a:t> </a:t>
                      </a:r>
                      <a:r>
                        <a:rPr sz="1600" b="1" spc="-85" dirty="0">
                          <a:solidFill>
                            <a:srgbClr val="404040"/>
                          </a:solidFill>
                          <a:latin typeface="Tahoma"/>
                          <a:cs typeface="Tahoma"/>
                        </a:rPr>
                        <a:t>after</a:t>
                      </a:r>
                      <a:r>
                        <a:rPr sz="1600" b="1" spc="-80" dirty="0">
                          <a:solidFill>
                            <a:srgbClr val="404040"/>
                          </a:solidFill>
                          <a:latin typeface="Tahoma"/>
                          <a:cs typeface="Tahoma"/>
                        </a:rPr>
                        <a:t> </a:t>
                      </a:r>
                      <a:r>
                        <a:rPr sz="1600" b="1" spc="-105" dirty="0">
                          <a:solidFill>
                            <a:srgbClr val="404040"/>
                          </a:solidFill>
                          <a:latin typeface="Tahoma"/>
                          <a:cs typeface="Tahoma"/>
                        </a:rPr>
                        <a:t>the</a:t>
                      </a:r>
                      <a:r>
                        <a:rPr sz="1600" b="1" spc="-100" dirty="0">
                          <a:solidFill>
                            <a:srgbClr val="404040"/>
                          </a:solidFill>
                          <a:latin typeface="Tahoma"/>
                          <a:cs typeface="Tahoma"/>
                        </a:rPr>
                        <a:t> </a:t>
                      </a:r>
                      <a:r>
                        <a:rPr sz="1600" b="1" spc="-120" dirty="0">
                          <a:solidFill>
                            <a:srgbClr val="404040"/>
                          </a:solidFill>
                          <a:latin typeface="Tahoma"/>
                          <a:cs typeface="Tahoma"/>
                        </a:rPr>
                        <a:t>campaign</a:t>
                      </a:r>
                      <a:r>
                        <a:rPr sz="1600" b="1" spc="-65" dirty="0">
                          <a:solidFill>
                            <a:srgbClr val="404040"/>
                          </a:solidFill>
                          <a:latin typeface="Tahoma"/>
                          <a:cs typeface="Tahoma"/>
                        </a:rPr>
                        <a:t> </a:t>
                      </a:r>
                      <a:r>
                        <a:rPr sz="1600" b="1" spc="-10" dirty="0">
                          <a:solidFill>
                            <a:srgbClr val="404040"/>
                          </a:solidFill>
                          <a:latin typeface="Tahoma"/>
                          <a:cs typeface="Tahoma"/>
                        </a:rPr>
                        <a:t>period.</a:t>
                      </a:r>
                      <a:endParaRPr lang="en-US" sz="1600" b="1" spc="-10" dirty="0">
                        <a:solidFill>
                          <a:srgbClr val="404040"/>
                        </a:solidFill>
                        <a:latin typeface="Tahoma"/>
                        <a:cs typeface="Tahoma"/>
                      </a:endParaRPr>
                    </a:p>
                    <a:p>
                      <a:pPr marL="95885" marR="201930">
                        <a:lnSpc>
                          <a:spcPct val="114999"/>
                        </a:lnSpc>
                        <a:spcBef>
                          <a:spcPts val="600"/>
                        </a:spcBef>
                      </a:pPr>
                      <a:endParaRPr sz="1600" dirty="0">
                        <a:latin typeface="Times New Roman"/>
                        <a:cs typeface="Times New Roman"/>
                      </a:endParaRPr>
                    </a:p>
                    <a:p>
                      <a:pPr marL="95885" marR="699135">
                        <a:lnSpc>
                          <a:spcPct val="114999"/>
                        </a:lnSpc>
                      </a:pPr>
                      <a:r>
                        <a:rPr sz="1600" spc="-25" dirty="0">
                          <a:solidFill>
                            <a:srgbClr val="404040"/>
                          </a:solidFill>
                          <a:latin typeface="Tahoma"/>
                          <a:cs typeface="Tahoma"/>
                        </a:rPr>
                        <a:t>The</a:t>
                      </a:r>
                      <a:r>
                        <a:rPr sz="1600" spc="-120" dirty="0">
                          <a:solidFill>
                            <a:srgbClr val="404040"/>
                          </a:solidFill>
                          <a:latin typeface="Tahoma"/>
                          <a:cs typeface="Tahoma"/>
                        </a:rPr>
                        <a:t> </a:t>
                      </a:r>
                      <a:r>
                        <a:rPr sz="1600" dirty="0">
                          <a:solidFill>
                            <a:srgbClr val="404040"/>
                          </a:solidFill>
                          <a:latin typeface="Tahoma"/>
                          <a:cs typeface="Tahoma"/>
                        </a:rPr>
                        <a:t>estimates</a:t>
                      </a:r>
                      <a:r>
                        <a:rPr sz="1600" spc="-75" dirty="0">
                          <a:solidFill>
                            <a:srgbClr val="404040"/>
                          </a:solidFill>
                          <a:latin typeface="Tahoma"/>
                          <a:cs typeface="Tahoma"/>
                        </a:rPr>
                        <a:t> </a:t>
                      </a:r>
                      <a:r>
                        <a:rPr sz="1600" dirty="0">
                          <a:solidFill>
                            <a:srgbClr val="404040"/>
                          </a:solidFill>
                          <a:latin typeface="Tahoma"/>
                          <a:cs typeface="Tahoma"/>
                        </a:rPr>
                        <a:t>of</a:t>
                      </a:r>
                      <a:r>
                        <a:rPr sz="1600" spc="-95" dirty="0">
                          <a:solidFill>
                            <a:srgbClr val="404040"/>
                          </a:solidFill>
                          <a:latin typeface="Tahoma"/>
                          <a:cs typeface="Tahoma"/>
                        </a:rPr>
                        <a:t> </a:t>
                      </a:r>
                      <a:r>
                        <a:rPr sz="1600" dirty="0">
                          <a:solidFill>
                            <a:srgbClr val="404040"/>
                          </a:solidFill>
                          <a:latin typeface="Tahoma"/>
                          <a:cs typeface="Tahoma"/>
                        </a:rPr>
                        <a:t>the</a:t>
                      </a:r>
                      <a:r>
                        <a:rPr sz="1600" spc="-100" dirty="0">
                          <a:solidFill>
                            <a:srgbClr val="404040"/>
                          </a:solidFill>
                          <a:latin typeface="Tahoma"/>
                          <a:cs typeface="Tahoma"/>
                        </a:rPr>
                        <a:t> </a:t>
                      </a:r>
                      <a:r>
                        <a:rPr sz="1600" spc="-20" dirty="0">
                          <a:solidFill>
                            <a:srgbClr val="404040"/>
                          </a:solidFill>
                          <a:latin typeface="Tahoma"/>
                          <a:cs typeface="Tahoma"/>
                        </a:rPr>
                        <a:t>campaign’s</a:t>
                      </a:r>
                      <a:r>
                        <a:rPr sz="1600" spc="-90" dirty="0">
                          <a:solidFill>
                            <a:srgbClr val="404040"/>
                          </a:solidFill>
                          <a:latin typeface="Tahoma"/>
                          <a:cs typeface="Tahoma"/>
                        </a:rPr>
                        <a:t> </a:t>
                      </a:r>
                      <a:r>
                        <a:rPr sz="1600" dirty="0">
                          <a:solidFill>
                            <a:srgbClr val="404040"/>
                          </a:solidFill>
                          <a:latin typeface="Tahoma"/>
                          <a:cs typeface="Tahoma"/>
                        </a:rPr>
                        <a:t>impacts</a:t>
                      </a:r>
                      <a:r>
                        <a:rPr sz="1600" spc="-60" dirty="0">
                          <a:solidFill>
                            <a:srgbClr val="404040"/>
                          </a:solidFill>
                          <a:latin typeface="Tahoma"/>
                          <a:cs typeface="Tahoma"/>
                        </a:rPr>
                        <a:t> </a:t>
                      </a:r>
                      <a:r>
                        <a:rPr sz="1600" spc="-35" dirty="0">
                          <a:solidFill>
                            <a:srgbClr val="404040"/>
                          </a:solidFill>
                          <a:latin typeface="Tahoma"/>
                          <a:cs typeface="Tahoma"/>
                        </a:rPr>
                        <a:t>on</a:t>
                      </a:r>
                      <a:r>
                        <a:rPr sz="1600" spc="-100" dirty="0">
                          <a:solidFill>
                            <a:srgbClr val="404040"/>
                          </a:solidFill>
                          <a:latin typeface="Tahoma"/>
                          <a:cs typeface="Tahoma"/>
                        </a:rPr>
                        <a:t> </a:t>
                      </a:r>
                      <a:r>
                        <a:rPr sz="1600" dirty="0">
                          <a:solidFill>
                            <a:srgbClr val="404040"/>
                          </a:solidFill>
                          <a:latin typeface="Tahoma"/>
                          <a:cs typeface="Tahoma"/>
                        </a:rPr>
                        <a:t>visits</a:t>
                      </a:r>
                      <a:r>
                        <a:rPr sz="1600" spc="-85" dirty="0">
                          <a:solidFill>
                            <a:srgbClr val="404040"/>
                          </a:solidFill>
                          <a:latin typeface="Tahoma"/>
                          <a:cs typeface="Tahoma"/>
                        </a:rPr>
                        <a:t> </a:t>
                      </a:r>
                      <a:r>
                        <a:rPr sz="1600" dirty="0">
                          <a:solidFill>
                            <a:srgbClr val="404040"/>
                          </a:solidFill>
                          <a:latin typeface="Tahoma"/>
                          <a:cs typeface="Tahoma"/>
                        </a:rPr>
                        <a:t>to</a:t>
                      </a:r>
                      <a:r>
                        <a:rPr sz="1600" spc="-70" dirty="0">
                          <a:solidFill>
                            <a:srgbClr val="404040"/>
                          </a:solidFill>
                          <a:latin typeface="Tahoma"/>
                          <a:cs typeface="Tahoma"/>
                        </a:rPr>
                        <a:t> </a:t>
                      </a:r>
                      <a:r>
                        <a:rPr sz="1600" dirty="0">
                          <a:solidFill>
                            <a:srgbClr val="404040"/>
                          </a:solidFill>
                          <a:latin typeface="Tahoma"/>
                          <a:cs typeface="Tahoma"/>
                        </a:rPr>
                        <a:t>Kentucky</a:t>
                      </a:r>
                      <a:r>
                        <a:rPr sz="1600" spc="-75" dirty="0">
                          <a:solidFill>
                            <a:srgbClr val="404040"/>
                          </a:solidFill>
                          <a:latin typeface="Tahoma"/>
                          <a:cs typeface="Tahoma"/>
                        </a:rPr>
                        <a:t> </a:t>
                      </a:r>
                      <a:r>
                        <a:rPr sz="1600" spc="-25" dirty="0">
                          <a:solidFill>
                            <a:srgbClr val="404040"/>
                          </a:solidFill>
                          <a:latin typeface="Tahoma"/>
                          <a:cs typeface="Tahoma"/>
                        </a:rPr>
                        <a:t>are </a:t>
                      </a:r>
                      <a:r>
                        <a:rPr sz="1600" dirty="0">
                          <a:solidFill>
                            <a:srgbClr val="404040"/>
                          </a:solidFill>
                          <a:latin typeface="Tahoma"/>
                          <a:cs typeface="Tahoma"/>
                        </a:rPr>
                        <a:t>conservative</a:t>
                      </a:r>
                      <a:r>
                        <a:rPr sz="1600" spc="-80" dirty="0">
                          <a:solidFill>
                            <a:srgbClr val="404040"/>
                          </a:solidFill>
                          <a:latin typeface="Tahoma"/>
                          <a:cs typeface="Tahoma"/>
                        </a:rPr>
                        <a:t> </a:t>
                      </a:r>
                      <a:r>
                        <a:rPr sz="1600" dirty="0">
                          <a:solidFill>
                            <a:srgbClr val="404040"/>
                          </a:solidFill>
                          <a:latin typeface="Tahoma"/>
                          <a:cs typeface="Tahoma"/>
                        </a:rPr>
                        <a:t>in</a:t>
                      </a:r>
                      <a:r>
                        <a:rPr sz="1600" spc="-140" dirty="0">
                          <a:solidFill>
                            <a:srgbClr val="404040"/>
                          </a:solidFill>
                          <a:latin typeface="Tahoma"/>
                          <a:cs typeface="Tahoma"/>
                        </a:rPr>
                        <a:t> </a:t>
                      </a:r>
                      <a:r>
                        <a:rPr sz="1600" spc="-10" dirty="0">
                          <a:solidFill>
                            <a:srgbClr val="404040"/>
                          </a:solidFill>
                          <a:latin typeface="Tahoma"/>
                          <a:cs typeface="Tahoma"/>
                        </a:rPr>
                        <a:t>that:</a:t>
                      </a:r>
                      <a:r>
                        <a:rPr lang="en-US" sz="1600" spc="-10" dirty="0">
                          <a:solidFill>
                            <a:srgbClr val="404040"/>
                          </a:solidFill>
                          <a:latin typeface="Tahoma"/>
                          <a:cs typeface="Tahoma"/>
                        </a:rPr>
                        <a:t> </a:t>
                      </a:r>
                    </a:p>
                    <a:p>
                      <a:pPr marL="381635" marR="699135" indent="-285750">
                        <a:lnSpc>
                          <a:spcPct val="114999"/>
                        </a:lnSpc>
                        <a:buFont typeface="Arial" panose="020B0604020202020204" pitchFamily="34" charset="0"/>
                        <a:buChar char="•"/>
                      </a:pPr>
                      <a:r>
                        <a:rPr sz="1600" dirty="0">
                          <a:solidFill>
                            <a:srgbClr val="404040"/>
                          </a:solidFill>
                          <a:latin typeface="Tahoma"/>
                          <a:cs typeface="Tahoma"/>
                        </a:rPr>
                        <a:t>Trips</a:t>
                      </a:r>
                      <a:r>
                        <a:rPr sz="1600" spc="-100" dirty="0">
                          <a:solidFill>
                            <a:srgbClr val="404040"/>
                          </a:solidFill>
                          <a:latin typeface="Tahoma"/>
                          <a:cs typeface="Tahoma"/>
                        </a:rPr>
                        <a:t> </a:t>
                      </a:r>
                      <a:r>
                        <a:rPr sz="1600" spc="-10" dirty="0">
                          <a:solidFill>
                            <a:srgbClr val="404040"/>
                          </a:solidFill>
                          <a:latin typeface="Tahoma"/>
                          <a:cs typeface="Tahoma"/>
                        </a:rPr>
                        <a:t>taken/intended</a:t>
                      </a:r>
                      <a:r>
                        <a:rPr sz="1600" spc="-125" dirty="0">
                          <a:solidFill>
                            <a:srgbClr val="404040"/>
                          </a:solidFill>
                          <a:latin typeface="Tahoma"/>
                          <a:cs typeface="Tahoma"/>
                        </a:rPr>
                        <a:t> </a:t>
                      </a:r>
                      <a:r>
                        <a:rPr sz="1600" spc="-50" dirty="0">
                          <a:solidFill>
                            <a:srgbClr val="404040"/>
                          </a:solidFill>
                          <a:latin typeface="Tahoma"/>
                          <a:cs typeface="Tahoma"/>
                        </a:rPr>
                        <a:t>by</a:t>
                      </a:r>
                      <a:r>
                        <a:rPr sz="1600" spc="-145" dirty="0">
                          <a:solidFill>
                            <a:srgbClr val="404040"/>
                          </a:solidFill>
                          <a:latin typeface="Tahoma"/>
                          <a:cs typeface="Tahoma"/>
                        </a:rPr>
                        <a:t> </a:t>
                      </a:r>
                      <a:r>
                        <a:rPr sz="1600" spc="-10" dirty="0">
                          <a:solidFill>
                            <a:srgbClr val="404040"/>
                          </a:solidFill>
                          <a:latin typeface="Tahoma"/>
                          <a:cs typeface="Tahoma"/>
                        </a:rPr>
                        <a:t>people</a:t>
                      </a:r>
                      <a:r>
                        <a:rPr sz="1600" spc="-105" dirty="0">
                          <a:solidFill>
                            <a:srgbClr val="404040"/>
                          </a:solidFill>
                          <a:latin typeface="Tahoma"/>
                          <a:cs typeface="Tahoma"/>
                        </a:rPr>
                        <a:t> </a:t>
                      </a:r>
                      <a:r>
                        <a:rPr sz="1600" dirty="0">
                          <a:solidFill>
                            <a:srgbClr val="404040"/>
                          </a:solidFill>
                          <a:latin typeface="Tahoma"/>
                          <a:cs typeface="Tahoma"/>
                        </a:rPr>
                        <a:t>in</a:t>
                      </a:r>
                      <a:r>
                        <a:rPr sz="1600" spc="-120" dirty="0">
                          <a:solidFill>
                            <a:srgbClr val="404040"/>
                          </a:solidFill>
                          <a:latin typeface="Tahoma"/>
                          <a:cs typeface="Tahoma"/>
                        </a:rPr>
                        <a:t> </a:t>
                      </a:r>
                      <a:r>
                        <a:rPr sz="1600" dirty="0">
                          <a:solidFill>
                            <a:srgbClr val="404040"/>
                          </a:solidFill>
                          <a:latin typeface="Tahoma"/>
                          <a:cs typeface="Tahoma"/>
                        </a:rPr>
                        <a:t>the</a:t>
                      </a:r>
                      <a:r>
                        <a:rPr sz="1600" spc="-140" dirty="0">
                          <a:solidFill>
                            <a:srgbClr val="404040"/>
                          </a:solidFill>
                          <a:latin typeface="Tahoma"/>
                          <a:cs typeface="Tahoma"/>
                        </a:rPr>
                        <a:t> </a:t>
                      </a:r>
                      <a:r>
                        <a:rPr sz="1600" dirty="0">
                          <a:solidFill>
                            <a:srgbClr val="404040"/>
                          </a:solidFill>
                          <a:latin typeface="Tahoma"/>
                          <a:cs typeface="Tahoma"/>
                        </a:rPr>
                        <a:t>absence</a:t>
                      </a:r>
                      <a:r>
                        <a:rPr sz="1600" spc="-125" dirty="0">
                          <a:solidFill>
                            <a:srgbClr val="404040"/>
                          </a:solidFill>
                          <a:latin typeface="Tahoma"/>
                          <a:cs typeface="Tahoma"/>
                        </a:rPr>
                        <a:t> </a:t>
                      </a:r>
                      <a:r>
                        <a:rPr sz="1600" dirty="0">
                          <a:solidFill>
                            <a:srgbClr val="404040"/>
                          </a:solidFill>
                          <a:latin typeface="Tahoma"/>
                          <a:cs typeface="Tahoma"/>
                        </a:rPr>
                        <a:t>of</a:t>
                      </a:r>
                      <a:r>
                        <a:rPr sz="1600" spc="-114" dirty="0">
                          <a:solidFill>
                            <a:srgbClr val="404040"/>
                          </a:solidFill>
                          <a:latin typeface="Tahoma"/>
                          <a:cs typeface="Tahoma"/>
                        </a:rPr>
                        <a:t> </a:t>
                      </a:r>
                      <a:r>
                        <a:rPr sz="1600" dirty="0">
                          <a:solidFill>
                            <a:srgbClr val="404040"/>
                          </a:solidFill>
                          <a:latin typeface="Tahoma"/>
                          <a:cs typeface="Tahoma"/>
                        </a:rPr>
                        <a:t>advertising</a:t>
                      </a:r>
                      <a:r>
                        <a:rPr sz="1600" spc="-100" dirty="0">
                          <a:solidFill>
                            <a:srgbClr val="404040"/>
                          </a:solidFill>
                          <a:latin typeface="Tahoma"/>
                          <a:cs typeface="Tahoma"/>
                        </a:rPr>
                        <a:t> </a:t>
                      </a:r>
                      <a:r>
                        <a:rPr sz="1600" spc="-10" dirty="0">
                          <a:solidFill>
                            <a:srgbClr val="404040"/>
                          </a:solidFill>
                          <a:latin typeface="Tahoma"/>
                          <a:cs typeface="Tahoma"/>
                        </a:rPr>
                        <a:t>are</a:t>
                      </a:r>
                      <a:r>
                        <a:rPr sz="1600" spc="-145" dirty="0">
                          <a:solidFill>
                            <a:srgbClr val="404040"/>
                          </a:solidFill>
                          <a:latin typeface="Tahoma"/>
                          <a:cs typeface="Tahoma"/>
                        </a:rPr>
                        <a:t> </a:t>
                      </a:r>
                      <a:r>
                        <a:rPr sz="1600" spc="-10" dirty="0">
                          <a:solidFill>
                            <a:srgbClr val="404040"/>
                          </a:solidFill>
                          <a:latin typeface="Tahoma"/>
                          <a:cs typeface="Tahoma"/>
                        </a:rPr>
                        <a:t>backed</a:t>
                      </a:r>
                      <a:r>
                        <a:rPr lang="en-US" sz="1600" spc="-10" dirty="0">
                          <a:solidFill>
                            <a:srgbClr val="404040"/>
                          </a:solidFill>
                          <a:latin typeface="Tahoma"/>
                          <a:cs typeface="Tahoma"/>
                        </a:rPr>
                        <a:t> </a:t>
                      </a:r>
                      <a:r>
                        <a:rPr sz="1600" spc="-20" dirty="0">
                          <a:solidFill>
                            <a:srgbClr val="404040"/>
                          </a:solidFill>
                          <a:latin typeface="Tahoma"/>
                          <a:cs typeface="Tahoma"/>
                        </a:rPr>
                        <a:t>out.</a:t>
                      </a:r>
                      <a:endParaRPr sz="1600" dirty="0">
                        <a:latin typeface="Tahoma"/>
                        <a:cs typeface="Tahoma"/>
                      </a:endParaRPr>
                    </a:p>
                    <a:p>
                      <a:pPr marL="381635" marR="640715" indent="-285750">
                        <a:lnSpc>
                          <a:spcPct val="114999"/>
                        </a:lnSpc>
                        <a:buFont typeface="Arial" panose="020B0604020202020204" pitchFamily="34" charset="0"/>
                        <a:buChar char="•"/>
                      </a:pPr>
                      <a:r>
                        <a:rPr sz="1600" spc="-10" dirty="0">
                          <a:solidFill>
                            <a:srgbClr val="404040"/>
                          </a:solidFill>
                          <a:latin typeface="Tahoma"/>
                          <a:cs typeface="Tahoma"/>
                        </a:rPr>
                        <a:t>Conservative</a:t>
                      </a:r>
                      <a:r>
                        <a:rPr sz="1600" spc="-85" dirty="0">
                          <a:solidFill>
                            <a:srgbClr val="404040"/>
                          </a:solidFill>
                          <a:latin typeface="Tahoma"/>
                          <a:cs typeface="Tahoma"/>
                        </a:rPr>
                        <a:t> </a:t>
                      </a:r>
                      <a:r>
                        <a:rPr sz="1600" dirty="0">
                          <a:solidFill>
                            <a:srgbClr val="404040"/>
                          </a:solidFill>
                          <a:latin typeface="Tahoma"/>
                          <a:cs typeface="Tahoma"/>
                        </a:rPr>
                        <a:t>control</a:t>
                      </a:r>
                      <a:r>
                        <a:rPr sz="1600" spc="-85" dirty="0">
                          <a:solidFill>
                            <a:srgbClr val="404040"/>
                          </a:solidFill>
                          <a:latin typeface="Tahoma"/>
                          <a:cs typeface="Tahoma"/>
                        </a:rPr>
                        <a:t> </a:t>
                      </a:r>
                      <a:r>
                        <a:rPr sz="1600" dirty="0">
                          <a:solidFill>
                            <a:srgbClr val="404040"/>
                          </a:solidFill>
                          <a:latin typeface="Tahoma"/>
                          <a:cs typeface="Tahoma"/>
                        </a:rPr>
                        <a:t>procedures</a:t>
                      </a:r>
                      <a:r>
                        <a:rPr sz="1600" spc="-70" dirty="0">
                          <a:solidFill>
                            <a:srgbClr val="404040"/>
                          </a:solidFill>
                          <a:latin typeface="Tahoma"/>
                          <a:cs typeface="Tahoma"/>
                        </a:rPr>
                        <a:t> </a:t>
                      </a:r>
                      <a:r>
                        <a:rPr sz="1600" spc="-10" dirty="0">
                          <a:solidFill>
                            <a:srgbClr val="404040"/>
                          </a:solidFill>
                          <a:latin typeface="Tahoma"/>
                          <a:cs typeface="Tahoma"/>
                        </a:rPr>
                        <a:t>help</a:t>
                      </a:r>
                      <a:r>
                        <a:rPr sz="1600" spc="-145" dirty="0">
                          <a:solidFill>
                            <a:srgbClr val="404040"/>
                          </a:solidFill>
                          <a:latin typeface="Tahoma"/>
                          <a:cs typeface="Tahoma"/>
                        </a:rPr>
                        <a:t> </a:t>
                      </a:r>
                      <a:r>
                        <a:rPr sz="1600" dirty="0">
                          <a:solidFill>
                            <a:srgbClr val="404040"/>
                          </a:solidFill>
                          <a:latin typeface="Tahoma"/>
                          <a:cs typeface="Tahoma"/>
                        </a:rPr>
                        <a:t>ensure</a:t>
                      </a:r>
                      <a:r>
                        <a:rPr sz="1600" spc="-110" dirty="0">
                          <a:solidFill>
                            <a:srgbClr val="404040"/>
                          </a:solidFill>
                          <a:latin typeface="Tahoma"/>
                          <a:cs typeface="Tahoma"/>
                        </a:rPr>
                        <a:t> </a:t>
                      </a:r>
                      <a:r>
                        <a:rPr sz="1600" dirty="0">
                          <a:solidFill>
                            <a:srgbClr val="404040"/>
                          </a:solidFill>
                          <a:latin typeface="Tahoma"/>
                          <a:cs typeface="Tahoma"/>
                        </a:rPr>
                        <a:t>that</a:t>
                      </a:r>
                      <a:r>
                        <a:rPr sz="1600" spc="-130" dirty="0">
                          <a:solidFill>
                            <a:srgbClr val="404040"/>
                          </a:solidFill>
                          <a:latin typeface="Tahoma"/>
                          <a:cs typeface="Tahoma"/>
                        </a:rPr>
                        <a:t> </a:t>
                      </a:r>
                      <a:r>
                        <a:rPr sz="1600" spc="-35" dirty="0">
                          <a:solidFill>
                            <a:srgbClr val="404040"/>
                          </a:solidFill>
                          <a:latin typeface="Tahoma"/>
                          <a:cs typeface="Tahoma"/>
                        </a:rPr>
                        <a:t>only</a:t>
                      </a:r>
                      <a:r>
                        <a:rPr sz="1600" spc="-125" dirty="0">
                          <a:solidFill>
                            <a:srgbClr val="404040"/>
                          </a:solidFill>
                          <a:latin typeface="Tahoma"/>
                          <a:cs typeface="Tahoma"/>
                        </a:rPr>
                        <a:t> </a:t>
                      </a:r>
                      <a:r>
                        <a:rPr sz="1600" spc="-10" dirty="0">
                          <a:solidFill>
                            <a:srgbClr val="404040"/>
                          </a:solidFill>
                          <a:latin typeface="Tahoma"/>
                          <a:cs typeface="Tahoma"/>
                        </a:rPr>
                        <a:t>advertising- </a:t>
                      </a:r>
                      <a:r>
                        <a:rPr sz="1600" dirty="0">
                          <a:solidFill>
                            <a:srgbClr val="404040"/>
                          </a:solidFill>
                          <a:latin typeface="Tahoma"/>
                          <a:cs typeface="Tahoma"/>
                        </a:rPr>
                        <a:t>influenced</a:t>
                      </a:r>
                      <a:r>
                        <a:rPr sz="1600" spc="-90" dirty="0">
                          <a:solidFill>
                            <a:srgbClr val="404040"/>
                          </a:solidFill>
                          <a:latin typeface="Tahoma"/>
                          <a:cs typeface="Tahoma"/>
                        </a:rPr>
                        <a:t> </a:t>
                      </a:r>
                      <a:r>
                        <a:rPr sz="1600" dirty="0">
                          <a:solidFill>
                            <a:srgbClr val="404040"/>
                          </a:solidFill>
                          <a:latin typeface="Tahoma"/>
                          <a:cs typeface="Tahoma"/>
                        </a:rPr>
                        <a:t>trips</a:t>
                      </a:r>
                      <a:r>
                        <a:rPr sz="1600" spc="-85" dirty="0">
                          <a:solidFill>
                            <a:srgbClr val="404040"/>
                          </a:solidFill>
                          <a:latin typeface="Tahoma"/>
                          <a:cs typeface="Tahoma"/>
                        </a:rPr>
                        <a:t> </a:t>
                      </a:r>
                      <a:r>
                        <a:rPr sz="1600" spc="-10" dirty="0">
                          <a:solidFill>
                            <a:srgbClr val="404040"/>
                          </a:solidFill>
                          <a:latin typeface="Tahoma"/>
                          <a:cs typeface="Tahoma"/>
                        </a:rPr>
                        <a:t>are</a:t>
                      </a:r>
                      <a:r>
                        <a:rPr sz="1600" spc="-110" dirty="0">
                          <a:solidFill>
                            <a:srgbClr val="404040"/>
                          </a:solidFill>
                          <a:latin typeface="Tahoma"/>
                          <a:cs typeface="Tahoma"/>
                        </a:rPr>
                        <a:t> </a:t>
                      </a:r>
                      <a:r>
                        <a:rPr sz="1600" spc="-10" dirty="0">
                          <a:solidFill>
                            <a:srgbClr val="404040"/>
                          </a:solidFill>
                          <a:latin typeface="Tahoma"/>
                          <a:cs typeface="Tahoma"/>
                        </a:rPr>
                        <a:t>included.</a:t>
                      </a:r>
                      <a:endParaRPr sz="1600" dirty="0">
                        <a:latin typeface="Tahoma"/>
                        <a:cs typeface="Tahoma"/>
                      </a:endParaRPr>
                    </a:p>
                  </a:txBody>
                  <a:tcPr marL="0" marR="0" marT="0" marB="0">
                    <a:lnL w="19050">
                      <a:solidFill>
                        <a:srgbClr val="ACD19C"/>
                      </a:solidFill>
                      <a:prstDash val="sysDash"/>
                    </a:lnL>
                    <a:lnR w="19050">
                      <a:solidFill>
                        <a:srgbClr val="ACD19C"/>
                      </a:solidFill>
                      <a:prstDash val="sysDash"/>
                    </a:lnR>
                    <a:lnB w="19050">
                      <a:solidFill>
                        <a:srgbClr val="ACD19C"/>
                      </a:solidFill>
                      <a:prstDash val="sysDash"/>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5575">
              <a:lnSpc>
                <a:spcPct val="100000"/>
              </a:lnSpc>
              <a:spcBef>
                <a:spcPts val="105"/>
              </a:spcBef>
            </a:pPr>
            <a:r>
              <a:rPr spc="-175" dirty="0"/>
              <a:t>2024</a:t>
            </a:r>
            <a:r>
              <a:rPr spc="-225" dirty="0"/>
              <a:t> </a:t>
            </a:r>
            <a:r>
              <a:rPr spc="-250" dirty="0"/>
              <a:t>SAMPLING</a:t>
            </a:r>
            <a:r>
              <a:rPr spc="-220" dirty="0"/>
              <a:t> </a:t>
            </a:r>
            <a:r>
              <a:rPr spc="-160" dirty="0"/>
              <a:t>MARKETS</a:t>
            </a:r>
          </a:p>
        </p:txBody>
      </p:sp>
      <p:sp>
        <p:nvSpPr>
          <p:cNvPr id="3" name="object 3"/>
          <p:cNvSpPr txBox="1"/>
          <p:nvPr/>
        </p:nvSpPr>
        <p:spPr>
          <a:xfrm>
            <a:off x="1985517" y="1258061"/>
            <a:ext cx="4042410" cy="4208145"/>
          </a:xfrm>
          <a:prstGeom prst="rect">
            <a:avLst/>
          </a:prstGeom>
        </p:spPr>
        <p:txBody>
          <a:bodyPr vert="horz" wrap="square" lIns="0" tIns="46355" rIns="0" bIns="0" rtlCol="0">
            <a:spAutoFit/>
          </a:bodyPr>
          <a:lstStyle/>
          <a:p>
            <a:pPr marL="12700">
              <a:lnSpc>
                <a:spcPct val="100000"/>
              </a:lnSpc>
              <a:spcBef>
                <a:spcPts val="365"/>
              </a:spcBef>
            </a:pPr>
            <a:r>
              <a:rPr sz="1800" b="1" spc="-105" dirty="0">
                <a:solidFill>
                  <a:srgbClr val="094777"/>
                </a:solidFill>
                <a:latin typeface="Tahoma"/>
                <a:cs typeface="Tahoma"/>
              </a:rPr>
              <a:t>Existing </a:t>
            </a:r>
            <a:r>
              <a:rPr sz="1800" b="1" spc="-10" dirty="0">
                <a:solidFill>
                  <a:srgbClr val="094777"/>
                </a:solidFill>
                <a:latin typeface="Tahoma"/>
                <a:cs typeface="Tahoma"/>
              </a:rPr>
              <a:t>Markets</a:t>
            </a:r>
            <a:endParaRPr sz="1800" dirty="0">
              <a:latin typeface="Tahoma"/>
              <a:cs typeface="Tahoma"/>
            </a:endParaRPr>
          </a:p>
          <a:p>
            <a:pPr marL="12700">
              <a:lnSpc>
                <a:spcPct val="100000"/>
              </a:lnSpc>
              <a:spcBef>
                <a:spcPts val="260"/>
              </a:spcBef>
            </a:pPr>
            <a:r>
              <a:rPr sz="1800" dirty="0">
                <a:solidFill>
                  <a:srgbClr val="404040"/>
                </a:solidFill>
                <a:latin typeface="Tahoma"/>
                <a:cs typeface="Tahoma"/>
              </a:rPr>
              <a:t>Atlanta</a:t>
            </a:r>
            <a:r>
              <a:rPr sz="1800" spc="-215" dirty="0">
                <a:solidFill>
                  <a:srgbClr val="404040"/>
                </a:solidFill>
                <a:latin typeface="Tahoma"/>
                <a:cs typeface="Tahoma"/>
              </a:rPr>
              <a:t> </a:t>
            </a:r>
            <a:endParaRPr sz="1800" dirty="0">
              <a:latin typeface="Tahoma"/>
              <a:cs typeface="Tahoma"/>
            </a:endParaRPr>
          </a:p>
          <a:p>
            <a:pPr marL="12700">
              <a:lnSpc>
                <a:spcPct val="100000"/>
              </a:lnSpc>
            </a:pPr>
            <a:r>
              <a:rPr sz="1800" spc="-10" dirty="0">
                <a:solidFill>
                  <a:srgbClr val="404040"/>
                </a:solidFill>
                <a:latin typeface="Tahoma"/>
                <a:cs typeface="Tahoma"/>
              </a:rPr>
              <a:t>Bowling</a:t>
            </a:r>
            <a:r>
              <a:rPr sz="1800" spc="-165" dirty="0">
                <a:solidFill>
                  <a:srgbClr val="404040"/>
                </a:solidFill>
                <a:latin typeface="Tahoma"/>
                <a:cs typeface="Tahoma"/>
              </a:rPr>
              <a:t> </a:t>
            </a:r>
            <a:r>
              <a:rPr sz="1800" spc="-35" dirty="0">
                <a:solidFill>
                  <a:srgbClr val="404040"/>
                </a:solidFill>
                <a:latin typeface="Tahoma"/>
                <a:cs typeface="Tahoma"/>
              </a:rPr>
              <a:t>Green</a:t>
            </a:r>
            <a:r>
              <a:rPr sz="1800" spc="-160"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Charleston-</a:t>
            </a:r>
            <a:r>
              <a:rPr sz="1800" spc="-10" dirty="0">
                <a:solidFill>
                  <a:srgbClr val="404040"/>
                </a:solidFill>
                <a:latin typeface="Tahoma"/>
                <a:cs typeface="Tahoma"/>
              </a:rPr>
              <a:t>Huntington</a:t>
            </a:r>
            <a:r>
              <a:rPr sz="1800" spc="-65"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Chicago</a:t>
            </a:r>
            <a:r>
              <a:rPr sz="1800" spc="-145" dirty="0">
                <a:solidFill>
                  <a:srgbClr val="404040"/>
                </a:solidFill>
                <a:latin typeface="Tahoma"/>
                <a:cs typeface="Tahoma"/>
              </a:rPr>
              <a:t> </a:t>
            </a:r>
            <a:endParaRPr sz="1800" dirty="0">
              <a:latin typeface="Tahoma"/>
              <a:cs typeface="Tahoma"/>
            </a:endParaRPr>
          </a:p>
          <a:p>
            <a:pPr marL="12700">
              <a:lnSpc>
                <a:spcPct val="100000"/>
              </a:lnSpc>
              <a:spcBef>
                <a:spcPts val="5"/>
              </a:spcBef>
            </a:pPr>
            <a:r>
              <a:rPr sz="1800" dirty="0">
                <a:solidFill>
                  <a:srgbClr val="404040"/>
                </a:solidFill>
                <a:latin typeface="Tahoma"/>
                <a:cs typeface="Tahoma"/>
              </a:rPr>
              <a:t>Cincinnati</a:t>
            </a:r>
            <a:r>
              <a:rPr sz="1800" spc="15" dirty="0">
                <a:solidFill>
                  <a:srgbClr val="404040"/>
                </a:solidFill>
                <a:latin typeface="Tahoma"/>
                <a:cs typeface="Tahoma"/>
              </a:rPr>
              <a:t> </a:t>
            </a:r>
            <a:endParaRPr sz="1800" dirty="0">
              <a:latin typeface="Tahoma"/>
              <a:cs typeface="Tahoma"/>
            </a:endParaRPr>
          </a:p>
          <a:p>
            <a:pPr marL="12700">
              <a:lnSpc>
                <a:spcPct val="100000"/>
              </a:lnSpc>
            </a:pPr>
            <a:r>
              <a:rPr sz="1800" spc="-25" dirty="0">
                <a:solidFill>
                  <a:srgbClr val="404040"/>
                </a:solidFill>
                <a:latin typeface="Tahoma"/>
                <a:cs typeface="Tahoma"/>
              </a:rPr>
              <a:t>Columbus,</a:t>
            </a:r>
            <a:r>
              <a:rPr sz="1800" spc="-165" dirty="0">
                <a:solidFill>
                  <a:srgbClr val="404040"/>
                </a:solidFill>
                <a:latin typeface="Tahoma"/>
                <a:cs typeface="Tahoma"/>
              </a:rPr>
              <a:t> </a:t>
            </a:r>
            <a:r>
              <a:rPr sz="1800" spc="-105" dirty="0">
                <a:solidFill>
                  <a:srgbClr val="404040"/>
                </a:solidFill>
                <a:latin typeface="Tahoma"/>
                <a:cs typeface="Tahoma"/>
              </a:rPr>
              <a:t>OH</a:t>
            </a:r>
            <a:r>
              <a:rPr sz="1800" spc="-165"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Evansville</a:t>
            </a:r>
            <a:r>
              <a:rPr sz="1800" spc="-200" dirty="0">
                <a:solidFill>
                  <a:srgbClr val="404040"/>
                </a:solidFill>
                <a:latin typeface="Tahoma"/>
                <a:cs typeface="Tahoma"/>
              </a:rPr>
              <a:t> </a:t>
            </a:r>
            <a:endParaRPr sz="1800" dirty="0">
              <a:latin typeface="Tahoma"/>
              <a:cs typeface="Tahoma"/>
            </a:endParaRPr>
          </a:p>
          <a:p>
            <a:pPr marL="12700">
              <a:lnSpc>
                <a:spcPct val="100000"/>
              </a:lnSpc>
            </a:pPr>
            <a:r>
              <a:rPr sz="1800" spc="-25" dirty="0">
                <a:solidFill>
                  <a:srgbClr val="404040"/>
                </a:solidFill>
                <a:latin typeface="Tahoma"/>
                <a:cs typeface="Tahoma"/>
              </a:rPr>
              <a:t>Indianapolis</a:t>
            </a:r>
            <a:endParaRPr sz="1800" dirty="0">
              <a:latin typeface="Tahoma"/>
              <a:cs typeface="Tahoma"/>
            </a:endParaRPr>
          </a:p>
          <a:p>
            <a:pPr marL="12700">
              <a:lnSpc>
                <a:spcPct val="100000"/>
              </a:lnSpc>
            </a:pPr>
            <a:r>
              <a:rPr sz="1800" spc="-10" dirty="0">
                <a:solidFill>
                  <a:srgbClr val="404040"/>
                </a:solidFill>
                <a:latin typeface="Tahoma"/>
                <a:cs typeface="Tahoma"/>
              </a:rPr>
              <a:t>Knoxville</a:t>
            </a:r>
            <a:r>
              <a:rPr sz="1800" spc="-160"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Lexington</a:t>
            </a:r>
            <a:r>
              <a:rPr sz="1800" spc="-95"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Louisville</a:t>
            </a:r>
            <a:r>
              <a:rPr sz="1800" spc="-30" dirty="0">
                <a:solidFill>
                  <a:srgbClr val="404040"/>
                </a:solidFill>
                <a:latin typeface="Tahoma"/>
                <a:cs typeface="Tahoma"/>
              </a:rPr>
              <a:t> </a:t>
            </a:r>
            <a:endParaRPr sz="1800" dirty="0">
              <a:latin typeface="Tahoma"/>
              <a:cs typeface="Tahoma"/>
            </a:endParaRPr>
          </a:p>
          <a:p>
            <a:pPr marL="12700">
              <a:lnSpc>
                <a:spcPct val="100000"/>
              </a:lnSpc>
            </a:pPr>
            <a:r>
              <a:rPr sz="1800" spc="-10" dirty="0">
                <a:solidFill>
                  <a:srgbClr val="404040"/>
                </a:solidFill>
                <a:latin typeface="Tahoma"/>
                <a:cs typeface="Tahoma"/>
              </a:rPr>
              <a:t>Nashville</a:t>
            </a:r>
            <a:r>
              <a:rPr sz="1800" spc="-120"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Paducah-</a:t>
            </a:r>
            <a:r>
              <a:rPr sz="1800" spc="-10" dirty="0">
                <a:solidFill>
                  <a:srgbClr val="404040"/>
                </a:solidFill>
                <a:latin typeface="Tahoma"/>
                <a:cs typeface="Tahoma"/>
              </a:rPr>
              <a:t>Cape</a:t>
            </a:r>
            <a:r>
              <a:rPr sz="1800" spc="-114" dirty="0">
                <a:solidFill>
                  <a:srgbClr val="404040"/>
                </a:solidFill>
                <a:latin typeface="Tahoma"/>
                <a:cs typeface="Tahoma"/>
              </a:rPr>
              <a:t> </a:t>
            </a:r>
            <a:r>
              <a:rPr sz="1800" spc="-20" dirty="0">
                <a:solidFill>
                  <a:srgbClr val="404040"/>
                </a:solidFill>
                <a:latin typeface="Tahoma"/>
                <a:cs typeface="Tahoma"/>
              </a:rPr>
              <a:t>Girardeau-</a:t>
            </a:r>
            <a:r>
              <a:rPr sz="1800" spc="-10" dirty="0">
                <a:solidFill>
                  <a:srgbClr val="404040"/>
                </a:solidFill>
                <a:latin typeface="Tahoma"/>
                <a:cs typeface="Tahoma"/>
              </a:rPr>
              <a:t>Harrisburg</a:t>
            </a:r>
            <a:r>
              <a:rPr sz="1800" spc="-125"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Saint</a:t>
            </a:r>
            <a:r>
              <a:rPr sz="1800" spc="-70" dirty="0">
                <a:solidFill>
                  <a:srgbClr val="404040"/>
                </a:solidFill>
                <a:latin typeface="Tahoma"/>
                <a:cs typeface="Tahoma"/>
              </a:rPr>
              <a:t> </a:t>
            </a:r>
            <a:r>
              <a:rPr sz="1800" dirty="0">
                <a:solidFill>
                  <a:srgbClr val="404040"/>
                </a:solidFill>
                <a:latin typeface="Tahoma"/>
                <a:cs typeface="Tahoma"/>
              </a:rPr>
              <a:t>Louis</a:t>
            </a:r>
            <a:r>
              <a:rPr sz="1800" spc="-75" dirty="0">
                <a:solidFill>
                  <a:srgbClr val="404040"/>
                </a:solidFill>
                <a:latin typeface="Tahoma"/>
                <a:cs typeface="Tahoma"/>
              </a:rPr>
              <a:t> </a:t>
            </a:r>
            <a:endParaRPr sz="1800" dirty="0">
              <a:latin typeface="Tahoma"/>
              <a:cs typeface="Tahoma"/>
            </a:endParaRPr>
          </a:p>
        </p:txBody>
      </p:sp>
      <p:sp>
        <p:nvSpPr>
          <p:cNvPr id="4" name="object 4"/>
          <p:cNvSpPr txBox="1"/>
          <p:nvPr/>
        </p:nvSpPr>
        <p:spPr>
          <a:xfrm>
            <a:off x="6954773" y="2030729"/>
            <a:ext cx="4225925" cy="2769235"/>
          </a:xfrm>
          <a:prstGeom prst="rect">
            <a:avLst/>
          </a:prstGeom>
        </p:spPr>
        <p:txBody>
          <a:bodyPr vert="horz" wrap="square" lIns="0" tIns="12700" rIns="0" bIns="0" rtlCol="0">
            <a:spAutoFit/>
          </a:bodyPr>
          <a:lstStyle/>
          <a:p>
            <a:pPr marL="12700">
              <a:lnSpc>
                <a:spcPct val="100000"/>
              </a:lnSpc>
              <a:spcBef>
                <a:spcPts val="100"/>
              </a:spcBef>
            </a:pPr>
            <a:r>
              <a:rPr sz="1800" b="1" spc="-170" dirty="0">
                <a:solidFill>
                  <a:srgbClr val="094777"/>
                </a:solidFill>
                <a:latin typeface="Tahoma"/>
                <a:cs typeface="Tahoma"/>
              </a:rPr>
              <a:t>New</a:t>
            </a:r>
            <a:r>
              <a:rPr sz="1800" b="1" spc="-140" dirty="0">
                <a:solidFill>
                  <a:srgbClr val="094777"/>
                </a:solidFill>
                <a:latin typeface="Tahoma"/>
                <a:cs typeface="Tahoma"/>
              </a:rPr>
              <a:t> </a:t>
            </a:r>
            <a:r>
              <a:rPr sz="1800" b="1" spc="-10" dirty="0">
                <a:solidFill>
                  <a:srgbClr val="094777"/>
                </a:solidFill>
                <a:latin typeface="Tahoma"/>
                <a:cs typeface="Tahoma"/>
              </a:rPr>
              <a:t>Markets</a:t>
            </a:r>
            <a:endParaRPr sz="1800" dirty="0">
              <a:latin typeface="Tahoma"/>
              <a:cs typeface="Tahoma"/>
            </a:endParaRPr>
          </a:p>
          <a:p>
            <a:pPr marL="12700">
              <a:lnSpc>
                <a:spcPct val="100000"/>
              </a:lnSpc>
            </a:pPr>
            <a:r>
              <a:rPr sz="1800" spc="-20" dirty="0">
                <a:solidFill>
                  <a:srgbClr val="404040"/>
                </a:solidFill>
                <a:latin typeface="Tahoma"/>
                <a:cs typeface="Tahoma"/>
              </a:rPr>
              <a:t>Champaign-</a:t>
            </a:r>
            <a:r>
              <a:rPr sz="1800" dirty="0">
                <a:solidFill>
                  <a:srgbClr val="404040"/>
                </a:solidFill>
                <a:latin typeface="Tahoma"/>
                <a:cs typeface="Tahoma"/>
              </a:rPr>
              <a:t>Springfield-</a:t>
            </a:r>
            <a:r>
              <a:rPr sz="1800" spc="-10" dirty="0">
                <a:solidFill>
                  <a:srgbClr val="404040"/>
                </a:solidFill>
                <a:latin typeface="Tahoma"/>
                <a:cs typeface="Tahoma"/>
              </a:rPr>
              <a:t>Decatur</a:t>
            </a:r>
            <a:r>
              <a:rPr sz="1800" spc="70" dirty="0">
                <a:solidFill>
                  <a:srgbClr val="404040"/>
                </a:solidFill>
                <a:latin typeface="Tahoma"/>
                <a:cs typeface="Tahoma"/>
              </a:rPr>
              <a:t> </a:t>
            </a:r>
            <a:endParaRPr sz="1800" dirty="0">
              <a:latin typeface="Tahoma"/>
              <a:cs typeface="Tahoma"/>
            </a:endParaRPr>
          </a:p>
          <a:p>
            <a:pPr marL="12700">
              <a:lnSpc>
                <a:spcPct val="100000"/>
              </a:lnSpc>
            </a:pPr>
            <a:r>
              <a:rPr sz="1800" spc="-10" dirty="0">
                <a:solidFill>
                  <a:srgbClr val="404040"/>
                </a:solidFill>
                <a:latin typeface="Tahoma"/>
                <a:cs typeface="Tahoma"/>
              </a:rPr>
              <a:t>Dallas-</a:t>
            </a:r>
            <a:r>
              <a:rPr sz="1800" dirty="0">
                <a:solidFill>
                  <a:srgbClr val="404040"/>
                </a:solidFill>
                <a:latin typeface="Tahoma"/>
                <a:cs typeface="Tahoma"/>
              </a:rPr>
              <a:t>Fort</a:t>
            </a:r>
            <a:r>
              <a:rPr sz="1800" spc="-155" dirty="0">
                <a:solidFill>
                  <a:srgbClr val="404040"/>
                </a:solidFill>
                <a:latin typeface="Tahoma"/>
                <a:cs typeface="Tahoma"/>
              </a:rPr>
              <a:t> </a:t>
            </a:r>
            <a:r>
              <a:rPr sz="1800" spc="-10" dirty="0">
                <a:solidFill>
                  <a:srgbClr val="404040"/>
                </a:solidFill>
                <a:latin typeface="Tahoma"/>
                <a:cs typeface="Tahoma"/>
              </a:rPr>
              <a:t>Worth</a:t>
            </a:r>
            <a:r>
              <a:rPr sz="1800" spc="-145" dirty="0">
                <a:solidFill>
                  <a:srgbClr val="404040"/>
                </a:solidFill>
                <a:latin typeface="Tahoma"/>
                <a:cs typeface="Tahoma"/>
              </a:rPr>
              <a:t> </a:t>
            </a:r>
            <a:endParaRPr sz="1800" dirty="0">
              <a:latin typeface="Tahoma"/>
              <a:cs typeface="Tahoma"/>
            </a:endParaRPr>
          </a:p>
          <a:p>
            <a:pPr marL="12700">
              <a:lnSpc>
                <a:spcPct val="100000"/>
              </a:lnSpc>
            </a:pPr>
            <a:r>
              <a:rPr sz="1800" dirty="0">
                <a:solidFill>
                  <a:srgbClr val="404040"/>
                </a:solidFill>
                <a:latin typeface="Tahoma"/>
                <a:cs typeface="Tahoma"/>
              </a:rPr>
              <a:t>Detroit</a:t>
            </a:r>
            <a:r>
              <a:rPr sz="1800" spc="-200" dirty="0">
                <a:solidFill>
                  <a:srgbClr val="404040"/>
                </a:solidFill>
                <a:latin typeface="Tahoma"/>
                <a:cs typeface="Tahoma"/>
              </a:rPr>
              <a:t> </a:t>
            </a:r>
            <a:endParaRPr sz="1800" dirty="0">
              <a:latin typeface="Tahoma"/>
              <a:cs typeface="Tahoma"/>
            </a:endParaRPr>
          </a:p>
          <a:p>
            <a:pPr marL="12700" marR="5080">
              <a:lnSpc>
                <a:spcPct val="100000"/>
              </a:lnSpc>
            </a:pPr>
            <a:r>
              <a:rPr sz="1800" spc="-45" dirty="0">
                <a:solidFill>
                  <a:srgbClr val="404040"/>
                </a:solidFill>
                <a:latin typeface="Tahoma"/>
                <a:cs typeface="Tahoma"/>
              </a:rPr>
              <a:t>Grand</a:t>
            </a:r>
            <a:r>
              <a:rPr sz="1800" spc="-100" dirty="0">
                <a:solidFill>
                  <a:srgbClr val="404040"/>
                </a:solidFill>
                <a:latin typeface="Tahoma"/>
                <a:cs typeface="Tahoma"/>
              </a:rPr>
              <a:t> </a:t>
            </a:r>
            <a:r>
              <a:rPr sz="1800" dirty="0">
                <a:solidFill>
                  <a:srgbClr val="404040"/>
                </a:solidFill>
                <a:latin typeface="Tahoma"/>
                <a:cs typeface="Tahoma"/>
              </a:rPr>
              <a:t>Rapids-</a:t>
            </a:r>
            <a:r>
              <a:rPr sz="1800" spc="-10" dirty="0">
                <a:solidFill>
                  <a:srgbClr val="404040"/>
                </a:solidFill>
                <a:latin typeface="Tahoma"/>
                <a:cs typeface="Tahoma"/>
              </a:rPr>
              <a:t>Kalamazoo-</a:t>
            </a:r>
            <a:r>
              <a:rPr sz="1800" dirty="0">
                <a:solidFill>
                  <a:srgbClr val="404040"/>
                </a:solidFill>
                <a:latin typeface="Tahoma"/>
                <a:cs typeface="Tahoma"/>
              </a:rPr>
              <a:t>Battle</a:t>
            </a:r>
            <a:r>
              <a:rPr sz="1800" spc="-135" dirty="0">
                <a:solidFill>
                  <a:srgbClr val="404040"/>
                </a:solidFill>
                <a:latin typeface="Tahoma"/>
                <a:cs typeface="Tahoma"/>
              </a:rPr>
              <a:t> </a:t>
            </a:r>
            <a:r>
              <a:rPr sz="1800" dirty="0">
                <a:solidFill>
                  <a:srgbClr val="404040"/>
                </a:solidFill>
                <a:latin typeface="Tahoma"/>
                <a:cs typeface="Tahoma"/>
              </a:rPr>
              <a:t>Creek</a:t>
            </a:r>
            <a:r>
              <a:rPr sz="1800" spc="-110" dirty="0">
                <a:solidFill>
                  <a:srgbClr val="404040"/>
                </a:solidFill>
                <a:latin typeface="Tahoma"/>
                <a:cs typeface="Tahoma"/>
              </a:rPr>
              <a:t> </a:t>
            </a:r>
            <a:r>
              <a:rPr sz="1800" spc="-105" dirty="0">
                <a:solidFill>
                  <a:srgbClr val="404040"/>
                </a:solidFill>
                <a:latin typeface="Tahoma"/>
                <a:cs typeface="Tahoma"/>
              </a:rPr>
              <a:t> </a:t>
            </a:r>
            <a:r>
              <a:rPr sz="1800" spc="-30" dirty="0">
                <a:solidFill>
                  <a:srgbClr val="404040"/>
                </a:solidFill>
                <a:latin typeface="Tahoma"/>
                <a:cs typeface="Tahoma"/>
              </a:rPr>
              <a:t>Orlando-</a:t>
            </a:r>
            <a:r>
              <a:rPr sz="1800" spc="-40" dirty="0">
                <a:solidFill>
                  <a:srgbClr val="404040"/>
                </a:solidFill>
                <a:latin typeface="Tahoma"/>
                <a:cs typeface="Tahoma"/>
              </a:rPr>
              <a:t>Daytona</a:t>
            </a:r>
            <a:r>
              <a:rPr sz="1800" spc="-65" dirty="0">
                <a:solidFill>
                  <a:srgbClr val="404040"/>
                </a:solidFill>
                <a:latin typeface="Tahoma"/>
                <a:cs typeface="Tahoma"/>
              </a:rPr>
              <a:t> </a:t>
            </a:r>
            <a:r>
              <a:rPr sz="1800" dirty="0">
                <a:solidFill>
                  <a:srgbClr val="404040"/>
                </a:solidFill>
                <a:latin typeface="Tahoma"/>
                <a:cs typeface="Tahoma"/>
              </a:rPr>
              <a:t>Beach-</a:t>
            </a:r>
            <a:r>
              <a:rPr sz="1800" spc="-30" dirty="0">
                <a:solidFill>
                  <a:srgbClr val="404040"/>
                </a:solidFill>
                <a:latin typeface="Tahoma"/>
                <a:cs typeface="Tahoma"/>
              </a:rPr>
              <a:t>Melbourne</a:t>
            </a:r>
            <a:r>
              <a:rPr sz="1800" spc="-35" dirty="0">
                <a:solidFill>
                  <a:srgbClr val="404040"/>
                </a:solidFill>
                <a:latin typeface="Tahoma"/>
                <a:cs typeface="Tahoma"/>
              </a:rPr>
              <a:t> </a:t>
            </a:r>
            <a:r>
              <a:rPr sz="1800" spc="-30" dirty="0">
                <a:solidFill>
                  <a:srgbClr val="404040"/>
                </a:solidFill>
                <a:latin typeface="Tahoma"/>
                <a:cs typeface="Tahoma"/>
              </a:rPr>
              <a:t> </a:t>
            </a:r>
            <a:r>
              <a:rPr sz="1800" spc="-20" dirty="0">
                <a:solidFill>
                  <a:srgbClr val="404040"/>
                </a:solidFill>
                <a:latin typeface="Tahoma"/>
                <a:cs typeface="Tahoma"/>
              </a:rPr>
              <a:t>Washington,</a:t>
            </a:r>
            <a:r>
              <a:rPr sz="1800" spc="-155" dirty="0">
                <a:solidFill>
                  <a:srgbClr val="404040"/>
                </a:solidFill>
                <a:latin typeface="Tahoma"/>
                <a:cs typeface="Tahoma"/>
              </a:rPr>
              <a:t> </a:t>
            </a:r>
            <a:r>
              <a:rPr sz="1800" spc="-65" dirty="0">
                <a:solidFill>
                  <a:srgbClr val="404040"/>
                </a:solidFill>
                <a:latin typeface="Tahoma"/>
                <a:cs typeface="Tahoma"/>
              </a:rPr>
              <a:t>DC</a:t>
            </a:r>
            <a:r>
              <a:rPr sz="1800" spc="-155" dirty="0">
                <a:solidFill>
                  <a:srgbClr val="404040"/>
                </a:solidFill>
                <a:latin typeface="Tahoma"/>
                <a:cs typeface="Tahoma"/>
              </a:rPr>
              <a:t> </a:t>
            </a:r>
            <a:r>
              <a:rPr sz="1800" spc="-50" dirty="0">
                <a:solidFill>
                  <a:srgbClr val="404040"/>
                </a:solidFill>
                <a:latin typeface="Tahoma"/>
                <a:cs typeface="Tahoma"/>
              </a:rPr>
              <a:t>(Hagerstown)</a:t>
            </a:r>
            <a:r>
              <a:rPr sz="1800" spc="-140" dirty="0">
                <a:solidFill>
                  <a:srgbClr val="404040"/>
                </a:solidFill>
                <a:latin typeface="Tahoma"/>
                <a:cs typeface="Tahoma"/>
              </a:rPr>
              <a:t> </a:t>
            </a:r>
            <a:endParaRPr sz="1800" dirty="0">
              <a:latin typeface="Tahoma"/>
              <a:cs typeface="Tahoma"/>
            </a:endParaRPr>
          </a:p>
          <a:p>
            <a:pPr marL="12700">
              <a:lnSpc>
                <a:spcPct val="100000"/>
              </a:lnSpc>
            </a:pPr>
            <a:r>
              <a:rPr sz="1800" spc="-40" dirty="0">
                <a:solidFill>
                  <a:srgbClr val="404040"/>
                </a:solidFill>
                <a:latin typeface="Tahoma"/>
                <a:cs typeface="Tahoma"/>
              </a:rPr>
              <a:t>Dayton</a:t>
            </a:r>
            <a:r>
              <a:rPr sz="1800" spc="-185" dirty="0">
                <a:solidFill>
                  <a:srgbClr val="404040"/>
                </a:solidFill>
                <a:latin typeface="Tahoma"/>
                <a:cs typeface="Tahoma"/>
              </a:rPr>
              <a:t> </a:t>
            </a:r>
            <a:endParaRPr sz="1800" dirty="0">
              <a:latin typeface="Tahoma"/>
              <a:cs typeface="Tahoma"/>
            </a:endParaRPr>
          </a:p>
          <a:p>
            <a:pPr marL="12700">
              <a:lnSpc>
                <a:spcPct val="100000"/>
              </a:lnSpc>
            </a:pPr>
            <a:r>
              <a:rPr sz="1800" spc="-10" dirty="0">
                <a:solidFill>
                  <a:srgbClr val="404040"/>
                </a:solidFill>
                <a:latin typeface="Tahoma"/>
                <a:cs typeface="Tahoma"/>
              </a:rPr>
              <a:t>Cleveland-Akron</a:t>
            </a:r>
            <a:r>
              <a:rPr sz="1800" spc="-165" dirty="0">
                <a:solidFill>
                  <a:srgbClr val="404040"/>
                </a:solidFill>
                <a:latin typeface="Tahoma"/>
                <a:cs typeface="Tahoma"/>
              </a:rPr>
              <a:t> </a:t>
            </a:r>
            <a:r>
              <a:rPr sz="1800" spc="-70" dirty="0">
                <a:solidFill>
                  <a:srgbClr val="404040"/>
                </a:solidFill>
                <a:latin typeface="Tahoma"/>
                <a:cs typeface="Tahoma"/>
              </a:rPr>
              <a:t>(Canton)</a:t>
            </a:r>
            <a:r>
              <a:rPr sz="1800" spc="-130" dirty="0">
                <a:solidFill>
                  <a:srgbClr val="404040"/>
                </a:solidFill>
                <a:latin typeface="Tahoma"/>
                <a:cs typeface="Tahoma"/>
              </a:rPr>
              <a:t> </a:t>
            </a:r>
            <a:endParaRPr sz="1800" dirty="0">
              <a:latin typeface="Tahoma"/>
              <a:cs typeface="Tahoma"/>
            </a:endParaRPr>
          </a:p>
          <a:p>
            <a:pPr marL="12700">
              <a:lnSpc>
                <a:spcPct val="100000"/>
              </a:lnSpc>
              <a:spcBef>
                <a:spcPts val="5"/>
              </a:spcBef>
            </a:pPr>
            <a:r>
              <a:rPr sz="1800" spc="-10" dirty="0">
                <a:solidFill>
                  <a:srgbClr val="404040"/>
                </a:solidFill>
                <a:latin typeface="Tahoma"/>
                <a:cs typeface="Tahoma"/>
              </a:rPr>
              <a:t>Toronto</a:t>
            </a:r>
            <a:r>
              <a:rPr sz="1800" spc="-185" dirty="0">
                <a:solidFill>
                  <a:srgbClr val="404040"/>
                </a:solidFill>
                <a:latin typeface="Tahoma"/>
                <a:cs typeface="Tahoma"/>
              </a:rPr>
              <a:t> </a:t>
            </a:r>
            <a:r>
              <a:rPr sz="1800" spc="-35" dirty="0">
                <a:solidFill>
                  <a:srgbClr val="404040"/>
                </a:solidFill>
                <a:latin typeface="Tahoma"/>
                <a:cs typeface="Tahoma"/>
              </a:rPr>
              <a:t>[CMA],</a:t>
            </a:r>
            <a:r>
              <a:rPr sz="1800" spc="-145" dirty="0">
                <a:solidFill>
                  <a:srgbClr val="404040"/>
                </a:solidFill>
                <a:latin typeface="Tahoma"/>
                <a:cs typeface="Tahoma"/>
              </a:rPr>
              <a:t> </a:t>
            </a:r>
            <a:r>
              <a:rPr sz="1800" spc="-30" dirty="0">
                <a:solidFill>
                  <a:srgbClr val="404040"/>
                </a:solidFill>
                <a:latin typeface="Tahoma"/>
                <a:cs typeface="Tahoma"/>
              </a:rPr>
              <a:t>Ontario</a:t>
            </a:r>
            <a:r>
              <a:rPr sz="1800" spc="-145" dirty="0">
                <a:solidFill>
                  <a:srgbClr val="404040"/>
                </a:solidFill>
                <a:latin typeface="Tahoma"/>
                <a:cs typeface="Tahoma"/>
              </a:rPr>
              <a:t> </a:t>
            </a:r>
            <a:endParaRPr sz="1800" dirty="0">
              <a:latin typeface="Tahoma"/>
              <a:cs typeface="Tahoma"/>
            </a:endParaRPr>
          </a:p>
        </p:txBody>
      </p:sp>
      <p:sp>
        <p:nvSpPr>
          <p:cNvPr id="5" name="object 5"/>
          <p:cNvSpPr/>
          <p:nvPr/>
        </p:nvSpPr>
        <p:spPr>
          <a:xfrm>
            <a:off x="6822440" y="1800605"/>
            <a:ext cx="144145" cy="3275965"/>
          </a:xfrm>
          <a:custGeom>
            <a:avLst/>
            <a:gdLst/>
            <a:ahLst/>
            <a:cxnLst/>
            <a:rect l="l" t="t" r="r" b="b"/>
            <a:pathLst>
              <a:path w="144145" h="3275965">
                <a:moveTo>
                  <a:pt x="144017" y="3275837"/>
                </a:moveTo>
                <a:lnTo>
                  <a:pt x="87975" y="3274901"/>
                </a:lnTo>
                <a:lnTo>
                  <a:pt x="42195" y="3272345"/>
                </a:lnTo>
                <a:lnTo>
                  <a:pt x="11322" y="3268551"/>
                </a:lnTo>
                <a:lnTo>
                  <a:pt x="0" y="3263900"/>
                </a:lnTo>
                <a:lnTo>
                  <a:pt x="0" y="12064"/>
                </a:lnTo>
                <a:lnTo>
                  <a:pt x="11322" y="7393"/>
                </a:lnTo>
                <a:lnTo>
                  <a:pt x="42195" y="3555"/>
                </a:lnTo>
                <a:lnTo>
                  <a:pt x="87975" y="956"/>
                </a:lnTo>
                <a:lnTo>
                  <a:pt x="144017" y="0"/>
                </a:lnTo>
              </a:path>
            </a:pathLst>
          </a:custGeom>
          <a:ln w="19050">
            <a:solidFill>
              <a:srgbClr val="4A85B7"/>
            </a:solidFill>
          </a:ln>
        </p:spPr>
        <p:txBody>
          <a:bodyPr wrap="square" lIns="0" tIns="0" rIns="0" bIns="0" rtlCol="0"/>
          <a:lstStyle/>
          <a:p>
            <a:endParaRPr/>
          </a:p>
        </p:txBody>
      </p:sp>
      <p:sp>
        <p:nvSpPr>
          <p:cNvPr id="6" name="object 6"/>
          <p:cNvSpPr/>
          <p:nvPr/>
        </p:nvSpPr>
        <p:spPr>
          <a:xfrm>
            <a:off x="1859788" y="1249425"/>
            <a:ext cx="138430" cy="4310380"/>
          </a:xfrm>
          <a:custGeom>
            <a:avLst/>
            <a:gdLst/>
            <a:ahLst/>
            <a:cxnLst/>
            <a:rect l="l" t="t" r="r" b="b"/>
            <a:pathLst>
              <a:path w="138430" h="4310380">
                <a:moveTo>
                  <a:pt x="138049" y="4310253"/>
                </a:moveTo>
                <a:lnTo>
                  <a:pt x="84331" y="4309340"/>
                </a:lnTo>
                <a:lnTo>
                  <a:pt x="40449" y="4306855"/>
                </a:lnTo>
                <a:lnTo>
                  <a:pt x="10854" y="4303180"/>
                </a:lnTo>
                <a:lnTo>
                  <a:pt x="0" y="4298696"/>
                </a:lnTo>
                <a:lnTo>
                  <a:pt x="0" y="11430"/>
                </a:lnTo>
                <a:lnTo>
                  <a:pt x="10854" y="6965"/>
                </a:lnTo>
                <a:lnTo>
                  <a:pt x="40449" y="3333"/>
                </a:lnTo>
                <a:lnTo>
                  <a:pt x="84331" y="892"/>
                </a:lnTo>
                <a:lnTo>
                  <a:pt x="138049" y="0"/>
                </a:lnTo>
              </a:path>
            </a:pathLst>
          </a:custGeom>
          <a:ln w="19050">
            <a:solidFill>
              <a:srgbClr val="4A85B7"/>
            </a:solidFill>
          </a:ln>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593"/>
            <a:ext cx="12201525" cy="619125"/>
          </a:xfrm>
          <a:custGeom>
            <a:avLst/>
            <a:gdLst/>
            <a:ahLst/>
            <a:cxnLst/>
            <a:rect l="l" t="t" r="r" b="b"/>
            <a:pathLst>
              <a:path w="12201525" h="619125">
                <a:moveTo>
                  <a:pt x="12201525" y="0"/>
                </a:moveTo>
                <a:lnTo>
                  <a:pt x="0" y="0"/>
                </a:lnTo>
                <a:lnTo>
                  <a:pt x="0" y="619125"/>
                </a:lnTo>
                <a:lnTo>
                  <a:pt x="12201525" y="619125"/>
                </a:lnTo>
                <a:lnTo>
                  <a:pt x="12201525" y="0"/>
                </a:lnTo>
                <a:close/>
              </a:path>
            </a:pathLst>
          </a:custGeom>
          <a:solidFill>
            <a:srgbClr val="094777"/>
          </a:solidFill>
        </p:spPr>
        <p:txBody>
          <a:bodyPr wrap="square" lIns="0" tIns="0" rIns="0" bIns="0" rtlCol="0"/>
          <a:lstStyle/>
          <a:p>
            <a:endParaRPr/>
          </a:p>
        </p:txBody>
      </p:sp>
      <p:pic>
        <p:nvPicPr>
          <p:cNvPr id="3" name="object 3"/>
          <p:cNvPicPr/>
          <p:nvPr/>
        </p:nvPicPr>
        <p:blipFill>
          <a:blip r:embed="rId2" cstate="print"/>
          <a:stretch>
            <a:fillRect/>
          </a:stretch>
        </p:blipFill>
        <p:spPr>
          <a:xfrm>
            <a:off x="10287000" y="6143625"/>
            <a:ext cx="1618042" cy="358342"/>
          </a:xfrm>
          <a:prstGeom prst="rect">
            <a:avLst/>
          </a:prstGeom>
        </p:spPr>
      </p:pic>
      <p:sp>
        <p:nvSpPr>
          <p:cNvPr id="4" name="object 4"/>
          <p:cNvSpPr/>
          <p:nvPr/>
        </p:nvSpPr>
        <p:spPr>
          <a:xfrm>
            <a:off x="9144000" y="238124"/>
            <a:ext cx="3060065" cy="47625"/>
          </a:xfrm>
          <a:custGeom>
            <a:avLst/>
            <a:gdLst/>
            <a:ahLst/>
            <a:cxnLst/>
            <a:rect l="l" t="t" r="r" b="b"/>
            <a:pathLst>
              <a:path w="3060065" h="47625">
                <a:moveTo>
                  <a:pt x="3059938" y="0"/>
                </a:moveTo>
                <a:lnTo>
                  <a:pt x="0" y="0"/>
                </a:lnTo>
                <a:lnTo>
                  <a:pt x="0" y="47625"/>
                </a:lnTo>
                <a:lnTo>
                  <a:pt x="3059938" y="47625"/>
                </a:lnTo>
                <a:lnTo>
                  <a:pt x="3059938" y="0"/>
                </a:lnTo>
                <a:close/>
              </a:path>
            </a:pathLst>
          </a:custGeom>
          <a:solidFill>
            <a:srgbClr val="3084B7"/>
          </a:solidFill>
        </p:spPr>
        <p:txBody>
          <a:bodyPr wrap="square" lIns="0" tIns="0" rIns="0" bIns="0" rtlCol="0"/>
          <a:lstStyle/>
          <a:p>
            <a:endParaRPr/>
          </a:p>
        </p:txBody>
      </p:sp>
      <p:sp>
        <p:nvSpPr>
          <p:cNvPr id="5" name="object 5"/>
          <p:cNvSpPr/>
          <p:nvPr/>
        </p:nvSpPr>
        <p:spPr>
          <a:xfrm>
            <a:off x="10144125" y="428624"/>
            <a:ext cx="2057400" cy="47625"/>
          </a:xfrm>
          <a:custGeom>
            <a:avLst/>
            <a:gdLst/>
            <a:ahLst/>
            <a:cxnLst/>
            <a:rect l="l" t="t" r="r" b="b"/>
            <a:pathLst>
              <a:path w="2057400" h="47625">
                <a:moveTo>
                  <a:pt x="2057400" y="0"/>
                </a:moveTo>
                <a:lnTo>
                  <a:pt x="0" y="0"/>
                </a:lnTo>
                <a:lnTo>
                  <a:pt x="0" y="47625"/>
                </a:lnTo>
                <a:lnTo>
                  <a:pt x="2057400" y="47625"/>
                </a:lnTo>
                <a:lnTo>
                  <a:pt x="2057400" y="0"/>
                </a:lnTo>
                <a:close/>
              </a:path>
            </a:pathLst>
          </a:custGeom>
          <a:solidFill>
            <a:srgbClr val="ACD19C"/>
          </a:solidFill>
        </p:spPr>
        <p:txBody>
          <a:bodyPr wrap="square" lIns="0" tIns="0" rIns="0" bIns="0" rtlCol="0"/>
          <a:lstStyle/>
          <a:p>
            <a:endParaRPr/>
          </a:p>
        </p:txBody>
      </p:sp>
      <p:grpSp>
        <p:nvGrpSpPr>
          <p:cNvPr id="6" name="object 6"/>
          <p:cNvGrpSpPr/>
          <p:nvPr/>
        </p:nvGrpSpPr>
        <p:grpSpPr>
          <a:xfrm>
            <a:off x="0" y="6791324"/>
            <a:ext cx="12204065" cy="47625"/>
            <a:chOff x="0" y="6791324"/>
            <a:chExt cx="12204065" cy="47625"/>
          </a:xfrm>
        </p:grpSpPr>
        <p:sp>
          <p:nvSpPr>
            <p:cNvPr id="7" name="object 7"/>
            <p:cNvSpPr/>
            <p:nvPr/>
          </p:nvSpPr>
          <p:spPr>
            <a:xfrm>
              <a:off x="0" y="6791324"/>
              <a:ext cx="2714625" cy="47625"/>
            </a:xfrm>
            <a:custGeom>
              <a:avLst/>
              <a:gdLst/>
              <a:ahLst/>
              <a:cxnLst/>
              <a:rect l="l" t="t" r="r" b="b"/>
              <a:pathLst>
                <a:path w="2714625" h="47625">
                  <a:moveTo>
                    <a:pt x="2714625" y="0"/>
                  </a:moveTo>
                  <a:lnTo>
                    <a:pt x="0" y="0"/>
                  </a:lnTo>
                  <a:lnTo>
                    <a:pt x="0" y="47625"/>
                  </a:lnTo>
                  <a:lnTo>
                    <a:pt x="2714625" y="47625"/>
                  </a:lnTo>
                  <a:lnTo>
                    <a:pt x="2714625" y="0"/>
                  </a:lnTo>
                  <a:close/>
                </a:path>
              </a:pathLst>
            </a:custGeom>
            <a:solidFill>
              <a:srgbClr val="ACD19C"/>
            </a:solidFill>
          </p:spPr>
          <p:txBody>
            <a:bodyPr wrap="square" lIns="0" tIns="0" rIns="0" bIns="0" rtlCol="0"/>
            <a:lstStyle/>
            <a:p>
              <a:endParaRPr/>
            </a:p>
          </p:txBody>
        </p:sp>
        <p:sp>
          <p:nvSpPr>
            <p:cNvPr id="8" name="object 8"/>
            <p:cNvSpPr/>
            <p:nvPr/>
          </p:nvSpPr>
          <p:spPr>
            <a:xfrm>
              <a:off x="2714625" y="6791324"/>
              <a:ext cx="4619625" cy="47625"/>
            </a:xfrm>
            <a:custGeom>
              <a:avLst/>
              <a:gdLst/>
              <a:ahLst/>
              <a:cxnLst/>
              <a:rect l="l" t="t" r="r" b="b"/>
              <a:pathLst>
                <a:path w="4619625" h="47625">
                  <a:moveTo>
                    <a:pt x="4619625" y="0"/>
                  </a:moveTo>
                  <a:lnTo>
                    <a:pt x="0" y="0"/>
                  </a:lnTo>
                  <a:lnTo>
                    <a:pt x="0" y="47625"/>
                  </a:lnTo>
                  <a:lnTo>
                    <a:pt x="4619625" y="47625"/>
                  </a:lnTo>
                  <a:lnTo>
                    <a:pt x="4619625" y="0"/>
                  </a:lnTo>
                  <a:close/>
                </a:path>
              </a:pathLst>
            </a:custGeom>
            <a:solidFill>
              <a:srgbClr val="094777"/>
            </a:solidFill>
          </p:spPr>
          <p:txBody>
            <a:bodyPr wrap="square" lIns="0" tIns="0" rIns="0" bIns="0" rtlCol="0"/>
            <a:lstStyle/>
            <a:p>
              <a:endParaRPr/>
            </a:p>
          </p:txBody>
        </p:sp>
        <p:sp>
          <p:nvSpPr>
            <p:cNvPr id="9" name="object 9"/>
            <p:cNvSpPr/>
            <p:nvPr/>
          </p:nvSpPr>
          <p:spPr>
            <a:xfrm>
              <a:off x="7334250" y="6791324"/>
              <a:ext cx="4869815" cy="47625"/>
            </a:xfrm>
            <a:custGeom>
              <a:avLst/>
              <a:gdLst/>
              <a:ahLst/>
              <a:cxnLst/>
              <a:rect l="l" t="t" r="r" b="b"/>
              <a:pathLst>
                <a:path w="4869815" h="47625">
                  <a:moveTo>
                    <a:pt x="4869688" y="0"/>
                  </a:moveTo>
                  <a:lnTo>
                    <a:pt x="0" y="0"/>
                  </a:lnTo>
                  <a:lnTo>
                    <a:pt x="0" y="47625"/>
                  </a:lnTo>
                  <a:lnTo>
                    <a:pt x="4869688" y="47625"/>
                  </a:lnTo>
                  <a:lnTo>
                    <a:pt x="4869688" y="0"/>
                  </a:lnTo>
                  <a:close/>
                </a:path>
              </a:pathLst>
            </a:custGeom>
            <a:solidFill>
              <a:srgbClr val="3084B7"/>
            </a:solidFill>
          </p:spPr>
          <p:txBody>
            <a:bodyPr wrap="square" lIns="0" tIns="0" rIns="0" bIns="0" rtlCol="0"/>
            <a:lstStyle/>
            <a:p>
              <a:endParaRPr/>
            </a:p>
          </p:txBody>
        </p:sp>
      </p:grpSp>
      <p:sp>
        <p:nvSpPr>
          <p:cNvPr id="10" name="object 10"/>
          <p:cNvSpPr txBox="1">
            <a:spLocks noGrp="1"/>
          </p:cNvSpPr>
          <p:nvPr>
            <p:ph type="title"/>
          </p:nvPr>
        </p:nvSpPr>
        <p:spPr>
          <a:prstGeom prst="rect">
            <a:avLst/>
          </a:prstGeom>
        </p:spPr>
        <p:txBody>
          <a:bodyPr vert="horz" wrap="square" lIns="0" tIns="13335" rIns="0" bIns="0" rtlCol="0">
            <a:spAutoFit/>
          </a:bodyPr>
          <a:lstStyle/>
          <a:p>
            <a:pPr marL="155575">
              <a:lnSpc>
                <a:spcPct val="100000"/>
              </a:lnSpc>
              <a:spcBef>
                <a:spcPts val="105"/>
              </a:spcBef>
            </a:pPr>
            <a:r>
              <a:rPr spc="-145" dirty="0"/>
              <a:t>KEY</a:t>
            </a:r>
            <a:r>
              <a:rPr spc="-240" dirty="0"/>
              <a:t> </a:t>
            </a:r>
            <a:r>
              <a:rPr spc="-300" dirty="0"/>
              <a:t>FINDINGS:</a:t>
            </a:r>
            <a:r>
              <a:rPr spc="-240" dirty="0"/>
              <a:t> </a:t>
            </a:r>
            <a:r>
              <a:rPr spc="-225" dirty="0"/>
              <a:t>RETURN </a:t>
            </a:r>
            <a:r>
              <a:rPr spc="-340" dirty="0"/>
              <a:t>ON</a:t>
            </a:r>
            <a:r>
              <a:rPr spc="-225" dirty="0"/>
              <a:t> </a:t>
            </a:r>
            <a:r>
              <a:rPr spc="-190" dirty="0"/>
              <a:t>INVESTMENT</a:t>
            </a:r>
          </a:p>
        </p:txBody>
      </p:sp>
      <p:grpSp>
        <p:nvGrpSpPr>
          <p:cNvPr id="11" name="object 11"/>
          <p:cNvGrpSpPr/>
          <p:nvPr/>
        </p:nvGrpSpPr>
        <p:grpSpPr>
          <a:xfrm>
            <a:off x="657225" y="1116075"/>
            <a:ext cx="10877550" cy="4262755"/>
            <a:chOff x="657225" y="1116075"/>
            <a:chExt cx="10877550" cy="4262755"/>
          </a:xfrm>
        </p:grpSpPr>
        <p:sp>
          <p:nvSpPr>
            <p:cNvPr id="12" name="object 12"/>
            <p:cNvSpPr/>
            <p:nvPr/>
          </p:nvSpPr>
          <p:spPr>
            <a:xfrm>
              <a:off x="666750" y="1295399"/>
              <a:ext cx="10858500" cy="4073525"/>
            </a:xfrm>
            <a:custGeom>
              <a:avLst/>
              <a:gdLst/>
              <a:ahLst/>
              <a:cxnLst/>
              <a:rect l="l" t="t" r="r" b="b"/>
              <a:pathLst>
                <a:path w="10858500" h="4073525">
                  <a:moveTo>
                    <a:pt x="0" y="4073525"/>
                  </a:moveTo>
                  <a:lnTo>
                    <a:pt x="10858500" y="4073525"/>
                  </a:lnTo>
                  <a:lnTo>
                    <a:pt x="10858500" y="0"/>
                  </a:lnTo>
                  <a:lnTo>
                    <a:pt x="0" y="0"/>
                  </a:lnTo>
                  <a:lnTo>
                    <a:pt x="0" y="4073525"/>
                  </a:lnTo>
                  <a:close/>
                </a:path>
              </a:pathLst>
            </a:custGeom>
            <a:ln w="19050">
              <a:solidFill>
                <a:srgbClr val="EED381"/>
              </a:solidFill>
              <a:prstDash val="sysDash"/>
            </a:ln>
          </p:spPr>
          <p:txBody>
            <a:bodyPr wrap="square" lIns="0" tIns="0" rIns="0" bIns="0" rtlCol="0"/>
            <a:lstStyle/>
            <a:p>
              <a:endParaRPr/>
            </a:p>
          </p:txBody>
        </p:sp>
        <p:sp>
          <p:nvSpPr>
            <p:cNvPr id="13" name="object 13"/>
            <p:cNvSpPr/>
            <p:nvPr/>
          </p:nvSpPr>
          <p:spPr>
            <a:xfrm>
              <a:off x="4200652" y="1116075"/>
              <a:ext cx="3657600" cy="361950"/>
            </a:xfrm>
            <a:custGeom>
              <a:avLst/>
              <a:gdLst/>
              <a:ahLst/>
              <a:cxnLst/>
              <a:rect l="l" t="t" r="r" b="b"/>
              <a:pathLst>
                <a:path w="3657600" h="361950">
                  <a:moveTo>
                    <a:pt x="3657600" y="0"/>
                  </a:moveTo>
                  <a:lnTo>
                    <a:pt x="0" y="0"/>
                  </a:lnTo>
                  <a:lnTo>
                    <a:pt x="0" y="361950"/>
                  </a:lnTo>
                  <a:lnTo>
                    <a:pt x="3657600" y="361950"/>
                  </a:lnTo>
                  <a:lnTo>
                    <a:pt x="3657600" y="0"/>
                  </a:lnTo>
                  <a:close/>
                </a:path>
              </a:pathLst>
            </a:custGeom>
            <a:solidFill>
              <a:srgbClr val="EED381"/>
            </a:solidFill>
          </p:spPr>
          <p:txBody>
            <a:bodyPr wrap="square" lIns="0" tIns="0" rIns="0" bIns="0" rtlCol="0"/>
            <a:lstStyle/>
            <a:p>
              <a:endParaRPr/>
            </a:p>
          </p:txBody>
        </p:sp>
      </p:grpSp>
      <p:sp>
        <p:nvSpPr>
          <p:cNvPr id="14" name="object 14"/>
          <p:cNvSpPr txBox="1"/>
          <p:nvPr/>
        </p:nvSpPr>
        <p:spPr>
          <a:xfrm>
            <a:off x="830681" y="1112900"/>
            <a:ext cx="10532110" cy="3466718"/>
          </a:xfrm>
          <a:prstGeom prst="rect">
            <a:avLst/>
          </a:prstGeom>
        </p:spPr>
        <p:txBody>
          <a:bodyPr vert="horz" wrap="square" lIns="0" tIns="13335" rIns="0" bIns="0" rtlCol="0">
            <a:spAutoFit/>
          </a:bodyPr>
          <a:lstStyle/>
          <a:p>
            <a:pPr marR="126364" algn="ctr">
              <a:lnSpc>
                <a:spcPct val="100000"/>
              </a:lnSpc>
              <a:spcBef>
                <a:spcPts val="105"/>
              </a:spcBef>
            </a:pPr>
            <a:r>
              <a:rPr sz="2000" b="1" spc="-175" dirty="0">
                <a:solidFill>
                  <a:srgbClr val="FFFFFF"/>
                </a:solidFill>
                <a:latin typeface="Tahoma"/>
                <a:cs typeface="Tahoma"/>
              </a:rPr>
              <a:t>RETURN</a:t>
            </a:r>
            <a:r>
              <a:rPr sz="2000" b="1" spc="-200" dirty="0">
                <a:solidFill>
                  <a:srgbClr val="FFFFFF"/>
                </a:solidFill>
                <a:latin typeface="Tahoma"/>
                <a:cs typeface="Tahoma"/>
              </a:rPr>
              <a:t> </a:t>
            </a:r>
            <a:r>
              <a:rPr sz="2000" b="1" spc="-265" dirty="0">
                <a:solidFill>
                  <a:srgbClr val="FFFFFF"/>
                </a:solidFill>
                <a:latin typeface="Tahoma"/>
                <a:cs typeface="Tahoma"/>
              </a:rPr>
              <a:t>ON</a:t>
            </a:r>
            <a:r>
              <a:rPr sz="2000" b="1" spc="-170" dirty="0">
                <a:solidFill>
                  <a:srgbClr val="FFFFFF"/>
                </a:solidFill>
                <a:latin typeface="Tahoma"/>
                <a:cs typeface="Tahoma"/>
              </a:rPr>
              <a:t> </a:t>
            </a:r>
            <a:r>
              <a:rPr sz="2000" b="1" spc="-65" dirty="0">
                <a:solidFill>
                  <a:srgbClr val="FFFFFF"/>
                </a:solidFill>
                <a:latin typeface="Tahoma"/>
                <a:cs typeface="Tahoma"/>
              </a:rPr>
              <a:t>INVESTMENT</a:t>
            </a:r>
            <a:endParaRPr sz="2000" dirty="0">
              <a:latin typeface="Tahoma"/>
              <a:cs typeface="Tahoma"/>
            </a:endParaRPr>
          </a:p>
          <a:p>
            <a:pPr marL="24765" marR="19685" algn="ctr">
              <a:lnSpc>
                <a:spcPct val="114999"/>
              </a:lnSpc>
              <a:spcBef>
                <a:spcPts val="1190"/>
              </a:spcBef>
            </a:pPr>
            <a:r>
              <a:rPr sz="1400" spc="-20" dirty="0">
                <a:solidFill>
                  <a:srgbClr val="404040"/>
                </a:solidFill>
                <a:latin typeface="Tahoma"/>
                <a:cs typeface="Tahoma"/>
              </a:rPr>
              <a:t>The</a:t>
            </a:r>
            <a:r>
              <a:rPr sz="1400" spc="-125" dirty="0">
                <a:solidFill>
                  <a:srgbClr val="404040"/>
                </a:solidFill>
                <a:latin typeface="Tahoma"/>
                <a:cs typeface="Tahoma"/>
              </a:rPr>
              <a:t> </a:t>
            </a:r>
            <a:r>
              <a:rPr sz="1400" dirty="0">
                <a:solidFill>
                  <a:srgbClr val="404040"/>
                </a:solidFill>
                <a:latin typeface="Tahoma"/>
                <a:cs typeface="Tahoma"/>
              </a:rPr>
              <a:t>2024</a:t>
            </a:r>
            <a:r>
              <a:rPr sz="1400" spc="-140" dirty="0">
                <a:solidFill>
                  <a:srgbClr val="404040"/>
                </a:solidFill>
                <a:latin typeface="Tahoma"/>
                <a:cs typeface="Tahoma"/>
              </a:rPr>
              <a:t> </a:t>
            </a:r>
            <a:r>
              <a:rPr sz="1400" spc="-10" dirty="0">
                <a:solidFill>
                  <a:srgbClr val="404040"/>
                </a:solidFill>
                <a:latin typeface="Tahoma"/>
                <a:cs typeface="Tahoma"/>
              </a:rPr>
              <a:t>campaign</a:t>
            </a:r>
            <a:r>
              <a:rPr sz="1400" spc="-175" dirty="0">
                <a:solidFill>
                  <a:srgbClr val="404040"/>
                </a:solidFill>
                <a:latin typeface="Tahoma"/>
                <a:cs typeface="Tahoma"/>
              </a:rPr>
              <a:t> </a:t>
            </a:r>
            <a:r>
              <a:rPr sz="1400" dirty="0">
                <a:solidFill>
                  <a:srgbClr val="404040"/>
                </a:solidFill>
                <a:latin typeface="Tahoma"/>
                <a:cs typeface="Tahoma"/>
              </a:rPr>
              <a:t>produced</a:t>
            </a:r>
            <a:r>
              <a:rPr sz="1400" spc="-145" dirty="0">
                <a:solidFill>
                  <a:srgbClr val="404040"/>
                </a:solidFill>
                <a:latin typeface="Tahoma"/>
                <a:cs typeface="Tahoma"/>
              </a:rPr>
              <a:t> </a:t>
            </a:r>
            <a:r>
              <a:rPr sz="1400" spc="-30" dirty="0">
                <a:solidFill>
                  <a:srgbClr val="404040"/>
                </a:solidFill>
                <a:latin typeface="Tahoma"/>
                <a:cs typeface="Tahoma"/>
              </a:rPr>
              <a:t>an</a:t>
            </a:r>
            <a:r>
              <a:rPr sz="1400" spc="-130" dirty="0">
                <a:solidFill>
                  <a:srgbClr val="404040"/>
                </a:solidFill>
                <a:latin typeface="Tahoma"/>
                <a:cs typeface="Tahoma"/>
              </a:rPr>
              <a:t> </a:t>
            </a:r>
            <a:r>
              <a:rPr sz="1400" dirty="0">
                <a:solidFill>
                  <a:srgbClr val="404040"/>
                </a:solidFill>
                <a:latin typeface="Tahoma"/>
                <a:cs typeface="Tahoma"/>
              </a:rPr>
              <a:t>additional</a:t>
            </a:r>
            <a:r>
              <a:rPr sz="1400" spc="-130" dirty="0">
                <a:solidFill>
                  <a:srgbClr val="404040"/>
                </a:solidFill>
                <a:latin typeface="Tahoma"/>
                <a:cs typeface="Tahoma"/>
              </a:rPr>
              <a:t> </a:t>
            </a:r>
            <a:r>
              <a:rPr sz="1400" spc="-40" dirty="0">
                <a:solidFill>
                  <a:srgbClr val="404040"/>
                </a:solidFill>
                <a:latin typeface="Tahoma"/>
                <a:cs typeface="Tahoma"/>
              </a:rPr>
              <a:t>3.2</a:t>
            </a:r>
            <a:r>
              <a:rPr sz="1400" spc="-125" dirty="0">
                <a:solidFill>
                  <a:srgbClr val="404040"/>
                </a:solidFill>
                <a:latin typeface="Tahoma"/>
                <a:cs typeface="Tahoma"/>
              </a:rPr>
              <a:t> </a:t>
            </a:r>
            <a:r>
              <a:rPr sz="1400" dirty="0">
                <a:solidFill>
                  <a:srgbClr val="404040"/>
                </a:solidFill>
                <a:latin typeface="Tahoma"/>
                <a:cs typeface="Tahoma"/>
              </a:rPr>
              <a:t>million</a:t>
            </a:r>
            <a:r>
              <a:rPr sz="1400" spc="-130" dirty="0">
                <a:solidFill>
                  <a:srgbClr val="404040"/>
                </a:solidFill>
                <a:latin typeface="Tahoma"/>
                <a:cs typeface="Tahoma"/>
              </a:rPr>
              <a:t> </a:t>
            </a:r>
            <a:r>
              <a:rPr sz="1400" dirty="0">
                <a:solidFill>
                  <a:srgbClr val="404040"/>
                </a:solidFill>
                <a:latin typeface="Tahoma"/>
                <a:cs typeface="Tahoma"/>
              </a:rPr>
              <a:t>trips</a:t>
            </a:r>
            <a:r>
              <a:rPr sz="1400" spc="-135" dirty="0">
                <a:solidFill>
                  <a:srgbClr val="404040"/>
                </a:solidFill>
                <a:latin typeface="Tahoma"/>
                <a:cs typeface="Tahoma"/>
              </a:rPr>
              <a:t> </a:t>
            </a:r>
            <a:r>
              <a:rPr sz="1400" dirty="0">
                <a:solidFill>
                  <a:srgbClr val="404040"/>
                </a:solidFill>
                <a:latin typeface="Tahoma"/>
                <a:cs typeface="Tahoma"/>
              </a:rPr>
              <a:t>to</a:t>
            </a:r>
            <a:r>
              <a:rPr sz="1400" spc="-114" dirty="0">
                <a:solidFill>
                  <a:srgbClr val="404040"/>
                </a:solidFill>
                <a:latin typeface="Tahoma"/>
                <a:cs typeface="Tahoma"/>
              </a:rPr>
              <a:t> </a:t>
            </a:r>
            <a:r>
              <a:rPr sz="1400" dirty="0">
                <a:solidFill>
                  <a:srgbClr val="404040"/>
                </a:solidFill>
                <a:latin typeface="Tahoma"/>
                <a:cs typeface="Tahoma"/>
              </a:rPr>
              <a:t>Kentucky</a:t>
            </a:r>
            <a:r>
              <a:rPr sz="1400" spc="-160" dirty="0">
                <a:solidFill>
                  <a:srgbClr val="404040"/>
                </a:solidFill>
                <a:latin typeface="Tahoma"/>
                <a:cs typeface="Tahoma"/>
              </a:rPr>
              <a:t> </a:t>
            </a:r>
            <a:r>
              <a:rPr sz="1400" dirty="0">
                <a:solidFill>
                  <a:srgbClr val="404040"/>
                </a:solidFill>
                <a:latin typeface="Tahoma"/>
                <a:cs typeface="Tahoma"/>
              </a:rPr>
              <a:t>that</a:t>
            </a:r>
            <a:r>
              <a:rPr sz="1400" spc="-125" dirty="0">
                <a:solidFill>
                  <a:srgbClr val="404040"/>
                </a:solidFill>
                <a:latin typeface="Tahoma"/>
                <a:cs typeface="Tahoma"/>
              </a:rPr>
              <a:t> </a:t>
            </a:r>
            <a:r>
              <a:rPr sz="1400" dirty="0">
                <a:solidFill>
                  <a:srgbClr val="404040"/>
                </a:solidFill>
                <a:latin typeface="Tahoma"/>
                <a:cs typeface="Tahoma"/>
              </a:rPr>
              <a:t>otherwise</a:t>
            </a:r>
            <a:r>
              <a:rPr sz="1400" spc="-125" dirty="0">
                <a:solidFill>
                  <a:srgbClr val="404040"/>
                </a:solidFill>
                <a:latin typeface="Tahoma"/>
                <a:cs typeface="Tahoma"/>
              </a:rPr>
              <a:t> </a:t>
            </a:r>
            <a:r>
              <a:rPr sz="1400" spc="-25" dirty="0">
                <a:solidFill>
                  <a:srgbClr val="404040"/>
                </a:solidFill>
                <a:latin typeface="Tahoma"/>
                <a:cs typeface="Tahoma"/>
              </a:rPr>
              <a:t>would</a:t>
            </a:r>
            <a:r>
              <a:rPr sz="1400" spc="-130" dirty="0">
                <a:solidFill>
                  <a:srgbClr val="404040"/>
                </a:solidFill>
                <a:latin typeface="Tahoma"/>
                <a:cs typeface="Tahoma"/>
              </a:rPr>
              <a:t> </a:t>
            </a:r>
            <a:r>
              <a:rPr sz="1400" dirty="0">
                <a:solidFill>
                  <a:srgbClr val="404040"/>
                </a:solidFill>
                <a:latin typeface="Tahoma"/>
                <a:cs typeface="Tahoma"/>
              </a:rPr>
              <a:t>not</a:t>
            </a:r>
            <a:r>
              <a:rPr sz="1400" spc="-125" dirty="0">
                <a:solidFill>
                  <a:srgbClr val="404040"/>
                </a:solidFill>
                <a:latin typeface="Tahoma"/>
                <a:cs typeface="Tahoma"/>
              </a:rPr>
              <a:t> </a:t>
            </a:r>
            <a:r>
              <a:rPr sz="1400" spc="-25" dirty="0">
                <a:solidFill>
                  <a:srgbClr val="404040"/>
                </a:solidFill>
                <a:latin typeface="Tahoma"/>
                <a:cs typeface="Tahoma"/>
              </a:rPr>
              <a:t>have</a:t>
            </a:r>
            <a:r>
              <a:rPr sz="1400" spc="-155" dirty="0">
                <a:solidFill>
                  <a:srgbClr val="404040"/>
                </a:solidFill>
                <a:latin typeface="Tahoma"/>
                <a:cs typeface="Tahoma"/>
              </a:rPr>
              <a:t> </a:t>
            </a:r>
            <a:r>
              <a:rPr sz="1400" dirty="0">
                <a:solidFill>
                  <a:srgbClr val="404040"/>
                </a:solidFill>
                <a:latin typeface="Tahoma"/>
                <a:cs typeface="Tahoma"/>
              </a:rPr>
              <a:t>materialized</a:t>
            </a:r>
            <a:r>
              <a:rPr sz="1400" spc="-130" dirty="0">
                <a:solidFill>
                  <a:srgbClr val="404040"/>
                </a:solidFill>
                <a:latin typeface="Tahoma"/>
                <a:cs typeface="Tahoma"/>
              </a:rPr>
              <a:t> </a:t>
            </a:r>
            <a:r>
              <a:rPr sz="1400" dirty="0">
                <a:solidFill>
                  <a:srgbClr val="404040"/>
                </a:solidFill>
                <a:latin typeface="Tahoma"/>
                <a:cs typeface="Tahoma"/>
              </a:rPr>
              <a:t>in</a:t>
            </a:r>
            <a:r>
              <a:rPr sz="1400" spc="-114" dirty="0">
                <a:solidFill>
                  <a:srgbClr val="404040"/>
                </a:solidFill>
                <a:latin typeface="Tahoma"/>
                <a:cs typeface="Tahoma"/>
              </a:rPr>
              <a:t> </a:t>
            </a:r>
            <a:r>
              <a:rPr sz="1400" dirty="0">
                <a:solidFill>
                  <a:srgbClr val="404040"/>
                </a:solidFill>
                <a:latin typeface="Tahoma"/>
                <a:cs typeface="Tahoma"/>
              </a:rPr>
              <a:t>the</a:t>
            </a:r>
            <a:r>
              <a:rPr sz="1400" spc="-135" dirty="0">
                <a:solidFill>
                  <a:srgbClr val="404040"/>
                </a:solidFill>
                <a:latin typeface="Tahoma"/>
                <a:cs typeface="Tahoma"/>
              </a:rPr>
              <a:t> </a:t>
            </a:r>
            <a:r>
              <a:rPr sz="1400" dirty="0">
                <a:solidFill>
                  <a:srgbClr val="404040"/>
                </a:solidFill>
                <a:latin typeface="Tahoma"/>
                <a:cs typeface="Tahoma"/>
              </a:rPr>
              <a:t>absence</a:t>
            </a:r>
            <a:r>
              <a:rPr sz="1400" spc="-135" dirty="0">
                <a:solidFill>
                  <a:srgbClr val="404040"/>
                </a:solidFill>
                <a:latin typeface="Tahoma"/>
                <a:cs typeface="Tahoma"/>
              </a:rPr>
              <a:t> </a:t>
            </a:r>
            <a:r>
              <a:rPr sz="1400" dirty="0">
                <a:solidFill>
                  <a:srgbClr val="404040"/>
                </a:solidFill>
                <a:latin typeface="Tahoma"/>
                <a:cs typeface="Tahoma"/>
              </a:rPr>
              <a:t>of</a:t>
            </a:r>
            <a:r>
              <a:rPr sz="1400" spc="-125" dirty="0">
                <a:solidFill>
                  <a:srgbClr val="404040"/>
                </a:solidFill>
                <a:latin typeface="Tahoma"/>
                <a:cs typeface="Tahoma"/>
              </a:rPr>
              <a:t> </a:t>
            </a:r>
            <a:r>
              <a:rPr sz="1400" spc="-20" dirty="0">
                <a:solidFill>
                  <a:srgbClr val="404040"/>
                </a:solidFill>
                <a:latin typeface="Tahoma"/>
                <a:cs typeface="Tahoma"/>
              </a:rPr>
              <a:t>this </a:t>
            </a:r>
            <a:r>
              <a:rPr sz="1400" spc="-10" dirty="0">
                <a:solidFill>
                  <a:srgbClr val="404040"/>
                </a:solidFill>
                <a:latin typeface="Tahoma"/>
                <a:cs typeface="Tahoma"/>
              </a:rPr>
              <a:t>advertising.</a:t>
            </a:r>
            <a:endParaRPr sz="1400" dirty="0">
              <a:latin typeface="Tahoma"/>
              <a:cs typeface="Tahoma"/>
            </a:endParaRPr>
          </a:p>
          <a:p>
            <a:pPr>
              <a:lnSpc>
                <a:spcPct val="100000"/>
              </a:lnSpc>
              <a:spcBef>
                <a:spcPts val="245"/>
              </a:spcBef>
            </a:pPr>
            <a:endParaRPr sz="1400" dirty="0">
              <a:latin typeface="Tahoma"/>
              <a:cs typeface="Tahoma"/>
            </a:endParaRPr>
          </a:p>
          <a:p>
            <a:pPr marL="12700" marR="5080" algn="ctr">
              <a:lnSpc>
                <a:spcPct val="114999"/>
              </a:lnSpc>
            </a:pPr>
            <a:r>
              <a:rPr sz="1400" dirty="0">
                <a:solidFill>
                  <a:srgbClr val="404040"/>
                </a:solidFill>
                <a:latin typeface="Tahoma"/>
                <a:cs typeface="Tahoma"/>
              </a:rPr>
              <a:t>Using</a:t>
            </a:r>
            <a:r>
              <a:rPr sz="1400" spc="-90" dirty="0">
                <a:solidFill>
                  <a:srgbClr val="404040"/>
                </a:solidFill>
                <a:latin typeface="Tahoma"/>
                <a:cs typeface="Tahoma"/>
              </a:rPr>
              <a:t> </a:t>
            </a:r>
            <a:r>
              <a:rPr sz="1400" spc="-10" dirty="0">
                <a:solidFill>
                  <a:srgbClr val="404040"/>
                </a:solidFill>
                <a:latin typeface="Tahoma"/>
                <a:cs typeface="Tahoma"/>
              </a:rPr>
              <a:t>Travel</a:t>
            </a:r>
            <a:r>
              <a:rPr sz="1400" spc="-95" dirty="0">
                <a:solidFill>
                  <a:srgbClr val="404040"/>
                </a:solidFill>
                <a:latin typeface="Tahoma"/>
                <a:cs typeface="Tahoma"/>
              </a:rPr>
              <a:t> </a:t>
            </a:r>
            <a:r>
              <a:rPr sz="1400" spc="-160" dirty="0">
                <a:solidFill>
                  <a:srgbClr val="404040"/>
                </a:solidFill>
                <a:latin typeface="Tahoma"/>
                <a:cs typeface="Tahoma"/>
              </a:rPr>
              <a:t>USA®</a:t>
            </a:r>
            <a:r>
              <a:rPr sz="1400" spc="-95" dirty="0">
                <a:solidFill>
                  <a:srgbClr val="404040"/>
                </a:solidFill>
                <a:latin typeface="Tahoma"/>
                <a:cs typeface="Tahoma"/>
              </a:rPr>
              <a:t> </a:t>
            </a:r>
            <a:r>
              <a:rPr sz="1400" dirty="0">
                <a:solidFill>
                  <a:srgbClr val="404040"/>
                </a:solidFill>
                <a:latin typeface="Tahoma"/>
                <a:cs typeface="Tahoma"/>
              </a:rPr>
              <a:t>estimates</a:t>
            </a:r>
            <a:r>
              <a:rPr sz="1400" spc="-75" dirty="0">
                <a:solidFill>
                  <a:srgbClr val="404040"/>
                </a:solidFill>
                <a:latin typeface="Tahoma"/>
                <a:cs typeface="Tahoma"/>
              </a:rPr>
              <a:t> </a:t>
            </a:r>
            <a:r>
              <a:rPr sz="1400" dirty="0">
                <a:solidFill>
                  <a:srgbClr val="404040"/>
                </a:solidFill>
                <a:latin typeface="Tahoma"/>
                <a:cs typeface="Tahoma"/>
              </a:rPr>
              <a:t>of</a:t>
            </a:r>
            <a:r>
              <a:rPr sz="1400" spc="-90" dirty="0">
                <a:solidFill>
                  <a:srgbClr val="404040"/>
                </a:solidFill>
                <a:latin typeface="Tahoma"/>
                <a:cs typeface="Tahoma"/>
              </a:rPr>
              <a:t> </a:t>
            </a:r>
            <a:r>
              <a:rPr sz="1400" spc="-20" dirty="0">
                <a:solidFill>
                  <a:srgbClr val="404040"/>
                </a:solidFill>
                <a:latin typeface="Tahoma"/>
                <a:cs typeface="Tahoma"/>
              </a:rPr>
              <a:t>average</a:t>
            </a:r>
            <a:r>
              <a:rPr sz="1400" spc="-120" dirty="0">
                <a:solidFill>
                  <a:srgbClr val="404040"/>
                </a:solidFill>
                <a:latin typeface="Tahoma"/>
                <a:cs typeface="Tahoma"/>
              </a:rPr>
              <a:t> </a:t>
            </a:r>
            <a:r>
              <a:rPr sz="1400" dirty="0">
                <a:solidFill>
                  <a:srgbClr val="404040"/>
                </a:solidFill>
                <a:latin typeface="Tahoma"/>
                <a:cs typeface="Tahoma"/>
              </a:rPr>
              <a:t>visitor</a:t>
            </a:r>
            <a:r>
              <a:rPr sz="1400" spc="-90" dirty="0">
                <a:solidFill>
                  <a:srgbClr val="404040"/>
                </a:solidFill>
                <a:latin typeface="Tahoma"/>
                <a:cs typeface="Tahoma"/>
              </a:rPr>
              <a:t> </a:t>
            </a:r>
            <a:r>
              <a:rPr sz="1400" dirty="0">
                <a:solidFill>
                  <a:srgbClr val="404040"/>
                </a:solidFill>
                <a:latin typeface="Tahoma"/>
                <a:cs typeface="Tahoma"/>
              </a:rPr>
              <a:t>expenditures,</a:t>
            </a:r>
            <a:r>
              <a:rPr sz="1400" spc="-95" dirty="0">
                <a:solidFill>
                  <a:srgbClr val="404040"/>
                </a:solidFill>
                <a:latin typeface="Tahoma"/>
                <a:cs typeface="Tahoma"/>
              </a:rPr>
              <a:t> </a:t>
            </a:r>
            <a:r>
              <a:rPr sz="1400" dirty="0">
                <a:solidFill>
                  <a:srgbClr val="404040"/>
                </a:solidFill>
                <a:latin typeface="Tahoma"/>
                <a:cs typeface="Tahoma"/>
              </a:rPr>
              <a:t>Longwoods</a:t>
            </a:r>
            <a:r>
              <a:rPr sz="1400" spc="-114" dirty="0">
                <a:solidFill>
                  <a:srgbClr val="404040"/>
                </a:solidFill>
                <a:latin typeface="Tahoma"/>
                <a:cs typeface="Tahoma"/>
              </a:rPr>
              <a:t> </a:t>
            </a:r>
            <a:r>
              <a:rPr sz="1400" dirty="0">
                <a:solidFill>
                  <a:srgbClr val="404040"/>
                </a:solidFill>
                <a:latin typeface="Tahoma"/>
                <a:cs typeface="Tahoma"/>
              </a:rPr>
              <a:t>estimate</a:t>
            </a:r>
            <a:r>
              <a:rPr lang="en-US" sz="1400" dirty="0">
                <a:solidFill>
                  <a:srgbClr val="404040"/>
                </a:solidFill>
                <a:latin typeface="Tahoma"/>
                <a:cs typeface="Tahoma"/>
              </a:rPr>
              <a:t>s</a:t>
            </a:r>
            <a:r>
              <a:rPr sz="1400" spc="-85" dirty="0">
                <a:solidFill>
                  <a:srgbClr val="404040"/>
                </a:solidFill>
                <a:latin typeface="Tahoma"/>
                <a:cs typeface="Tahoma"/>
              </a:rPr>
              <a:t> </a:t>
            </a:r>
            <a:r>
              <a:rPr sz="1400" dirty="0">
                <a:solidFill>
                  <a:srgbClr val="404040"/>
                </a:solidFill>
                <a:latin typeface="Tahoma"/>
                <a:cs typeface="Tahoma"/>
              </a:rPr>
              <a:t>that</a:t>
            </a:r>
            <a:r>
              <a:rPr sz="1400" spc="-110" dirty="0">
                <a:solidFill>
                  <a:srgbClr val="404040"/>
                </a:solidFill>
                <a:latin typeface="Tahoma"/>
                <a:cs typeface="Tahoma"/>
              </a:rPr>
              <a:t> </a:t>
            </a:r>
            <a:r>
              <a:rPr sz="1400" dirty="0">
                <a:solidFill>
                  <a:srgbClr val="404040"/>
                </a:solidFill>
                <a:latin typeface="Tahoma"/>
                <a:cs typeface="Tahoma"/>
              </a:rPr>
              <a:t>these</a:t>
            </a:r>
            <a:r>
              <a:rPr sz="1400" spc="-75" dirty="0">
                <a:solidFill>
                  <a:srgbClr val="404040"/>
                </a:solidFill>
                <a:latin typeface="Tahoma"/>
                <a:cs typeface="Tahoma"/>
              </a:rPr>
              <a:t> </a:t>
            </a:r>
            <a:r>
              <a:rPr sz="1400" dirty="0">
                <a:solidFill>
                  <a:srgbClr val="404040"/>
                </a:solidFill>
                <a:latin typeface="Tahoma"/>
                <a:cs typeface="Tahoma"/>
              </a:rPr>
              <a:t>incremental</a:t>
            </a:r>
            <a:r>
              <a:rPr sz="1400" spc="-105" dirty="0">
                <a:solidFill>
                  <a:srgbClr val="404040"/>
                </a:solidFill>
                <a:latin typeface="Tahoma"/>
                <a:cs typeface="Tahoma"/>
              </a:rPr>
              <a:t> </a:t>
            </a:r>
            <a:r>
              <a:rPr sz="1400" dirty="0">
                <a:solidFill>
                  <a:srgbClr val="404040"/>
                </a:solidFill>
                <a:latin typeface="Tahoma"/>
                <a:cs typeface="Tahoma"/>
              </a:rPr>
              <a:t>Kentucky</a:t>
            </a:r>
            <a:r>
              <a:rPr sz="1400" spc="-110" dirty="0">
                <a:solidFill>
                  <a:srgbClr val="404040"/>
                </a:solidFill>
                <a:latin typeface="Tahoma"/>
                <a:cs typeface="Tahoma"/>
              </a:rPr>
              <a:t> </a:t>
            </a:r>
            <a:r>
              <a:rPr sz="1400" dirty="0">
                <a:solidFill>
                  <a:srgbClr val="404040"/>
                </a:solidFill>
                <a:latin typeface="Tahoma"/>
                <a:cs typeface="Tahoma"/>
              </a:rPr>
              <a:t>visitors</a:t>
            </a:r>
            <a:r>
              <a:rPr sz="1400" spc="-100" dirty="0">
                <a:solidFill>
                  <a:srgbClr val="404040"/>
                </a:solidFill>
                <a:latin typeface="Tahoma"/>
                <a:cs typeface="Tahoma"/>
              </a:rPr>
              <a:t> </a:t>
            </a:r>
            <a:r>
              <a:rPr sz="1400" dirty="0">
                <a:solidFill>
                  <a:srgbClr val="404040"/>
                </a:solidFill>
                <a:latin typeface="Tahoma"/>
                <a:cs typeface="Tahoma"/>
              </a:rPr>
              <a:t>spent</a:t>
            </a:r>
            <a:r>
              <a:rPr sz="1400" spc="-90" dirty="0">
                <a:solidFill>
                  <a:srgbClr val="404040"/>
                </a:solidFill>
                <a:latin typeface="Tahoma"/>
                <a:cs typeface="Tahoma"/>
              </a:rPr>
              <a:t> </a:t>
            </a:r>
            <a:r>
              <a:rPr sz="1400" spc="-10" dirty="0">
                <a:solidFill>
                  <a:srgbClr val="404040"/>
                </a:solidFill>
                <a:latin typeface="Tahoma"/>
                <a:cs typeface="Tahoma"/>
              </a:rPr>
              <a:t>$529.7 </a:t>
            </a:r>
            <a:r>
              <a:rPr sz="1400" dirty="0">
                <a:solidFill>
                  <a:srgbClr val="404040"/>
                </a:solidFill>
                <a:latin typeface="Tahoma"/>
                <a:cs typeface="Tahoma"/>
              </a:rPr>
              <a:t>million</a:t>
            </a:r>
            <a:r>
              <a:rPr sz="1400" spc="-165" dirty="0">
                <a:solidFill>
                  <a:srgbClr val="404040"/>
                </a:solidFill>
                <a:latin typeface="Tahoma"/>
                <a:cs typeface="Tahoma"/>
              </a:rPr>
              <a:t> </a:t>
            </a:r>
            <a:r>
              <a:rPr sz="1400" spc="-10" dirty="0">
                <a:solidFill>
                  <a:srgbClr val="404040"/>
                </a:solidFill>
                <a:latin typeface="Tahoma"/>
                <a:cs typeface="Tahoma"/>
              </a:rPr>
              <a:t>while</a:t>
            </a:r>
            <a:r>
              <a:rPr sz="1400" spc="-140" dirty="0">
                <a:solidFill>
                  <a:srgbClr val="404040"/>
                </a:solidFill>
                <a:latin typeface="Tahoma"/>
                <a:cs typeface="Tahoma"/>
              </a:rPr>
              <a:t> </a:t>
            </a:r>
            <a:r>
              <a:rPr sz="1400" dirty="0">
                <a:solidFill>
                  <a:srgbClr val="404040"/>
                </a:solidFill>
                <a:latin typeface="Tahoma"/>
                <a:cs typeface="Tahoma"/>
              </a:rPr>
              <a:t>in</a:t>
            </a:r>
            <a:r>
              <a:rPr sz="1400" spc="-150" dirty="0">
                <a:solidFill>
                  <a:srgbClr val="404040"/>
                </a:solidFill>
                <a:latin typeface="Tahoma"/>
                <a:cs typeface="Tahoma"/>
              </a:rPr>
              <a:t> </a:t>
            </a:r>
            <a:r>
              <a:rPr sz="1400" spc="-10" dirty="0">
                <a:solidFill>
                  <a:srgbClr val="404040"/>
                </a:solidFill>
                <a:latin typeface="Tahoma"/>
                <a:cs typeface="Tahoma"/>
              </a:rPr>
              <a:t>Kentucky.</a:t>
            </a:r>
            <a:endParaRPr sz="1400" dirty="0">
              <a:latin typeface="Tahoma"/>
              <a:cs typeface="Tahoma"/>
            </a:endParaRPr>
          </a:p>
          <a:p>
            <a:pPr>
              <a:lnSpc>
                <a:spcPct val="100000"/>
              </a:lnSpc>
              <a:spcBef>
                <a:spcPts val="240"/>
              </a:spcBef>
            </a:pPr>
            <a:endParaRPr sz="1400" dirty="0">
              <a:latin typeface="Tahoma"/>
              <a:cs typeface="Tahoma"/>
            </a:endParaRPr>
          </a:p>
          <a:p>
            <a:pPr marL="105410" marR="97790" algn="ctr">
              <a:lnSpc>
                <a:spcPct val="114999"/>
              </a:lnSpc>
            </a:pPr>
            <a:r>
              <a:rPr sz="1400" spc="-25" dirty="0">
                <a:solidFill>
                  <a:srgbClr val="404040"/>
                </a:solidFill>
                <a:latin typeface="Tahoma"/>
                <a:cs typeface="Tahoma"/>
              </a:rPr>
              <a:t>When</a:t>
            </a:r>
            <a:r>
              <a:rPr sz="1400" spc="-140" dirty="0">
                <a:solidFill>
                  <a:srgbClr val="404040"/>
                </a:solidFill>
                <a:latin typeface="Tahoma"/>
                <a:cs typeface="Tahoma"/>
              </a:rPr>
              <a:t> </a:t>
            </a:r>
            <a:r>
              <a:rPr sz="1400" dirty="0">
                <a:solidFill>
                  <a:srgbClr val="404040"/>
                </a:solidFill>
                <a:latin typeface="Tahoma"/>
                <a:cs typeface="Tahoma"/>
              </a:rPr>
              <a:t>related</a:t>
            </a:r>
            <a:r>
              <a:rPr sz="1400" spc="-100" dirty="0">
                <a:solidFill>
                  <a:srgbClr val="404040"/>
                </a:solidFill>
                <a:latin typeface="Tahoma"/>
                <a:cs typeface="Tahoma"/>
              </a:rPr>
              <a:t> </a:t>
            </a:r>
            <a:r>
              <a:rPr sz="1400" dirty="0">
                <a:solidFill>
                  <a:srgbClr val="404040"/>
                </a:solidFill>
                <a:latin typeface="Tahoma"/>
                <a:cs typeface="Tahoma"/>
              </a:rPr>
              <a:t>to</a:t>
            </a:r>
            <a:r>
              <a:rPr sz="1400" spc="-114" dirty="0">
                <a:solidFill>
                  <a:srgbClr val="404040"/>
                </a:solidFill>
                <a:latin typeface="Tahoma"/>
                <a:cs typeface="Tahoma"/>
              </a:rPr>
              <a:t> </a:t>
            </a:r>
            <a:r>
              <a:rPr sz="1400" dirty="0">
                <a:solidFill>
                  <a:srgbClr val="404040"/>
                </a:solidFill>
                <a:latin typeface="Tahoma"/>
                <a:cs typeface="Tahoma"/>
              </a:rPr>
              <a:t>total</a:t>
            </a:r>
            <a:r>
              <a:rPr sz="1400" spc="-130" dirty="0">
                <a:solidFill>
                  <a:srgbClr val="404040"/>
                </a:solidFill>
                <a:latin typeface="Tahoma"/>
                <a:cs typeface="Tahoma"/>
              </a:rPr>
              <a:t> </a:t>
            </a:r>
            <a:r>
              <a:rPr sz="1400" dirty="0">
                <a:solidFill>
                  <a:srgbClr val="404040"/>
                </a:solidFill>
                <a:latin typeface="Tahoma"/>
                <a:cs typeface="Tahoma"/>
              </a:rPr>
              <a:t>advertising</a:t>
            </a:r>
            <a:r>
              <a:rPr sz="1400" spc="-130" dirty="0">
                <a:solidFill>
                  <a:srgbClr val="404040"/>
                </a:solidFill>
                <a:latin typeface="Tahoma"/>
                <a:cs typeface="Tahoma"/>
              </a:rPr>
              <a:t> </a:t>
            </a:r>
            <a:r>
              <a:rPr sz="1400" dirty="0">
                <a:solidFill>
                  <a:srgbClr val="404040"/>
                </a:solidFill>
                <a:latin typeface="Tahoma"/>
                <a:cs typeface="Tahoma"/>
              </a:rPr>
              <a:t>costs</a:t>
            </a:r>
            <a:r>
              <a:rPr sz="1400" spc="-120" dirty="0">
                <a:solidFill>
                  <a:srgbClr val="404040"/>
                </a:solidFill>
                <a:latin typeface="Tahoma"/>
                <a:cs typeface="Tahoma"/>
              </a:rPr>
              <a:t> </a:t>
            </a:r>
            <a:r>
              <a:rPr sz="1400" dirty="0">
                <a:solidFill>
                  <a:srgbClr val="404040"/>
                </a:solidFill>
                <a:latin typeface="Tahoma"/>
                <a:cs typeface="Tahoma"/>
              </a:rPr>
              <a:t>of</a:t>
            </a:r>
            <a:r>
              <a:rPr sz="1400" spc="-110" dirty="0">
                <a:solidFill>
                  <a:srgbClr val="404040"/>
                </a:solidFill>
                <a:latin typeface="Tahoma"/>
                <a:cs typeface="Tahoma"/>
              </a:rPr>
              <a:t> </a:t>
            </a:r>
            <a:r>
              <a:rPr sz="1400" spc="-70" dirty="0">
                <a:solidFill>
                  <a:srgbClr val="404040"/>
                </a:solidFill>
                <a:latin typeface="Tahoma"/>
                <a:cs typeface="Tahoma"/>
              </a:rPr>
              <a:t>$10.8</a:t>
            </a:r>
            <a:r>
              <a:rPr sz="1400" spc="-120" dirty="0">
                <a:solidFill>
                  <a:srgbClr val="404040"/>
                </a:solidFill>
                <a:latin typeface="Tahoma"/>
                <a:cs typeface="Tahoma"/>
              </a:rPr>
              <a:t> </a:t>
            </a:r>
            <a:r>
              <a:rPr sz="1400" spc="-10" dirty="0">
                <a:solidFill>
                  <a:srgbClr val="404040"/>
                </a:solidFill>
                <a:latin typeface="Tahoma"/>
                <a:cs typeface="Tahoma"/>
              </a:rPr>
              <a:t>million,</a:t>
            </a:r>
            <a:r>
              <a:rPr sz="1400" spc="-120" dirty="0">
                <a:solidFill>
                  <a:srgbClr val="404040"/>
                </a:solidFill>
                <a:latin typeface="Tahoma"/>
                <a:cs typeface="Tahoma"/>
              </a:rPr>
              <a:t> </a:t>
            </a:r>
            <a:r>
              <a:rPr sz="1400" dirty="0">
                <a:solidFill>
                  <a:srgbClr val="404040"/>
                </a:solidFill>
                <a:latin typeface="Tahoma"/>
                <a:cs typeface="Tahoma"/>
              </a:rPr>
              <a:t>this</a:t>
            </a:r>
            <a:r>
              <a:rPr sz="1400" spc="-105" dirty="0">
                <a:solidFill>
                  <a:srgbClr val="404040"/>
                </a:solidFill>
                <a:latin typeface="Tahoma"/>
                <a:cs typeface="Tahoma"/>
              </a:rPr>
              <a:t> </a:t>
            </a:r>
            <a:r>
              <a:rPr sz="1400" dirty="0">
                <a:solidFill>
                  <a:srgbClr val="404040"/>
                </a:solidFill>
                <a:latin typeface="Tahoma"/>
                <a:cs typeface="Tahoma"/>
              </a:rPr>
              <a:t>translates</a:t>
            </a:r>
            <a:r>
              <a:rPr sz="1400" spc="-135" dirty="0">
                <a:solidFill>
                  <a:srgbClr val="404040"/>
                </a:solidFill>
                <a:latin typeface="Tahoma"/>
                <a:cs typeface="Tahoma"/>
              </a:rPr>
              <a:t> </a:t>
            </a:r>
            <a:r>
              <a:rPr sz="1400" dirty="0">
                <a:solidFill>
                  <a:srgbClr val="404040"/>
                </a:solidFill>
                <a:latin typeface="Tahoma"/>
                <a:cs typeface="Tahoma"/>
              </a:rPr>
              <a:t>into</a:t>
            </a:r>
            <a:r>
              <a:rPr sz="1400" spc="-120" dirty="0">
                <a:solidFill>
                  <a:srgbClr val="404040"/>
                </a:solidFill>
                <a:latin typeface="Tahoma"/>
                <a:cs typeface="Tahoma"/>
              </a:rPr>
              <a:t> </a:t>
            </a:r>
            <a:r>
              <a:rPr sz="1400" spc="-30" dirty="0">
                <a:solidFill>
                  <a:srgbClr val="404040"/>
                </a:solidFill>
                <a:latin typeface="Tahoma"/>
                <a:cs typeface="Tahoma"/>
              </a:rPr>
              <a:t>a</a:t>
            </a:r>
            <a:r>
              <a:rPr sz="1400" spc="-114" dirty="0">
                <a:solidFill>
                  <a:srgbClr val="404040"/>
                </a:solidFill>
                <a:latin typeface="Tahoma"/>
                <a:cs typeface="Tahoma"/>
              </a:rPr>
              <a:t> </a:t>
            </a:r>
            <a:r>
              <a:rPr sz="1400" dirty="0">
                <a:solidFill>
                  <a:srgbClr val="404040"/>
                </a:solidFill>
                <a:latin typeface="Tahoma"/>
                <a:cs typeface="Tahoma"/>
              </a:rPr>
              <a:t>return</a:t>
            </a:r>
            <a:r>
              <a:rPr sz="1400" spc="-120" dirty="0">
                <a:solidFill>
                  <a:srgbClr val="404040"/>
                </a:solidFill>
                <a:latin typeface="Tahoma"/>
                <a:cs typeface="Tahoma"/>
              </a:rPr>
              <a:t> </a:t>
            </a:r>
            <a:r>
              <a:rPr sz="1400" spc="-25" dirty="0">
                <a:solidFill>
                  <a:srgbClr val="404040"/>
                </a:solidFill>
                <a:latin typeface="Tahoma"/>
                <a:cs typeface="Tahoma"/>
              </a:rPr>
              <a:t>on</a:t>
            </a:r>
            <a:r>
              <a:rPr sz="1400" spc="-114" dirty="0">
                <a:solidFill>
                  <a:srgbClr val="404040"/>
                </a:solidFill>
                <a:latin typeface="Tahoma"/>
                <a:cs typeface="Tahoma"/>
              </a:rPr>
              <a:t> </a:t>
            </a:r>
            <a:r>
              <a:rPr sz="1400" dirty="0">
                <a:solidFill>
                  <a:srgbClr val="404040"/>
                </a:solidFill>
                <a:latin typeface="Tahoma"/>
                <a:cs typeface="Tahoma"/>
              </a:rPr>
              <a:t>investment</a:t>
            </a:r>
            <a:r>
              <a:rPr sz="1400" spc="-114" dirty="0">
                <a:solidFill>
                  <a:srgbClr val="404040"/>
                </a:solidFill>
                <a:latin typeface="Tahoma"/>
                <a:cs typeface="Tahoma"/>
              </a:rPr>
              <a:t> </a:t>
            </a:r>
            <a:r>
              <a:rPr sz="1400" dirty="0">
                <a:solidFill>
                  <a:srgbClr val="404040"/>
                </a:solidFill>
                <a:latin typeface="Tahoma"/>
                <a:cs typeface="Tahoma"/>
              </a:rPr>
              <a:t>of</a:t>
            </a:r>
            <a:r>
              <a:rPr sz="1400" spc="-110" dirty="0">
                <a:solidFill>
                  <a:srgbClr val="404040"/>
                </a:solidFill>
                <a:latin typeface="Tahoma"/>
                <a:cs typeface="Tahoma"/>
              </a:rPr>
              <a:t> </a:t>
            </a:r>
            <a:r>
              <a:rPr sz="1400" spc="-20" dirty="0">
                <a:solidFill>
                  <a:srgbClr val="404040"/>
                </a:solidFill>
                <a:latin typeface="Tahoma"/>
                <a:cs typeface="Tahoma"/>
              </a:rPr>
              <a:t>$49</a:t>
            </a:r>
            <a:r>
              <a:rPr sz="1400" spc="-95" dirty="0">
                <a:solidFill>
                  <a:srgbClr val="404040"/>
                </a:solidFill>
                <a:latin typeface="Tahoma"/>
                <a:cs typeface="Tahoma"/>
              </a:rPr>
              <a:t> </a:t>
            </a:r>
            <a:r>
              <a:rPr sz="1400" dirty="0">
                <a:solidFill>
                  <a:srgbClr val="404040"/>
                </a:solidFill>
                <a:latin typeface="Tahoma"/>
                <a:cs typeface="Tahoma"/>
              </a:rPr>
              <a:t>in</a:t>
            </a:r>
            <a:r>
              <a:rPr sz="1400" spc="-120" dirty="0">
                <a:solidFill>
                  <a:srgbClr val="404040"/>
                </a:solidFill>
                <a:latin typeface="Tahoma"/>
                <a:cs typeface="Tahoma"/>
              </a:rPr>
              <a:t> </a:t>
            </a:r>
            <a:r>
              <a:rPr sz="1400" dirty="0">
                <a:solidFill>
                  <a:srgbClr val="404040"/>
                </a:solidFill>
                <a:latin typeface="Tahoma"/>
                <a:cs typeface="Tahoma"/>
              </a:rPr>
              <a:t>visitor</a:t>
            </a:r>
            <a:r>
              <a:rPr sz="1400" spc="-110" dirty="0">
                <a:solidFill>
                  <a:srgbClr val="404040"/>
                </a:solidFill>
                <a:latin typeface="Tahoma"/>
                <a:cs typeface="Tahoma"/>
              </a:rPr>
              <a:t> </a:t>
            </a:r>
            <a:r>
              <a:rPr sz="1400" dirty="0">
                <a:solidFill>
                  <a:srgbClr val="404040"/>
                </a:solidFill>
                <a:latin typeface="Tahoma"/>
                <a:cs typeface="Tahoma"/>
              </a:rPr>
              <a:t>spending</a:t>
            </a:r>
            <a:r>
              <a:rPr sz="1400" spc="-125" dirty="0">
                <a:solidFill>
                  <a:srgbClr val="404040"/>
                </a:solidFill>
                <a:latin typeface="Tahoma"/>
                <a:cs typeface="Tahoma"/>
              </a:rPr>
              <a:t> </a:t>
            </a:r>
            <a:r>
              <a:rPr sz="1400" dirty="0">
                <a:solidFill>
                  <a:srgbClr val="404040"/>
                </a:solidFill>
                <a:latin typeface="Tahoma"/>
                <a:cs typeface="Tahoma"/>
              </a:rPr>
              <a:t>for</a:t>
            </a:r>
            <a:r>
              <a:rPr sz="1400" spc="-110" dirty="0">
                <a:solidFill>
                  <a:srgbClr val="404040"/>
                </a:solidFill>
                <a:latin typeface="Tahoma"/>
                <a:cs typeface="Tahoma"/>
              </a:rPr>
              <a:t> </a:t>
            </a:r>
            <a:r>
              <a:rPr sz="1400" dirty="0">
                <a:solidFill>
                  <a:srgbClr val="404040"/>
                </a:solidFill>
                <a:latin typeface="Tahoma"/>
                <a:cs typeface="Tahoma"/>
              </a:rPr>
              <a:t>each</a:t>
            </a:r>
            <a:r>
              <a:rPr sz="1400" spc="-120" dirty="0">
                <a:solidFill>
                  <a:srgbClr val="404040"/>
                </a:solidFill>
                <a:latin typeface="Tahoma"/>
                <a:cs typeface="Tahoma"/>
              </a:rPr>
              <a:t> </a:t>
            </a:r>
            <a:r>
              <a:rPr sz="1400" spc="-25" dirty="0">
                <a:solidFill>
                  <a:srgbClr val="404040"/>
                </a:solidFill>
                <a:latin typeface="Tahoma"/>
                <a:cs typeface="Tahoma"/>
              </a:rPr>
              <a:t>ad </a:t>
            </a:r>
            <a:r>
              <a:rPr sz="1400" spc="-10" dirty="0">
                <a:solidFill>
                  <a:srgbClr val="404040"/>
                </a:solidFill>
                <a:latin typeface="Tahoma"/>
                <a:cs typeface="Tahoma"/>
              </a:rPr>
              <a:t>dollar</a:t>
            </a:r>
            <a:r>
              <a:rPr sz="1400" spc="-160" dirty="0">
                <a:solidFill>
                  <a:srgbClr val="404040"/>
                </a:solidFill>
                <a:latin typeface="Tahoma"/>
                <a:cs typeface="Tahoma"/>
              </a:rPr>
              <a:t> </a:t>
            </a:r>
            <a:r>
              <a:rPr sz="1400" spc="-10" dirty="0">
                <a:solidFill>
                  <a:srgbClr val="404040"/>
                </a:solidFill>
                <a:latin typeface="Tahoma"/>
                <a:cs typeface="Tahoma"/>
              </a:rPr>
              <a:t>spent.</a:t>
            </a:r>
            <a:endParaRPr lang="en-US" sz="1400" spc="-10" dirty="0">
              <a:latin typeface="Tahoma"/>
              <a:cs typeface="Tahoma"/>
            </a:endParaRPr>
          </a:p>
          <a:p>
            <a:pPr marL="105410" marR="97790" algn="ctr">
              <a:lnSpc>
                <a:spcPct val="114999"/>
              </a:lnSpc>
            </a:pPr>
            <a:endParaRPr lang="en-US" sz="1400" spc="-10" dirty="0">
              <a:solidFill>
                <a:srgbClr val="404040"/>
              </a:solidFill>
              <a:latin typeface="Tahoma"/>
              <a:cs typeface="Tahoma"/>
            </a:endParaRPr>
          </a:p>
          <a:p>
            <a:pPr marL="105410" marR="97790" algn="ctr">
              <a:lnSpc>
                <a:spcPct val="114999"/>
              </a:lnSpc>
            </a:pPr>
            <a:r>
              <a:rPr sz="1400" dirty="0">
                <a:solidFill>
                  <a:srgbClr val="404040"/>
                </a:solidFill>
                <a:latin typeface="Tahoma"/>
                <a:cs typeface="Tahoma"/>
              </a:rPr>
              <a:t>Those</a:t>
            </a:r>
            <a:r>
              <a:rPr sz="1400" spc="-135" dirty="0">
                <a:solidFill>
                  <a:srgbClr val="404040"/>
                </a:solidFill>
                <a:latin typeface="Tahoma"/>
                <a:cs typeface="Tahoma"/>
              </a:rPr>
              <a:t> </a:t>
            </a:r>
            <a:r>
              <a:rPr sz="1400" dirty="0">
                <a:solidFill>
                  <a:srgbClr val="404040"/>
                </a:solidFill>
                <a:latin typeface="Tahoma"/>
                <a:cs typeface="Tahoma"/>
              </a:rPr>
              <a:t>incremental</a:t>
            </a:r>
            <a:r>
              <a:rPr sz="1400" spc="-130" dirty="0">
                <a:solidFill>
                  <a:srgbClr val="404040"/>
                </a:solidFill>
                <a:latin typeface="Tahoma"/>
                <a:cs typeface="Tahoma"/>
              </a:rPr>
              <a:t> </a:t>
            </a:r>
            <a:r>
              <a:rPr sz="1400" dirty="0">
                <a:solidFill>
                  <a:srgbClr val="404040"/>
                </a:solidFill>
                <a:latin typeface="Tahoma"/>
                <a:cs typeface="Tahoma"/>
              </a:rPr>
              <a:t>expenditures</a:t>
            </a:r>
            <a:r>
              <a:rPr sz="1400" spc="-145" dirty="0">
                <a:solidFill>
                  <a:srgbClr val="404040"/>
                </a:solidFill>
                <a:latin typeface="Tahoma"/>
                <a:cs typeface="Tahoma"/>
              </a:rPr>
              <a:t> </a:t>
            </a:r>
            <a:r>
              <a:rPr sz="1400" spc="-10" dirty="0">
                <a:solidFill>
                  <a:srgbClr val="404040"/>
                </a:solidFill>
                <a:latin typeface="Tahoma"/>
                <a:cs typeface="Tahoma"/>
              </a:rPr>
              <a:t>yielded</a:t>
            </a:r>
            <a:r>
              <a:rPr sz="1400" spc="-105" dirty="0">
                <a:solidFill>
                  <a:srgbClr val="404040"/>
                </a:solidFill>
                <a:latin typeface="Tahoma"/>
                <a:cs typeface="Tahoma"/>
              </a:rPr>
              <a:t> </a:t>
            </a:r>
            <a:r>
              <a:rPr sz="1400" dirty="0">
                <a:solidFill>
                  <a:srgbClr val="404040"/>
                </a:solidFill>
                <a:latin typeface="Tahoma"/>
                <a:cs typeface="Tahoma"/>
              </a:rPr>
              <a:t>the</a:t>
            </a:r>
            <a:r>
              <a:rPr sz="1400" spc="-135" dirty="0">
                <a:solidFill>
                  <a:srgbClr val="404040"/>
                </a:solidFill>
                <a:latin typeface="Tahoma"/>
                <a:cs typeface="Tahoma"/>
              </a:rPr>
              <a:t> </a:t>
            </a:r>
            <a:r>
              <a:rPr sz="1400" spc="-10" dirty="0">
                <a:solidFill>
                  <a:srgbClr val="404040"/>
                </a:solidFill>
                <a:latin typeface="Tahoma"/>
                <a:cs typeface="Tahoma"/>
              </a:rPr>
              <a:t>following</a:t>
            </a:r>
            <a:r>
              <a:rPr sz="1400" spc="-120" dirty="0">
                <a:solidFill>
                  <a:srgbClr val="404040"/>
                </a:solidFill>
                <a:latin typeface="Tahoma"/>
                <a:cs typeface="Tahoma"/>
              </a:rPr>
              <a:t> </a:t>
            </a:r>
            <a:r>
              <a:rPr sz="1400" dirty="0">
                <a:solidFill>
                  <a:srgbClr val="404040"/>
                </a:solidFill>
                <a:latin typeface="Tahoma"/>
                <a:cs typeface="Tahoma"/>
              </a:rPr>
              <a:t>in</a:t>
            </a:r>
            <a:r>
              <a:rPr sz="1400" spc="-130" dirty="0">
                <a:solidFill>
                  <a:srgbClr val="404040"/>
                </a:solidFill>
                <a:latin typeface="Tahoma"/>
                <a:cs typeface="Tahoma"/>
              </a:rPr>
              <a:t> </a:t>
            </a:r>
            <a:r>
              <a:rPr sz="1400" spc="-10" dirty="0">
                <a:solidFill>
                  <a:srgbClr val="404040"/>
                </a:solidFill>
                <a:latin typeface="Tahoma"/>
                <a:cs typeface="Tahoma"/>
              </a:rPr>
              <a:t>taxes:</a:t>
            </a:r>
            <a:endParaRPr sz="1400" dirty="0">
              <a:latin typeface="Tahoma"/>
              <a:cs typeface="Tahoma"/>
            </a:endParaRPr>
          </a:p>
          <a:p>
            <a:pPr marL="123825" marR="117475" algn="ctr">
              <a:lnSpc>
                <a:spcPct val="114999"/>
              </a:lnSpc>
            </a:pPr>
            <a:r>
              <a:rPr sz="1400" spc="-10" dirty="0">
                <a:solidFill>
                  <a:srgbClr val="404040"/>
                </a:solidFill>
                <a:latin typeface="Tahoma"/>
                <a:cs typeface="Tahoma"/>
              </a:rPr>
              <a:t>$40.9</a:t>
            </a:r>
            <a:r>
              <a:rPr sz="1400" spc="-140" dirty="0">
                <a:solidFill>
                  <a:srgbClr val="404040"/>
                </a:solidFill>
                <a:latin typeface="Tahoma"/>
                <a:cs typeface="Tahoma"/>
              </a:rPr>
              <a:t> </a:t>
            </a:r>
            <a:r>
              <a:rPr sz="1400" dirty="0">
                <a:solidFill>
                  <a:srgbClr val="404040"/>
                </a:solidFill>
                <a:latin typeface="Tahoma"/>
                <a:cs typeface="Tahoma"/>
              </a:rPr>
              <a:t>million</a:t>
            </a:r>
            <a:r>
              <a:rPr sz="1400" spc="-130" dirty="0">
                <a:solidFill>
                  <a:srgbClr val="404040"/>
                </a:solidFill>
                <a:latin typeface="Tahoma"/>
                <a:cs typeface="Tahoma"/>
              </a:rPr>
              <a:t> </a:t>
            </a:r>
            <a:r>
              <a:rPr sz="1400" dirty="0">
                <a:solidFill>
                  <a:srgbClr val="404040"/>
                </a:solidFill>
                <a:latin typeface="Tahoma"/>
                <a:cs typeface="Tahoma"/>
              </a:rPr>
              <a:t>in</a:t>
            </a:r>
            <a:r>
              <a:rPr sz="1400" spc="-140" dirty="0">
                <a:solidFill>
                  <a:srgbClr val="404040"/>
                </a:solidFill>
                <a:latin typeface="Tahoma"/>
                <a:cs typeface="Tahoma"/>
              </a:rPr>
              <a:t> </a:t>
            </a:r>
            <a:r>
              <a:rPr sz="1400" dirty="0">
                <a:solidFill>
                  <a:srgbClr val="404040"/>
                </a:solidFill>
                <a:latin typeface="Tahoma"/>
                <a:cs typeface="Tahoma"/>
              </a:rPr>
              <a:t>state</a:t>
            </a:r>
            <a:r>
              <a:rPr sz="1400" spc="-135" dirty="0">
                <a:solidFill>
                  <a:srgbClr val="404040"/>
                </a:solidFill>
                <a:latin typeface="Tahoma"/>
                <a:cs typeface="Tahoma"/>
              </a:rPr>
              <a:t> </a:t>
            </a:r>
            <a:r>
              <a:rPr sz="1400" spc="-30" dirty="0">
                <a:solidFill>
                  <a:srgbClr val="404040"/>
                </a:solidFill>
                <a:latin typeface="Tahoma"/>
                <a:cs typeface="Tahoma"/>
              </a:rPr>
              <a:t>and</a:t>
            </a:r>
            <a:r>
              <a:rPr sz="1400" spc="-150" dirty="0">
                <a:solidFill>
                  <a:srgbClr val="404040"/>
                </a:solidFill>
                <a:latin typeface="Tahoma"/>
                <a:cs typeface="Tahoma"/>
              </a:rPr>
              <a:t> </a:t>
            </a:r>
            <a:r>
              <a:rPr sz="1400">
                <a:solidFill>
                  <a:srgbClr val="404040"/>
                </a:solidFill>
                <a:latin typeface="Tahoma"/>
                <a:cs typeface="Tahoma"/>
              </a:rPr>
              <a:t>local</a:t>
            </a:r>
            <a:r>
              <a:rPr sz="1400" spc="-130">
                <a:solidFill>
                  <a:srgbClr val="404040"/>
                </a:solidFill>
                <a:latin typeface="Tahoma"/>
                <a:cs typeface="Tahoma"/>
              </a:rPr>
              <a:t> </a:t>
            </a:r>
            <a:r>
              <a:rPr sz="1400">
                <a:solidFill>
                  <a:srgbClr val="404040"/>
                </a:solidFill>
                <a:latin typeface="Tahoma"/>
                <a:cs typeface="Tahoma"/>
              </a:rPr>
              <a:t>taxes.</a:t>
            </a:r>
            <a:r>
              <a:rPr sz="1400" spc="-150">
                <a:solidFill>
                  <a:srgbClr val="404040"/>
                </a:solidFill>
                <a:latin typeface="Tahoma"/>
                <a:cs typeface="Tahoma"/>
              </a:rPr>
              <a:t> </a:t>
            </a:r>
            <a:r>
              <a:rPr sz="1400" dirty="0">
                <a:solidFill>
                  <a:srgbClr val="404040"/>
                </a:solidFill>
                <a:latin typeface="Tahoma"/>
                <a:cs typeface="Tahoma"/>
              </a:rPr>
              <a:t>Return</a:t>
            </a:r>
            <a:r>
              <a:rPr sz="1400" spc="-140" dirty="0">
                <a:solidFill>
                  <a:srgbClr val="404040"/>
                </a:solidFill>
                <a:latin typeface="Tahoma"/>
                <a:cs typeface="Tahoma"/>
              </a:rPr>
              <a:t> </a:t>
            </a:r>
            <a:r>
              <a:rPr sz="1400" spc="-25" dirty="0">
                <a:solidFill>
                  <a:srgbClr val="404040"/>
                </a:solidFill>
                <a:latin typeface="Tahoma"/>
                <a:cs typeface="Tahoma"/>
              </a:rPr>
              <a:t>on</a:t>
            </a:r>
            <a:r>
              <a:rPr sz="1400" spc="-140" dirty="0">
                <a:solidFill>
                  <a:srgbClr val="404040"/>
                </a:solidFill>
                <a:latin typeface="Tahoma"/>
                <a:cs typeface="Tahoma"/>
              </a:rPr>
              <a:t> </a:t>
            </a:r>
            <a:r>
              <a:rPr sz="1400" dirty="0">
                <a:solidFill>
                  <a:srgbClr val="404040"/>
                </a:solidFill>
                <a:latin typeface="Tahoma"/>
                <a:cs typeface="Tahoma"/>
              </a:rPr>
              <a:t>investment</a:t>
            </a:r>
            <a:r>
              <a:rPr sz="1400" spc="-130" dirty="0">
                <a:solidFill>
                  <a:srgbClr val="404040"/>
                </a:solidFill>
                <a:latin typeface="Tahoma"/>
                <a:cs typeface="Tahoma"/>
              </a:rPr>
              <a:t> </a:t>
            </a:r>
            <a:r>
              <a:rPr sz="1400" dirty="0">
                <a:solidFill>
                  <a:srgbClr val="404040"/>
                </a:solidFill>
                <a:latin typeface="Tahoma"/>
                <a:cs typeface="Tahoma"/>
              </a:rPr>
              <a:t>of</a:t>
            </a:r>
            <a:r>
              <a:rPr sz="1400" spc="-135" dirty="0">
                <a:solidFill>
                  <a:srgbClr val="404040"/>
                </a:solidFill>
                <a:latin typeface="Tahoma"/>
                <a:cs typeface="Tahoma"/>
              </a:rPr>
              <a:t> </a:t>
            </a:r>
            <a:r>
              <a:rPr sz="1400" dirty="0">
                <a:solidFill>
                  <a:srgbClr val="404040"/>
                </a:solidFill>
                <a:latin typeface="Tahoma"/>
                <a:cs typeface="Tahoma"/>
              </a:rPr>
              <a:t>$4</a:t>
            </a:r>
            <a:r>
              <a:rPr sz="1400" spc="-125" dirty="0">
                <a:solidFill>
                  <a:srgbClr val="404040"/>
                </a:solidFill>
                <a:latin typeface="Tahoma"/>
                <a:cs typeface="Tahoma"/>
              </a:rPr>
              <a:t> </a:t>
            </a:r>
            <a:r>
              <a:rPr sz="1400" dirty="0">
                <a:solidFill>
                  <a:srgbClr val="404040"/>
                </a:solidFill>
                <a:latin typeface="Tahoma"/>
                <a:cs typeface="Tahoma"/>
              </a:rPr>
              <a:t>in</a:t>
            </a:r>
            <a:r>
              <a:rPr sz="1400" spc="-120" dirty="0">
                <a:solidFill>
                  <a:srgbClr val="404040"/>
                </a:solidFill>
                <a:latin typeface="Tahoma"/>
                <a:cs typeface="Tahoma"/>
              </a:rPr>
              <a:t> </a:t>
            </a:r>
            <a:r>
              <a:rPr sz="1400" dirty="0">
                <a:solidFill>
                  <a:srgbClr val="404040"/>
                </a:solidFill>
                <a:latin typeface="Tahoma"/>
                <a:cs typeface="Tahoma"/>
              </a:rPr>
              <a:t>taxes</a:t>
            </a:r>
            <a:r>
              <a:rPr sz="1400" spc="-145" dirty="0">
                <a:solidFill>
                  <a:srgbClr val="404040"/>
                </a:solidFill>
                <a:latin typeface="Tahoma"/>
                <a:cs typeface="Tahoma"/>
              </a:rPr>
              <a:t> </a:t>
            </a:r>
            <a:r>
              <a:rPr sz="1400" dirty="0">
                <a:solidFill>
                  <a:srgbClr val="404040"/>
                </a:solidFill>
                <a:latin typeface="Tahoma"/>
                <a:cs typeface="Tahoma"/>
              </a:rPr>
              <a:t>for</a:t>
            </a:r>
            <a:r>
              <a:rPr sz="1400" spc="-135" dirty="0">
                <a:solidFill>
                  <a:srgbClr val="404040"/>
                </a:solidFill>
                <a:latin typeface="Tahoma"/>
                <a:cs typeface="Tahoma"/>
              </a:rPr>
              <a:t> </a:t>
            </a:r>
            <a:r>
              <a:rPr sz="1400" dirty="0">
                <a:solidFill>
                  <a:srgbClr val="404040"/>
                </a:solidFill>
                <a:latin typeface="Tahoma"/>
                <a:cs typeface="Tahoma"/>
              </a:rPr>
              <a:t>each</a:t>
            </a:r>
            <a:r>
              <a:rPr sz="1400" spc="-155" dirty="0">
                <a:solidFill>
                  <a:srgbClr val="404040"/>
                </a:solidFill>
                <a:latin typeface="Tahoma"/>
                <a:cs typeface="Tahoma"/>
              </a:rPr>
              <a:t> </a:t>
            </a:r>
            <a:r>
              <a:rPr sz="1400" spc="-25" dirty="0">
                <a:solidFill>
                  <a:srgbClr val="404040"/>
                </a:solidFill>
                <a:latin typeface="Tahoma"/>
                <a:cs typeface="Tahoma"/>
              </a:rPr>
              <a:t>ad</a:t>
            </a:r>
            <a:r>
              <a:rPr sz="1400" spc="-135" dirty="0">
                <a:solidFill>
                  <a:srgbClr val="404040"/>
                </a:solidFill>
                <a:latin typeface="Tahoma"/>
                <a:cs typeface="Tahoma"/>
              </a:rPr>
              <a:t> </a:t>
            </a:r>
            <a:r>
              <a:rPr sz="1400" spc="-10" dirty="0">
                <a:solidFill>
                  <a:srgbClr val="404040"/>
                </a:solidFill>
                <a:latin typeface="Tahoma"/>
                <a:cs typeface="Tahoma"/>
              </a:rPr>
              <a:t>dollar</a:t>
            </a:r>
            <a:r>
              <a:rPr sz="1400" spc="-95" dirty="0">
                <a:solidFill>
                  <a:srgbClr val="404040"/>
                </a:solidFill>
                <a:latin typeface="Tahoma"/>
                <a:cs typeface="Tahoma"/>
              </a:rPr>
              <a:t> </a:t>
            </a:r>
            <a:r>
              <a:rPr sz="1400" dirty="0">
                <a:solidFill>
                  <a:srgbClr val="404040"/>
                </a:solidFill>
                <a:latin typeface="Tahoma"/>
                <a:cs typeface="Tahoma"/>
              </a:rPr>
              <a:t>spent</a:t>
            </a:r>
            <a:r>
              <a:rPr lang="en-US" sz="1400" dirty="0">
                <a:solidFill>
                  <a:srgbClr val="404040"/>
                </a:solidFill>
                <a:latin typeface="Tahoma"/>
                <a:cs typeface="Tahoma"/>
              </a:rPr>
              <a:t>.</a:t>
            </a:r>
            <a:endParaRPr sz="1400" dirty="0">
              <a:latin typeface="Tahoma"/>
              <a:cs typeface="Tahoma"/>
            </a:endParaRPr>
          </a:p>
          <a:p>
            <a:pPr>
              <a:lnSpc>
                <a:spcPct val="100000"/>
              </a:lnSpc>
              <a:spcBef>
                <a:spcPts val="490"/>
              </a:spcBef>
            </a:pPr>
            <a:endParaRPr sz="1400" dirty="0">
              <a:latin typeface="Tahoma"/>
              <a:cs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1875" y="2321686"/>
            <a:ext cx="6667500" cy="2743835"/>
          </a:xfrm>
          <a:custGeom>
            <a:avLst/>
            <a:gdLst/>
            <a:ahLst/>
            <a:cxnLst/>
            <a:rect l="l" t="t" r="r" b="b"/>
            <a:pathLst>
              <a:path w="6667500" h="2743835">
                <a:moveTo>
                  <a:pt x="0" y="457326"/>
                </a:moveTo>
                <a:lnTo>
                  <a:pt x="2360" y="410563"/>
                </a:lnTo>
                <a:lnTo>
                  <a:pt x="9290" y="365151"/>
                </a:lnTo>
                <a:lnTo>
                  <a:pt x="20558" y="321321"/>
                </a:lnTo>
                <a:lnTo>
                  <a:pt x="35935" y="279302"/>
                </a:lnTo>
                <a:lnTo>
                  <a:pt x="55191" y="239325"/>
                </a:lnTo>
                <a:lnTo>
                  <a:pt x="78096" y="201618"/>
                </a:lnTo>
                <a:lnTo>
                  <a:pt x="104422" y="166412"/>
                </a:lnTo>
                <a:lnTo>
                  <a:pt x="133937" y="133937"/>
                </a:lnTo>
                <a:lnTo>
                  <a:pt x="166412" y="104422"/>
                </a:lnTo>
                <a:lnTo>
                  <a:pt x="201618" y="78096"/>
                </a:lnTo>
                <a:lnTo>
                  <a:pt x="239325" y="55191"/>
                </a:lnTo>
                <a:lnTo>
                  <a:pt x="279302" y="35935"/>
                </a:lnTo>
                <a:lnTo>
                  <a:pt x="321321" y="20558"/>
                </a:lnTo>
                <a:lnTo>
                  <a:pt x="365151" y="9290"/>
                </a:lnTo>
                <a:lnTo>
                  <a:pt x="410563" y="2360"/>
                </a:lnTo>
                <a:lnTo>
                  <a:pt x="457326" y="0"/>
                </a:lnTo>
                <a:lnTo>
                  <a:pt x="6210173" y="0"/>
                </a:lnTo>
                <a:lnTo>
                  <a:pt x="6256936" y="2360"/>
                </a:lnTo>
                <a:lnTo>
                  <a:pt x="6302348" y="9290"/>
                </a:lnTo>
                <a:lnTo>
                  <a:pt x="6346178" y="20558"/>
                </a:lnTo>
                <a:lnTo>
                  <a:pt x="6388197" y="35935"/>
                </a:lnTo>
                <a:lnTo>
                  <a:pt x="6428174" y="55191"/>
                </a:lnTo>
                <a:lnTo>
                  <a:pt x="6465881" y="78096"/>
                </a:lnTo>
                <a:lnTo>
                  <a:pt x="6501087" y="104422"/>
                </a:lnTo>
                <a:lnTo>
                  <a:pt x="6533562" y="133937"/>
                </a:lnTo>
                <a:lnTo>
                  <a:pt x="6563077" y="166412"/>
                </a:lnTo>
                <a:lnTo>
                  <a:pt x="6589403" y="201618"/>
                </a:lnTo>
                <a:lnTo>
                  <a:pt x="6612308" y="239325"/>
                </a:lnTo>
                <a:lnTo>
                  <a:pt x="6631564" y="279302"/>
                </a:lnTo>
                <a:lnTo>
                  <a:pt x="6646941" y="321321"/>
                </a:lnTo>
                <a:lnTo>
                  <a:pt x="6658209" y="365151"/>
                </a:lnTo>
                <a:lnTo>
                  <a:pt x="6665139" y="410563"/>
                </a:lnTo>
                <a:lnTo>
                  <a:pt x="6667500" y="457326"/>
                </a:lnTo>
                <a:lnTo>
                  <a:pt x="6667500" y="2286508"/>
                </a:lnTo>
                <a:lnTo>
                  <a:pt x="6665139" y="2333271"/>
                </a:lnTo>
                <a:lnTo>
                  <a:pt x="6658209" y="2378683"/>
                </a:lnTo>
                <a:lnTo>
                  <a:pt x="6646941" y="2422513"/>
                </a:lnTo>
                <a:lnTo>
                  <a:pt x="6631564" y="2464532"/>
                </a:lnTo>
                <a:lnTo>
                  <a:pt x="6612308" y="2504509"/>
                </a:lnTo>
                <a:lnTo>
                  <a:pt x="6589403" y="2542216"/>
                </a:lnTo>
                <a:lnTo>
                  <a:pt x="6563077" y="2577422"/>
                </a:lnTo>
                <a:lnTo>
                  <a:pt x="6533562" y="2609897"/>
                </a:lnTo>
                <a:lnTo>
                  <a:pt x="6501087" y="2639412"/>
                </a:lnTo>
                <a:lnTo>
                  <a:pt x="6465881" y="2665738"/>
                </a:lnTo>
                <a:lnTo>
                  <a:pt x="6428174" y="2688643"/>
                </a:lnTo>
                <a:lnTo>
                  <a:pt x="6388197" y="2707899"/>
                </a:lnTo>
                <a:lnTo>
                  <a:pt x="6346178" y="2723276"/>
                </a:lnTo>
                <a:lnTo>
                  <a:pt x="6302348" y="2734544"/>
                </a:lnTo>
                <a:lnTo>
                  <a:pt x="6256936" y="2741474"/>
                </a:lnTo>
                <a:lnTo>
                  <a:pt x="6210173" y="2743835"/>
                </a:lnTo>
                <a:lnTo>
                  <a:pt x="457326" y="2743835"/>
                </a:lnTo>
                <a:lnTo>
                  <a:pt x="410563" y="2741474"/>
                </a:lnTo>
                <a:lnTo>
                  <a:pt x="365151" y="2734544"/>
                </a:lnTo>
                <a:lnTo>
                  <a:pt x="321321" y="2723276"/>
                </a:lnTo>
                <a:lnTo>
                  <a:pt x="279302" y="2707899"/>
                </a:lnTo>
                <a:lnTo>
                  <a:pt x="239325" y="2688643"/>
                </a:lnTo>
                <a:lnTo>
                  <a:pt x="201618" y="2665738"/>
                </a:lnTo>
                <a:lnTo>
                  <a:pt x="166412" y="2639412"/>
                </a:lnTo>
                <a:lnTo>
                  <a:pt x="133937" y="2609897"/>
                </a:lnTo>
                <a:lnTo>
                  <a:pt x="104422" y="2577422"/>
                </a:lnTo>
                <a:lnTo>
                  <a:pt x="78096" y="2542216"/>
                </a:lnTo>
                <a:lnTo>
                  <a:pt x="55191" y="2504509"/>
                </a:lnTo>
                <a:lnTo>
                  <a:pt x="35935" y="2464532"/>
                </a:lnTo>
                <a:lnTo>
                  <a:pt x="20558" y="2422513"/>
                </a:lnTo>
                <a:lnTo>
                  <a:pt x="9290" y="2378683"/>
                </a:lnTo>
                <a:lnTo>
                  <a:pt x="2360" y="2333271"/>
                </a:lnTo>
                <a:lnTo>
                  <a:pt x="0" y="2286508"/>
                </a:lnTo>
                <a:lnTo>
                  <a:pt x="0" y="457326"/>
                </a:lnTo>
                <a:close/>
              </a:path>
            </a:pathLst>
          </a:custGeom>
          <a:ln w="19049">
            <a:solidFill>
              <a:srgbClr val="ACD19C"/>
            </a:solidFill>
            <a:prstDash val="sysDash"/>
          </a:ln>
        </p:spPr>
        <p:txBody>
          <a:bodyPr wrap="square" lIns="0" tIns="0" rIns="0" bIns="0" rtlCol="0"/>
          <a:lstStyle/>
          <a:p>
            <a:endParaRPr/>
          </a:p>
        </p:txBody>
      </p:sp>
      <p:sp>
        <p:nvSpPr>
          <p:cNvPr id="3" name="object 3"/>
          <p:cNvSpPr txBox="1"/>
          <p:nvPr/>
        </p:nvSpPr>
        <p:spPr>
          <a:xfrm>
            <a:off x="4052061" y="2153162"/>
            <a:ext cx="5708015" cy="2658745"/>
          </a:xfrm>
          <a:prstGeom prst="rect">
            <a:avLst/>
          </a:prstGeom>
        </p:spPr>
        <p:txBody>
          <a:bodyPr vert="horz" wrap="square" lIns="0" tIns="324485" rIns="0" bIns="0" rtlCol="0">
            <a:spAutoFit/>
          </a:bodyPr>
          <a:lstStyle/>
          <a:p>
            <a:pPr marL="1270" algn="ctr">
              <a:lnSpc>
                <a:spcPct val="100000"/>
              </a:lnSpc>
              <a:spcBef>
                <a:spcPts val="2555"/>
              </a:spcBef>
            </a:pPr>
            <a:r>
              <a:rPr sz="3600" b="1" spc="-365" dirty="0">
                <a:solidFill>
                  <a:srgbClr val="4A85B7"/>
                </a:solidFill>
                <a:latin typeface="Tahoma"/>
                <a:cs typeface="Tahoma"/>
              </a:rPr>
              <a:t>3.2M</a:t>
            </a:r>
            <a:r>
              <a:rPr sz="3600" b="1" spc="-605" dirty="0">
                <a:solidFill>
                  <a:srgbClr val="4A85B7"/>
                </a:solidFill>
                <a:latin typeface="Tahoma"/>
                <a:cs typeface="Tahoma"/>
              </a:rPr>
              <a:t> </a:t>
            </a:r>
            <a:r>
              <a:rPr sz="2400" b="1" spc="-195" dirty="0">
                <a:solidFill>
                  <a:srgbClr val="404040"/>
                </a:solidFill>
                <a:latin typeface="Tahoma"/>
                <a:cs typeface="Tahoma"/>
              </a:rPr>
              <a:t>Incremental</a:t>
            </a:r>
            <a:r>
              <a:rPr sz="2400" b="1" spc="-160" dirty="0">
                <a:solidFill>
                  <a:srgbClr val="404040"/>
                </a:solidFill>
                <a:latin typeface="Tahoma"/>
                <a:cs typeface="Tahoma"/>
              </a:rPr>
              <a:t> </a:t>
            </a:r>
            <a:r>
              <a:rPr sz="2400" b="1" spc="-10" dirty="0">
                <a:solidFill>
                  <a:srgbClr val="404040"/>
                </a:solidFill>
                <a:latin typeface="Tahoma"/>
                <a:cs typeface="Tahoma"/>
              </a:rPr>
              <a:t>Trips</a:t>
            </a:r>
            <a:endParaRPr sz="2400">
              <a:latin typeface="Tahoma"/>
              <a:cs typeface="Tahoma"/>
            </a:endParaRPr>
          </a:p>
          <a:p>
            <a:pPr algn="ctr">
              <a:lnSpc>
                <a:spcPct val="100000"/>
              </a:lnSpc>
              <a:spcBef>
                <a:spcPts val="2460"/>
              </a:spcBef>
            </a:pPr>
            <a:r>
              <a:rPr sz="3600" b="1" spc="-370" dirty="0">
                <a:solidFill>
                  <a:srgbClr val="4A85B7"/>
                </a:solidFill>
                <a:latin typeface="Tahoma"/>
                <a:cs typeface="Tahoma"/>
              </a:rPr>
              <a:t>$529.7M</a:t>
            </a:r>
            <a:r>
              <a:rPr sz="3600" b="1" spc="-425" dirty="0">
                <a:solidFill>
                  <a:srgbClr val="4A85B7"/>
                </a:solidFill>
                <a:latin typeface="Tahoma"/>
                <a:cs typeface="Tahoma"/>
              </a:rPr>
              <a:t> </a:t>
            </a:r>
            <a:r>
              <a:rPr sz="2400" b="1" spc="-195" dirty="0">
                <a:solidFill>
                  <a:srgbClr val="404040"/>
                </a:solidFill>
                <a:latin typeface="Tahoma"/>
                <a:cs typeface="Tahoma"/>
              </a:rPr>
              <a:t>Incremental</a:t>
            </a:r>
            <a:r>
              <a:rPr sz="2400" b="1" spc="-160" dirty="0">
                <a:solidFill>
                  <a:srgbClr val="404040"/>
                </a:solidFill>
                <a:latin typeface="Tahoma"/>
                <a:cs typeface="Tahoma"/>
              </a:rPr>
              <a:t> </a:t>
            </a:r>
            <a:r>
              <a:rPr sz="2400" b="1" spc="-125" dirty="0">
                <a:solidFill>
                  <a:srgbClr val="404040"/>
                </a:solidFill>
                <a:latin typeface="Tahoma"/>
                <a:cs typeface="Tahoma"/>
              </a:rPr>
              <a:t>Visitor</a:t>
            </a:r>
            <a:r>
              <a:rPr sz="2400" b="1" spc="-160" dirty="0">
                <a:solidFill>
                  <a:srgbClr val="404040"/>
                </a:solidFill>
                <a:latin typeface="Tahoma"/>
                <a:cs typeface="Tahoma"/>
              </a:rPr>
              <a:t> </a:t>
            </a:r>
            <a:r>
              <a:rPr sz="2400" b="1" spc="-125" dirty="0">
                <a:solidFill>
                  <a:srgbClr val="404040"/>
                </a:solidFill>
                <a:latin typeface="Tahoma"/>
                <a:cs typeface="Tahoma"/>
              </a:rPr>
              <a:t>Spending</a:t>
            </a:r>
            <a:endParaRPr sz="2400">
              <a:latin typeface="Tahoma"/>
              <a:cs typeface="Tahoma"/>
            </a:endParaRPr>
          </a:p>
          <a:p>
            <a:pPr marL="635" algn="ctr">
              <a:lnSpc>
                <a:spcPct val="100000"/>
              </a:lnSpc>
              <a:spcBef>
                <a:spcPts val="2855"/>
              </a:spcBef>
            </a:pPr>
            <a:r>
              <a:rPr sz="3600" b="1" spc="-295" dirty="0">
                <a:solidFill>
                  <a:srgbClr val="4A85B7"/>
                </a:solidFill>
                <a:latin typeface="Tahoma"/>
                <a:cs typeface="Tahoma"/>
              </a:rPr>
              <a:t>$40.9M</a:t>
            </a:r>
            <a:r>
              <a:rPr sz="3600" b="1" spc="-625" dirty="0">
                <a:solidFill>
                  <a:srgbClr val="4A85B7"/>
                </a:solidFill>
                <a:latin typeface="Tahoma"/>
                <a:cs typeface="Tahoma"/>
              </a:rPr>
              <a:t> </a:t>
            </a:r>
            <a:r>
              <a:rPr sz="2400" b="1" spc="-195" dirty="0">
                <a:solidFill>
                  <a:srgbClr val="585858"/>
                </a:solidFill>
                <a:latin typeface="Tahoma"/>
                <a:cs typeface="Tahoma"/>
              </a:rPr>
              <a:t>I</a:t>
            </a:r>
            <a:r>
              <a:rPr sz="2400" b="1" spc="-195" dirty="0">
                <a:solidFill>
                  <a:srgbClr val="404040"/>
                </a:solidFill>
                <a:latin typeface="Tahoma"/>
                <a:cs typeface="Tahoma"/>
              </a:rPr>
              <a:t>ncremental</a:t>
            </a:r>
            <a:r>
              <a:rPr sz="2400" b="1" spc="-175" dirty="0">
                <a:solidFill>
                  <a:srgbClr val="404040"/>
                </a:solidFill>
                <a:latin typeface="Tahoma"/>
                <a:cs typeface="Tahoma"/>
              </a:rPr>
              <a:t> </a:t>
            </a:r>
            <a:r>
              <a:rPr sz="2400" b="1" spc="-20" dirty="0">
                <a:solidFill>
                  <a:srgbClr val="404040"/>
                </a:solidFill>
                <a:latin typeface="Tahoma"/>
                <a:cs typeface="Tahoma"/>
              </a:rPr>
              <a:t>Taxes*</a:t>
            </a:r>
            <a:endParaRPr sz="2400">
              <a:latin typeface="Tahoma"/>
              <a:cs typeface="Tahoma"/>
            </a:endParaRPr>
          </a:p>
        </p:txBody>
      </p:sp>
      <p:grpSp>
        <p:nvGrpSpPr>
          <p:cNvPr id="4" name="object 4"/>
          <p:cNvGrpSpPr/>
          <p:nvPr/>
        </p:nvGrpSpPr>
        <p:grpSpPr>
          <a:xfrm>
            <a:off x="1657350" y="1512061"/>
            <a:ext cx="2590800" cy="1278255"/>
            <a:chOff x="1657350" y="1512061"/>
            <a:chExt cx="2590800" cy="1278255"/>
          </a:xfrm>
        </p:grpSpPr>
        <p:sp>
          <p:nvSpPr>
            <p:cNvPr id="5" name="object 5"/>
            <p:cNvSpPr/>
            <p:nvPr/>
          </p:nvSpPr>
          <p:spPr>
            <a:xfrm>
              <a:off x="1666875" y="1521586"/>
              <a:ext cx="2571750" cy="1259205"/>
            </a:xfrm>
            <a:custGeom>
              <a:avLst/>
              <a:gdLst/>
              <a:ahLst/>
              <a:cxnLst/>
              <a:rect l="l" t="t" r="r" b="b"/>
              <a:pathLst>
                <a:path w="2571750" h="1259205">
                  <a:moveTo>
                    <a:pt x="2361946" y="0"/>
                  </a:moveTo>
                  <a:lnTo>
                    <a:pt x="209804" y="0"/>
                  </a:lnTo>
                  <a:lnTo>
                    <a:pt x="161712" y="5536"/>
                  </a:lnTo>
                  <a:lnTo>
                    <a:pt x="117558" y="21310"/>
                  </a:lnTo>
                  <a:lnTo>
                    <a:pt x="78602" y="46066"/>
                  </a:lnTo>
                  <a:lnTo>
                    <a:pt x="46106" y="78548"/>
                  </a:lnTo>
                  <a:lnTo>
                    <a:pt x="21333" y="117502"/>
                  </a:lnTo>
                  <a:lnTo>
                    <a:pt x="5543" y="161672"/>
                  </a:lnTo>
                  <a:lnTo>
                    <a:pt x="0" y="209803"/>
                  </a:lnTo>
                  <a:lnTo>
                    <a:pt x="0" y="1049020"/>
                  </a:lnTo>
                  <a:lnTo>
                    <a:pt x="5543" y="1097158"/>
                  </a:lnTo>
                  <a:lnTo>
                    <a:pt x="21333" y="1141346"/>
                  </a:lnTo>
                  <a:lnTo>
                    <a:pt x="46106" y="1180325"/>
                  </a:lnTo>
                  <a:lnTo>
                    <a:pt x="78602" y="1212834"/>
                  </a:lnTo>
                  <a:lnTo>
                    <a:pt x="117558" y="1237614"/>
                  </a:lnTo>
                  <a:lnTo>
                    <a:pt x="161712" y="1253407"/>
                  </a:lnTo>
                  <a:lnTo>
                    <a:pt x="209804" y="1258951"/>
                  </a:lnTo>
                  <a:lnTo>
                    <a:pt x="2361946" y="1258951"/>
                  </a:lnTo>
                  <a:lnTo>
                    <a:pt x="2410037" y="1253407"/>
                  </a:lnTo>
                  <a:lnTo>
                    <a:pt x="2454191" y="1237614"/>
                  </a:lnTo>
                  <a:lnTo>
                    <a:pt x="2493147" y="1212834"/>
                  </a:lnTo>
                  <a:lnTo>
                    <a:pt x="2525643" y="1180325"/>
                  </a:lnTo>
                  <a:lnTo>
                    <a:pt x="2550416" y="1141346"/>
                  </a:lnTo>
                  <a:lnTo>
                    <a:pt x="2566206" y="1097158"/>
                  </a:lnTo>
                  <a:lnTo>
                    <a:pt x="2571750" y="1049020"/>
                  </a:lnTo>
                  <a:lnTo>
                    <a:pt x="2571750" y="209803"/>
                  </a:lnTo>
                  <a:lnTo>
                    <a:pt x="2566206" y="161672"/>
                  </a:lnTo>
                  <a:lnTo>
                    <a:pt x="2550416" y="117502"/>
                  </a:lnTo>
                  <a:lnTo>
                    <a:pt x="2525643" y="78548"/>
                  </a:lnTo>
                  <a:lnTo>
                    <a:pt x="2493147" y="46066"/>
                  </a:lnTo>
                  <a:lnTo>
                    <a:pt x="2454191" y="21310"/>
                  </a:lnTo>
                  <a:lnTo>
                    <a:pt x="2410037" y="5536"/>
                  </a:lnTo>
                  <a:lnTo>
                    <a:pt x="2361946" y="0"/>
                  </a:lnTo>
                  <a:close/>
                </a:path>
              </a:pathLst>
            </a:custGeom>
            <a:solidFill>
              <a:srgbClr val="FFFFFF"/>
            </a:solidFill>
          </p:spPr>
          <p:txBody>
            <a:bodyPr wrap="square" lIns="0" tIns="0" rIns="0" bIns="0" rtlCol="0"/>
            <a:lstStyle/>
            <a:p>
              <a:endParaRPr/>
            </a:p>
          </p:txBody>
        </p:sp>
        <p:sp>
          <p:nvSpPr>
            <p:cNvPr id="6" name="object 6"/>
            <p:cNvSpPr/>
            <p:nvPr/>
          </p:nvSpPr>
          <p:spPr>
            <a:xfrm>
              <a:off x="1666875" y="1521586"/>
              <a:ext cx="2571750" cy="1259205"/>
            </a:xfrm>
            <a:custGeom>
              <a:avLst/>
              <a:gdLst/>
              <a:ahLst/>
              <a:cxnLst/>
              <a:rect l="l" t="t" r="r" b="b"/>
              <a:pathLst>
                <a:path w="2571750" h="1259205">
                  <a:moveTo>
                    <a:pt x="0" y="209803"/>
                  </a:moveTo>
                  <a:lnTo>
                    <a:pt x="5543" y="161672"/>
                  </a:lnTo>
                  <a:lnTo>
                    <a:pt x="21333" y="117502"/>
                  </a:lnTo>
                  <a:lnTo>
                    <a:pt x="46106" y="78548"/>
                  </a:lnTo>
                  <a:lnTo>
                    <a:pt x="78602" y="46066"/>
                  </a:lnTo>
                  <a:lnTo>
                    <a:pt x="117558" y="21310"/>
                  </a:lnTo>
                  <a:lnTo>
                    <a:pt x="161712" y="5536"/>
                  </a:lnTo>
                  <a:lnTo>
                    <a:pt x="209804" y="0"/>
                  </a:lnTo>
                  <a:lnTo>
                    <a:pt x="2361946" y="0"/>
                  </a:lnTo>
                  <a:lnTo>
                    <a:pt x="2410037" y="5536"/>
                  </a:lnTo>
                  <a:lnTo>
                    <a:pt x="2454191" y="21310"/>
                  </a:lnTo>
                  <a:lnTo>
                    <a:pt x="2493147" y="46066"/>
                  </a:lnTo>
                  <a:lnTo>
                    <a:pt x="2525643" y="78548"/>
                  </a:lnTo>
                  <a:lnTo>
                    <a:pt x="2550416" y="117502"/>
                  </a:lnTo>
                  <a:lnTo>
                    <a:pt x="2566206" y="161672"/>
                  </a:lnTo>
                  <a:lnTo>
                    <a:pt x="2571750" y="209803"/>
                  </a:lnTo>
                  <a:lnTo>
                    <a:pt x="2571750" y="1049020"/>
                  </a:lnTo>
                  <a:lnTo>
                    <a:pt x="2566206" y="1097158"/>
                  </a:lnTo>
                  <a:lnTo>
                    <a:pt x="2550416" y="1141346"/>
                  </a:lnTo>
                  <a:lnTo>
                    <a:pt x="2525643" y="1180325"/>
                  </a:lnTo>
                  <a:lnTo>
                    <a:pt x="2493147" y="1212834"/>
                  </a:lnTo>
                  <a:lnTo>
                    <a:pt x="2454191" y="1237614"/>
                  </a:lnTo>
                  <a:lnTo>
                    <a:pt x="2410037" y="1253407"/>
                  </a:lnTo>
                  <a:lnTo>
                    <a:pt x="2361946" y="1258951"/>
                  </a:lnTo>
                  <a:lnTo>
                    <a:pt x="209804" y="1258951"/>
                  </a:lnTo>
                  <a:lnTo>
                    <a:pt x="161712" y="1253407"/>
                  </a:lnTo>
                  <a:lnTo>
                    <a:pt x="117558" y="1237614"/>
                  </a:lnTo>
                  <a:lnTo>
                    <a:pt x="78602" y="1212834"/>
                  </a:lnTo>
                  <a:lnTo>
                    <a:pt x="46106" y="1180325"/>
                  </a:lnTo>
                  <a:lnTo>
                    <a:pt x="21333" y="1141346"/>
                  </a:lnTo>
                  <a:lnTo>
                    <a:pt x="5543" y="1097158"/>
                  </a:lnTo>
                  <a:lnTo>
                    <a:pt x="0" y="1049020"/>
                  </a:lnTo>
                  <a:lnTo>
                    <a:pt x="0" y="209803"/>
                  </a:lnTo>
                  <a:close/>
                </a:path>
              </a:pathLst>
            </a:custGeom>
            <a:ln w="19050">
              <a:solidFill>
                <a:srgbClr val="4A85B7"/>
              </a:solidFill>
            </a:ln>
          </p:spPr>
          <p:txBody>
            <a:bodyPr wrap="square" lIns="0" tIns="0" rIns="0" bIns="0" rtlCol="0"/>
            <a:lstStyle/>
            <a:p>
              <a:endParaRPr/>
            </a:p>
          </p:txBody>
        </p:sp>
      </p:grpSp>
      <p:sp>
        <p:nvSpPr>
          <p:cNvPr id="7" name="object 7"/>
          <p:cNvSpPr txBox="1"/>
          <p:nvPr/>
        </p:nvSpPr>
        <p:spPr>
          <a:xfrm>
            <a:off x="2113279" y="1613738"/>
            <a:ext cx="1678939" cy="331470"/>
          </a:xfrm>
          <a:prstGeom prst="rect">
            <a:avLst/>
          </a:prstGeom>
        </p:spPr>
        <p:txBody>
          <a:bodyPr vert="horz" wrap="square" lIns="0" tIns="13335" rIns="0" bIns="0" rtlCol="0">
            <a:spAutoFit/>
          </a:bodyPr>
          <a:lstStyle/>
          <a:p>
            <a:pPr marL="12700">
              <a:lnSpc>
                <a:spcPct val="100000"/>
              </a:lnSpc>
              <a:spcBef>
                <a:spcPts val="105"/>
              </a:spcBef>
            </a:pPr>
            <a:r>
              <a:rPr sz="2000" b="1" spc="-85" dirty="0">
                <a:solidFill>
                  <a:srgbClr val="404040"/>
                </a:solidFill>
                <a:latin typeface="Tahoma"/>
                <a:cs typeface="Tahoma"/>
              </a:rPr>
              <a:t>Ad</a:t>
            </a:r>
            <a:r>
              <a:rPr sz="2000" b="1" spc="-175" dirty="0">
                <a:solidFill>
                  <a:srgbClr val="404040"/>
                </a:solidFill>
                <a:latin typeface="Tahoma"/>
                <a:cs typeface="Tahoma"/>
              </a:rPr>
              <a:t> </a:t>
            </a:r>
            <a:r>
              <a:rPr sz="2000" b="1" spc="-150" dirty="0">
                <a:solidFill>
                  <a:srgbClr val="404040"/>
                </a:solidFill>
                <a:latin typeface="Tahoma"/>
                <a:cs typeface="Tahoma"/>
              </a:rPr>
              <a:t>Investment</a:t>
            </a:r>
            <a:endParaRPr sz="2000">
              <a:latin typeface="Tahoma"/>
              <a:cs typeface="Tahoma"/>
            </a:endParaRPr>
          </a:p>
        </p:txBody>
      </p:sp>
      <p:sp>
        <p:nvSpPr>
          <p:cNvPr id="8" name="object 8"/>
          <p:cNvSpPr txBox="1">
            <a:spLocks noGrp="1"/>
          </p:cNvSpPr>
          <p:nvPr>
            <p:ph type="title"/>
          </p:nvPr>
        </p:nvSpPr>
        <p:spPr>
          <a:xfrm>
            <a:off x="2018792" y="1870328"/>
            <a:ext cx="1868170" cy="756920"/>
          </a:xfrm>
          <a:prstGeom prst="rect">
            <a:avLst/>
          </a:prstGeom>
        </p:spPr>
        <p:txBody>
          <a:bodyPr vert="horz" wrap="square" lIns="0" tIns="12700" rIns="0" bIns="0" rtlCol="0">
            <a:spAutoFit/>
          </a:bodyPr>
          <a:lstStyle/>
          <a:p>
            <a:pPr marL="12700">
              <a:lnSpc>
                <a:spcPct val="100000"/>
              </a:lnSpc>
              <a:spcBef>
                <a:spcPts val="100"/>
              </a:spcBef>
            </a:pPr>
            <a:r>
              <a:rPr sz="4800" spc="-620" dirty="0">
                <a:solidFill>
                  <a:srgbClr val="ACD19C"/>
                </a:solidFill>
              </a:rPr>
              <a:t>$10.8M</a:t>
            </a:r>
            <a:endParaRPr sz="4800"/>
          </a:p>
        </p:txBody>
      </p:sp>
      <p:pic>
        <p:nvPicPr>
          <p:cNvPr id="9" name="object 9"/>
          <p:cNvPicPr/>
          <p:nvPr/>
        </p:nvPicPr>
        <p:blipFill>
          <a:blip r:embed="rId2" cstate="print"/>
          <a:stretch>
            <a:fillRect/>
          </a:stretch>
        </p:blipFill>
        <p:spPr>
          <a:xfrm>
            <a:off x="2095500" y="2321686"/>
            <a:ext cx="2428875" cy="2336165"/>
          </a:xfrm>
          <a:prstGeom prst="rect">
            <a:avLst/>
          </a:prstGeom>
        </p:spPr>
      </p:pic>
      <p:sp>
        <p:nvSpPr>
          <p:cNvPr id="10" name="object 10"/>
          <p:cNvSpPr txBox="1"/>
          <p:nvPr/>
        </p:nvSpPr>
        <p:spPr>
          <a:xfrm>
            <a:off x="112877" y="6370116"/>
            <a:ext cx="2783840" cy="177800"/>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585858"/>
                </a:solidFill>
                <a:latin typeface="Tahoma"/>
                <a:cs typeface="Tahoma"/>
              </a:rPr>
              <a:t>*Effective</a:t>
            </a:r>
            <a:r>
              <a:rPr sz="1000" spc="-85" dirty="0">
                <a:solidFill>
                  <a:srgbClr val="585858"/>
                </a:solidFill>
                <a:latin typeface="Tahoma"/>
                <a:cs typeface="Tahoma"/>
              </a:rPr>
              <a:t> </a:t>
            </a:r>
            <a:r>
              <a:rPr sz="1000" spc="-35" dirty="0">
                <a:solidFill>
                  <a:srgbClr val="585858"/>
                </a:solidFill>
                <a:latin typeface="Tahoma"/>
                <a:cs typeface="Tahoma"/>
              </a:rPr>
              <a:t>Tax</a:t>
            </a:r>
            <a:r>
              <a:rPr sz="1000" spc="-70" dirty="0">
                <a:solidFill>
                  <a:srgbClr val="585858"/>
                </a:solidFill>
                <a:latin typeface="Tahoma"/>
                <a:cs typeface="Tahoma"/>
              </a:rPr>
              <a:t> </a:t>
            </a:r>
            <a:r>
              <a:rPr sz="1000" spc="-10" dirty="0">
                <a:solidFill>
                  <a:srgbClr val="585858"/>
                </a:solidFill>
                <a:latin typeface="Tahoma"/>
                <a:cs typeface="Tahoma"/>
              </a:rPr>
              <a:t>Rate</a:t>
            </a:r>
            <a:r>
              <a:rPr sz="1000" spc="-60" dirty="0">
                <a:solidFill>
                  <a:srgbClr val="585858"/>
                </a:solidFill>
                <a:latin typeface="Tahoma"/>
                <a:cs typeface="Tahoma"/>
              </a:rPr>
              <a:t> </a:t>
            </a:r>
            <a:r>
              <a:rPr sz="1000" spc="-90" dirty="0">
                <a:solidFill>
                  <a:srgbClr val="585858"/>
                </a:solidFill>
                <a:latin typeface="Tahoma"/>
                <a:cs typeface="Tahoma"/>
              </a:rPr>
              <a:t>7.7%</a:t>
            </a:r>
            <a:r>
              <a:rPr sz="1000" spc="-80" dirty="0">
                <a:solidFill>
                  <a:srgbClr val="585858"/>
                </a:solidFill>
                <a:latin typeface="Tahoma"/>
                <a:cs typeface="Tahoma"/>
              </a:rPr>
              <a:t> </a:t>
            </a:r>
            <a:r>
              <a:rPr sz="1000" dirty="0">
                <a:solidFill>
                  <a:srgbClr val="585858"/>
                </a:solidFill>
                <a:latin typeface="Tahoma"/>
                <a:cs typeface="Tahoma"/>
              </a:rPr>
              <a:t>from</a:t>
            </a:r>
            <a:r>
              <a:rPr sz="1000" spc="-90" dirty="0">
                <a:solidFill>
                  <a:srgbClr val="585858"/>
                </a:solidFill>
                <a:latin typeface="Tahoma"/>
                <a:cs typeface="Tahoma"/>
              </a:rPr>
              <a:t> </a:t>
            </a:r>
            <a:r>
              <a:rPr sz="1000" spc="-10" dirty="0">
                <a:solidFill>
                  <a:srgbClr val="585858"/>
                </a:solidFill>
                <a:latin typeface="Tahoma"/>
                <a:cs typeface="Tahoma"/>
              </a:rPr>
              <a:t>Tourism</a:t>
            </a:r>
            <a:r>
              <a:rPr sz="1000" spc="-70" dirty="0">
                <a:solidFill>
                  <a:srgbClr val="585858"/>
                </a:solidFill>
                <a:latin typeface="Tahoma"/>
                <a:cs typeface="Tahoma"/>
              </a:rPr>
              <a:t> </a:t>
            </a:r>
            <a:r>
              <a:rPr sz="1000" spc="-10" dirty="0">
                <a:solidFill>
                  <a:srgbClr val="585858"/>
                </a:solidFill>
                <a:latin typeface="Tahoma"/>
                <a:cs typeface="Tahoma"/>
              </a:rPr>
              <a:t>Economics</a:t>
            </a:r>
            <a:endParaRPr sz="1000">
              <a:latin typeface="Tahoma"/>
              <a:cs typeface="Tahoma"/>
            </a:endParaRPr>
          </a:p>
        </p:txBody>
      </p:sp>
      <p:sp>
        <p:nvSpPr>
          <p:cNvPr id="12" name="object 12"/>
          <p:cNvSpPr txBox="1"/>
          <p:nvPr/>
        </p:nvSpPr>
        <p:spPr>
          <a:xfrm>
            <a:off x="130251" y="6520992"/>
            <a:ext cx="1112520" cy="177800"/>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585858"/>
                </a:solidFill>
                <a:latin typeface="Tahoma"/>
                <a:cs typeface="Tahoma"/>
              </a:rPr>
              <a:t>Base:</a:t>
            </a:r>
            <a:r>
              <a:rPr sz="1000" spc="-80" dirty="0">
                <a:solidFill>
                  <a:srgbClr val="585858"/>
                </a:solidFill>
                <a:latin typeface="Tahoma"/>
                <a:cs typeface="Tahoma"/>
              </a:rPr>
              <a:t> </a:t>
            </a:r>
            <a:r>
              <a:rPr sz="1000" spc="-10" dirty="0">
                <a:solidFill>
                  <a:srgbClr val="585858"/>
                </a:solidFill>
                <a:latin typeface="Tahoma"/>
                <a:cs typeface="Tahoma"/>
              </a:rPr>
              <a:t>Total</a:t>
            </a:r>
            <a:r>
              <a:rPr sz="1000" spc="-70" dirty="0">
                <a:solidFill>
                  <a:srgbClr val="585858"/>
                </a:solidFill>
                <a:latin typeface="Tahoma"/>
                <a:cs typeface="Tahoma"/>
              </a:rPr>
              <a:t> </a:t>
            </a:r>
            <a:r>
              <a:rPr sz="1000" spc="-10" dirty="0">
                <a:solidFill>
                  <a:srgbClr val="585858"/>
                </a:solidFill>
                <a:latin typeface="Tahoma"/>
                <a:cs typeface="Tahoma"/>
              </a:rPr>
              <a:t>Markets</a:t>
            </a:r>
            <a:endParaRPr sz="1000">
              <a:latin typeface="Tahoma"/>
              <a:cs typeface="Tahoma"/>
            </a:endParaRPr>
          </a:p>
        </p:txBody>
      </p:sp>
      <p:sp>
        <p:nvSpPr>
          <p:cNvPr id="11" name="object 11"/>
          <p:cNvSpPr txBox="1"/>
          <p:nvPr/>
        </p:nvSpPr>
        <p:spPr>
          <a:xfrm>
            <a:off x="320751" y="128473"/>
            <a:ext cx="4685030" cy="422909"/>
          </a:xfrm>
          <a:prstGeom prst="rect">
            <a:avLst/>
          </a:prstGeom>
        </p:spPr>
        <p:txBody>
          <a:bodyPr vert="horz" wrap="square" lIns="0" tIns="13335" rIns="0" bIns="0" rtlCol="0">
            <a:spAutoFit/>
          </a:bodyPr>
          <a:lstStyle/>
          <a:p>
            <a:pPr marL="12700">
              <a:lnSpc>
                <a:spcPct val="100000"/>
              </a:lnSpc>
              <a:spcBef>
                <a:spcPts val="105"/>
              </a:spcBef>
            </a:pPr>
            <a:r>
              <a:rPr sz="2600" b="1" spc="-225" dirty="0">
                <a:solidFill>
                  <a:srgbClr val="FFFFFF"/>
                </a:solidFill>
                <a:latin typeface="Tahoma"/>
                <a:cs typeface="Tahoma"/>
              </a:rPr>
              <a:t>RETURN</a:t>
            </a:r>
            <a:r>
              <a:rPr sz="2600" b="1" spc="-200" dirty="0">
                <a:solidFill>
                  <a:srgbClr val="FFFFFF"/>
                </a:solidFill>
                <a:latin typeface="Tahoma"/>
                <a:cs typeface="Tahoma"/>
              </a:rPr>
              <a:t> </a:t>
            </a:r>
            <a:r>
              <a:rPr sz="2600" b="1" spc="-340" dirty="0">
                <a:solidFill>
                  <a:srgbClr val="FFFFFF"/>
                </a:solidFill>
                <a:latin typeface="Tahoma"/>
                <a:cs typeface="Tahoma"/>
              </a:rPr>
              <a:t>ON</a:t>
            </a:r>
            <a:r>
              <a:rPr sz="2600" b="1" spc="-200" dirty="0">
                <a:solidFill>
                  <a:srgbClr val="FFFFFF"/>
                </a:solidFill>
                <a:latin typeface="Tahoma"/>
                <a:cs typeface="Tahoma"/>
              </a:rPr>
              <a:t> </a:t>
            </a:r>
            <a:r>
              <a:rPr sz="2600" b="1" spc="-210" dirty="0">
                <a:solidFill>
                  <a:srgbClr val="FFFFFF"/>
                </a:solidFill>
                <a:latin typeface="Tahoma"/>
                <a:cs typeface="Tahoma"/>
              </a:rPr>
              <a:t>INVESTMENT:</a:t>
            </a:r>
            <a:r>
              <a:rPr sz="2600" b="1" spc="-220" dirty="0">
                <a:solidFill>
                  <a:srgbClr val="FFFFFF"/>
                </a:solidFill>
                <a:latin typeface="Tahoma"/>
                <a:cs typeface="Tahoma"/>
              </a:rPr>
              <a:t> </a:t>
            </a:r>
            <a:r>
              <a:rPr sz="2600" b="1" spc="-105" dirty="0">
                <a:solidFill>
                  <a:srgbClr val="FFFFFF"/>
                </a:solidFill>
                <a:latin typeface="Tahoma"/>
                <a:cs typeface="Tahoma"/>
              </a:rPr>
              <a:t>2024</a:t>
            </a:r>
            <a:endParaRPr sz="2600">
              <a:latin typeface="Tahoma"/>
              <a:cs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62250" y="2428875"/>
            <a:ext cx="7905750" cy="2998470"/>
          </a:xfrm>
          <a:custGeom>
            <a:avLst/>
            <a:gdLst/>
            <a:ahLst/>
            <a:cxnLst/>
            <a:rect l="l" t="t" r="r" b="b"/>
            <a:pathLst>
              <a:path w="7905750" h="2998470">
                <a:moveTo>
                  <a:pt x="0" y="499745"/>
                </a:moveTo>
                <a:lnTo>
                  <a:pt x="2287" y="451620"/>
                </a:lnTo>
                <a:lnTo>
                  <a:pt x="9012" y="404790"/>
                </a:lnTo>
                <a:lnTo>
                  <a:pt x="19963" y="359462"/>
                </a:lnTo>
                <a:lnTo>
                  <a:pt x="34931" y="315846"/>
                </a:lnTo>
                <a:lnTo>
                  <a:pt x="53707" y="274152"/>
                </a:lnTo>
                <a:lnTo>
                  <a:pt x="76081" y="234589"/>
                </a:lnTo>
                <a:lnTo>
                  <a:pt x="101844" y="197368"/>
                </a:lnTo>
                <a:lnTo>
                  <a:pt x="130785" y="162697"/>
                </a:lnTo>
                <a:lnTo>
                  <a:pt x="162697" y="130785"/>
                </a:lnTo>
                <a:lnTo>
                  <a:pt x="197368" y="101844"/>
                </a:lnTo>
                <a:lnTo>
                  <a:pt x="234589" y="76081"/>
                </a:lnTo>
                <a:lnTo>
                  <a:pt x="274152" y="53707"/>
                </a:lnTo>
                <a:lnTo>
                  <a:pt x="315846" y="34931"/>
                </a:lnTo>
                <a:lnTo>
                  <a:pt x="359462" y="19963"/>
                </a:lnTo>
                <a:lnTo>
                  <a:pt x="404790" y="9012"/>
                </a:lnTo>
                <a:lnTo>
                  <a:pt x="451620" y="2287"/>
                </a:lnTo>
                <a:lnTo>
                  <a:pt x="499745" y="0"/>
                </a:lnTo>
                <a:lnTo>
                  <a:pt x="7406005" y="0"/>
                </a:lnTo>
                <a:lnTo>
                  <a:pt x="7454129" y="2287"/>
                </a:lnTo>
                <a:lnTo>
                  <a:pt x="7500959" y="9012"/>
                </a:lnTo>
                <a:lnTo>
                  <a:pt x="7546287" y="19963"/>
                </a:lnTo>
                <a:lnTo>
                  <a:pt x="7589903" y="34931"/>
                </a:lnTo>
                <a:lnTo>
                  <a:pt x="7631597" y="53707"/>
                </a:lnTo>
                <a:lnTo>
                  <a:pt x="7671160" y="76081"/>
                </a:lnTo>
                <a:lnTo>
                  <a:pt x="7708381" y="101844"/>
                </a:lnTo>
                <a:lnTo>
                  <a:pt x="7743052" y="130785"/>
                </a:lnTo>
                <a:lnTo>
                  <a:pt x="7774964" y="162697"/>
                </a:lnTo>
                <a:lnTo>
                  <a:pt x="7803905" y="197368"/>
                </a:lnTo>
                <a:lnTo>
                  <a:pt x="7829668" y="234589"/>
                </a:lnTo>
                <a:lnTo>
                  <a:pt x="7852042" y="274152"/>
                </a:lnTo>
                <a:lnTo>
                  <a:pt x="7870818" y="315846"/>
                </a:lnTo>
                <a:lnTo>
                  <a:pt x="7885786" y="359462"/>
                </a:lnTo>
                <a:lnTo>
                  <a:pt x="7896737" y="404790"/>
                </a:lnTo>
                <a:lnTo>
                  <a:pt x="7903462" y="451620"/>
                </a:lnTo>
                <a:lnTo>
                  <a:pt x="7905750" y="499745"/>
                </a:lnTo>
                <a:lnTo>
                  <a:pt x="7905750" y="2498598"/>
                </a:lnTo>
                <a:lnTo>
                  <a:pt x="7903462" y="2546720"/>
                </a:lnTo>
                <a:lnTo>
                  <a:pt x="7896737" y="2593547"/>
                </a:lnTo>
                <a:lnTo>
                  <a:pt x="7885786" y="2638870"/>
                </a:lnTo>
                <a:lnTo>
                  <a:pt x="7870818" y="2682478"/>
                </a:lnTo>
                <a:lnTo>
                  <a:pt x="7852042" y="2724164"/>
                </a:lnTo>
                <a:lnTo>
                  <a:pt x="7829668" y="2763716"/>
                </a:lnTo>
                <a:lnTo>
                  <a:pt x="7803905" y="2800927"/>
                </a:lnTo>
                <a:lnTo>
                  <a:pt x="7774964" y="2835588"/>
                </a:lnTo>
                <a:lnTo>
                  <a:pt x="7743052" y="2867488"/>
                </a:lnTo>
                <a:lnTo>
                  <a:pt x="7708381" y="2896418"/>
                </a:lnTo>
                <a:lnTo>
                  <a:pt x="7671160" y="2922170"/>
                </a:lnTo>
                <a:lnTo>
                  <a:pt x="7631597" y="2944535"/>
                </a:lnTo>
                <a:lnTo>
                  <a:pt x="7589903" y="2963302"/>
                </a:lnTo>
                <a:lnTo>
                  <a:pt x="7546287" y="2978263"/>
                </a:lnTo>
                <a:lnTo>
                  <a:pt x="7500959" y="2989208"/>
                </a:lnTo>
                <a:lnTo>
                  <a:pt x="7454129" y="2995929"/>
                </a:lnTo>
                <a:lnTo>
                  <a:pt x="7406005" y="2998216"/>
                </a:lnTo>
                <a:lnTo>
                  <a:pt x="499745" y="2998216"/>
                </a:lnTo>
                <a:lnTo>
                  <a:pt x="451620" y="2995929"/>
                </a:lnTo>
                <a:lnTo>
                  <a:pt x="404790" y="2989208"/>
                </a:lnTo>
                <a:lnTo>
                  <a:pt x="359462" y="2978263"/>
                </a:lnTo>
                <a:lnTo>
                  <a:pt x="315846" y="2963302"/>
                </a:lnTo>
                <a:lnTo>
                  <a:pt x="274152" y="2944535"/>
                </a:lnTo>
                <a:lnTo>
                  <a:pt x="234589" y="2922170"/>
                </a:lnTo>
                <a:lnTo>
                  <a:pt x="197368" y="2896418"/>
                </a:lnTo>
                <a:lnTo>
                  <a:pt x="162697" y="2867488"/>
                </a:lnTo>
                <a:lnTo>
                  <a:pt x="130785" y="2835588"/>
                </a:lnTo>
                <a:lnTo>
                  <a:pt x="101844" y="2800927"/>
                </a:lnTo>
                <a:lnTo>
                  <a:pt x="76081" y="2763716"/>
                </a:lnTo>
                <a:lnTo>
                  <a:pt x="53707" y="2724164"/>
                </a:lnTo>
                <a:lnTo>
                  <a:pt x="34931" y="2682478"/>
                </a:lnTo>
                <a:lnTo>
                  <a:pt x="19963" y="2638870"/>
                </a:lnTo>
                <a:lnTo>
                  <a:pt x="9012" y="2593547"/>
                </a:lnTo>
                <a:lnTo>
                  <a:pt x="2287" y="2546720"/>
                </a:lnTo>
                <a:lnTo>
                  <a:pt x="0" y="2498598"/>
                </a:lnTo>
                <a:lnTo>
                  <a:pt x="0" y="499745"/>
                </a:lnTo>
                <a:close/>
              </a:path>
            </a:pathLst>
          </a:custGeom>
          <a:ln w="19050">
            <a:solidFill>
              <a:srgbClr val="EED381"/>
            </a:solidFill>
            <a:prstDash val="sysDash"/>
          </a:ln>
        </p:spPr>
        <p:txBody>
          <a:bodyPr wrap="square" lIns="0" tIns="0" rIns="0" bIns="0" rtlCol="0"/>
          <a:lstStyle/>
          <a:p>
            <a:endParaRPr/>
          </a:p>
        </p:txBody>
      </p:sp>
      <p:sp>
        <p:nvSpPr>
          <p:cNvPr id="3" name="object 3"/>
          <p:cNvSpPr txBox="1"/>
          <p:nvPr/>
        </p:nvSpPr>
        <p:spPr>
          <a:xfrm>
            <a:off x="3343402" y="2271196"/>
            <a:ext cx="6743700" cy="2888615"/>
          </a:xfrm>
          <a:prstGeom prst="rect">
            <a:avLst/>
          </a:prstGeom>
        </p:spPr>
        <p:txBody>
          <a:bodyPr vert="horz" wrap="square" lIns="0" tIns="325755" rIns="0" bIns="0" rtlCol="0">
            <a:spAutoFit/>
          </a:bodyPr>
          <a:lstStyle/>
          <a:p>
            <a:pPr algn="ctr">
              <a:lnSpc>
                <a:spcPct val="100000"/>
              </a:lnSpc>
              <a:spcBef>
                <a:spcPts val="2565"/>
              </a:spcBef>
            </a:pPr>
            <a:r>
              <a:rPr sz="3600" b="1" spc="-250" dirty="0">
                <a:solidFill>
                  <a:srgbClr val="4A85B7"/>
                </a:solidFill>
                <a:latin typeface="Tahoma"/>
                <a:cs typeface="Tahoma"/>
              </a:rPr>
              <a:t>$49</a:t>
            </a:r>
            <a:r>
              <a:rPr sz="3600" b="1" spc="-625" dirty="0">
                <a:solidFill>
                  <a:srgbClr val="4A85B7"/>
                </a:solidFill>
                <a:latin typeface="Tahoma"/>
                <a:cs typeface="Tahoma"/>
              </a:rPr>
              <a:t> </a:t>
            </a:r>
            <a:r>
              <a:rPr sz="2400" b="1" spc="-180" dirty="0">
                <a:solidFill>
                  <a:srgbClr val="404040"/>
                </a:solidFill>
                <a:latin typeface="Tahoma"/>
                <a:cs typeface="Tahoma"/>
              </a:rPr>
              <a:t>Spending</a:t>
            </a:r>
            <a:r>
              <a:rPr sz="2400" b="1" spc="-170" dirty="0">
                <a:solidFill>
                  <a:srgbClr val="404040"/>
                </a:solidFill>
                <a:latin typeface="Tahoma"/>
                <a:cs typeface="Tahoma"/>
              </a:rPr>
              <a:t> </a:t>
            </a:r>
            <a:r>
              <a:rPr sz="2400" b="1" spc="-425" dirty="0">
                <a:solidFill>
                  <a:srgbClr val="404040"/>
                </a:solidFill>
                <a:latin typeface="Tahoma"/>
                <a:cs typeface="Tahoma"/>
              </a:rPr>
              <a:t>ROI</a:t>
            </a:r>
            <a:endParaRPr sz="2400">
              <a:latin typeface="Tahoma"/>
              <a:cs typeface="Tahoma"/>
            </a:endParaRPr>
          </a:p>
          <a:p>
            <a:pPr marL="635" algn="ctr">
              <a:lnSpc>
                <a:spcPct val="100000"/>
              </a:lnSpc>
              <a:spcBef>
                <a:spcPts val="2465"/>
              </a:spcBef>
            </a:pPr>
            <a:r>
              <a:rPr sz="3600" b="1" spc="-180" dirty="0">
                <a:solidFill>
                  <a:srgbClr val="4A85B7"/>
                </a:solidFill>
                <a:latin typeface="Tahoma"/>
                <a:cs typeface="Tahoma"/>
              </a:rPr>
              <a:t>$4</a:t>
            </a:r>
            <a:r>
              <a:rPr sz="3600" b="1" spc="-480" dirty="0">
                <a:solidFill>
                  <a:srgbClr val="4A85B7"/>
                </a:solidFill>
                <a:latin typeface="Tahoma"/>
                <a:cs typeface="Tahoma"/>
              </a:rPr>
              <a:t> </a:t>
            </a:r>
            <a:r>
              <a:rPr sz="2400" b="1" spc="-155" dirty="0">
                <a:solidFill>
                  <a:srgbClr val="404040"/>
                </a:solidFill>
                <a:latin typeface="Tahoma"/>
                <a:cs typeface="Tahoma"/>
              </a:rPr>
              <a:t>Tax</a:t>
            </a:r>
            <a:r>
              <a:rPr sz="2400" b="1" spc="-215" dirty="0">
                <a:solidFill>
                  <a:srgbClr val="404040"/>
                </a:solidFill>
                <a:latin typeface="Tahoma"/>
                <a:cs typeface="Tahoma"/>
              </a:rPr>
              <a:t> </a:t>
            </a:r>
            <a:r>
              <a:rPr sz="2400" b="1" spc="-425" dirty="0">
                <a:solidFill>
                  <a:srgbClr val="404040"/>
                </a:solidFill>
                <a:latin typeface="Tahoma"/>
                <a:cs typeface="Tahoma"/>
              </a:rPr>
              <a:t>ROI</a:t>
            </a:r>
            <a:endParaRPr sz="2400">
              <a:latin typeface="Tahoma"/>
              <a:cs typeface="Tahoma"/>
            </a:endParaRPr>
          </a:p>
          <a:p>
            <a:pPr>
              <a:lnSpc>
                <a:spcPct val="100000"/>
              </a:lnSpc>
              <a:spcBef>
                <a:spcPts val="90"/>
              </a:spcBef>
            </a:pPr>
            <a:endParaRPr sz="2400">
              <a:latin typeface="Tahoma"/>
              <a:cs typeface="Tahoma"/>
            </a:endParaRPr>
          </a:p>
          <a:p>
            <a:pPr marL="12700" marR="5080" indent="1905" algn="ctr">
              <a:lnSpc>
                <a:spcPct val="83000"/>
              </a:lnSpc>
              <a:spcBef>
                <a:spcPts val="5"/>
              </a:spcBef>
            </a:pPr>
            <a:r>
              <a:rPr sz="2000" spc="-10" dirty="0">
                <a:solidFill>
                  <a:srgbClr val="404040"/>
                </a:solidFill>
                <a:latin typeface="Tahoma"/>
                <a:cs typeface="Tahoma"/>
              </a:rPr>
              <a:t>Every</a:t>
            </a:r>
            <a:r>
              <a:rPr sz="2000" spc="-204" dirty="0">
                <a:solidFill>
                  <a:srgbClr val="404040"/>
                </a:solidFill>
                <a:latin typeface="Tahoma"/>
                <a:cs typeface="Tahoma"/>
              </a:rPr>
              <a:t> </a:t>
            </a:r>
            <a:r>
              <a:rPr sz="2000" spc="-190" dirty="0">
                <a:solidFill>
                  <a:srgbClr val="4A85B7"/>
                </a:solidFill>
                <a:latin typeface="Tahoma"/>
                <a:cs typeface="Tahoma"/>
              </a:rPr>
              <a:t>$1</a:t>
            </a:r>
            <a:r>
              <a:rPr sz="2000" spc="-204" dirty="0">
                <a:solidFill>
                  <a:srgbClr val="4A85B7"/>
                </a:solidFill>
                <a:latin typeface="Tahoma"/>
                <a:cs typeface="Tahoma"/>
              </a:rPr>
              <a:t> </a:t>
            </a:r>
            <a:r>
              <a:rPr sz="2000" dirty="0">
                <a:solidFill>
                  <a:srgbClr val="4A85B7"/>
                </a:solidFill>
                <a:latin typeface="Tahoma"/>
                <a:cs typeface="Tahoma"/>
              </a:rPr>
              <a:t>invested</a:t>
            </a:r>
            <a:r>
              <a:rPr sz="2000" spc="-220" dirty="0">
                <a:solidFill>
                  <a:srgbClr val="4A85B7"/>
                </a:solidFill>
                <a:latin typeface="Tahoma"/>
                <a:cs typeface="Tahoma"/>
              </a:rPr>
              <a:t> </a:t>
            </a:r>
            <a:r>
              <a:rPr sz="2000" dirty="0">
                <a:solidFill>
                  <a:srgbClr val="404040"/>
                </a:solidFill>
                <a:latin typeface="Tahoma"/>
                <a:cs typeface="Tahoma"/>
              </a:rPr>
              <a:t>in</a:t>
            </a:r>
            <a:r>
              <a:rPr sz="2000" spc="-190" dirty="0">
                <a:solidFill>
                  <a:srgbClr val="404040"/>
                </a:solidFill>
                <a:latin typeface="Tahoma"/>
                <a:cs typeface="Tahoma"/>
              </a:rPr>
              <a:t> </a:t>
            </a:r>
            <a:r>
              <a:rPr sz="2000" dirty="0">
                <a:solidFill>
                  <a:srgbClr val="404040"/>
                </a:solidFill>
                <a:latin typeface="Tahoma"/>
                <a:cs typeface="Tahoma"/>
              </a:rPr>
              <a:t>the</a:t>
            </a:r>
            <a:r>
              <a:rPr sz="2000" spc="-210" dirty="0">
                <a:solidFill>
                  <a:srgbClr val="404040"/>
                </a:solidFill>
                <a:latin typeface="Tahoma"/>
                <a:cs typeface="Tahoma"/>
              </a:rPr>
              <a:t> </a:t>
            </a:r>
            <a:r>
              <a:rPr sz="2000" dirty="0">
                <a:solidFill>
                  <a:srgbClr val="404040"/>
                </a:solidFill>
                <a:latin typeface="Tahoma"/>
                <a:cs typeface="Tahoma"/>
              </a:rPr>
              <a:t>2024</a:t>
            </a:r>
            <a:r>
              <a:rPr sz="2000" spc="-215" dirty="0">
                <a:solidFill>
                  <a:srgbClr val="404040"/>
                </a:solidFill>
                <a:latin typeface="Tahoma"/>
                <a:cs typeface="Tahoma"/>
              </a:rPr>
              <a:t> </a:t>
            </a:r>
            <a:r>
              <a:rPr sz="2000" dirty="0">
                <a:solidFill>
                  <a:srgbClr val="404040"/>
                </a:solidFill>
                <a:latin typeface="Tahoma"/>
                <a:cs typeface="Tahoma"/>
              </a:rPr>
              <a:t>Kentucky</a:t>
            </a:r>
            <a:r>
              <a:rPr sz="2000" spc="-225" dirty="0">
                <a:solidFill>
                  <a:srgbClr val="404040"/>
                </a:solidFill>
                <a:latin typeface="Tahoma"/>
                <a:cs typeface="Tahoma"/>
              </a:rPr>
              <a:t> </a:t>
            </a:r>
            <a:r>
              <a:rPr sz="2000" dirty="0">
                <a:solidFill>
                  <a:srgbClr val="404040"/>
                </a:solidFill>
                <a:latin typeface="Tahoma"/>
                <a:cs typeface="Tahoma"/>
              </a:rPr>
              <a:t>advertising</a:t>
            </a:r>
            <a:r>
              <a:rPr sz="2000" spc="-220" dirty="0">
                <a:solidFill>
                  <a:srgbClr val="404040"/>
                </a:solidFill>
                <a:latin typeface="Tahoma"/>
                <a:cs typeface="Tahoma"/>
              </a:rPr>
              <a:t> </a:t>
            </a:r>
            <a:r>
              <a:rPr sz="2000" spc="-10" dirty="0">
                <a:solidFill>
                  <a:srgbClr val="404040"/>
                </a:solidFill>
                <a:latin typeface="Tahoma"/>
                <a:cs typeface="Tahoma"/>
              </a:rPr>
              <a:t>campaign generated</a:t>
            </a:r>
            <a:r>
              <a:rPr sz="2000" spc="-195" dirty="0">
                <a:solidFill>
                  <a:srgbClr val="404040"/>
                </a:solidFill>
                <a:latin typeface="Tahoma"/>
                <a:cs typeface="Tahoma"/>
              </a:rPr>
              <a:t> </a:t>
            </a:r>
            <a:r>
              <a:rPr sz="2000" spc="-10" dirty="0">
                <a:solidFill>
                  <a:srgbClr val="4A85B7"/>
                </a:solidFill>
                <a:latin typeface="Tahoma"/>
                <a:cs typeface="Tahoma"/>
              </a:rPr>
              <a:t>$49</a:t>
            </a:r>
            <a:r>
              <a:rPr sz="2000" spc="-185" dirty="0">
                <a:solidFill>
                  <a:srgbClr val="4A85B7"/>
                </a:solidFill>
                <a:latin typeface="Tahoma"/>
                <a:cs typeface="Tahoma"/>
              </a:rPr>
              <a:t> </a:t>
            </a:r>
            <a:r>
              <a:rPr sz="2000" dirty="0">
                <a:solidFill>
                  <a:srgbClr val="4A85B7"/>
                </a:solidFill>
                <a:latin typeface="Tahoma"/>
                <a:cs typeface="Tahoma"/>
              </a:rPr>
              <a:t>in</a:t>
            </a:r>
            <a:r>
              <a:rPr sz="2000" spc="-155" dirty="0">
                <a:solidFill>
                  <a:srgbClr val="4A85B7"/>
                </a:solidFill>
                <a:latin typeface="Tahoma"/>
                <a:cs typeface="Tahoma"/>
              </a:rPr>
              <a:t> </a:t>
            </a:r>
            <a:r>
              <a:rPr sz="2000" dirty="0">
                <a:solidFill>
                  <a:srgbClr val="4A85B7"/>
                </a:solidFill>
                <a:latin typeface="Tahoma"/>
                <a:cs typeface="Tahoma"/>
              </a:rPr>
              <a:t>direct</a:t>
            </a:r>
            <a:r>
              <a:rPr sz="2000" spc="-200" dirty="0">
                <a:solidFill>
                  <a:srgbClr val="4A85B7"/>
                </a:solidFill>
                <a:latin typeface="Tahoma"/>
                <a:cs typeface="Tahoma"/>
              </a:rPr>
              <a:t> </a:t>
            </a:r>
            <a:r>
              <a:rPr sz="2000" dirty="0">
                <a:solidFill>
                  <a:srgbClr val="4A85B7"/>
                </a:solidFill>
                <a:latin typeface="Tahoma"/>
                <a:cs typeface="Tahoma"/>
              </a:rPr>
              <a:t>visitor</a:t>
            </a:r>
            <a:r>
              <a:rPr sz="2000" spc="-175" dirty="0">
                <a:solidFill>
                  <a:srgbClr val="4A85B7"/>
                </a:solidFill>
                <a:latin typeface="Tahoma"/>
                <a:cs typeface="Tahoma"/>
              </a:rPr>
              <a:t> </a:t>
            </a:r>
            <a:r>
              <a:rPr sz="2000" spc="-10" dirty="0">
                <a:solidFill>
                  <a:srgbClr val="4A85B7"/>
                </a:solidFill>
                <a:latin typeface="Tahoma"/>
                <a:cs typeface="Tahoma"/>
              </a:rPr>
              <a:t>spending</a:t>
            </a:r>
            <a:r>
              <a:rPr sz="2000" spc="-215" dirty="0">
                <a:solidFill>
                  <a:srgbClr val="4A85B7"/>
                </a:solidFill>
                <a:latin typeface="Tahoma"/>
                <a:cs typeface="Tahoma"/>
              </a:rPr>
              <a:t> </a:t>
            </a:r>
            <a:r>
              <a:rPr sz="2000" spc="-30" dirty="0">
                <a:solidFill>
                  <a:srgbClr val="585858"/>
                </a:solidFill>
                <a:latin typeface="Tahoma"/>
                <a:cs typeface="Tahoma"/>
              </a:rPr>
              <a:t>and</a:t>
            </a:r>
            <a:r>
              <a:rPr sz="2000" spc="-175" dirty="0">
                <a:solidFill>
                  <a:srgbClr val="585858"/>
                </a:solidFill>
                <a:latin typeface="Tahoma"/>
                <a:cs typeface="Tahoma"/>
              </a:rPr>
              <a:t> </a:t>
            </a:r>
            <a:r>
              <a:rPr sz="2000" dirty="0">
                <a:solidFill>
                  <a:srgbClr val="4A85B7"/>
                </a:solidFill>
                <a:latin typeface="Tahoma"/>
                <a:cs typeface="Tahoma"/>
              </a:rPr>
              <a:t>$4</a:t>
            </a:r>
            <a:r>
              <a:rPr sz="2000" spc="-185" dirty="0">
                <a:solidFill>
                  <a:srgbClr val="4A85B7"/>
                </a:solidFill>
                <a:latin typeface="Tahoma"/>
                <a:cs typeface="Tahoma"/>
              </a:rPr>
              <a:t> </a:t>
            </a:r>
            <a:r>
              <a:rPr sz="2000" dirty="0">
                <a:solidFill>
                  <a:srgbClr val="4A85B7"/>
                </a:solidFill>
                <a:latin typeface="Tahoma"/>
                <a:cs typeface="Tahoma"/>
              </a:rPr>
              <a:t>in</a:t>
            </a:r>
            <a:r>
              <a:rPr sz="2000" spc="-160" dirty="0">
                <a:solidFill>
                  <a:srgbClr val="4A85B7"/>
                </a:solidFill>
                <a:latin typeface="Tahoma"/>
                <a:cs typeface="Tahoma"/>
              </a:rPr>
              <a:t> </a:t>
            </a:r>
            <a:r>
              <a:rPr sz="2000" dirty="0">
                <a:solidFill>
                  <a:srgbClr val="4A85B7"/>
                </a:solidFill>
                <a:latin typeface="Tahoma"/>
                <a:cs typeface="Tahoma"/>
              </a:rPr>
              <a:t>taxes</a:t>
            </a:r>
            <a:r>
              <a:rPr sz="2000" spc="-180" dirty="0">
                <a:solidFill>
                  <a:srgbClr val="4A85B7"/>
                </a:solidFill>
                <a:latin typeface="Tahoma"/>
                <a:cs typeface="Tahoma"/>
              </a:rPr>
              <a:t> </a:t>
            </a:r>
            <a:r>
              <a:rPr sz="2000" dirty="0">
                <a:solidFill>
                  <a:srgbClr val="404040"/>
                </a:solidFill>
                <a:latin typeface="Tahoma"/>
                <a:cs typeface="Tahoma"/>
              </a:rPr>
              <a:t>in</a:t>
            </a:r>
            <a:r>
              <a:rPr sz="2000" spc="-160" dirty="0">
                <a:solidFill>
                  <a:srgbClr val="404040"/>
                </a:solidFill>
                <a:latin typeface="Tahoma"/>
                <a:cs typeface="Tahoma"/>
              </a:rPr>
              <a:t> </a:t>
            </a:r>
            <a:r>
              <a:rPr sz="2000" spc="-25" dirty="0">
                <a:solidFill>
                  <a:srgbClr val="404040"/>
                </a:solidFill>
                <a:latin typeface="Tahoma"/>
                <a:cs typeface="Tahoma"/>
              </a:rPr>
              <a:t>the </a:t>
            </a:r>
            <a:r>
              <a:rPr sz="2000" spc="-10" dirty="0">
                <a:solidFill>
                  <a:srgbClr val="404040"/>
                </a:solidFill>
                <a:latin typeface="Tahoma"/>
                <a:cs typeface="Tahoma"/>
              </a:rPr>
              <a:t>destination.</a:t>
            </a:r>
            <a:endParaRPr sz="2000">
              <a:latin typeface="Tahoma"/>
              <a:cs typeface="Tahoma"/>
            </a:endParaRPr>
          </a:p>
        </p:txBody>
      </p:sp>
      <p:grpSp>
        <p:nvGrpSpPr>
          <p:cNvPr id="4" name="object 4"/>
          <p:cNvGrpSpPr/>
          <p:nvPr/>
        </p:nvGrpSpPr>
        <p:grpSpPr>
          <a:xfrm>
            <a:off x="895350" y="1419224"/>
            <a:ext cx="2590800" cy="1560830"/>
            <a:chOff x="895350" y="1419224"/>
            <a:chExt cx="2590800" cy="1560830"/>
          </a:xfrm>
        </p:grpSpPr>
        <p:sp>
          <p:nvSpPr>
            <p:cNvPr id="5" name="object 5"/>
            <p:cNvSpPr/>
            <p:nvPr/>
          </p:nvSpPr>
          <p:spPr>
            <a:xfrm>
              <a:off x="904875" y="1428749"/>
              <a:ext cx="2571750" cy="1541780"/>
            </a:xfrm>
            <a:custGeom>
              <a:avLst/>
              <a:gdLst/>
              <a:ahLst/>
              <a:cxnLst/>
              <a:rect l="l" t="t" r="r" b="b"/>
              <a:pathLst>
                <a:path w="2571750" h="1541780">
                  <a:moveTo>
                    <a:pt x="2314829" y="0"/>
                  </a:moveTo>
                  <a:lnTo>
                    <a:pt x="256933" y="0"/>
                  </a:lnTo>
                  <a:lnTo>
                    <a:pt x="210750" y="4140"/>
                  </a:lnTo>
                  <a:lnTo>
                    <a:pt x="167282" y="16077"/>
                  </a:lnTo>
                  <a:lnTo>
                    <a:pt x="127255" y="35084"/>
                  </a:lnTo>
                  <a:lnTo>
                    <a:pt x="91396" y="60435"/>
                  </a:lnTo>
                  <a:lnTo>
                    <a:pt x="60428" y="91404"/>
                  </a:lnTo>
                  <a:lnTo>
                    <a:pt x="35079" y="127263"/>
                  </a:lnTo>
                  <a:lnTo>
                    <a:pt x="16074" y="167286"/>
                  </a:lnTo>
                  <a:lnTo>
                    <a:pt x="4139" y="210748"/>
                  </a:lnTo>
                  <a:lnTo>
                    <a:pt x="0" y="256921"/>
                  </a:lnTo>
                  <a:lnTo>
                    <a:pt x="0" y="1284605"/>
                  </a:lnTo>
                  <a:lnTo>
                    <a:pt x="4139" y="1330777"/>
                  </a:lnTo>
                  <a:lnTo>
                    <a:pt x="16074" y="1374239"/>
                  </a:lnTo>
                  <a:lnTo>
                    <a:pt x="35079" y="1414262"/>
                  </a:lnTo>
                  <a:lnTo>
                    <a:pt x="60428" y="1450121"/>
                  </a:lnTo>
                  <a:lnTo>
                    <a:pt x="91396" y="1481090"/>
                  </a:lnTo>
                  <a:lnTo>
                    <a:pt x="127255" y="1506441"/>
                  </a:lnTo>
                  <a:lnTo>
                    <a:pt x="167282" y="1525448"/>
                  </a:lnTo>
                  <a:lnTo>
                    <a:pt x="210750" y="1537385"/>
                  </a:lnTo>
                  <a:lnTo>
                    <a:pt x="256933" y="1541526"/>
                  </a:lnTo>
                  <a:lnTo>
                    <a:pt x="2314829" y="1541526"/>
                  </a:lnTo>
                  <a:lnTo>
                    <a:pt x="2361001" y="1537385"/>
                  </a:lnTo>
                  <a:lnTo>
                    <a:pt x="2404463" y="1525448"/>
                  </a:lnTo>
                  <a:lnTo>
                    <a:pt x="2444486" y="1506441"/>
                  </a:lnTo>
                  <a:lnTo>
                    <a:pt x="2480345" y="1481090"/>
                  </a:lnTo>
                  <a:lnTo>
                    <a:pt x="2511314" y="1450121"/>
                  </a:lnTo>
                  <a:lnTo>
                    <a:pt x="2536665" y="1414262"/>
                  </a:lnTo>
                  <a:lnTo>
                    <a:pt x="2555672" y="1374239"/>
                  </a:lnTo>
                  <a:lnTo>
                    <a:pt x="2567609" y="1330777"/>
                  </a:lnTo>
                  <a:lnTo>
                    <a:pt x="2571750" y="1284605"/>
                  </a:lnTo>
                  <a:lnTo>
                    <a:pt x="2571750" y="256921"/>
                  </a:lnTo>
                  <a:lnTo>
                    <a:pt x="2567609" y="210748"/>
                  </a:lnTo>
                  <a:lnTo>
                    <a:pt x="2555672" y="167286"/>
                  </a:lnTo>
                  <a:lnTo>
                    <a:pt x="2536665" y="127263"/>
                  </a:lnTo>
                  <a:lnTo>
                    <a:pt x="2511314" y="91404"/>
                  </a:lnTo>
                  <a:lnTo>
                    <a:pt x="2480345" y="60435"/>
                  </a:lnTo>
                  <a:lnTo>
                    <a:pt x="2444486" y="35084"/>
                  </a:lnTo>
                  <a:lnTo>
                    <a:pt x="2404463" y="16077"/>
                  </a:lnTo>
                  <a:lnTo>
                    <a:pt x="2361001" y="4140"/>
                  </a:lnTo>
                  <a:lnTo>
                    <a:pt x="2314829" y="0"/>
                  </a:lnTo>
                  <a:close/>
                </a:path>
              </a:pathLst>
            </a:custGeom>
            <a:solidFill>
              <a:srgbClr val="FFFFFF"/>
            </a:solidFill>
          </p:spPr>
          <p:txBody>
            <a:bodyPr wrap="square" lIns="0" tIns="0" rIns="0" bIns="0" rtlCol="0"/>
            <a:lstStyle/>
            <a:p>
              <a:endParaRPr/>
            </a:p>
          </p:txBody>
        </p:sp>
        <p:sp>
          <p:nvSpPr>
            <p:cNvPr id="6" name="object 6"/>
            <p:cNvSpPr/>
            <p:nvPr/>
          </p:nvSpPr>
          <p:spPr>
            <a:xfrm>
              <a:off x="904875" y="1428749"/>
              <a:ext cx="2571750" cy="1541780"/>
            </a:xfrm>
            <a:custGeom>
              <a:avLst/>
              <a:gdLst/>
              <a:ahLst/>
              <a:cxnLst/>
              <a:rect l="l" t="t" r="r" b="b"/>
              <a:pathLst>
                <a:path w="2571750" h="1541780">
                  <a:moveTo>
                    <a:pt x="0" y="256921"/>
                  </a:moveTo>
                  <a:lnTo>
                    <a:pt x="4139" y="210748"/>
                  </a:lnTo>
                  <a:lnTo>
                    <a:pt x="16074" y="167286"/>
                  </a:lnTo>
                  <a:lnTo>
                    <a:pt x="35079" y="127263"/>
                  </a:lnTo>
                  <a:lnTo>
                    <a:pt x="60428" y="91404"/>
                  </a:lnTo>
                  <a:lnTo>
                    <a:pt x="91396" y="60435"/>
                  </a:lnTo>
                  <a:lnTo>
                    <a:pt x="127255" y="35084"/>
                  </a:lnTo>
                  <a:lnTo>
                    <a:pt x="167282" y="16077"/>
                  </a:lnTo>
                  <a:lnTo>
                    <a:pt x="210750" y="4140"/>
                  </a:lnTo>
                  <a:lnTo>
                    <a:pt x="256933" y="0"/>
                  </a:lnTo>
                  <a:lnTo>
                    <a:pt x="2314829" y="0"/>
                  </a:lnTo>
                  <a:lnTo>
                    <a:pt x="2361001" y="4140"/>
                  </a:lnTo>
                  <a:lnTo>
                    <a:pt x="2404463" y="16077"/>
                  </a:lnTo>
                  <a:lnTo>
                    <a:pt x="2444486" y="35084"/>
                  </a:lnTo>
                  <a:lnTo>
                    <a:pt x="2480345" y="60435"/>
                  </a:lnTo>
                  <a:lnTo>
                    <a:pt x="2511314" y="91404"/>
                  </a:lnTo>
                  <a:lnTo>
                    <a:pt x="2536665" y="127263"/>
                  </a:lnTo>
                  <a:lnTo>
                    <a:pt x="2555672" y="167286"/>
                  </a:lnTo>
                  <a:lnTo>
                    <a:pt x="2567609" y="210748"/>
                  </a:lnTo>
                  <a:lnTo>
                    <a:pt x="2571750" y="256921"/>
                  </a:lnTo>
                  <a:lnTo>
                    <a:pt x="2571750" y="1284605"/>
                  </a:lnTo>
                  <a:lnTo>
                    <a:pt x="2567609" y="1330777"/>
                  </a:lnTo>
                  <a:lnTo>
                    <a:pt x="2555672" y="1374239"/>
                  </a:lnTo>
                  <a:lnTo>
                    <a:pt x="2536665" y="1414262"/>
                  </a:lnTo>
                  <a:lnTo>
                    <a:pt x="2511314" y="1450121"/>
                  </a:lnTo>
                  <a:lnTo>
                    <a:pt x="2480345" y="1481090"/>
                  </a:lnTo>
                  <a:lnTo>
                    <a:pt x="2444486" y="1506441"/>
                  </a:lnTo>
                  <a:lnTo>
                    <a:pt x="2404463" y="1525448"/>
                  </a:lnTo>
                  <a:lnTo>
                    <a:pt x="2361001" y="1537385"/>
                  </a:lnTo>
                  <a:lnTo>
                    <a:pt x="2314829" y="1541526"/>
                  </a:lnTo>
                  <a:lnTo>
                    <a:pt x="256933" y="1541526"/>
                  </a:lnTo>
                  <a:lnTo>
                    <a:pt x="210750" y="1537385"/>
                  </a:lnTo>
                  <a:lnTo>
                    <a:pt x="167282" y="1525448"/>
                  </a:lnTo>
                  <a:lnTo>
                    <a:pt x="127255" y="1506441"/>
                  </a:lnTo>
                  <a:lnTo>
                    <a:pt x="91396" y="1481090"/>
                  </a:lnTo>
                  <a:lnTo>
                    <a:pt x="60428" y="1450121"/>
                  </a:lnTo>
                  <a:lnTo>
                    <a:pt x="35079" y="1414262"/>
                  </a:lnTo>
                  <a:lnTo>
                    <a:pt x="16074" y="1374239"/>
                  </a:lnTo>
                  <a:lnTo>
                    <a:pt x="4139" y="1330777"/>
                  </a:lnTo>
                  <a:lnTo>
                    <a:pt x="0" y="1284605"/>
                  </a:lnTo>
                  <a:lnTo>
                    <a:pt x="0" y="256921"/>
                  </a:lnTo>
                  <a:close/>
                </a:path>
              </a:pathLst>
            </a:custGeom>
            <a:ln w="19050">
              <a:solidFill>
                <a:srgbClr val="4A85B7"/>
              </a:solidFill>
            </a:ln>
          </p:spPr>
          <p:txBody>
            <a:bodyPr wrap="square" lIns="0" tIns="0" rIns="0" bIns="0" rtlCol="0"/>
            <a:lstStyle/>
            <a:p>
              <a:endParaRPr/>
            </a:p>
          </p:txBody>
        </p:sp>
      </p:grpSp>
      <p:sp>
        <p:nvSpPr>
          <p:cNvPr id="7" name="object 7"/>
          <p:cNvSpPr txBox="1">
            <a:spLocks noGrp="1"/>
          </p:cNvSpPr>
          <p:nvPr>
            <p:ph type="title"/>
          </p:nvPr>
        </p:nvSpPr>
        <p:spPr>
          <a:xfrm>
            <a:off x="1408938" y="1402391"/>
            <a:ext cx="1564640" cy="1400175"/>
          </a:xfrm>
          <a:prstGeom prst="rect">
            <a:avLst/>
          </a:prstGeom>
        </p:spPr>
        <p:txBody>
          <a:bodyPr vert="horz" wrap="square" lIns="0" tIns="71755" rIns="0" bIns="0" rtlCol="0">
            <a:spAutoFit/>
          </a:bodyPr>
          <a:lstStyle/>
          <a:p>
            <a:pPr algn="ctr">
              <a:lnSpc>
                <a:spcPct val="100000"/>
              </a:lnSpc>
              <a:spcBef>
                <a:spcPts val="565"/>
              </a:spcBef>
            </a:pPr>
            <a:r>
              <a:rPr sz="4800" spc="-885" dirty="0">
                <a:solidFill>
                  <a:srgbClr val="ACD19C"/>
                </a:solidFill>
              </a:rPr>
              <a:t>$1</a:t>
            </a:r>
            <a:endParaRPr sz="4800"/>
          </a:p>
          <a:p>
            <a:pPr marL="12700" marR="5080" algn="ctr">
              <a:lnSpc>
                <a:spcPts val="1989"/>
              </a:lnSpc>
              <a:spcBef>
                <a:spcPts val="610"/>
              </a:spcBef>
            </a:pPr>
            <a:r>
              <a:rPr sz="2000" spc="-150" dirty="0">
                <a:solidFill>
                  <a:srgbClr val="404040"/>
                </a:solidFill>
              </a:rPr>
              <a:t>in</a:t>
            </a:r>
            <a:r>
              <a:rPr sz="2000" spc="-165" dirty="0">
                <a:solidFill>
                  <a:srgbClr val="404040"/>
                </a:solidFill>
              </a:rPr>
              <a:t> </a:t>
            </a:r>
            <a:r>
              <a:rPr sz="2000" spc="-114" dirty="0">
                <a:solidFill>
                  <a:srgbClr val="404040"/>
                </a:solidFill>
              </a:rPr>
              <a:t>advertising </a:t>
            </a:r>
            <a:r>
              <a:rPr sz="2000" spc="-30" dirty="0">
                <a:solidFill>
                  <a:srgbClr val="404040"/>
                </a:solidFill>
              </a:rPr>
              <a:t>investment</a:t>
            </a:r>
            <a:endParaRPr sz="2000"/>
          </a:p>
        </p:txBody>
      </p:sp>
      <p:pic>
        <p:nvPicPr>
          <p:cNvPr id="8" name="object 8"/>
          <p:cNvPicPr/>
          <p:nvPr/>
        </p:nvPicPr>
        <p:blipFill>
          <a:blip r:embed="rId2" cstate="print"/>
          <a:stretch>
            <a:fillRect/>
          </a:stretch>
        </p:blipFill>
        <p:spPr>
          <a:xfrm>
            <a:off x="1809750" y="2571750"/>
            <a:ext cx="2469006" cy="2374773"/>
          </a:xfrm>
          <a:prstGeom prst="rect">
            <a:avLst/>
          </a:prstGeom>
        </p:spPr>
      </p:pic>
      <p:sp>
        <p:nvSpPr>
          <p:cNvPr id="9" name="object 9"/>
          <p:cNvSpPr txBox="1"/>
          <p:nvPr/>
        </p:nvSpPr>
        <p:spPr>
          <a:xfrm>
            <a:off x="320751" y="128473"/>
            <a:ext cx="2680335" cy="422909"/>
          </a:xfrm>
          <a:prstGeom prst="rect">
            <a:avLst/>
          </a:prstGeom>
        </p:spPr>
        <p:txBody>
          <a:bodyPr vert="horz" wrap="square" lIns="0" tIns="13335" rIns="0" bIns="0" rtlCol="0">
            <a:spAutoFit/>
          </a:bodyPr>
          <a:lstStyle/>
          <a:p>
            <a:pPr marL="12700">
              <a:lnSpc>
                <a:spcPct val="100000"/>
              </a:lnSpc>
              <a:spcBef>
                <a:spcPts val="105"/>
              </a:spcBef>
            </a:pPr>
            <a:r>
              <a:rPr sz="2600" b="1" spc="-180" dirty="0">
                <a:solidFill>
                  <a:srgbClr val="FFFFFF"/>
                </a:solidFill>
                <a:latin typeface="Tahoma"/>
                <a:cs typeface="Tahoma"/>
              </a:rPr>
              <a:t>THE</a:t>
            </a:r>
            <a:r>
              <a:rPr sz="2600" b="1" spc="-235" dirty="0">
                <a:solidFill>
                  <a:srgbClr val="FFFFFF"/>
                </a:solidFill>
                <a:latin typeface="Tahoma"/>
                <a:cs typeface="Tahoma"/>
              </a:rPr>
              <a:t> </a:t>
            </a:r>
            <a:r>
              <a:rPr sz="2600" b="1" spc="-265" dirty="0">
                <a:solidFill>
                  <a:srgbClr val="FFFFFF"/>
                </a:solidFill>
                <a:latin typeface="Tahoma"/>
                <a:cs typeface="Tahoma"/>
              </a:rPr>
              <a:t>BOTTOM</a:t>
            </a:r>
            <a:r>
              <a:rPr sz="2600" b="1" spc="-229" dirty="0">
                <a:solidFill>
                  <a:srgbClr val="FFFFFF"/>
                </a:solidFill>
                <a:latin typeface="Tahoma"/>
                <a:cs typeface="Tahoma"/>
              </a:rPr>
              <a:t> </a:t>
            </a:r>
            <a:r>
              <a:rPr sz="2600" b="1" spc="-204" dirty="0">
                <a:solidFill>
                  <a:srgbClr val="FFFFFF"/>
                </a:solidFill>
                <a:latin typeface="Tahoma"/>
                <a:cs typeface="Tahoma"/>
              </a:rPr>
              <a:t>LINE</a:t>
            </a:r>
            <a:endParaRPr sz="2600">
              <a:latin typeface="Tahoma"/>
              <a:cs typeface="Tahoma"/>
            </a:endParaRPr>
          </a:p>
        </p:txBody>
      </p:sp>
      <p:sp>
        <p:nvSpPr>
          <p:cNvPr id="10" name="object 10"/>
          <p:cNvSpPr txBox="1"/>
          <p:nvPr/>
        </p:nvSpPr>
        <p:spPr>
          <a:xfrm>
            <a:off x="130251" y="6520992"/>
            <a:ext cx="1112520" cy="177800"/>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585858"/>
                </a:solidFill>
                <a:latin typeface="Tahoma"/>
                <a:cs typeface="Tahoma"/>
              </a:rPr>
              <a:t>Base:</a:t>
            </a:r>
            <a:r>
              <a:rPr sz="1000" spc="-80" dirty="0">
                <a:solidFill>
                  <a:srgbClr val="585858"/>
                </a:solidFill>
                <a:latin typeface="Tahoma"/>
                <a:cs typeface="Tahoma"/>
              </a:rPr>
              <a:t> </a:t>
            </a:r>
            <a:r>
              <a:rPr sz="1000" spc="-10" dirty="0">
                <a:solidFill>
                  <a:srgbClr val="585858"/>
                </a:solidFill>
                <a:latin typeface="Tahoma"/>
                <a:cs typeface="Tahoma"/>
              </a:rPr>
              <a:t>Total</a:t>
            </a:r>
            <a:r>
              <a:rPr sz="1000" spc="-70" dirty="0">
                <a:solidFill>
                  <a:srgbClr val="585858"/>
                </a:solidFill>
                <a:latin typeface="Tahoma"/>
                <a:cs typeface="Tahoma"/>
              </a:rPr>
              <a:t> </a:t>
            </a:r>
            <a:r>
              <a:rPr sz="1000" spc="-10" dirty="0">
                <a:solidFill>
                  <a:srgbClr val="585858"/>
                </a:solidFill>
                <a:latin typeface="Tahoma"/>
                <a:cs typeface="Tahoma"/>
              </a:rPr>
              <a:t>Markets</a:t>
            </a:r>
            <a:endParaRPr sz="1000">
              <a:latin typeface="Tahoma"/>
              <a:cs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00189" y="-1"/>
            <a:ext cx="5291711" cy="6845300"/>
          </a:xfrm>
          <a:prstGeom prst="rect">
            <a:avLst/>
          </a:prstGeom>
        </p:spPr>
      </p:pic>
      <p:sp>
        <p:nvSpPr>
          <p:cNvPr id="3" name="object 3"/>
          <p:cNvSpPr txBox="1">
            <a:spLocks noGrp="1"/>
          </p:cNvSpPr>
          <p:nvPr>
            <p:ph type="title"/>
          </p:nvPr>
        </p:nvSpPr>
        <p:spPr>
          <a:xfrm>
            <a:off x="1341335" y="503019"/>
            <a:ext cx="3200054" cy="260015"/>
          </a:xfrm>
          <a:prstGeom prst="rect">
            <a:avLst/>
          </a:prstGeom>
        </p:spPr>
        <p:txBody>
          <a:bodyPr vert="horz" wrap="square" lIns="0" tIns="8643" rIns="0" bIns="0" rtlCol="0">
            <a:spAutoFit/>
          </a:bodyPr>
          <a:lstStyle/>
          <a:p>
            <a:pPr marL="9076">
              <a:spcBef>
                <a:spcPts val="68"/>
              </a:spcBef>
            </a:pPr>
            <a:r>
              <a:rPr spc="85" dirty="0"/>
              <a:t>Key</a:t>
            </a:r>
            <a:r>
              <a:rPr spc="24" dirty="0"/>
              <a:t> </a:t>
            </a:r>
            <a:r>
              <a:rPr spc="126" dirty="0"/>
              <a:t>Findings</a:t>
            </a:r>
          </a:p>
        </p:txBody>
      </p:sp>
      <p:sp>
        <p:nvSpPr>
          <p:cNvPr id="4" name="object 4"/>
          <p:cNvSpPr txBox="1"/>
          <p:nvPr/>
        </p:nvSpPr>
        <p:spPr>
          <a:xfrm>
            <a:off x="1427079" y="1115818"/>
            <a:ext cx="3834492" cy="699891"/>
          </a:xfrm>
          <a:prstGeom prst="rect">
            <a:avLst/>
          </a:prstGeom>
        </p:spPr>
        <p:txBody>
          <a:bodyPr vert="horz" wrap="square" lIns="0" tIns="8211" rIns="0" bIns="0" rtlCol="0">
            <a:spAutoFit/>
          </a:bodyPr>
          <a:lstStyle/>
          <a:p>
            <a:pPr marL="8644" algn="just" defTabSz="622341">
              <a:spcBef>
                <a:spcPts val="65"/>
              </a:spcBef>
            </a:pPr>
            <a:r>
              <a:rPr sz="1089" b="1" spc="92" dirty="0">
                <a:solidFill>
                  <a:srgbClr val="00AFEF"/>
                </a:solidFill>
                <a:latin typeface="Century Gothic"/>
                <a:cs typeface="Century Gothic"/>
              </a:rPr>
              <a:t>Visitors</a:t>
            </a:r>
            <a:r>
              <a:rPr sz="1089" b="1" spc="78" dirty="0">
                <a:solidFill>
                  <a:srgbClr val="00AFEF"/>
                </a:solidFill>
                <a:latin typeface="Century Gothic"/>
                <a:cs typeface="Century Gothic"/>
              </a:rPr>
              <a:t> </a:t>
            </a:r>
            <a:r>
              <a:rPr sz="1089" b="1" dirty="0">
                <a:solidFill>
                  <a:srgbClr val="00AFEF"/>
                </a:solidFill>
                <a:latin typeface="Century Gothic"/>
                <a:cs typeface="Century Gothic"/>
              </a:rPr>
              <a:t>Generate</a:t>
            </a:r>
            <a:r>
              <a:rPr sz="1089" b="1" spc="102" dirty="0">
                <a:solidFill>
                  <a:srgbClr val="00AFEF"/>
                </a:solidFill>
                <a:latin typeface="Century Gothic"/>
                <a:cs typeface="Century Gothic"/>
              </a:rPr>
              <a:t> </a:t>
            </a:r>
            <a:r>
              <a:rPr sz="1089" b="1" spc="71" dirty="0">
                <a:solidFill>
                  <a:srgbClr val="00AFEF"/>
                </a:solidFill>
                <a:latin typeface="Century Gothic"/>
                <a:cs typeface="Century Gothic"/>
              </a:rPr>
              <a:t>Significant</a:t>
            </a:r>
            <a:r>
              <a:rPr sz="1089" b="1" spc="65" dirty="0">
                <a:solidFill>
                  <a:srgbClr val="00AFEF"/>
                </a:solidFill>
                <a:latin typeface="Century Gothic"/>
                <a:cs typeface="Century Gothic"/>
              </a:rPr>
              <a:t> </a:t>
            </a:r>
            <a:r>
              <a:rPr sz="1089" b="1" spc="48" dirty="0">
                <a:solidFill>
                  <a:srgbClr val="00AFEF"/>
                </a:solidFill>
                <a:latin typeface="Century Gothic"/>
                <a:cs typeface="Century Gothic"/>
              </a:rPr>
              <a:t>Economic</a:t>
            </a:r>
            <a:r>
              <a:rPr sz="1089" b="1" spc="88" dirty="0">
                <a:solidFill>
                  <a:srgbClr val="00AFEF"/>
                </a:solidFill>
                <a:latin typeface="Century Gothic"/>
                <a:cs typeface="Century Gothic"/>
              </a:rPr>
              <a:t> </a:t>
            </a:r>
            <a:r>
              <a:rPr sz="1089" b="1" spc="37" dirty="0">
                <a:solidFill>
                  <a:srgbClr val="00AFEF"/>
                </a:solidFill>
                <a:latin typeface="Century Gothic"/>
                <a:cs typeface="Century Gothic"/>
              </a:rPr>
              <a:t>Impact</a:t>
            </a:r>
            <a:endParaRPr sz="1089">
              <a:latin typeface="Century Gothic"/>
              <a:cs typeface="Century Gothic"/>
            </a:endParaRPr>
          </a:p>
          <a:p>
            <a:pPr marL="22906" marR="3457" algn="just" defTabSz="622341">
              <a:spcBef>
                <a:spcPts val="888"/>
              </a:spcBef>
            </a:pPr>
            <a:r>
              <a:rPr sz="885" dirty="0">
                <a:latin typeface="Arial"/>
                <a:cs typeface="Arial"/>
              </a:rPr>
              <a:t>In</a:t>
            </a:r>
            <a:r>
              <a:rPr sz="885" spc="-34" dirty="0">
                <a:latin typeface="Arial"/>
                <a:cs typeface="Arial"/>
              </a:rPr>
              <a:t> </a:t>
            </a:r>
            <a:r>
              <a:rPr sz="885" dirty="0">
                <a:latin typeface="Arial"/>
                <a:cs typeface="Arial"/>
              </a:rPr>
              <a:t>2024,</a:t>
            </a:r>
            <a:r>
              <a:rPr sz="885" spc="-20" dirty="0">
                <a:latin typeface="Arial"/>
                <a:cs typeface="Arial"/>
              </a:rPr>
              <a:t> </a:t>
            </a:r>
            <a:r>
              <a:rPr sz="885" b="1" dirty="0">
                <a:latin typeface="Arial"/>
                <a:cs typeface="Arial"/>
              </a:rPr>
              <a:t>80.0</a:t>
            </a:r>
            <a:r>
              <a:rPr sz="885" b="1" spc="-17" dirty="0">
                <a:latin typeface="Arial"/>
                <a:cs typeface="Arial"/>
              </a:rPr>
              <a:t> </a:t>
            </a:r>
            <a:r>
              <a:rPr sz="885" b="1" dirty="0">
                <a:latin typeface="Arial"/>
                <a:cs typeface="Arial"/>
              </a:rPr>
              <a:t>million</a:t>
            </a:r>
            <a:r>
              <a:rPr sz="885" b="1" spc="-17" dirty="0">
                <a:latin typeface="Arial"/>
                <a:cs typeface="Arial"/>
              </a:rPr>
              <a:t> </a:t>
            </a:r>
            <a:r>
              <a:rPr sz="885" b="1" dirty="0">
                <a:latin typeface="Arial"/>
                <a:cs typeface="Arial"/>
              </a:rPr>
              <a:t>visitors</a:t>
            </a:r>
            <a:r>
              <a:rPr sz="885" b="1" spc="-3" dirty="0">
                <a:latin typeface="Arial"/>
                <a:cs typeface="Arial"/>
              </a:rPr>
              <a:t> </a:t>
            </a:r>
            <a:r>
              <a:rPr sz="885" b="1" dirty="0">
                <a:latin typeface="Arial"/>
                <a:cs typeface="Arial"/>
              </a:rPr>
              <a:t>spent</a:t>
            </a:r>
            <a:r>
              <a:rPr sz="885" b="1" spc="-10" dirty="0">
                <a:latin typeface="Arial"/>
                <a:cs typeface="Arial"/>
              </a:rPr>
              <a:t> </a:t>
            </a:r>
            <a:r>
              <a:rPr sz="885" b="1" dirty="0">
                <a:latin typeface="Arial"/>
                <a:cs typeface="Arial"/>
              </a:rPr>
              <a:t>$10.1</a:t>
            </a:r>
            <a:r>
              <a:rPr sz="885" b="1" spc="-17" dirty="0">
                <a:latin typeface="Arial"/>
                <a:cs typeface="Arial"/>
              </a:rPr>
              <a:t> </a:t>
            </a:r>
            <a:r>
              <a:rPr sz="885" b="1" dirty="0">
                <a:latin typeface="Arial"/>
                <a:cs typeface="Arial"/>
              </a:rPr>
              <a:t>billion</a:t>
            </a:r>
            <a:r>
              <a:rPr sz="885" b="1" spc="-10" dirty="0">
                <a:latin typeface="Arial"/>
                <a:cs typeface="Arial"/>
              </a:rPr>
              <a:t> </a:t>
            </a:r>
            <a:r>
              <a:rPr sz="885" dirty="0">
                <a:latin typeface="Arial"/>
                <a:cs typeface="Arial"/>
              </a:rPr>
              <a:t>in</a:t>
            </a:r>
            <a:r>
              <a:rPr sz="885" spc="-27" dirty="0">
                <a:latin typeface="Arial"/>
                <a:cs typeface="Arial"/>
              </a:rPr>
              <a:t> </a:t>
            </a:r>
            <a:r>
              <a:rPr sz="885" dirty="0">
                <a:latin typeface="Arial"/>
                <a:cs typeface="Arial"/>
              </a:rPr>
              <a:t>the</a:t>
            </a:r>
            <a:r>
              <a:rPr sz="885" spc="-24" dirty="0">
                <a:latin typeface="Arial"/>
                <a:cs typeface="Arial"/>
              </a:rPr>
              <a:t> </a:t>
            </a:r>
            <a:r>
              <a:rPr sz="885" dirty="0">
                <a:latin typeface="Arial"/>
                <a:cs typeface="Arial"/>
              </a:rPr>
              <a:t>Kentucky</a:t>
            </a:r>
            <a:r>
              <a:rPr sz="885" spc="-17" dirty="0">
                <a:latin typeface="Arial"/>
                <a:cs typeface="Arial"/>
              </a:rPr>
              <a:t> </a:t>
            </a:r>
            <a:r>
              <a:rPr sz="885" spc="-7" dirty="0">
                <a:latin typeface="Arial"/>
                <a:cs typeface="Arial"/>
              </a:rPr>
              <a:t>economy, </a:t>
            </a:r>
            <a:r>
              <a:rPr sz="885" dirty="0">
                <a:latin typeface="Arial"/>
                <a:cs typeface="Arial"/>
              </a:rPr>
              <a:t>increases</a:t>
            </a:r>
            <a:r>
              <a:rPr sz="885" spc="-14" dirty="0">
                <a:latin typeface="Arial"/>
                <a:cs typeface="Arial"/>
              </a:rPr>
              <a:t> </a:t>
            </a:r>
            <a:r>
              <a:rPr sz="885" dirty="0">
                <a:latin typeface="Arial"/>
                <a:cs typeface="Arial"/>
              </a:rPr>
              <a:t>of</a:t>
            </a:r>
            <a:r>
              <a:rPr sz="885" spc="-24" dirty="0">
                <a:latin typeface="Arial"/>
                <a:cs typeface="Arial"/>
              </a:rPr>
              <a:t> </a:t>
            </a:r>
            <a:r>
              <a:rPr sz="885" dirty="0">
                <a:latin typeface="Arial"/>
                <a:cs typeface="Arial"/>
              </a:rPr>
              <a:t>0.9%</a:t>
            </a:r>
            <a:r>
              <a:rPr sz="885" spc="-27" dirty="0">
                <a:latin typeface="Arial"/>
                <a:cs typeface="Arial"/>
              </a:rPr>
              <a:t> </a:t>
            </a:r>
            <a:r>
              <a:rPr sz="885" dirty="0">
                <a:latin typeface="Arial"/>
                <a:cs typeface="Arial"/>
              </a:rPr>
              <a:t>and</a:t>
            </a:r>
            <a:r>
              <a:rPr sz="885" spc="-27" dirty="0">
                <a:latin typeface="Arial"/>
                <a:cs typeface="Arial"/>
              </a:rPr>
              <a:t> </a:t>
            </a:r>
            <a:r>
              <a:rPr sz="885" dirty="0">
                <a:latin typeface="Arial"/>
                <a:cs typeface="Arial"/>
              </a:rPr>
              <a:t>3.8%,</a:t>
            </a:r>
            <a:r>
              <a:rPr sz="885" spc="-31" dirty="0">
                <a:latin typeface="Arial"/>
                <a:cs typeface="Arial"/>
              </a:rPr>
              <a:t> </a:t>
            </a:r>
            <a:r>
              <a:rPr sz="885" spc="-7" dirty="0">
                <a:latin typeface="Arial"/>
                <a:cs typeface="Arial"/>
              </a:rPr>
              <a:t>respectively.</a:t>
            </a:r>
            <a:r>
              <a:rPr sz="885" dirty="0">
                <a:latin typeface="Arial"/>
                <a:cs typeface="Arial"/>
              </a:rPr>
              <a:t> Visitor</a:t>
            </a:r>
            <a:r>
              <a:rPr sz="885" spc="-27" dirty="0">
                <a:latin typeface="Arial"/>
                <a:cs typeface="Arial"/>
              </a:rPr>
              <a:t> </a:t>
            </a:r>
            <a:r>
              <a:rPr sz="885" dirty="0">
                <a:latin typeface="Arial"/>
                <a:cs typeface="Arial"/>
              </a:rPr>
              <a:t>spending</a:t>
            </a:r>
            <a:r>
              <a:rPr sz="885" spc="-14" dirty="0">
                <a:latin typeface="Arial"/>
                <a:cs typeface="Arial"/>
              </a:rPr>
              <a:t> </a:t>
            </a:r>
            <a:r>
              <a:rPr sz="885" dirty="0">
                <a:latin typeface="Arial"/>
                <a:cs typeface="Arial"/>
              </a:rPr>
              <a:t>generated</a:t>
            </a:r>
            <a:r>
              <a:rPr sz="885" spc="-10" dirty="0">
                <a:latin typeface="Arial"/>
                <a:cs typeface="Arial"/>
              </a:rPr>
              <a:t> </a:t>
            </a:r>
            <a:r>
              <a:rPr sz="885" dirty="0">
                <a:latin typeface="Arial"/>
                <a:cs typeface="Arial"/>
              </a:rPr>
              <a:t>a</a:t>
            </a:r>
            <a:r>
              <a:rPr sz="885" spc="-34" dirty="0">
                <a:latin typeface="Arial"/>
                <a:cs typeface="Arial"/>
              </a:rPr>
              <a:t> </a:t>
            </a:r>
            <a:r>
              <a:rPr sz="885" spc="-7" dirty="0">
                <a:latin typeface="Arial"/>
                <a:cs typeface="Arial"/>
              </a:rPr>
              <a:t>total </a:t>
            </a:r>
            <a:r>
              <a:rPr sz="885" dirty="0">
                <a:latin typeface="Arial"/>
                <a:cs typeface="Arial"/>
              </a:rPr>
              <a:t>economic</a:t>
            </a:r>
            <a:r>
              <a:rPr sz="885" spc="-10" dirty="0">
                <a:latin typeface="Arial"/>
                <a:cs typeface="Arial"/>
              </a:rPr>
              <a:t> </a:t>
            </a:r>
            <a:r>
              <a:rPr sz="885" dirty="0">
                <a:latin typeface="Arial"/>
                <a:cs typeface="Arial"/>
              </a:rPr>
              <a:t>impact</a:t>
            </a:r>
            <a:r>
              <a:rPr sz="885" spc="-14" dirty="0">
                <a:latin typeface="Arial"/>
                <a:cs typeface="Arial"/>
              </a:rPr>
              <a:t> </a:t>
            </a:r>
            <a:r>
              <a:rPr sz="885" dirty="0">
                <a:latin typeface="Arial"/>
                <a:cs typeface="Arial"/>
              </a:rPr>
              <a:t>of</a:t>
            </a:r>
            <a:r>
              <a:rPr sz="885" spc="-20" dirty="0">
                <a:latin typeface="Arial"/>
                <a:cs typeface="Arial"/>
              </a:rPr>
              <a:t> </a:t>
            </a:r>
            <a:r>
              <a:rPr sz="885" b="1" dirty="0">
                <a:latin typeface="Arial"/>
                <a:cs typeface="Arial"/>
              </a:rPr>
              <a:t>$14.3</a:t>
            </a:r>
            <a:r>
              <a:rPr sz="885" b="1" spc="-14" dirty="0">
                <a:latin typeface="Arial"/>
                <a:cs typeface="Arial"/>
              </a:rPr>
              <a:t> </a:t>
            </a:r>
            <a:r>
              <a:rPr sz="885" b="1" spc="-7" dirty="0">
                <a:latin typeface="Arial"/>
                <a:cs typeface="Arial"/>
              </a:rPr>
              <a:t>billion.</a:t>
            </a:r>
            <a:endParaRPr sz="885">
              <a:latin typeface="Arial"/>
              <a:cs typeface="Arial"/>
            </a:endParaRPr>
          </a:p>
        </p:txBody>
      </p:sp>
      <p:sp>
        <p:nvSpPr>
          <p:cNvPr id="5" name="object 5"/>
          <p:cNvSpPr/>
          <p:nvPr/>
        </p:nvSpPr>
        <p:spPr>
          <a:xfrm>
            <a:off x="1253543" y="504244"/>
            <a:ext cx="55316" cy="255834"/>
          </a:xfrm>
          <a:custGeom>
            <a:avLst/>
            <a:gdLst/>
            <a:ahLst/>
            <a:cxnLst/>
            <a:rect l="l" t="t" r="r" b="b"/>
            <a:pathLst>
              <a:path w="81279" h="375919">
                <a:moveTo>
                  <a:pt x="81150" y="0"/>
                </a:moveTo>
                <a:lnTo>
                  <a:pt x="0" y="0"/>
                </a:lnTo>
                <a:lnTo>
                  <a:pt x="0" y="375907"/>
                </a:lnTo>
                <a:lnTo>
                  <a:pt x="81150" y="375907"/>
                </a:lnTo>
                <a:lnTo>
                  <a:pt x="81150" y="0"/>
                </a:lnTo>
                <a:close/>
              </a:path>
            </a:pathLst>
          </a:custGeom>
          <a:solidFill>
            <a:srgbClr val="00AFEF"/>
          </a:solidFill>
        </p:spPr>
        <p:txBody>
          <a:bodyPr wrap="square" lIns="0" tIns="0" rIns="0" bIns="0" rtlCol="0"/>
          <a:lstStyle/>
          <a:p>
            <a:pPr defTabSz="622341"/>
            <a:endParaRPr sz="1225"/>
          </a:p>
        </p:txBody>
      </p:sp>
      <p:grpSp>
        <p:nvGrpSpPr>
          <p:cNvPr id="6" name="object 6"/>
          <p:cNvGrpSpPr/>
          <p:nvPr/>
        </p:nvGrpSpPr>
        <p:grpSpPr>
          <a:xfrm>
            <a:off x="2050659" y="2262233"/>
            <a:ext cx="157736" cy="3560939"/>
            <a:chOff x="1818894" y="3324097"/>
            <a:chExt cx="231775" cy="5232400"/>
          </a:xfrm>
        </p:grpSpPr>
        <p:sp>
          <p:nvSpPr>
            <p:cNvPr id="7" name="object 7"/>
            <p:cNvSpPr/>
            <p:nvPr/>
          </p:nvSpPr>
          <p:spPr>
            <a:xfrm>
              <a:off x="1915033" y="3437762"/>
              <a:ext cx="45720" cy="5005705"/>
            </a:xfrm>
            <a:custGeom>
              <a:avLst/>
              <a:gdLst/>
              <a:ahLst/>
              <a:cxnLst/>
              <a:rect l="l" t="t" r="r" b="b"/>
              <a:pathLst>
                <a:path w="45719" h="5005705">
                  <a:moveTo>
                    <a:pt x="42291" y="0"/>
                  </a:moveTo>
                  <a:lnTo>
                    <a:pt x="3429" y="0"/>
                  </a:lnTo>
                  <a:lnTo>
                    <a:pt x="0" y="3301"/>
                  </a:lnTo>
                  <a:lnTo>
                    <a:pt x="0" y="7619"/>
                  </a:lnTo>
                  <a:lnTo>
                    <a:pt x="0" y="5001767"/>
                  </a:lnTo>
                  <a:lnTo>
                    <a:pt x="3429" y="5005196"/>
                  </a:lnTo>
                  <a:lnTo>
                    <a:pt x="42291" y="5005196"/>
                  </a:lnTo>
                  <a:lnTo>
                    <a:pt x="45719" y="5001767"/>
                  </a:lnTo>
                  <a:lnTo>
                    <a:pt x="45719" y="3301"/>
                  </a:lnTo>
                  <a:lnTo>
                    <a:pt x="42291" y="0"/>
                  </a:lnTo>
                  <a:close/>
                </a:path>
              </a:pathLst>
            </a:custGeom>
            <a:solidFill>
              <a:srgbClr val="00AFEF"/>
            </a:solidFill>
          </p:spPr>
          <p:txBody>
            <a:bodyPr wrap="square" lIns="0" tIns="0" rIns="0" bIns="0" rtlCol="0"/>
            <a:lstStyle/>
            <a:p>
              <a:pPr defTabSz="622341"/>
              <a:endParaRPr sz="1225"/>
            </a:p>
          </p:txBody>
        </p:sp>
        <p:pic>
          <p:nvPicPr>
            <p:cNvPr id="8" name="object 8"/>
            <p:cNvPicPr/>
            <p:nvPr/>
          </p:nvPicPr>
          <p:blipFill>
            <a:blip r:embed="rId3" cstate="print"/>
            <a:stretch>
              <a:fillRect/>
            </a:stretch>
          </p:blipFill>
          <p:spPr>
            <a:xfrm>
              <a:off x="1818894" y="3324097"/>
              <a:ext cx="227075" cy="227075"/>
            </a:xfrm>
            <a:prstGeom prst="rect">
              <a:avLst/>
            </a:prstGeom>
          </p:spPr>
        </p:pic>
        <p:pic>
          <p:nvPicPr>
            <p:cNvPr id="9" name="object 9"/>
            <p:cNvPicPr/>
            <p:nvPr/>
          </p:nvPicPr>
          <p:blipFill>
            <a:blip r:embed="rId3" cstate="print"/>
            <a:stretch>
              <a:fillRect/>
            </a:stretch>
          </p:blipFill>
          <p:spPr>
            <a:xfrm>
              <a:off x="1818894" y="4320285"/>
              <a:ext cx="227075" cy="227075"/>
            </a:xfrm>
            <a:prstGeom prst="rect">
              <a:avLst/>
            </a:prstGeom>
          </p:spPr>
        </p:pic>
        <p:pic>
          <p:nvPicPr>
            <p:cNvPr id="10" name="object 10"/>
            <p:cNvPicPr/>
            <p:nvPr/>
          </p:nvPicPr>
          <p:blipFill>
            <a:blip r:embed="rId4" cstate="print"/>
            <a:stretch>
              <a:fillRect/>
            </a:stretch>
          </p:blipFill>
          <p:spPr>
            <a:xfrm>
              <a:off x="1823212" y="7328661"/>
              <a:ext cx="227075" cy="226949"/>
            </a:xfrm>
            <a:prstGeom prst="rect">
              <a:avLst/>
            </a:prstGeom>
          </p:spPr>
        </p:pic>
        <p:pic>
          <p:nvPicPr>
            <p:cNvPr id="11" name="object 11"/>
            <p:cNvPicPr/>
            <p:nvPr/>
          </p:nvPicPr>
          <p:blipFill>
            <a:blip r:embed="rId3" cstate="print"/>
            <a:stretch>
              <a:fillRect/>
            </a:stretch>
          </p:blipFill>
          <p:spPr>
            <a:xfrm>
              <a:off x="1823212" y="8329421"/>
              <a:ext cx="227075" cy="227075"/>
            </a:xfrm>
            <a:prstGeom prst="rect">
              <a:avLst/>
            </a:prstGeom>
          </p:spPr>
        </p:pic>
        <p:pic>
          <p:nvPicPr>
            <p:cNvPr id="12" name="object 12"/>
            <p:cNvPicPr/>
            <p:nvPr/>
          </p:nvPicPr>
          <p:blipFill>
            <a:blip r:embed="rId5" cstate="print"/>
            <a:stretch>
              <a:fillRect/>
            </a:stretch>
          </p:blipFill>
          <p:spPr>
            <a:xfrm>
              <a:off x="1818894" y="5321172"/>
              <a:ext cx="227075" cy="226949"/>
            </a:xfrm>
            <a:prstGeom prst="rect">
              <a:avLst/>
            </a:prstGeom>
          </p:spPr>
        </p:pic>
        <p:pic>
          <p:nvPicPr>
            <p:cNvPr id="13" name="object 13"/>
            <p:cNvPicPr/>
            <p:nvPr/>
          </p:nvPicPr>
          <p:blipFill>
            <a:blip r:embed="rId6" cstate="print"/>
            <a:stretch>
              <a:fillRect/>
            </a:stretch>
          </p:blipFill>
          <p:spPr>
            <a:xfrm>
              <a:off x="1818894" y="6319519"/>
              <a:ext cx="227075" cy="227075"/>
            </a:xfrm>
            <a:prstGeom prst="rect">
              <a:avLst/>
            </a:prstGeom>
          </p:spPr>
        </p:pic>
      </p:grpSp>
      <p:sp>
        <p:nvSpPr>
          <p:cNvPr id="14" name="object 14"/>
          <p:cNvSpPr txBox="1"/>
          <p:nvPr/>
        </p:nvSpPr>
        <p:spPr>
          <a:xfrm>
            <a:off x="2295170" y="2193867"/>
            <a:ext cx="2666383" cy="3667037"/>
          </a:xfrm>
          <a:prstGeom prst="rect">
            <a:avLst/>
          </a:prstGeom>
        </p:spPr>
        <p:txBody>
          <a:bodyPr vert="horz" wrap="square" lIns="0" tIns="8643" rIns="0" bIns="0" rtlCol="0">
            <a:spAutoFit/>
          </a:bodyPr>
          <a:lstStyle/>
          <a:p>
            <a:pPr marL="49701" defTabSz="622341">
              <a:spcBef>
                <a:spcPts val="68"/>
              </a:spcBef>
            </a:pPr>
            <a:r>
              <a:rPr sz="1633" b="1" spc="123" dirty="0">
                <a:latin typeface="Century Gothic"/>
                <a:cs typeface="Century Gothic"/>
              </a:rPr>
              <a:t>80.0M</a:t>
            </a:r>
            <a:r>
              <a:rPr sz="1633" b="1" spc="27" dirty="0">
                <a:latin typeface="Century Gothic"/>
                <a:cs typeface="Century Gothic"/>
              </a:rPr>
              <a:t> </a:t>
            </a:r>
            <a:r>
              <a:rPr sz="1089" spc="68" dirty="0">
                <a:latin typeface="Century Gothic"/>
                <a:cs typeface="Century Gothic"/>
              </a:rPr>
              <a:t>VISITORS</a:t>
            </a:r>
            <a:r>
              <a:rPr sz="1089" spc="7" dirty="0">
                <a:latin typeface="Century Gothic"/>
                <a:cs typeface="Century Gothic"/>
              </a:rPr>
              <a:t> </a:t>
            </a:r>
            <a:r>
              <a:rPr sz="1089" spc="48" dirty="0">
                <a:latin typeface="Century Gothic"/>
                <a:cs typeface="Century Gothic"/>
              </a:rPr>
              <a:t>TO</a:t>
            </a:r>
            <a:r>
              <a:rPr sz="1089" spc="-20" dirty="0">
                <a:latin typeface="Century Gothic"/>
                <a:cs typeface="Century Gothic"/>
              </a:rPr>
              <a:t> </a:t>
            </a:r>
            <a:r>
              <a:rPr sz="1089" spc="68" dirty="0">
                <a:latin typeface="Century Gothic"/>
                <a:cs typeface="Century Gothic"/>
              </a:rPr>
              <a:t>KENTUCKY</a:t>
            </a:r>
            <a:endParaRPr sz="1089">
              <a:latin typeface="Century Gothic"/>
              <a:cs typeface="Century Gothic"/>
            </a:endParaRPr>
          </a:p>
          <a:p>
            <a:pPr defTabSz="622341"/>
            <a:endParaRPr sz="1089">
              <a:latin typeface="Century Gothic"/>
              <a:cs typeface="Century Gothic"/>
            </a:endParaRPr>
          </a:p>
          <a:p>
            <a:pPr defTabSz="622341">
              <a:spcBef>
                <a:spcPts val="786"/>
              </a:spcBef>
            </a:pPr>
            <a:endParaRPr sz="1089">
              <a:latin typeface="Century Gothic"/>
              <a:cs typeface="Century Gothic"/>
            </a:endParaRPr>
          </a:p>
          <a:p>
            <a:pPr marL="17287" defTabSz="622341"/>
            <a:r>
              <a:rPr sz="1633" b="1" dirty="0">
                <a:latin typeface="Century Gothic"/>
                <a:cs typeface="Century Gothic"/>
              </a:rPr>
              <a:t>$10.1B</a:t>
            </a:r>
            <a:r>
              <a:rPr sz="1633" b="1" spc="105" dirty="0">
                <a:latin typeface="Century Gothic"/>
                <a:cs typeface="Century Gothic"/>
              </a:rPr>
              <a:t> </a:t>
            </a:r>
            <a:r>
              <a:rPr sz="1089" spc="61" dirty="0">
                <a:latin typeface="Century Gothic"/>
                <a:cs typeface="Century Gothic"/>
              </a:rPr>
              <a:t>VISITOR</a:t>
            </a:r>
            <a:r>
              <a:rPr sz="1089" spc="48" dirty="0">
                <a:latin typeface="Century Gothic"/>
                <a:cs typeface="Century Gothic"/>
              </a:rPr>
              <a:t> </a:t>
            </a:r>
            <a:r>
              <a:rPr sz="1089" spc="61" dirty="0">
                <a:latin typeface="Century Gothic"/>
                <a:cs typeface="Century Gothic"/>
              </a:rPr>
              <a:t>SPENDING</a:t>
            </a:r>
            <a:endParaRPr sz="1089">
              <a:latin typeface="Century Gothic"/>
              <a:cs typeface="Century Gothic"/>
            </a:endParaRPr>
          </a:p>
          <a:p>
            <a:pPr defTabSz="622341"/>
            <a:endParaRPr sz="1089">
              <a:latin typeface="Century Gothic"/>
              <a:cs typeface="Century Gothic"/>
            </a:endParaRPr>
          </a:p>
          <a:p>
            <a:pPr defTabSz="622341">
              <a:spcBef>
                <a:spcPts val="674"/>
              </a:spcBef>
            </a:pPr>
            <a:endParaRPr sz="1089">
              <a:latin typeface="Century Gothic"/>
              <a:cs typeface="Century Gothic"/>
            </a:endParaRPr>
          </a:p>
          <a:p>
            <a:pPr marL="17287" defTabSz="622341"/>
            <a:r>
              <a:rPr sz="1633" b="1" spc="78" dirty="0">
                <a:latin typeface="Century Gothic"/>
                <a:cs typeface="Century Gothic"/>
              </a:rPr>
              <a:t>$14.3B</a:t>
            </a:r>
            <a:r>
              <a:rPr sz="1633" b="1" spc="14" dirty="0">
                <a:latin typeface="Century Gothic"/>
                <a:cs typeface="Century Gothic"/>
              </a:rPr>
              <a:t> </a:t>
            </a:r>
            <a:r>
              <a:rPr sz="1089" spc="65" dirty="0">
                <a:latin typeface="Century Gothic"/>
                <a:cs typeface="Century Gothic"/>
              </a:rPr>
              <a:t>TOTAL</a:t>
            </a:r>
            <a:r>
              <a:rPr sz="1089" spc="-27" dirty="0">
                <a:latin typeface="Century Gothic"/>
                <a:cs typeface="Century Gothic"/>
              </a:rPr>
              <a:t> </a:t>
            </a:r>
            <a:r>
              <a:rPr sz="1089" dirty="0">
                <a:latin typeface="Century Gothic"/>
                <a:cs typeface="Century Gothic"/>
              </a:rPr>
              <a:t>ECONOMIC</a:t>
            </a:r>
            <a:r>
              <a:rPr sz="1089" spc="10" dirty="0">
                <a:latin typeface="Century Gothic"/>
                <a:cs typeface="Century Gothic"/>
              </a:rPr>
              <a:t> </a:t>
            </a:r>
            <a:r>
              <a:rPr sz="1089" spc="-7" dirty="0">
                <a:latin typeface="Century Gothic"/>
                <a:cs typeface="Century Gothic"/>
              </a:rPr>
              <a:t>IMPACT</a:t>
            </a:r>
            <a:endParaRPr sz="1089">
              <a:latin typeface="Century Gothic"/>
              <a:cs typeface="Century Gothic"/>
            </a:endParaRPr>
          </a:p>
          <a:p>
            <a:pPr defTabSz="622341"/>
            <a:endParaRPr sz="1089">
              <a:latin typeface="Century Gothic"/>
              <a:cs typeface="Century Gothic"/>
            </a:endParaRPr>
          </a:p>
          <a:p>
            <a:pPr defTabSz="622341">
              <a:spcBef>
                <a:spcPts val="650"/>
              </a:spcBef>
            </a:pPr>
            <a:endParaRPr sz="1089">
              <a:latin typeface="Century Gothic"/>
              <a:cs typeface="Century Gothic"/>
            </a:endParaRPr>
          </a:p>
          <a:p>
            <a:pPr marL="17287" defTabSz="622341"/>
            <a:r>
              <a:rPr sz="1633" b="1" spc="82" dirty="0">
                <a:latin typeface="Century Gothic"/>
                <a:cs typeface="Century Gothic"/>
              </a:rPr>
              <a:t>$3.6M</a:t>
            </a:r>
            <a:r>
              <a:rPr sz="1633" b="1" spc="-58" dirty="0">
                <a:latin typeface="Century Gothic"/>
                <a:cs typeface="Century Gothic"/>
              </a:rPr>
              <a:t> </a:t>
            </a:r>
            <a:r>
              <a:rPr sz="1089" spc="65" dirty="0">
                <a:latin typeface="Century Gothic"/>
                <a:cs typeface="Century Gothic"/>
              </a:rPr>
              <a:t>TOTAL</a:t>
            </a:r>
            <a:r>
              <a:rPr sz="1089" spc="-10" dirty="0">
                <a:latin typeface="Century Gothic"/>
                <a:cs typeface="Century Gothic"/>
              </a:rPr>
              <a:t> </a:t>
            </a:r>
            <a:r>
              <a:rPr sz="1089" spc="75" dirty="0">
                <a:latin typeface="Century Gothic"/>
                <a:cs typeface="Century Gothic"/>
              </a:rPr>
              <a:t>PERSONAL</a:t>
            </a:r>
            <a:r>
              <a:rPr sz="1089" spc="3" dirty="0">
                <a:latin typeface="Century Gothic"/>
                <a:cs typeface="Century Gothic"/>
              </a:rPr>
              <a:t> </a:t>
            </a:r>
            <a:r>
              <a:rPr sz="1089" spc="-7" dirty="0">
                <a:latin typeface="Century Gothic"/>
                <a:cs typeface="Century Gothic"/>
              </a:rPr>
              <a:t>INCOME</a:t>
            </a:r>
            <a:endParaRPr sz="1089">
              <a:latin typeface="Century Gothic"/>
              <a:cs typeface="Century Gothic"/>
            </a:endParaRPr>
          </a:p>
          <a:p>
            <a:pPr defTabSz="622341"/>
            <a:endParaRPr sz="1089">
              <a:latin typeface="Century Gothic"/>
              <a:cs typeface="Century Gothic"/>
            </a:endParaRPr>
          </a:p>
          <a:p>
            <a:pPr defTabSz="622341">
              <a:spcBef>
                <a:spcPts val="817"/>
              </a:spcBef>
            </a:pPr>
            <a:endParaRPr sz="1089">
              <a:latin typeface="Century Gothic"/>
              <a:cs typeface="Century Gothic"/>
            </a:endParaRPr>
          </a:p>
          <a:p>
            <a:pPr marL="8644" defTabSz="622341"/>
            <a:r>
              <a:rPr sz="1633" b="1" spc="109" dirty="0">
                <a:latin typeface="Century Gothic"/>
                <a:cs typeface="Century Gothic"/>
              </a:rPr>
              <a:t>97,394</a:t>
            </a:r>
            <a:r>
              <a:rPr sz="1633" b="1" spc="27" dirty="0">
                <a:latin typeface="Century Gothic"/>
                <a:cs typeface="Century Gothic"/>
              </a:rPr>
              <a:t> </a:t>
            </a:r>
            <a:r>
              <a:rPr sz="1089" spc="61" dirty="0">
                <a:latin typeface="Century Gothic"/>
                <a:cs typeface="Century Gothic"/>
              </a:rPr>
              <a:t>TOTAL</a:t>
            </a:r>
            <a:r>
              <a:rPr sz="1089" spc="-3" dirty="0">
                <a:latin typeface="Century Gothic"/>
                <a:cs typeface="Century Gothic"/>
              </a:rPr>
              <a:t> </a:t>
            </a:r>
            <a:r>
              <a:rPr sz="1089" spc="61" dirty="0">
                <a:latin typeface="Century Gothic"/>
                <a:cs typeface="Century Gothic"/>
              </a:rPr>
              <a:t>JOBS</a:t>
            </a:r>
            <a:r>
              <a:rPr sz="1089" dirty="0">
                <a:latin typeface="Century Gothic"/>
                <a:cs typeface="Century Gothic"/>
              </a:rPr>
              <a:t> </a:t>
            </a:r>
            <a:r>
              <a:rPr sz="1089" spc="95" dirty="0">
                <a:latin typeface="Century Gothic"/>
                <a:cs typeface="Century Gothic"/>
              </a:rPr>
              <a:t>SUPPORTED</a:t>
            </a:r>
            <a:endParaRPr sz="1089">
              <a:latin typeface="Century Gothic"/>
              <a:cs typeface="Century Gothic"/>
            </a:endParaRPr>
          </a:p>
          <a:p>
            <a:pPr defTabSz="622341"/>
            <a:endParaRPr sz="1089">
              <a:latin typeface="Century Gothic"/>
              <a:cs typeface="Century Gothic"/>
            </a:endParaRPr>
          </a:p>
          <a:p>
            <a:pPr defTabSz="622341">
              <a:spcBef>
                <a:spcPts val="681"/>
              </a:spcBef>
            </a:pPr>
            <a:endParaRPr sz="1089">
              <a:latin typeface="Century Gothic"/>
              <a:cs typeface="Century Gothic"/>
            </a:endParaRPr>
          </a:p>
          <a:p>
            <a:pPr marL="8644" defTabSz="622341">
              <a:spcBef>
                <a:spcPts val="3"/>
              </a:spcBef>
            </a:pPr>
            <a:r>
              <a:rPr sz="1633" b="1" spc="71" dirty="0">
                <a:latin typeface="Century Gothic"/>
                <a:cs typeface="Century Gothic"/>
              </a:rPr>
              <a:t>$1.0B</a:t>
            </a:r>
            <a:r>
              <a:rPr sz="1633" b="1" spc="61" dirty="0">
                <a:latin typeface="Century Gothic"/>
                <a:cs typeface="Century Gothic"/>
              </a:rPr>
              <a:t> </a:t>
            </a:r>
            <a:r>
              <a:rPr sz="1089" spc="95" dirty="0">
                <a:latin typeface="Century Gothic"/>
                <a:cs typeface="Century Gothic"/>
              </a:rPr>
              <a:t>STATE</a:t>
            </a:r>
            <a:r>
              <a:rPr sz="1089" spc="3" dirty="0">
                <a:latin typeface="Century Gothic"/>
                <a:cs typeface="Century Gothic"/>
              </a:rPr>
              <a:t> </a:t>
            </a:r>
            <a:r>
              <a:rPr sz="1089" spc="37" dirty="0">
                <a:latin typeface="Century Gothic"/>
                <a:cs typeface="Century Gothic"/>
              </a:rPr>
              <a:t>AND</a:t>
            </a:r>
            <a:r>
              <a:rPr sz="1089" spc="3" dirty="0">
                <a:latin typeface="Century Gothic"/>
                <a:cs typeface="Century Gothic"/>
              </a:rPr>
              <a:t> </a:t>
            </a:r>
            <a:r>
              <a:rPr sz="1089" dirty="0">
                <a:latin typeface="Century Gothic"/>
                <a:cs typeface="Century Gothic"/>
              </a:rPr>
              <a:t>LOCAL</a:t>
            </a:r>
            <a:r>
              <a:rPr sz="1089" spc="3" dirty="0">
                <a:latin typeface="Century Gothic"/>
                <a:cs typeface="Century Gothic"/>
              </a:rPr>
              <a:t> </a:t>
            </a:r>
            <a:r>
              <a:rPr sz="1089" spc="61" dirty="0">
                <a:latin typeface="Century Gothic"/>
                <a:cs typeface="Century Gothic"/>
              </a:rPr>
              <a:t>TAXES</a:t>
            </a:r>
            <a:endParaRPr sz="1089">
              <a:latin typeface="Century Gothic"/>
              <a:cs typeface="Century Gothic"/>
            </a:endParaRPr>
          </a:p>
        </p:txBody>
      </p:sp>
      <p:grpSp>
        <p:nvGrpSpPr>
          <p:cNvPr id="15" name="object 15"/>
          <p:cNvGrpSpPr/>
          <p:nvPr/>
        </p:nvGrpSpPr>
        <p:grpSpPr>
          <a:xfrm>
            <a:off x="1526120" y="2886734"/>
            <a:ext cx="371651" cy="294295"/>
            <a:chOff x="1048144" y="4241731"/>
            <a:chExt cx="546100" cy="432434"/>
          </a:xfrm>
        </p:grpSpPr>
        <p:sp>
          <p:nvSpPr>
            <p:cNvPr id="16" name="object 16"/>
            <p:cNvSpPr/>
            <p:nvPr/>
          </p:nvSpPr>
          <p:spPr>
            <a:xfrm>
              <a:off x="1126780" y="4320399"/>
              <a:ext cx="457834" cy="275590"/>
            </a:xfrm>
            <a:custGeom>
              <a:avLst/>
              <a:gdLst/>
              <a:ahLst/>
              <a:cxnLst/>
              <a:rect l="l" t="t" r="r" b="b"/>
              <a:pathLst>
                <a:path w="457834" h="275589">
                  <a:moveTo>
                    <a:pt x="0" y="240622"/>
                  </a:moveTo>
                  <a:lnTo>
                    <a:pt x="0" y="274964"/>
                  </a:lnTo>
                  <a:lnTo>
                    <a:pt x="457230" y="274964"/>
                  </a:lnTo>
                  <a:lnTo>
                    <a:pt x="457230" y="0"/>
                  </a:lnTo>
                  <a:lnTo>
                    <a:pt x="423032" y="0"/>
                  </a:lnTo>
                </a:path>
              </a:pathLst>
            </a:custGeom>
            <a:ln w="19975">
              <a:solidFill>
                <a:srgbClr val="171F31"/>
              </a:solidFill>
            </a:ln>
          </p:spPr>
          <p:txBody>
            <a:bodyPr wrap="square" lIns="0" tIns="0" rIns="0" bIns="0" rtlCol="0"/>
            <a:lstStyle/>
            <a:p>
              <a:pPr defTabSz="622341"/>
              <a:endParaRPr sz="1225"/>
            </a:p>
          </p:txBody>
        </p:sp>
        <p:pic>
          <p:nvPicPr>
            <p:cNvPr id="17" name="object 17"/>
            <p:cNvPicPr/>
            <p:nvPr/>
          </p:nvPicPr>
          <p:blipFill>
            <a:blip r:embed="rId7" cstate="print"/>
            <a:stretch>
              <a:fillRect/>
            </a:stretch>
          </p:blipFill>
          <p:spPr>
            <a:xfrm>
              <a:off x="1048144" y="4448261"/>
              <a:ext cx="88631" cy="88799"/>
            </a:xfrm>
            <a:prstGeom prst="rect">
              <a:avLst/>
            </a:prstGeom>
          </p:spPr>
        </p:pic>
        <p:pic>
          <p:nvPicPr>
            <p:cNvPr id="18" name="object 18"/>
            <p:cNvPicPr/>
            <p:nvPr/>
          </p:nvPicPr>
          <p:blipFill>
            <a:blip r:embed="rId8" cstate="print"/>
            <a:stretch>
              <a:fillRect/>
            </a:stretch>
          </p:blipFill>
          <p:spPr>
            <a:xfrm>
              <a:off x="1436857" y="4448261"/>
              <a:ext cx="88627" cy="88799"/>
            </a:xfrm>
            <a:prstGeom prst="rect">
              <a:avLst/>
            </a:prstGeom>
          </p:spPr>
        </p:pic>
        <p:pic>
          <p:nvPicPr>
            <p:cNvPr id="19" name="object 19"/>
            <p:cNvPicPr/>
            <p:nvPr/>
          </p:nvPicPr>
          <p:blipFill>
            <a:blip r:embed="rId9" cstate="print"/>
            <a:stretch>
              <a:fillRect/>
            </a:stretch>
          </p:blipFill>
          <p:spPr>
            <a:xfrm>
              <a:off x="1048144" y="4241731"/>
              <a:ext cx="88631" cy="88663"/>
            </a:xfrm>
            <a:prstGeom prst="rect">
              <a:avLst/>
            </a:prstGeom>
          </p:spPr>
        </p:pic>
        <p:pic>
          <p:nvPicPr>
            <p:cNvPr id="20" name="object 20"/>
            <p:cNvPicPr/>
            <p:nvPr/>
          </p:nvPicPr>
          <p:blipFill>
            <a:blip r:embed="rId10" cstate="print"/>
            <a:stretch>
              <a:fillRect/>
            </a:stretch>
          </p:blipFill>
          <p:spPr>
            <a:xfrm>
              <a:off x="1436857" y="4241731"/>
              <a:ext cx="88627" cy="88663"/>
            </a:xfrm>
            <a:prstGeom prst="rect">
              <a:avLst/>
            </a:prstGeom>
          </p:spPr>
        </p:pic>
        <p:pic>
          <p:nvPicPr>
            <p:cNvPr id="21" name="object 21"/>
            <p:cNvPicPr/>
            <p:nvPr/>
          </p:nvPicPr>
          <p:blipFill>
            <a:blip r:embed="rId11" cstate="print"/>
            <a:stretch>
              <a:fillRect/>
            </a:stretch>
          </p:blipFill>
          <p:spPr>
            <a:xfrm>
              <a:off x="1231062" y="4333340"/>
              <a:ext cx="111509" cy="111224"/>
            </a:xfrm>
            <a:prstGeom prst="rect">
              <a:avLst/>
            </a:prstGeom>
          </p:spPr>
        </p:pic>
        <p:sp>
          <p:nvSpPr>
            <p:cNvPr id="22" name="object 22"/>
            <p:cNvSpPr/>
            <p:nvPr/>
          </p:nvSpPr>
          <p:spPr>
            <a:xfrm>
              <a:off x="1058139" y="4251726"/>
              <a:ext cx="457834" cy="412750"/>
            </a:xfrm>
            <a:custGeom>
              <a:avLst/>
              <a:gdLst/>
              <a:ahLst/>
              <a:cxnLst/>
              <a:rect l="l" t="t" r="r" b="b"/>
              <a:pathLst>
                <a:path w="457834" h="412750">
                  <a:moveTo>
                    <a:pt x="457600" y="377976"/>
                  </a:moveTo>
                  <a:lnTo>
                    <a:pt x="457600" y="412315"/>
                  </a:lnTo>
                  <a:lnTo>
                    <a:pt x="0" y="412315"/>
                  </a:lnTo>
                  <a:lnTo>
                    <a:pt x="0" y="355292"/>
                  </a:lnTo>
                </a:path>
                <a:path w="457834" h="412750">
                  <a:moveTo>
                    <a:pt x="457600" y="274963"/>
                  </a:moveTo>
                  <a:lnTo>
                    <a:pt x="0" y="274963"/>
                  </a:lnTo>
                  <a:lnTo>
                    <a:pt x="0" y="0"/>
                  </a:lnTo>
                  <a:lnTo>
                    <a:pt x="457600" y="0"/>
                  </a:lnTo>
                  <a:lnTo>
                    <a:pt x="457600" y="274963"/>
                  </a:lnTo>
                  <a:close/>
                </a:path>
              </a:pathLst>
            </a:custGeom>
            <a:ln w="19990">
              <a:solidFill>
                <a:srgbClr val="171F31"/>
              </a:solidFill>
            </a:ln>
          </p:spPr>
          <p:txBody>
            <a:bodyPr wrap="square" lIns="0" tIns="0" rIns="0" bIns="0" rtlCol="0"/>
            <a:lstStyle/>
            <a:p>
              <a:pPr defTabSz="622341"/>
              <a:endParaRPr sz="1225"/>
            </a:p>
          </p:txBody>
        </p:sp>
      </p:grpSp>
      <p:sp>
        <p:nvSpPr>
          <p:cNvPr id="23" name="object 23"/>
          <p:cNvSpPr/>
          <p:nvPr/>
        </p:nvSpPr>
        <p:spPr>
          <a:xfrm>
            <a:off x="1556033" y="2182630"/>
            <a:ext cx="294728" cy="349612"/>
          </a:xfrm>
          <a:custGeom>
            <a:avLst/>
            <a:gdLst/>
            <a:ahLst/>
            <a:cxnLst/>
            <a:rect l="l" t="t" r="r" b="b"/>
            <a:pathLst>
              <a:path w="433069" h="513714">
                <a:moveTo>
                  <a:pt x="169430" y="80264"/>
                </a:moveTo>
                <a:lnTo>
                  <a:pt x="116115" y="97462"/>
                </a:lnTo>
                <a:lnTo>
                  <a:pt x="85668" y="126277"/>
                </a:lnTo>
                <a:lnTo>
                  <a:pt x="67602" y="174498"/>
                </a:lnTo>
                <a:lnTo>
                  <a:pt x="67687" y="244574"/>
                </a:lnTo>
                <a:lnTo>
                  <a:pt x="73543" y="289113"/>
                </a:lnTo>
                <a:lnTo>
                  <a:pt x="91373" y="338391"/>
                </a:lnTo>
                <a:lnTo>
                  <a:pt x="109854" y="363093"/>
                </a:lnTo>
                <a:lnTo>
                  <a:pt x="22809" y="419227"/>
                </a:lnTo>
                <a:lnTo>
                  <a:pt x="12831" y="425491"/>
                </a:lnTo>
                <a:lnTo>
                  <a:pt x="5703" y="432101"/>
                </a:lnTo>
                <a:lnTo>
                  <a:pt x="1426" y="439068"/>
                </a:lnTo>
                <a:lnTo>
                  <a:pt x="0" y="446405"/>
                </a:lnTo>
                <a:lnTo>
                  <a:pt x="0" y="493776"/>
                </a:lnTo>
                <a:lnTo>
                  <a:pt x="2247" y="500253"/>
                </a:lnTo>
                <a:lnTo>
                  <a:pt x="11264" y="510921"/>
                </a:lnTo>
                <a:lnTo>
                  <a:pt x="16624" y="513588"/>
                </a:lnTo>
                <a:lnTo>
                  <a:pt x="321411" y="513588"/>
                </a:lnTo>
                <a:lnTo>
                  <a:pt x="326745" y="510921"/>
                </a:lnTo>
                <a:lnTo>
                  <a:pt x="331317" y="505587"/>
                </a:lnTo>
                <a:lnTo>
                  <a:pt x="335762" y="500253"/>
                </a:lnTo>
                <a:lnTo>
                  <a:pt x="338048" y="493776"/>
                </a:lnTo>
                <a:lnTo>
                  <a:pt x="338048" y="481457"/>
                </a:lnTo>
                <a:lnTo>
                  <a:pt x="27038" y="481457"/>
                </a:lnTo>
                <a:lnTo>
                  <a:pt x="27038" y="453390"/>
                </a:lnTo>
                <a:lnTo>
                  <a:pt x="29298" y="451358"/>
                </a:lnTo>
                <a:lnTo>
                  <a:pt x="31546" y="449707"/>
                </a:lnTo>
                <a:lnTo>
                  <a:pt x="33807" y="448310"/>
                </a:lnTo>
                <a:lnTo>
                  <a:pt x="34366" y="447675"/>
                </a:lnTo>
                <a:lnTo>
                  <a:pt x="34925" y="447421"/>
                </a:lnTo>
                <a:lnTo>
                  <a:pt x="35496" y="447421"/>
                </a:lnTo>
                <a:lnTo>
                  <a:pt x="123380" y="391160"/>
                </a:lnTo>
                <a:lnTo>
                  <a:pt x="129002" y="386564"/>
                </a:lnTo>
                <a:lnTo>
                  <a:pt x="133200" y="380777"/>
                </a:lnTo>
                <a:lnTo>
                  <a:pt x="135974" y="373800"/>
                </a:lnTo>
                <a:lnTo>
                  <a:pt x="137325" y="365633"/>
                </a:lnTo>
                <a:lnTo>
                  <a:pt x="137230" y="361442"/>
                </a:lnTo>
                <a:lnTo>
                  <a:pt x="137136" y="357326"/>
                </a:lnTo>
                <a:lnTo>
                  <a:pt x="135313" y="349948"/>
                </a:lnTo>
                <a:lnTo>
                  <a:pt x="131854" y="343523"/>
                </a:lnTo>
                <a:lnTo>
                  <a:pt x="126758" y="338074"/>
                </a:lnTo>
                <a:lnTo>
                  <a:pt x="119601" y="329719"/>
                </a:lnTo>
                <a:lnTo>
                  <a:pt x="103098" y="294386"/>
                </a:lnTo>
                <a:lnTo>
                  <a:pt x="96881" y="267795"/>
                </a:lnTo>
                <a:lnTo>
                  <a:pt x="96754" y="267160"/>
                </a:lnTo>
                <a:lnTo>
                  <a:pt x="95224" y="255014"/>
                </a:lnTo>
                <a:lnTo>
                  <a:pt x="95169" y="254577"/>
                </a:lnTo>
                <a:lnTo>
                  <a:pt x="94723" y="244574"/>
                </a:lnTo>
                <a:lnTo>
                  <a:pt x="94640" y="174498"/>
                </a:lnTo>
                <a:lnTo>
                  <a:pt x="96147" y="165209"/>
                </a:lnTo>
                <a:lnTo>
                  <a:pt x="118732" y="134366"/>
                </a:lnTo>
                <a:lnTo>
                  <a:pt x="156522" y="113649"/>
                </a:lnTo>
                <a:lnTo>
                  <a:pt x="169862" y="112268"/>
                </a:lnTo>
                <a:lnTo>
                  <a:pt x="240458" y="112268"/>
                </a:lnTo>
                <a:lnTo>
                  <a:pt x="238734" y="110363"/>
                </a:lnTo>
                <a:lnTo>
                  <a:pt x="222542" y="97194"/>
                </a:lnTo>
                <a:lnTo>
                  <a:pt x="205792" y="87899"/>
                </a:lnTo>
                <a:lnTo>
                  <a:pt x="205940" y="87899"/>
                </a:lnTo>
                <a:lnTo>
                  <a:pt x="187968" y="82170"/>
                </a:lnTo>
                <a:lnTo>
                  <a:pt x="188140" y="82170"/>
                </a:lnTo>
                <a:lnTo>
                  <a:pt x="169430" y="80264"/>
                </a:lnTo>
                <a:close/>
              </a:path>
              <a:path w="433069" h="513714">
                <a:moveTo>
                  <a:pt x="240458" y="112268"/>
                </a:moveTo>
                <a:lnTo>
                  <a:pt x="169862" y="112268"/>
                </a:lnTo>
                <a:lnTo>
                  <a:pt x="183425" y="113649"/>
                </a:lnTo>
                <a:lnTo>
                  <a:pt x="183253" y="113649"/>
                </a:lnTo>
                <a:lnTo>
                  <a:pt x="196345" y="117792"/>
                </a:lnTo>
                <a:lnTo>
                  <a:pt x="196197" y="117792"/>
                </a:lnTo>
                <a:lnTo>
                  <a:pt x="208333" y="124430"/>
                </a:lnTo>
                <a:lnTo>
                  <a:pt x="237623" y="154797"/>
                </a:lnTo>
                <a:lnTo>
                  <a:pt x="243433" y="174498"/>
                </a:lnTo>
                <a:lnTo>
                  <a:pt x="243364" y="244574"/>
                </a:lnTo>
                <a:lnTo>
                  <a:pt x="239471" y="280433"/>
                </a:lnTo>
                <a:lnTo>
                  <a:pt x="239361" y="281076"/>
                </a:lnTo>
                <a:lnTo>
                  <a:pt x="236311" y="294386"/>
                </a:lnTo>
                <a:lnTo>
                  <a:pt x="236194" y="294894"/>
                </a:lnTo>
                <a:lnTo>
                  <a:pt x="232111" y="307838"/>
                </a:lnTo>
                <a:lnTo>
                  <a:pt x="232027" y="308105"/>
                </a:lnTo>
                <a:lnTo>
                  <a:pt x="226764" y="319722"/>
                </a:lnTo>
                <a:lnTo>
                  <a:pt x="220406" y="329719"/>
                </a:lnTo>
                <a:lnTo>
                  <a:pt x="212953" y="338074"/>
                </a:lnTo>
                <a:lnTo>
                  <a:pt x="208212" y="343523"/>
                </a:lnTo>
                <a:lnTo>
                  <a:pt x="205031" y="349948"/>
                </a:lnTo>
                <a:lnTo>
                  <a:pt x="203398" y="357326"/>
                </a:lnTo>
                <a:lnTo>
                  <a:pt x="203301" y="365633"/>
                </a:lnTo>
                <a:lnTo>
                  <a:pt x="204499" y="373126"/>
                </a:lnTo>
                <a:lnTo>
                  <a:pt x="302488" y="447421"/>
                </a:lnTo>
                <a:lnTo>
                  <a:pt x="303123" y="447421"/>
                </a:lnTo>
                <a:lnTo>
                  <a:pt x="303885" y="447675"/>
                </a:lnTo>
                <a:lnTo>
                  <a:pt x="305028" y="448310"/>
                </a:lnTo>
                <a:lnTo>
                  <a:pt x="306806" y="449707"/>
                </a:lnTo>
                <a:lnTo>
                  <a:pt x="308711" y="450977"/>
                </a:lnTo>
                <a:lnTo>
                  <a:pt x="310997" y="452374"/>
                </a:lnTo>
                <a:lnTo>
                  <a:pt x="310997" y="481457"/>
                </a:lnTo>
                <a:lnTo>
                  <a:pt x="338048" y="481457"/>
                </a:lnTo>
                <a:lnTo>
                  <a:pt x="338048" y="442976"/>
                </a:lnTo>
                <a:lnTo>
                  <a:pt x="337159" y="439801"/>
                </a:lnTo>
                <a:lnTo>
                  <a:pt x="335508" y="436880"/>
                </a:lnTo>
                <a:lnTo>
                  <a:pt x="333857" y="433832"/>
                </a:lnTo>
                <a:lnTo>
                  <a:pt x="315188" y="419227"/>
                </a:lnTo>
                <a:lnTo>
                  <a:pt x="229844" y="363093"/>
                </a:lnTo>
                <a:lnTo>
                  <a:pt x="255133" y="324838"/>
                </a:lnTo>
                <a:lnTo>
                  <a:pt x="267960" y="274685"/>
                </a:lnTo>
                <a:lnTo>
                  <a:pt x="270357" y="174498"/>
                </a:lnTo>
                <a:lnTo>
                  <a:pt x="268426" y="158091"/>
                </a:lnTo>
                <a:lnTo>
                  <a:pt x="268381" y="157708"/>
                </a:lnTo>
                <a:lnTo>
                  <a:pt x="262451" y="141430"/>
                </a:lnTo>
                <a:lnTo>
                  <a:pt x="252569" y="125652"/>
                </a:lnTo>
                <a:lnTo>
                  <a:pt x="240458" y="112268"/>
                </a:lnTo>
                <a:close/>
              </a:path>
              <a:path w="433069" h="513714">
                <a:moveTo>
                  <a:pt x="334234" y="32003"/>
                </a:moveTo>
                <a:lnTo>
                  <a:pt x="262864" y="32003"/>
                </a:lnTo>
                <a:lnTo>
                  <a:pt x="276511" y="33385"/>
                </a:lnTo>
                <a:lnTo>
                  <a:pt x="289645" y="37528"/>
                </a:lnTo>
                <a:lnTo>
                  <a:pt x="324761" y="64960"/>
                </a:lnTo>
                <a:lnTo>
                  <a:pt x="338048" y="95250"/>
                </a:lnTo>
                <a:lnTo>
                  <a:pt x="337941" y="165209"/>
                </a:lnTo>
                <a:lnTo>
                  <a:pt x="337582" y="174498"/>
                </a:lnTo>
                <a:lnTo>
                  <a:pt x="337572" y="174767"/>
                </a:lnTo>
                <a:lnTo>
                  <a:pt x="330428" y="214629"/>
                </a:lnTo>
                <a:lnTo>
                  <a:pt x="314283" y="249455"/>
                </a:lnTo>
                <a:lnTo>
                  <a:pt x="306806" y="257810"/>
                </a:lnTo>
                <a:lnTo>
                  <a:pt x="301710" y="263695"/>
                </a:lnTo>
                <a:lnTo>
                  <a:pt x="298234" y="270319"/>
                </a:lnTo>
                <a:lnTo>
                  <a:pt x="296376" y="277705"/>
                </a:lnTo>
                <a:lnTo>
                  <a:pt x="296297" y="280433"/>
                </a:lnTo>
                <a:lnTo>
                  <a:pt x="296227" y="282828"/>
                </a:lnTo>
                <a:lnTo>
                  <a:pt x="296138" y="285876"/>
                </a:lnTo>
                <a:lnTo>
                  <a:pt x="397230" y="367157"/>
                </a:lnTo>
                <a:lnTo>
                  <a:pt x="397738" y="367792"/>
                </a:lnTo>
                <a:lnTo>
                  <a:pt x="398627" y="368173"/>
                </a:lnTo>
                <a:lnTo>
                  <a:pt x="399770" y="368173"/>
                </a:lnTo>
                <a:lnTo>
                  <a:pt x="401421" y="369443"/>
                </a:lnTo>
                <a:lnTo>
                  <a:pt x="403326" y="371094"/>
                </a:lnTo>
                <a:lnTo>
                  <a:pt x="405612" y="373126"/>
                </a:lnTo>
                <a:lnTo>
                  <a:pt x="405612" y="401193"/>
                </a:lnTo>
                <a:lnTo>
                  <a:pt x="350748" y="401193"/>
                </a:lnTo>
                <a:lnTo>
                  <a:pt x="354794" y="406213"/>
                </a:lnTo>
                <a:lnTo>
                  <a:pt x="358543" y="413258"/>
                </a:lnTo>
                <a:lnTo>
                  <a:pt x="361923" y="422148"/>
                </a:lnTo>
                <a:lnTo>
                  <a:pt x="361982" y="422302"/>
                </a:lnTo>
                <a:lnTo>
                  <a:pt x="365099" y="433324"/>
                </a:lnTo>
                <a:lnTo>
                  <a:pt x="416026" y="433324"/>
                </a:lnTo>
                <a:lnTo>
                  <a:pt x="421360" y="430657"/>
                </a:lnTo>
                <a:lnTo>
                  <a:pt x="425788" y="425491"/>
                </a:lnTo>
                <a:lnTo>
                  <a:pt x="430377" y="419989"/>
                </a:lnTo>
                <a:lnTo>
                  <a:pt x="432663" y="413639"/>
                </a:lnTo>
                <a:lnTo>
                  <a:pt x="432663" y="361442"/>
                </a:lnTo>
                <a:lnTo>
                  <a:pt x="409803" y="338963"/>
                </a:lnTo>
                <a:lnTo>
                  <a:pt x="323697" y="282828"/>
                </a:lnTo>
                <a:lnTo>
                  <a:pt x="349200" y="244574"/>
                </a:lnTo>
                <a:lnTo>
                  <a:pt x="362543" y="194468"/>
                </a:lnTo>
                <a:lnTo>
                  <a:pt x="365099" y="95250"/>
                </a:lnTo>
                <a:lnTo>
                  <a:pt x="363079" y="78416"/>
                </a:lnTo>
                <a:lnTo>
                  <a:pt x="357035" y="62023"/>
                </a:lnTo>
                <a:lnTo>
                  <a:pt x="346990" y="46083"/>
                </a:lnTo>
                <a:lnTo>
                  <a:pt x="334234" y="32003"/>
                </a:lnTo>
                <a:close/>
              </a:path>
              <a:path w="433069" h="513714">
                <a:moveTo>
                  <a:pt x="262864" y="0"/>
                </a:moveTo>
                <a:lnTo>
                  <a:pt x="215874" y="13462"/>
                </a:lnTo>
                <a:lnTo>
                  <a:pt x="185545" y="38036"/>
                </a:lnTo>
                <a:lnTo>
                  <a:pt x="177469" y="48133"/>
                </a:lnTo>
                <a:lnTo>
                  <a:pt x="189403" y="49174"/>
                </a:lnTo>
                <a:lnTo>
                  <a:pt x="199024" y="50371"/>
                </a:lnTo>
                <a:lnTo>
                  <a:pt x="206326" y="51687"/>
                </a:lnTo>
                <a:lnTo>
                  <a:pt x="211302" y="53086"/>
                </a:lnTo>
                <a:lnTo>
                  <a:pt x="223038" y="43898"/>
                </a:lnTo>
                <a:lnTo>
                  <a:pt x="235559" y="37306"/>
                </a:lnTo>
                <a:lnTo>
                  <a:pt x="248670" y="33385"/>
                </a:lnTo>
                <a:lnTo>
                  <a:pt x="248298" y="33385"/>
                </a:lnTo>
                <a:lnTo>
                  <a:pt x="262864" y="32003"/>
                </a:lnTo>
                <a:lnTo>
                  <a:pt x="334234" y="32003"/>
                </a:lnTo>
                <a:lnTo>
                  <a:pt x="332968" y="30607"/>
                </a:lnTo>
                <a:lnTo>
                  <a:pt x="316514" y="17198"/>
                </a:lnTo>
                <a:lnTo>
                  <a:pt x="299345" y="7635"/>
                </a:lnTo>
                <a:lnTo>
                  <a:pt x="281462" y="1906"/>
                </a:lnTo>
                <a:lnTo>
                  <a:pt x="262864" y="0"/>
                </a:lnTo>
                <a:close/>
              </a:path>
            </a:pathLst>
          </a:custGeom>
          <a:solidFill>
            <a:srgbClr val="171F31"/>
          </a:solidFill>
        </p:spPr>
        <p:txBody>
          <a:bodyPr wrap="square" lIns="0" tIns="0" rIns="0" bIns="0" rtlCol="0"/>
          <a:lstStyle/>
          <a:p>
            <a:pPr defTabSz="622341"/>
            <a:endParaRPr sz="1225"/>
          </a:p>
        </p:txBody>
      </p:sp>
      <p:grpSp>
        <p:nvGrpSpPr>
          <p:cNvPr id="24" name="object 24"/>
          <p:cNvGrpSpPr/>
          <p:nvPr/>
        </p:nvGrpSpPr>
        <p:grpSpPr>
          <a:xfrm>
            <a:off x="1519202" y="4183645"/>
            <a:ext cx="372084" cy="360415"/>
            <a:chOff x="1037979" y="6147397"/>
            <a:chExt cx="546735" cy="529590"/>
          </a:xfrm>
        </p:grpSpPr>
        <p:pic>
          <p:nvPicPr>
            <p:cNvPr id="25" name="object 25"/>
            <p:cNvPicPr/>
            <p:nvPr/>
          </p:nvPicPr>
          <p:blipFill>
            <a:blip r:embed="rId12" cstate="print"/>
            <a:stretch>
              <a:fillRect/>
            </a:stretch>
          </p:blipFill>
          <p:spPr>
            <a:xfrm>
              <a:off x="1254452" y="6324048"/>
              <a:ext cx="113585" cy="175449"/>
            </a:xfrm>
            <a:prstGeom prst="rect">
              <a:avLst/>
            </a:prstGeom>
          </p:spPr>
        </p:pic>
        <p:sp>
          <p:nvSpPr>
            <p:cNvPr id="26" name="object 26"/>
            <p:cNvSpPr/>
            <p:nvPr/>
          </p:nvSpPr>
          <p:spPr>
            <a:xfrm>
              <a:off x="1049207" y="6158625"/>
              <a:ext cx="524510" cy="506730"/>
            </a:xfrm>
            <a:custGeom>
              <a:avLst/>
              <a:gdLst/>
              <a:ahLst/>
              <a:cxnLst/>
              <a:rect l="l" t="t" r="r" b="b"/>
              <a:pathLst>
                <a:path w="524510" h="506729">
                  <a:moveTo>
                    <a:pt x="398731" y="253527"/>
                  </a:moveTo>
                  <a:lnTo>
                    <a:pt x="393260" y="296996"/>
                  </a:lnTo>
                  <a:lnTo>
                    <a:pt x="375146" y="335215"/>
                  </a:lnTo>
                  <a:lnTo>
                    <a:pt x="346565" y="365852"/>
                  </a:lnTo>
                  <a:lnTo>
                    <a:pt x="309690" y="386574"/>
                  </a:lnTo>
                  <a:lnTo>
                    <a:pt x="266698" y="395050"/>
                  </a:lnTo>
                  <a:lnTo>
                    <a:pt x="223216" y="389580"/>
                  </a:lnTo>
                  <a:lnTo>
                    <a:pt x="184987" y="371471"/>
                  </a:lnTo>
                  <a:lnTo>
                    <a:pt x="154343" y="342896"/>
                  </a:lnTo>
                  <a:lnTo>
                    <a:pt x="133615" y="306029"/>
                  </a:lnTo>
                  <a:lnTo>
                    <a:pt x="125133" y="263047"/>
                  </a:lnTo>
                  <a:lnTo>
                    <a:pt x="130604" y="219578"/>
                  </a:lnTo>
                  <a:lnTo>
                    <a:pt x="148717" y="181359"/>
                  </a:lnTo>
                  <a:lnTo>
                    <a:pt x="177299" y="150722"/>
                  </a:lnTo>
                  <a:lnTo>
                    <a:pt x="214173" y="129999"/>
                  </a:lnTo>
                  <a:lnTo>
                    <a:pt x="257166" y="121524"/>
                  </a:lnTo>
                  <a:lnTo>
                    <a:pt x="260371" y="121439"/>
                  </a:lnTo>
                  <a:lnTo>
                    <a:pt x="261974" y="121439"/>
                  </a:lnTo>
                  <a:lnTo>
                    <a:pt x="304501" y="127544"/>
                  </a:lnTo>
                  <a:lnTo>
                    <a:pt x="341681" y="145926"/>
                  </a:lnTo>
                  <a:lnTo>
                    <a:pt x="371274" y="174426"/>
                  </a:lnTo>
                  <a:lnTo>
                    <a:pt x="391038" y="210886"/>
                  </a:lnTo>
                  <a:lnTo>
                    <a:pt x="398731" y="253148"/>
                  </a:lnTo>
                  <a:close/>
                </a:path>
                <a:path w="524510" h="506729">
                  <a:moveTo>
                    <a:pt x="524078" y="298639"/>
                  </a:moveTo>
                  <a:lnTo>
                    <a:pt x="524078" y="207656"/>
                  </a:lnTo>
                  <a:lnTo>
                    <a:pt x="467167" y="202649"/>
                  </a:lnTo>
                  <a:lnTo>
                    <a:pt x="462869" y="188485"/>
                  </a:lnTo>
                  <a:lnTo>
                    <a:pt x="457535" y="174702"/>
                  </a:lnTo>
                  <a:lnTo>
                    <a:pt x="451188" y="161355"/>
                  </a:lnTo>
                  <a:lnTo>
                    <a:pt x="443853" y="148502"/>
                  </a:lnTo>
                  <a:lnTo>
                    <a:pt x="480201" y="106026"/>
                  </a:lnTo>
                  <a:lnTo>
                    <a:pt x="413895" y="42107"/>
                  </a:lnTo>
                  <a:lnTo>
                    <a:pt x="370017" y="77203"/>
                  </a:lnTo>
                  <a:lnTo>
                    <a:pt x="356611" y="70090"/>
                  </a:lnTo>
                  <a:lnTo>
                    <a:pt x="342748" y="63965"/>
                  </a:lnTo>
                  <a:lnTo>
                    <a:pt x="328482" y="58850"/>
                  </a:lnTo>
                  <a:lnTo>
                    <a:pt x="313866" y="54768"/>
                  </a:lnTo>
                  <a:lnTo>
                    <a:pt x="308477" y="0"/>
                  </a:lnTo>
                  <a:lnTo>
                    <a:pt x="215091" y="0"/>
                  </a:lnTo>
                  <a:lnTo>
                    <a:pt x="209703" y="54768"/>
                  </a:lnTo>
                  <a:lnTo>
                    <a:pt x="195150" y="58868"/>
                  </a:lnTo>
                  <a:lnTo>
                    <a:pt x="180947" y="63989"/>
                  </a:lnTo>
                  <a:lnTo>
                    <a:pt x="167147" y="70108"/>
                  </a:lnTo>
                  <a:lnTo>
                    <a:pt x="153804" y="77203"/>
                  </a:lnTo>
                  <a:lnTo>
                    <a:pt x="109927" y="42106"/>
                  </a:lnTo>
                  <a:lnTo>
                    <a:pt x="43620" y="106026"/>
                  </a:lnTo>
                  <a:lnTo>
                    <a:pt x="79970" y="148502"/>
                  </a:lnTo>
                  <a:lnTo>
                    <a:pt x="72636" y="161355"/>
                  </a:lnTo>
                  <a:lnTo>
                    <a:pt x="66290" y="174701"/>
                  </a:lnTo>
                  <a:lnTo>
                    <a:pt x="60954" y="188485"/>
                  </a:lnTo>
                  <a:lnTo>
                    <a:pt x="56655" y="202648"/>
                  </a:lnTo>
                  <a:lnTo>
                    <a:pt x="0" y="207909"/>
                  </a:lnTo>
                  <a:lnTo>
                    <a:pt x="0" y="298259"/>
                  </a:lnTo>
                  <a:lnTo>
                    <a:pt x="56655" y="303520"/>
                  </a:lnTo>
                  <a:lnTo>
                    <a:pt x="60875" y="317772"/>
                  </a:lnTo>
                  <a:lnTo>
                    <a:pt x="66141" y="331647"/>
                  </a:lnTo>
                  <a:lnTo>
                    <a:pt x="72431" y="345087"/>
                  </a:lnTo>
                  <a:lnTo>
                    <a:pt x="79719" y="358035"/>
                  </a:lnTo>
                  <a:lnTo>
                    <a:pt x="43369" y="400522"/>
                  </a:lnTo>
                  <a:lnTo>
                    <a:pt x="109674" y="464434"/>
                  </a:lnTo>
                  <a:lnTo>
                    <a:pt x="153551" y="429345"/>
                  </a:lnTo>
                  <a:lnTo>
                    <a:pt x="166958" y="436454"/>
                  </a:lnTo>
                  <a:lnTo>
                    <a:pt x="180820" y="442577"/>
                  </a:lnTo>
                  <a:lnTo>
                    <a:pt x="195087" y="447692"/>
                  </a:lnTo>
                  <a:lnTo>
                    <a:pt x="209703" y="451778"/>
                  </a:lnTo>
                  <a:lnTo>
                    <a:pt x="215091" y="506541"/>
                  </a:lnTo>
                  <a:lnTo>
                    <a:pt x="308730" y="506541"/>
                  </a:lnTo>
                  <a:lnTo>
                    <a:pt x="314119" y="451778"/>
                  </a:lnTo>
                  <a:lnTo>
                    <a:pt x="328735" y="447692"/>
                  </a:lnTo>
                  <a:lnTo>
                    <a:pt x="343001" y="442577"/>
                  </a:lnTo>
                  <a:lnTo>
                    <a:pt x="356864" y="436454"/>
                  </a:lnTo>
                  <a:lnTo>
                    <a:pt x="370270" y="429345"/>
                  </a:lnTo>
                  <a:lnTo>
                    <a:pt x="414148" y="464434"/>
                  </a:lnTo>
                  <a:lnTo>
                    <a:pt x="480454" y="400522"/>
                  </a:lnTo>
                  <a:lnTo>
                    <a:pt x="444106" y="358035"/>
                  </a:lnTo>
                  <a:lnTo>
                    <a:pt x="451391" y="345088"/>
                  </a:lnTo>
                  <a:lnTo>
                    <a:pt x="457681" y="331647"/>
                  </a:lnTo>
                  <a:lnTo>
                    <a:pt x="462949" y="317772"/>
                  </a:lnTo>
                  <a:lnTo>
                    <a:pt x="467167" y="303520"/>
                  </a:lnTo>
                  <a:lnTo>
                    <a:pt x="524078" y="298639"/>
                  </a:lnTo>
                  <a:close/>
                </a:path>
              </a:pathLst>
            </a:custGeom>
            <a:ln w="22456">
              <a:solidFill>
                <a:srgbClr val="171F31"/>
              </a:solidFill>
            </a:ln>
          </p:spPr>
          <p:txBody>
            <a:bodyPr wrap="square" lIns="0" tIns="0" rIns="0" bIns="0" rtlCol="0"/>
            <a:lstStyle/>
            <a:p>
              <a:pPr defTabSz="622341"/>
              <a:endParaRPr sz="1225"/>
            </a:p>
          </p:txBody>
        </p:sp>
      </p:grpSp>
      <p:pic>
        <p:nvPicPr>
          <p:cNvPr id="27" name="object 27"/>
          <p:cNvPicPr/>
          <p:nvPr/>
        </p:nvPicPr>
        <p:blipFill>
          <a:blip r:embed="rId13" cstate="print"/>
          <a:stretch>
            <a:fillRect/>
          </a:stretch>
        </p:blipFill>
        <p:spPr>
          <a:xfrm>
            <a:off x="1458438" y="4861017"/>
            <a:ext cx="428879" cy="381489"/>
          </a:xfrm>
          <a:prstGeom prst="rect">
            <a:avLst/>
          </a:prstGeom>
        </p:spPr>
      </p:pic>
      <p:grpSp>
        <p:nvGrpSpPr>
          <p:cNvPr id="28" name="object 28"/>
          <p:cNvGrpSpPr/>
          <p:nvPr/>
        </p:nvGrpSpPr>
        <p:grpSpPr>
          <a:xfrm>
            <a:off x="1529215" y="5532772"/>
            <a:ext cx="320657" cy="354797"/>
            <a:chOff x="1052691" y="8129787"/>
            <a:chExt cx="471170" cy="521334"/>
          </a:xfrm>
        </p:grpSpPr>
        <p:pic>
          <p:nvPicPr>
            <p:cNvPr id="29" name="object 29"/>
            <p:cNvPicPr/>
            <p:nvPr/>
          </p:nvPicPr>
          <p:blipFill>
            <a:blip r:embed="rId14" cstate="print"/>
            <a:stretch>
              <a:fillRect/>
            </a:stretch>
          </p:blipFill>
          <p:spPr>
            <a:xfrm>
              <a:off x="1235607" y="8365154"/>
              <a:ext cx="104879" cy="176372"/>
            </a:xfrm>
            <a:prstGeom prst="rect">
              <a:avLst/>
            </a:prstGeom>
          </p:spPr>
        </p:pic>
        <p:sp>
          <p:nvSpPr>
            <p:cNvPr id="30" name="object 30"/>
            <p:cNvSpPr/>
            <p:nvPr/>
          </p:nvSpPr>
          <p:spPr>
            <a:xfrm>
              <a:off x="1062418" y="8139514"/>
              <a:ext cx="451484" cy="501650"/>
            </a:xfrm>
            <a:custGeom>
              <a:avLst/>
              <a:gdLst/>
              <a:ahLst/>
              <a:cxnLst/>
              <a:rect l="l" t="t" r="r" b="b"/>
              <a:pathLst>
                <a:path w="451484" h="501650">
                  <a:moveTo>
                    <a:pt x="386841" y="435010"/>
                  </a:moveTo>
                  <a:lnTo>
                    <a:pt x="322336" y="435010"/>
                  </a:lnTo>
                  <a:lnTo>
                    <a:pt x="322336" y="192539"/>
                  </a:lnTo>
                  <a:lnTo>
                    <a:pt x="386841" y="192539"/>
                  </a:lnTo>
                  <a:lnTo>
                    <a:pt x="386841" y="435010"/>
                  </a:lnTo>
                  <a:close/>
                </a:path>
                <a:path w="451484" h="501650">
                  <a:moveTo>
                    <a:pt x="128915" y="435010"/>
                  </a:moveTo>
                  <a:lnTo>
                    <a:pt x="64416" y="435010"/>
                  </a:lnTo>
                  <a:lnTo>
                    <a:pt x="64416" y="192539"/>
                  </a:lnTo>
                  <a:lnTo>
                    <a:pt x="128915" y="192539"/>
                  </a:lnTo>
                  <a:lnTo>
                    <a:pt x="128915" y="435010"/>
                  </a:lnTo>
                  <a:close/>
                </a:path>
                <a:path w="451484" h="501650">
                  <a:moveTo>
                    <a:pt x="225629" y="0"/>
                  </a:moveTo>
                  <a:lnTo>
                    <a:pt x="0" y="192539"/>
                  </a:lnTo>
                  <a:lnTo>
                    <a:pt x="451258" y="192539"/>
                  </a:lnTo>
                  <a:lnTo>
                    <a:pt x="225629" y="0"/>
                  </a:lnTo>
                  <a:close/>
                </a:path>
                <a:path w="451484" h="501650">
                  <a:moveTo>
                    <a:pt x="429759" y="501210"/>
                  </a:moveTo>
                  <a:lnTo>
                    <a:pt x="21500" y="501210"/>
                  </a:lnTo>
                  <a:lnTo>
                    <a:pt x="26944" y="475033"/>
                  </a:lnTo>
                  <a:lnTo>
                    <a:pt x="40870" y="453854"/>
                  </a:lnTo>
                  <a:lnTo>
                    <a:pt x="61208" y="439803"/>
                  </a:lnTo>
                  <a:lnTo>
                    <a:pt x="85886" y="435010"/>
                  </a:lnTo>
                  <a:lnTo>
                    <a:pt x="365342" y="435010"/>
                  </a:lnTo>
                  <a:lnTo>
                    <a:pt x="390030" y="439797"/>
                  </a:lnTo>
                  <a:lnTo>
                    <a:pt x="410376" y="453840"/>
                  </a:lnTo>
                  <a:lnTo>
                    <a:pt x="424309" y="475012"/>
                  </a:lnTo>
                  <a:lnTo>
                    <a:pt x="429759" y="501182"/>
                  </a:lnTo>
                  <a:close/>
                </a:path>
              </a:pathLst>
            </a:custGeom>
            <a:ln w="18996">
              <a:solidFill>
                <a:srgbClr val="171F31"/>
              </a:solidFill>
            </a:ln>
          </p:spPr>
          <p:txBody>
            <a:bodyPr wrap="square" lIns="0" tIns="0" rIns="0" bIns="0" rtlCol="0"/>
            <a:lstStyle/>
            <a:p>
              <a:pPr defTabSz="622341"/>
              <a:endParaRPr sz="1225"/>
            </a:p>
          </p:txBody>
        </p:sp>
      </p:grpSp>
      <p:sp>
        <p:nvSpPr>
          <p:cNvPr id="31" name="object 31"/>
          <p:cNvSpPr/>
          <p:nvPr/>
        </p:nvSpPr>
        <p:spPr>
          <a:xfrm>
            <a:off x="819679" y="0"/>
            <a:ext cx="10572618" cy="81245"/>
          </a:xfrm>
          <a:custGeom>
            <a:avLst/>
            <a:gdLst/>
            <a:ahLst/>
            <a:cxnLst/>
            <a:rect l="l" t="t" r="r" b="b"/>
            <a:pathLst>
              <a:path w="15535275" h="119380">
                <a:moveTo>
                  <a:pt x="0" y="0"/>
                </a:moveTo>
                <a:lnTo>
                  <a:pt x="0" y="118872"/>
                </a:lnTo>
                <a:lnTo>
                  <a:pt x="15534692" y="118872"/>
                </a:lnTo>
                <a:lnTo>
                  <a:pt x="15534692" y="0"/>
                </a:lnTo>
                <a:lnTo>
                  <a:pt x="0" y="0"/>
                </a:lnTo>
                <a:close/>
              </a:path>
            </a:pathLst>
          </a:custGeom>
          <a:solidFill>
            <a:srgbClr val="171F31"/>
          </a:solidFill>
        </p:spPr>
        <p:txBody>
          <a:bodyPr wrap="square" lIns="0" tIns="0" rIns="0" bIns="0" rtlCol="0"/>
          <a:lstStyle/>
          <a:p>
            <a:pPr defTabSz="622341"/>
            <a:endParaRPr sz="1225"/>
          </a:p>
        </p:txBody>
      </p:sp>
      <p:grpSp>
        <p:nvGrpSpPr>
          <p:cNvPr id="32" name="object 32"/>
          <p:cNvGrpSpPr/>
          <p:nvPr/>
        </p:nvGrpSpPr>
        <p:grpSpPr>
          <a:xfrm>
            <a:off x="1532667" y="3532354"/>
            <a:ext cx="350908" cy="351772"/>
            <a:chOff x="1057764" y="5190398"/>
            <a:chExt cx="515620" cy="516890"/>
          </a:xfrm>
        </p:grpSpPr>
        <p:sp>
          <p:nvSpPr>
            <p:cNvPr id="33" name="object 33"/>
            <p:cNvSpPr/>
            <p:nvPr/>
          </p:nvSpPr>
          <p:spPr>
            <a:xfrm>
              <a:off x="1304320" y="5199901"/>
              <a:ext cx="259079" cy="260350"/>
            </a:xfrm>
            <a:custGeom>
              <a:avLst/>
              <a:gdLst/>
              <a:ahLst/>
              <a:cxnLst/>
              <a:rect l="l" t="t" r="r" b="b"/>
              <a:pathLst>
                <a:path w="259080" h="260350">
                  <a:moveTo>
                    <a:pt x="258984" y="129817"/>
                  </a:moveTo>
                  <a:lnTo>
                    <a:pt x="248861" y="180401"/>
                  </a:lnTo>
                  <a:lnTo>
                    <a:pt x="221148" y="221728"/>
                  </a:lnTo>
                  <a:lnTo>
                    <a:pt x="180011" y="249612"/>
                  </a:lnTo>
                  <a:lnTo>
                    <a:pt x="129615" y="259871"/>
                  </a:lnTo>
                  <a:lnTo>
                    <a:pt x="79197" y="249708"/>
                  </a:lnTo>
                  <a:lnTo>
                    <a:pt x="38011" y="221898"/>
                  </a:lnTo>
                  <a:lnTo>
                    <a:pt x="10223" y="180621"/>
                  </a:lnTo>
                  <a:lnTo>
                    <a:pt x="0" y="130054"/>
                  </a:lnTo>
                  <a:lnTo>
                    <a:pt x="10123" y="79470"/>
                  </a:lnTo>
                  <a:lnTo>
                    <a:pt x="37836" y="38143"/>
                  </a:lnTo>
                  <a:lnTo>
                    <a:pt x="78973" y="10259"/>
                  </a:lnTo>
                  <a:lnTo>
                    <a:pt x="129369" y="0"/>
                  </a:lnTo>
                  <a:lnTo>
                    <a:pt x="179857" y="10154"/>
                  </a:lnTo>
                  <a:lnTo>
                    <a:pt x="221006" y="37939"/>
                  </a:lnTo>
                  <a:lnTo>
                    <a:pt x="248770" y="79179"/>
                  </a:lnTo>
                  <a:lnTo>
                    <a:pt x="258984" y="129698"/>
                  </a:lnTo>
                  <a:close/>
                </a:path>
              </a:pathLst>
            </a:custGeom>
            <a:ln w="19005">
              <a:solidFill>
                <a:srgbClr val="000000"/>
              </a:solidFill>
            </a:ln>
          </p:spPr>
          <p:txBody>
            <a:bodyPr wrap="square" lIns="0" tIns="0" rIns="0" bIns="0" rtlCol="0"/>
            <a:lstStyle/>
            <a:p>
              <a:pPr defTabSz="622341"/>
              <a:endParaRPr sz="1225"/>
            </a:p>
          </p:txBody>
        </p:sp>
        <p:pic>
          <p:nvPicPr>
            <p:cNvPr id="34" name="object 34"/>
            <p:cNvPicPr/>
            <p:nvPr/>
          </p:nvPicPr>
          <p:blipFill>
            <a:blip r:embed="rId15" cstate="print"/>
            <a:stretch>
              <a:fillRect/>
            </a:stretch>
          </p:blipFill>
          <p:spPr>
            <a:xfrm>
              <a:off x="1381271" y="5243094"/>
              <a:ext cx="105201" cy="173247"/>
            </a:xfrm>
            <a:prstGeom prst="rect">
              <a:avLst/>
            </a:prstGeom>
          </p:spPr>
        </p:pic>
        <p:sp>
          <p:nvSpPr>
            <p:cNvPr id="35" name="object 35"/>
            <p:cNvSpPr/>
            <p:nvPr/>
          </p:nvSpPr>
          <p:spPr>
            <a:xfrm>
              <a:off x="1067267" y="5200138"/>
              <a:ext cx="496570" cy="497840"/>
            </a:xfrm>
            <a:custGeom>
              <a:avLst/>
              <a:gdLst/>
              <a:ahLst/>
              <a:cxnLst/>
              <a:rect l="l" t="t" r="r" b="b"/>
              <a:pathLst>
                <a:path w="496569" h="497839">
                  <a:moveTo>
                    <a:pt x="247960" y="254873"/>
                  </a:moveTo>
                  <a:lnTo>
                    <a:pt x="247960" y="497490"/>
                  </a:lnTo>
                </a:path>
                <a:path w="496569" h="497839">
                  <a:moveTo>
                    <a:pt x="496038" y="243811"/>
                  </a:moveTo>
                  <a:lnTo>
                    <a:pt x="493043" y="286925"/>
                  </a:lnTo>
                  <a:lnTo>
                    <a:pt x="484185" y="324360"/>
                  </a:lnTo>
                  <a:lnTo>
                    <a:pt x="463461" y="371897"/>
                  </a:lnTo>
                  <a:lnTo>
                    <a:pt x="434045" y="413247"/>
                  </a:lnTo>
                  <a:lnTo>
                    <a:pt x="397229" y="447435"/>
                  </a:lnTo>
                  <a:lnTo>
                    <a:pt x="354306" y="473483"/>
                  </a:lnTo>
                  <a:lnTo>
                    <a:pt x="306570" y="490414"/>
                  </a:lnTo>
                  <a:lnTo>
                    <a:pt x="255313" y="497251"/>
                  </a:lnTo>
                  <a:lnTo>
                    <a:pt x="252941" y="497251"/>
                  </a:lnTo>
                  <a:lnTo>
                    <a:pt x="250332" y="497251"/>
                  </a:lnTo>
                  <a:lnTo>
                    <a:pt x="247960" y="497251"/>
                  </a:lnTo>
                  <a:lnTo>
                    <a:pt x="245587" y="497251"/>
                  </a:lnTo>
                  <a:lnTo>
                    <a:pt x="242979" y="497251"/>
                  </a:lnTo>
                  <a:lnTo>
                    <a:pt x="240606" y="497251"/>
                  </a:lnTo>
                  <a:lnTo>
                    <a:pt x="189368" y="490409"/>
                  </a:lnTo>
                  <a:lnTo>
                    <a:pt x="141650" y="473473"/>
                  </a:lnTo>
                  <a:lnTo>
                    <a:pt x="98746" y="447422"/>
                  </a:lnTo>
                  <a:lnTo>
                    <a:pt x="61949" y="413234"/>
                  </a:lnTo>
                  <a:lnTo>
                    <a:pt x="32554" y="371887"/>
                  </a:lnTo>
                  <a:lnTo>
                    <a:pt x="11855" y="324360"/>
                  </a:lnTo>
                  <a:lnTo>
                    <a:pt x="2963" y="286842"/>
                  </a:lnTo>
                  <a:lnTo>
                    <a:pt x="0" y="248626"/>
                  </a:lnTo>
                  <a:lnTo>
                    <a:pt x="2963" y="210410"/>
                  </a:lnTo>
                  <a:lnTo>
                    <a:pt x="11855" y="172892"/>
                  </a:lnTo>
                  <a:lnTo>
                    <a:pt x="32554" y="125366"/>
                  </a:lnTo>
                  <a:lnTo>
                    <a:pt x="61949" y="84020"/>
                  </a:lnTo>
                  <a:lnTo>
                    <a:pt x="98746" y="49832"/>
                  </a:lnTo>
                  <a:lnTo>
                    <a:pt x="141650" y="23780"/>
                  </a:lnTo>
                  <a:lnTo>
                    <a:pt x="189368" y="6844"/>
                  </a:lnTo>
                  <a:lnTo>
                    <a:pt x="240606" y="0"/>
                  </a:lnTo>
                  <a:lnTo>
                    <a:pt x="242979" y="0"/>
                  </a:lnTo>
                  <a:lnTo>
                    <a:pt x="245587" y="0"/>
                  </a:lnTo>
                  <a:lnTo>
                    <a:pt x="247960" y="0"/>
                  </a:lnTo>
                </a:path>
                <a:path w="496569" h="497839">
                  <a:moveTo>
                    <a:pt x="247960" y="0"/>
                  </a:moveTo>
                  <a:lnTo>
                    <a:pt x="245587" y="0"/>
                  </a:lnTo>
                  <a:lnTo>
                    <a:pt x="242979" y="0"/>
                  </a:lnTo>
                  <a:lnTo>
                    <a:pt x="240606" y="0"/>
                  </a:lnTo>
                  <a:lnTo>
                    <a:pt x="206378" y="10772"/>
                  </a:lnTo>
                  <a:lnTo>
                    <a:pt x="175565" y="35378"/>
                  </a:lnTo>
                  <a:lnTo>
                    <a:pt x="149248" y="71887"/>
                  </a:lnTo>
                  <a:lnTo>
                    <a:pt x="128511" y="118368"/>
                  </a:lnTo>
                  <a:lnTo>
                    <a:pt x="114436" y="172892"/>
                  </a:lnTo>
                  <a:lnTo>
                    <a:pt x="107791" y="248630"/>
                  </a:lnTo>
                  <a:lnTo>
                    <a:pt x="109453" y="286608"/>
                  </a:lnTo>
                  <a:lnTo>
                    <a:pt x="128511" y="378883"/>
                  </a:lnTo>
                  <a:lnTo>
                    <a:pt x="149249" y="425364"/>
                  </a:lnTo>
                  <a:lnTo>
                    <a:pt x="175565" y="461873"/>
                  </a:lnTo>
                  <a:lnTo>
                    <a:pt x="206379" y="486478"/>
                  </a:lnTo>
                  <a:lnTo>
                    <a:pt x="240606" y="497251"/>
                  </a:lnTo>
                  <a:lnTo>
                    <a:pt x="242979" y="497251"/>
                  </a:lnTo>
                  <a:lnTo>
                    <a:pt x="245587" y="497251"/>
                  </a:lnTo>
                  <a:lnTo>
                    <a:pt x="247960" y="497251"/>
                  </a:lnTo>
                  <a:lnTo>
                    <a:pt x="250332" y="497251"/>
                  </a:lnTo>
                  <a:lnTo>
                    <a:pt x="252941" y="497251"/>
                  </a:lnTo>
                  <a:lnTo>
                    <a:pt x="255313" y="497251"/>
                  </a:lnTo>
                  <a:lnTo>
                    <a:pt x="289541" y="486478"/>
                  </a:lnTo>
                  <a:lnTo>
                    <a:pt x="320354" y="461873"/>
                  </a:lnTo>
                  <a:lnTo>
                    <a:pt x="346671" y="425364"/>
                  </a:lnTo>
                  <a:lnTo>
                    <a:pt x="367408" y="378883"/>
                  </a:lnTo>
                  <a:lnTo>
                    <a:pt x="381483" y="324360"/>
                  </a:lnTo>
                  <a:lnTo>
                    <a:pt x="384929" y="301870"/>
                  </a:lnTo>
                </a:path>
                <a:path w="496569" h="497839">
                  <a:moveTo>
                    <a:pt x="484304" y="324597"/>
                  </a:moveTo>
                  <a:lnTo>
                    <a:pt x="10788" y="324597"/>
                  </a:lnTo>
                </a:path>
              </a:pathLst>
            </a:custGeom>
            <a:ln w="19005">
              <a:solidFill>
                <a:srgbClr val="000000"/>
              </a:solidFill>
            </a:ln>
          </p:spPr>
          <p:txBody>
            <a:bodyPr wrap="square" lIns="0" tIns="0" rIns="0" bIns="0" rtlCol="0"/>
            <a:lstStyle/>
            <a:p>
              <a:pPr defTabSz="622341"/>
              <a:endParaRPr sz="1225"/>
            </a:p>
          </p:txBody>
        </p:sp>
        <p:sp>
          <p:nvSpPr>
            <p:cNvPr id="36" name="object 36"/>
            <p:cNvSpPr/>
            <p:nvPr/>
          </p:nvSpPr>
          <p:spPr>
            <a:xfrm>
              <a:off x="1542084" y="5363749"/>
              <a:ext cx="19050" cy="19050"/>
            </a:xfrm>
            <a:custGeom>
              <a:avLst/>
              <a:gdLst/>
              <a:ahLst/>
              <a:cxnLst/>
              <a:rect l="l" t="t" r="r" b="b"/>
              <a:pathLst>
                <a:path w="19050" h="19050">
                  <a:moveTo>
                    <a:pt x="0" y="9518"/>
                  </a:moveTo>
                  <a:lnTo>
                    <a:pt x="2778" y="2787"/>
                  </a:lnTo>
                  <a:lnTo>
                    <a:pt x="9486" y="0"/>
                  </a:lnTo>
                  <a:lnTo>
                    <a:pt x="16194" y="2787"/>
                  </a:lnTo>
                  <a:lnTo>
                    <a:pt x="18973" y="9518"/>
                  </a:lnTo>
                  <a:lnTo>
                    <a:pt x="16194" y="16249"/>
                  </a:lnTo>
                  <a:lnTo>
                    <a:pt x="9486" y="19037"/>
                  </a:lnTo>
                  <a:lnTo>
                    <a:pt x="2778" y="16249"/>
                  </a:lnTo>
                  <a:lnTo>
                    <a:pt x="0" y="9518"/>
                  </a:lnTo>
                  <a:close/>
                </a:path>
              </a:pathLst>
            </a:custGeom>
            <a:solidFill>
              <a:srgbClr val="000000"/>
            </a:solidFill>
          </p:spPr>
          <p:txBody>
            <a:bodyPr wrap="square" lIns="0" tIns="0" rIns="0" bIns="0" rtlCol="0"/>
            <a:lstStyle/>
            <a:p>
              <a:pPr defTabSz="622341"/>
              <a:endParaRPr sz="1225"/>
            </a:p>
          </p:txBody>
        </p:sp>
        <p:sp>
          <p:nvSpPr>
            <p:cNvPr id="37" name="object 37"/>
            <p:cNvSpPr/>
            <p:nvPr/>
          </p:nvSpPr>
          <p:spPr>
            <a:xfrm>
              <a:off x="1078056" y="5373267"/>
              <a:ext cx="189230" cy="0"/>
            </a:xfrm>
            <a:custGeom>
              <a:avLst/>
              <a:gdLst/>
              <a:ahLst/>
              <a:cxnLst/>
              <a:rect l="l" t="t" r="r" b="b"/>
              <a:pathLst>
                <a:path w="189230">
                  <a:moveTo>
                    <a:pt x="0" y="0"/>
                  </a:moveTo>
                  <a:lnTo>
                    <a:pt x="188788" y="0"/>
                  </a:lnTo>
                </a:path>
              </a:pathLst>
            </a:custGeom>
            <a:ln w="19037">
              <a:solidFill>
                <a:srgbClr val="000000"/>
              </a:solidFill>
            </a:ln>
          </p:spPr>
          <p:txBody>
            <a:bodyPr wrap="square" lIns="0" tIns="0" rIns="0" bIns="0" rtlCol="0"/>
            <a:lstStyle/>
            <a:p>
              <a:pPr defTabSz="622341"/>
              <a:endParaRPr sz="1225"/>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7796" y="1931262"/>
            <a:ext cx="10321365" cy="4613151"/>
          </a:xfrm>
          <a:prstGeom prst="rect">
            <a:avLst/>
          </a:prstGeom>
        </p:spPr>
      </p:pic>
      <p:sp>
        <p:nvSpPr>
          <p:cNvPr id="3" name="object 3"/>
          <p:cNvSpPr txBox="1"/>
          <p:nvPr/>
        </p:nvSpPr>
        <p:spPr>
          <a:xfrm>
            <a:off x="3847029" y="5797888"/>
            <a:ext cx="23293" cy="26369"/>
          </a:xfrm>
          <a:prstGeom prst="rect">
            <a:avLst/>
          </a:prstGeom>
        </p:spPr>
        <p:txBody>
          <a:bodyPr vert="horz" wrap="square" lIns="0" tIns="9032" rIns="0" bIns="0" rtlCol="0">
            <a:spAutoFit/>
          </a:bodyPr>
          <a:lstStyle/>
          <a:p>
            <a:pPr algn="ctr" defTabSz="684520">
              <a:spcBef>
                <a:spcPts val="71"/>
              </a:spcBef>
            </a:pPr>
            <a:r>
              <a:rPr sz="112" spc="-34" dirty="0">
                <a:solidFill>
                  <a:srgbClr val="EF3E33"/>
                </a:solidFill>
                <a:latin typeface="Arial"/>
                <a:cs typeface="Arial"/>
              </a:rPr>
              <a:t>.</a:t>
            </a:r>
            <a:endParaRPr sz="112">
              <a:latin typeface="Arial"/>
              <a:cs typeface="Arial"/>
            </a:endParaRPr>
          </a:p>
        </p:txBody>
      </p:sp>
      <p:sp>
        <p:nvSpPr>
          <p:cNvPr id="4" name="object 4"/>
          <p:cNvSpPr txBox="1"/>
          <p:nvPr/>
        </p:nvSpPr>
        <p:spPr>
          <a:xfrm>
            <a:off x="8063412" y="6161627"/>
            <a:ext cx="41832" cy="33643"/>
          </a:xfrm>
          <a:prstGeom prst="rect">
            <a:avLst/>
          </a:prstGeom>
        </p:spPr>
        <p:txBody>
          <a:bodyPr vert="horz" wrap="square" lIns="0" tIns="10458" rIns="0" bIns="0" rtlCol="0">
            <a:spAutoFit/>
          </a:bodyPr>
          <a:lstStyle/>
          <a:p>
            <a:pPr marL="9507" defTabSz="684520">
              <a:spcBef>
                <a:spcPts val="82"/>
              </a:spcBef>
            </a:pPr>
            <a:r>
              <a:rPr sz="150" spc="-19" dirty="0">
                <a:solidFill>
                  <a:srgbClr val="EF3E33"/>
                </a:solidFill>
                <a:latin typeface="Arial"/>
                <a:cs typeface="Arial"/>
              </a:rPr>
              <a:t>27</a:t>
            </a:r>
            <a:endParaRPr sz="150">
              <a:latin typeface="Arial"/>
              <a:cs typeface="Arial"/>
            </a:endParaRPr>
          </a:p>
        </p:txBody>
      </p:sp>
      <p:grpSp>
        <p:nvGrpSpPr>
          <p:cNvPr id="5" name="object 5"/>
          <p:cNvGrpSpPr/>
          <p:nvPr/>
        </p:nvGrpSpPr>
        <p:grpSpPr>
          <a:xfrm>
            <a:off x="1586814" y="3260143"/>
            <a:ext cx="8713021" cy="2635916"/>
            <a:chOff x="1283314" y="4354921"/>
            <a:chExt cx="11638915" cy="3521075"/>
          </a:xfrm>
        </p:grpSpPr>
        <p:pic>
          <p:nvPicPr>
            <p:cNvPr id="6" name="object 6"/>
            <p:cNvPicPr/>
            <p:nvPr/>
          </p:nvPicPr>
          <p:blipFill>
            <a:blip r:embed="rId3" cstate="print"/>
            <a:stretch>
              <a:fillRect/>
            </a:stretch>
          </p:blipFill>
          <p:spPr>
            <a:xfrm>
              <a:off x="3496004" y="7430084"/>
              <a:ext cx="37734" cy="26098"/>
            </a:xfrm>
            <a:prstGeom prst="rect">
              <a:avLst/>
            </a:prstGeom>
          </p:spPr>
        </p:pic>
        <p:sp>
          <p:nvSpPr>
            <p:cNvPr id="7" name="object 7"/>
            <p:cNvSpPr/>
            <p:nvPr/>
          </p:nvSpPr>
          <p:spPr>
            <a:xfrm>
              <a:off x="3567414" y="7481497"/>
              <a:ext cx="20955" cy="635"/>
            </a:xfrm>
            <a:custGeom>
              <a:avLst/>
              <a:gdLst/>
              <a:ahLst/>
              <a:cxnLst/>
              <a:rect l="l" t="t" r="r" b="b"/>
              <a:pathLst>
                <a:path w="20954" h="634">
                  <a:moveTo>
                    <a:pt x="6857" y="0"/>
                  </a:moveTo>
                  <a:lnTo>
                    <a:pt x="0" y="50"/>
                  </a:lnTo>
                  <a:lnTo>
                    <a:pt x="6870" y="25"/>
                  </a:lnTo>
                  <a:lnTo>
                    <a:pt x="13741" y="50"/>
                  </a:lnTo>
                  <a:lnTo>
                    <a:pt x="20612" y="139"/>
                  </a:lnTo>
                  <a:lnTo>
                    <a:pt x="13741" y="38"/>
                  </a:lnTo>
                  <a:lnTo>
                    <a:pt x="6857" y="0"/>
                  </a:lnTo>
                  <a:close/>
                </a:path>
              </a:pathLst>
            </a:custGeom>
            <a:solidFill>
              <a:srgbClr val="58595B"/>
            </a:solidFill>
          </p:spPr>
          <p:txBody>
            <a:bodyPr wrap="square" lIns="0" tIns="0" rIns="0" bIns="0" rtlCol="0"/>
            <a:lstStyle/>
            <a:p>
              <a:pPr defTabSz="684520"/>
              <a:endParaRPr sz="1347"/>
            </a:p>
          </p:txBody>
        </p:sp>
        <p:pic>
          <p:nvPicPr>
            <p:cNvPr id="8" name="object 8"/>
            <p:cNvPicPr/>
            <p:nvPr/>
          </p:nvPicPr>
          <p:blipFill>
            <a:blip r:embed="rId4" cstate="print"/>
            <a:stretch>
              <a:fillRect/>
            </a:stretch>
          </p:blipFill>
          <p:spPr>
            <a:xfrm>
              <a:off x="12846622" y="7246759"/>
              <a:ext cx="6578" cy="3543"/>
            </a:xfrm>
            <a:prstGeom prst="rect">
              <a:avLst/>
            </a:prstGeom>
          </p:spPr>
        </p:pic>
        <p:pic>
          <p:nvPicPr>
            <p:cNvPr id="9" name="object 9"/>
            <p:cNvPicPr/>
            <p:nvPr/>
          </p:nvPicPr>
          <p:blipFill>
            <a:blip r:embed="rId5" cstate="print"/>
            <a:stretch>
              <a:fillRect/>
            </a:stretch>
          </p:blipFill>
          <p:spPr>
            <a:xfrm>
              <a:off x="12858648" y="7264298"/>
              <a:ext cx="2820" cy="4546"/>
            </a:xfrm>
            <a:prstGeom prst="rect">
              <a:avLst/>
            </a:prstGeom>
          </p:spPr>
        </p:pic>
        <p:sp>
          <p:nvSpPr>
            <p:cNvPr id="10" name="object 10"/>
            <p:cNvSpPr/>
            <p:nvPr/>
          </p:nvSpPr>
          <p:spPr>
            <a:xfrm>
              <a:off x="7600082" y="6466957"/>
              <a:ext cx="20955" cy="635"/>
            </a:xfrm>
            <a:custGeom>
              <a:avLst/>
              <a:gdLst/>
              <a:ahLst/>
              <a:cxnLst/>
              <a:rect l="l" t="t" r="r" b="b"/>
              <a:pathLst>
                <a:path w="20954" h="635">
                  <a:moveTo>
                    <a:pt x="6858" y="0"/>
                  </a:moveTo>
                  <a:lnTo>
                    <a:pt x="0" y="25"/>
                  </a:lnTo>
                  <a:lnTo>
                    <a:pt x="6858" y="25"/>
                  </a:lnTo>
                  <a:lnTo>
                    <a:pt x="13741" y="50"/>
                  </a:lnTo>
                  <a:lnTo>
                    <a:pt x="20612" y="139"/>
                  </a:lnTo>
                  <a:lnTo>
                    <a:pt x="13741" y="38"/>
                  </a:lnTo>
                  <a:lnTo>
                    <a:pt x="6858" y="0"/>
                  </a:lnTo>
                  <a:close/>
                </a:path>
              </a:pathLst>
            </a:custGeom>
            <a:solidFill>
              <a:srgbClr val="58595B"/>
            </a:solidFill>
          </p:spPr>
          <p:txBody>
            <a:bodyPr wrap="square" lIns="0" tIns="0" rIns="0" bIns="0" rtlCol="0"/>
            <a:lstStyle/>
            <a:p>
              <a:pPr defTabSz="684520"/>
              <a:endParaRPr sz="1347"/>
            </a:p>
          </p:txBody>
        </p:sp>
        <p:sp>
          <p:nvSpPr>
            <p:cNvPr id="11" name="object 11"/>
            <p:cNvSpPr/>
            <p:nvPr/>
          </p:nvSpPr>
          <p:spPr>
            <a:xfrm>
              <a:off x="9058032" y="5579017"/>
              <a:ext cx="20955" cy="635"/>
            </a:xfrm>
            <a:custGeom>
              <a:avLst/>
              <a:gdLst/>
              <a:ahLst/>
              <a:cxnLst/>
              <a:rect l="l" t="t" r="r" b="b"/>
              <a:pathLst>
                <a:path w="20954" h="635">
                  <a:moveTo>
                    <a:pt x="6858" y="0"/>
                  </a:moveTo>
                  <a:lnTo>
                    <a:pt x="0" y="50"/>
                  </a:lnTo>
                  <a:lnTo>
                    <a:pt x="6870" y="25"/>
                  </a:lnTo>
                  <a:lnTo>
                    <a:pt x="13741" y="50"/>
                  </a:lnTo>
                  <a:lnTo>
                    <a:pt x="20612" y="139"/>
                  </a:lnTo>
                  <a:lnTo>
                    <a:pt x="13741" y="38"/>
                  </a:lnTo>
                  <a:lnTo>
                    <a:pt x="6858" y="0"/>
                  </a:lnTo>
                  <a:close/>
                </a:path>
              </a:pathLst>
            </a:custGeom>
            <a:solidFill>
              <a:srgbClr val="58595B"/>
            </a:solidFill>
          </p:spPr>
          <p:txBody>
            <a:bodyPr wrap="square" lIns="0" tIns="0" rIns="0" bIns="0" rtlCol="0"/>
            <a:lstStyle/>
            <a:p>
              <a:pPr defTabSz="684520"/>
              <a:endParaRPr sz="1347"/>
            </a:p>
          </p:txBody>
        </p:sp>
        <p:sp>
          <p:nvSpPr>
            <p:cNvPr id="12" name="object 12"/>
            <p:cNvSpPr/>
            <p:nvPr/>
          </p:nvSpPr>
          <p:spPr>
            <a:xfrm>
              <a:off x="9078643" y="5579154"/>
              <a:ext cx="635" cy="0"/>
            </a:xfrm>
            <a:custGeom>
              <a:avLst/>
              <a:gdLst/>
              <a:ahLst/>
              <a:cxnLst/>
              <a:rect l="l" t="t" r="r" b="b"/>
              <a:pathLst>
                <a:path w="634">
                  <a:moveTo>
                    <a:pt x="0" y="0"/>
                  </a:moveTo>
                  <a:lnTo>
                    <a:pt x="12" y="0"/>
                  </a:lnTo>
                </a:path>
              </a:pathLst>
            </a:custGeom>
            <a:solidFill>
              <a:srgbClr val="FFFFFF"/>
            </a:solidFill>
          </p:spPr>
          <p:txBody>
            <a:bodyPr wrap="square" lIns="0" tIns="0" rIns="0" bIns="0" rtlCol="0"/>
            <a:lstStyle/>
            <a:p>
              <a:pPr defTabSz="684520"/>
              <a:endParaRPr sz="1347"/>
            </a:p>
          </p:txBody>
        </p:sp>
        <p:sp>
          <p:nvSpPr>
            <p:cNvPr id="13" name="object 13"/>
            <p:cNvSpPr/>
            <p:nvPr/>
          </p:nvSpPr>
          <p:spPr>
            <a:xfrm>
              <a:off x="9223692" y="4932717"/>
              <a:ext cx="1905" cy="635"/>
            </a:xfrm>
            <a:custGeom>
              <a:avLst/>
              <a:gdLst/>
              <a:ahLst/>
              <a:cxnLst/>
              <a:rect l="l" t="t" r="r" b="b"/>
              <a:pathLst>
                <a:path w="1904" h="635">
                  <a:moveTo>
                    <a:pt x="571" y="114"/>
                  </a:moveTo>
                  <a:lnTo>
                    <a:pt x="279" y="50"/>
                  </a:lnTo>
                  <a:lnTo>
                    <a:pt x="0" y="0"/>
                  </a:lnTo>
                  <a:lnTo>
                    <a:pt x="25" y="152"/>
                  </a:lnTo>
                  <a:lnTo>
                    <a:pt x="279" y="139"/>
                  </a:lnTo>
                  <a:lnTo>
                    <a:pt x="571" y="114"/>
                  </a:lnTo>
                  <a:close/>
                </a:path>
                <a:path w="1904" h="635">
                  <a:moveTo>
                    <a:pt x="1384" y="228"/>
                  </a:moveTo>
                  <a:lnTo>
                    <a:pt x="1333" y="63"/>
                  </a:lnTo>
                  <a:lnTo>
                    <a:pt x="1104" y="63"/>
                  </a:lnTo>
                  <a:lnTo>
                    <a:pt x="812" y="101"/>
                  </a:lnTo>
                  <a:lnTo>
                    <a:pt x="571" y="114"/>
                  </a:lnTo>
                  <a:lnTo>
                    <a:pt x="927" y="190"/>
                  </a:lnTo>
                  <a:lnTo>
                    <a:pt x="1295" y="279"/>
                  </a:lnTo>
                  <a:close/>
                </a:path>
              </a:pathLst>
            </a:custGeom>
            <a:solidFill>
              <a:srgbClr val="046938"/>
            </a:solidFill>
          </p:spPr>
          <p:txBody>
            <a:bodyPr wrap="square" lIns="0" tIns="0" rIns="0" bIns="0" rtlCol="0"/>
            <a:lstStyle/>
            <a:p>
              <a:pPr defTabSz="684520"/>
              <a:endParaRPr sz="1347"/>
            </a:p>
          </p:txBody>
        </p:sp>
        <p:sp>
          <p:nvSpPr>
            <p:cNvPr id="14" name="object 14"/>
            <p:cNvSpPr/>
            <p:nvPr/>
          </p:nvSpPr>
          <p:spPr>
            <a:xfrm>
              <a:off x="9247251" y="4959654"/>
              <a:ext cx="20955" cy="1270"/>
            </a:xfrm>
            <a:custGeom>
              <a:avLst/>
              <a:gdLst/>
              <a:ahLst/>
              <a:cxnLst/>
              <a:rect l="l" t="t" r="r" b="b"/>
              <a:pathLst>
                <a:path w="20954" h="1270">
                  <a:moveTo>
                    <a:pt x="7099" y="965"/>
                  </a:moveTo>
                  <a:lnTo>
                    <a:pt x="342" y="1168"/>
                  </a:lnTo>
                  <a:lnTo>
                    <a:pt x="7099" y="965"/>
                  </a:lnTo>
                  <a:close/>
                </a:path>
                <a:path w="20954" h="1270">
                  <a:moveTo>
                    <a:pt x="13906" y="800"/>
                  </a:moveTo>
                  <a:lnTo>
                    <a:pt x="7124" y="952"/>
                  </a:lnTo>
                  <a:lnTo>
                    <a:pt x="13906" y="800"/>
                  </a:lnTo>
                  <a:close/>
                </a:path>
                <a:path w="20954" h="1270">
                  <a:moveTo>
                    <a:pt x="20751" y="685"/>
                  </a:moveTo>
                  <a:lnTo>
                    <a:pt x="13893" y="393"/>
                  </a:lnTo>
                  <a:lnTo>
                    <a:pt x="6946" y="152"/>
                  </a:lnTo>
                  <a:lnTo>
                    <a:pt x="0" y="0"/>
                  </a:lnTo>
                  <a:lnTo>
                    <a:pt x="6946" y="203"/>
                  </a:lnTo>
                  <a:lnTo>
                    <a:pt x="13868" y="406"/>
                  </a:lnTo>
                  <a:lnTo>
                    <a:pt x="20751" y="685"/>
                  </a:lnTo>
                  <a:close/>
                </a:path>
                <a:path w="20954" h="1270">
                  <a:moveTo>
                    <a:pt x="20751" y="685"/>
                  </a:moveTo>
                  <a:lnTo>
                    <a:pt x="13868" y="406"/>
                  </a:lnTo>
                  <a:lnTo>
                    <a:pt x="0" y="88"/>
                  </a:lnTo>
                  <a:lnTo>
                    <a:pt x="127" y="571"/>
                  </a:lnTo>
                  <a:lnTo>
                    <a:pt x="6997" y="546"/>
                  </a:lnTo>
                  <a:lnTo>
                    <a:pt x="13868" y="584"/>
                  </a:lnTo>
                  <a:lnTo>
                    <a:pt x="20751" y="685"/>
                  </a:lnTo>
                  <a:close/>
                </a:path>
                <a:path w="20954" h="1270">
                  <a:moveTo>
                    <a:pt x="20751" y="685"/>
                  </a:moveTo>
                  <a:lnTo>
                    <a:pt x="13919" y="787"/>
                  </a:lnTo>
                  <a:lnTo>
                    <a:pt x="20751" y="685"/>
                  </a:lnTo>
                  <a:close/>
                </a:path>
              </a:pathLst>
            </a:custGeom>
            <a:solidFill>
              <a:srgbClr val="58595B"/>
            </a:solidFill>
          </p:spPr>
          <p:txBody>
            <a:bodyPr wrap="square" lIns="0" tIns="0" rIns="0" bIns="0" rtlCol="0"/>
            <a:lstStyle/>
            <a:p>
              <a:pPr defTabSz="684520"/>
              <a:endParaRPr sz="1347"/>
            </a:p>
          </p:txBody>
        </p:sp>
        <p:pic>
          <p:nvPicPr>
            <p:cNvPr id="15" name="object 15"/>
            <p:cNvPicPr/>
            <p:nvPr/>
          </p:nvPicPr>
          <p:blipFill>
            <a:blip r:embed="rId6" cstate="print"/>
            <a:stretch>
              <a:fillRect/>
            </a:stretch>
          </p:blipFill>
          <p:spPr>
            <a:xfrm>
              <a:off x="11374590" y="4972595"/>
              <a:ext cx="6627" cy="3530"/>
            </a:xfrm>
            <a:prstGeom prst="rect">
              <a:avLst/>
            </a:prstGeom>
          </p:spPr>
        </p:pic>
        <p:sp>
          <p:nvSpPr>
            <p:cNvPr id="16" name="object 16"/>
            <p:cNvSpPr/>
            <p:nvPr/>
          </p:nvSpPr>
          <p:spPr>
            <a:xfrm>
              <a:off x="11429141" y="5022016"/>
              <a:ext cx="20955" cy="635"/>
            </a:xfrm>
            <a:custGeom>
              <a:avLst/>
              <a:gdLst/>
              <a:ahLst/>
              <a:cxnLst/>
              <a:rect l="l" t="t" r="r" b="b"/>
              <a:pathLst>
                <a:path w="20954" h="635">
                  <a:moveTo>
                    <a:pt x="6858" y="0"/>
                  </a:moveTo>
                  <a:lnTo>
                    <a:pt x="0" y="25"/>
                  </a:lnTo>
                  <a:lnTo>
                    <a:pt x="6858" y="25"/>
                  </a:lnTo>
                  <a:lnTo>
                    <a:pt x="13741" y="50"/>
                  </a:lnTo>
                  <a:lnTo>
                    <a:pt x="20612" y="139"/>
                  </a:lnTo>
                  <a:lnTo>
                    <a:pt x="13741" y="38"/>
                  </a:lnTo>
                  <a:lnTo>
                    <a:pt x="6858" y="0"/>
                  </a:lnTo>
                  <a:close/>
                </a:path>
              </a:pathLst>
            </a:custGeom>
            <a:solidFill>
              <a:srgbClr val="58595B"/>
            </a:solidFill>
          </p:spPr>
          <p:txBody>
            <a:bodyPr wrap="square" lIns="0" tIns="0" rIns="0" bIns="0" rtlCol="0"/>
            <a:lstStyle/>
            <a:p>
              <a:pPr defTabSz="684520"/>
              <a:endParaRPr sz="1347"/>
            </a:p>
          </p:txBody>
        </p:sp>
        <p:sp>
          <p:nvSpPr>
            <p:cNvPr id="17" name="object 17"/>
            <p:cNvSpPr/>
            <p:nvPr/>
          </p:nvSpPr>
          <p:spPr>
            <a:xfrm>
              <a:off x="7059574" y="7241668"/>
              <a:ext cx="20955" cy="635"/>
            </a:xfrm>
            <a:custGeom>
              <a:avLst/>
              <a:gdLst/>
              <a:ahLst/>
              <a:cxnLst/>
              <a:rect l="l" t="t" r="r" b="b"/>
              <a:pathLst>
                <a:path w="20954" h="634">
                  <a:moveTo>
                    <a:pt x="6858" y="0"/>
                  </a:moveTo>
                  <a:lnTo>
                    <a:pt x="0" y="50"/>
                  </a:lnTo>
                  <a:lnTo>
                    <a:pt x="6870" y="25"/>
                  </a:lnTo>
                  <a:lnTo>
                    <a:pt x="13741" y="50"/>
                  </a:lnTo>
                  <a:lnTo>
                    <a:pt x="20612" y="139"/>
                  </a:lnTo>
                  <a:lnTo>
                    <a:pt x="13741" y="38"/>
                  </a:lnTo>
                  <a:lnTo>
                    <a:pt x="6858" y="0"/>
                  </a:lnTo>
                  <a:close/>
                </a:path>
              </a:pathLst>
            </a:custGeom>
            <a:solidFill>
              <a:srgbClr val="58595B"/>
            </a:solidFill>
          </p:spPr>
          <p:txBody>
            <a:bodyPr wrap="square" lIns="0" tIns="0" rIns="0" bIns="0" rtlCol="0"/>
            <a:lstStyle/>
            <a:p>
              <a:pPr defTabSz="684520"/>
              <a:endParaRPr sz="1347"/>
            </a:p>
          </p:txBody>
        </p:sp>
        <p:sp>
          <p:nvSpPr>
            <p:cNvPr id="18" name="object 18"/>
            <p:cNvSpPr/>
            <p:nvPr/>
          </p:nvSpPr>
          <p:spPr>
            <a:xfrm>
              <a:off x="7080187" y="7241807"/>
              <a:ext cx="635" cy="0"/>
            </a:xfrm>
            <a:custGeom>
              <a:avLst/>
              <a:gdLst/>
              <a:ahLst/>
              <a:cxnLst/>
              <a:rect l="l" t="t" r="r" b="b"/>
              <a:pathLst>
                <a:path w="634">
                  <a:moveTo>
                    <a:pt x="0" y="0"/>
                  </a:moveTo>
                  <a:lnTo>
                    <a:pt x="12" y="0"/>
                  </a:lnTo>
                </a:path>
              </a:pathLst>
            </a:custGeom>
            <a:solidFill>
              <a:srgbClr val="FFFFFF"/>
            </a:solidFill>
          </p:spPr>
          <p:txBody>
            <a:bodyPr wrap="square" lIns="0" tIns="0" rIns="0" bIns="0" rtlCol="0"/>
            <a:lstStyle/>
            <a:p>
              <a:pPr defTabSz="684520"/>
              <a:endParaRPr sz="1347"/>
            </a:p>
          </p:txBody>
        </p:sp>
        <p:pic>
          <p:nvPicPr>
            <p:cNvPr id="19" name="object 19"/>
            <p:cNvPicPr/>
            <p:nvPr/>
          </p:nvPicPr>
          <p:blipFill>
            <a:blip r:embed="rId7" cstate="print"/>
            <a:stretch>
              <a:fillRect/>
            </a:stretch>
          </p:blipFill>
          <p:spPr>
            <a:xfrm>
              <a:off x="10201273" y="7824101"/>
              <a:ext cx="4357" cy="9271"/>
            </a:xfrm>
            <a:prstGeom prst="rect">
              <a:avLst/>
            </a:prstGeom>
          </p:spPr>
        </p:pic>
        <p:sp>
          <p:nvSpPr>
            <p:cNvPr id="20" name="object 20"/>
            <p:cNvSpPr/>
            <p:nvPr/>
          </p:nvSpPr>
          <p:spPr>
            <a:xfrm>
              <a:off x="10260962" y="7875516"/>
              <a:ext cx="20955" cy="635"/>
            </a:xfrm>
            <a:custGeom>
              <a:avLst/>
              <a:gdLst/>
              <a:ahLst/>
              <a:cxnLst/>
              <a:rect l="l" t="t" r="r" b="b"/>
              <a:pathLst>
                <a:path w="20954" h="634">
                  <a:moveTo>
                    <a:pt x="6858" y="0"/>
                  </a:moveTo>
                  <a:lnTo>
                    <a:pt x="0" y="50"/>
                  </a:lnTo>
                  <a:lnTo>
                    <a:pt x="6870" y="25"/>
                  </a:lnTo>
                  <a:lnTo>
                    <a:pt x="13741" y="50"/>
                  </a:lnTo>
                  <a:lnTo>
                    <a:pt x="20612" y="139"/>
                  </a:lnTo>
                  <a:lnTo>
                    <a:pt x="13741" y="38"/>
                  </a:lnTo>
                  <a:lnTo>
                    <a:pt x="6858" y="0"/>
                  </a:lnTo>
                  <a:close/>
                </a:path>
              </a:pathLst>
            </a:custGeom>
            <a:solidFill>
              <a:srgbClr val="58595B"/>
            </a:solidFill>
          </p:spPr>
          <p:txBody>
            <a:bodyPr wrap="square" lIns="0" tIns="0" rIns="0" bIns="0" rtlCol="0"/>
            <a:lstStyle/>
            <a:p>
              <a:pPr defTabSz="684520"/>
              <a:endParaRPr sz="1347"/>
            </a:p>
          </p:txBody>
        </p:sp>
        <p:sp>
          <p:nvSpPr>
            <p:cNvPr id="21" name="object 21"/>
            <p:cNvSpPr/>
            <p:nvPr/>
          </p:nvSpPr>
          <p:spPr>
            <a:xfrm>
              <a:off x="10281570" y="7875658"/>
              <a:ext cx="635" cy="0"/>
            </a:xfrm>
            <a:custGeom>
              <a:avLst/>
              <a:gdLst/>
              <a:ahLst/>
              <a:cxnLst/>
              <a:rect l="l" t="t" r="r" b="b"/>
              <a:pathLst>
                <a:path w="634">
                  <a:moveTo>
                    <a:pt x="0" y="0"/>
                  </a:moveTo>
                  <a:lnTo>
                    <a:pt x="12" y="0"/>
                  </a:lnTo>
                </a:path>
              </a:pathLst>
            </a:custGeom>
            <a:solidFill>
              <a:srgbClr val="FFFFFF"/>
            </a:solidFill>
          </p:spPr>
          <p:txBody>
            <a:bodyPr wrap="square" lIns="0" tIns="0" rIns="0" bIns="0" rtlCol="0"/>
            <a:lstStyle/>
            <a:p>
              <a:pPr defTabSz="684520"/>
              <a:endParaRPr sz="1347"/>
            </a:p>
          </p:txBody>
        </p:sp>
      </p:grpSp>
      <p:sp>
        <p:nvSpPr>
          <p:cNvPr id="22" name="object 22"/>
          <p:cNvSpPr txBox="1"/>
          <p:nvPr/>
        </p:nvSpPr>
        <p:spPr>
          <a:xfrm>
            <a:off x="2026827" y="5606802"/>
            <a:ext cx="2261801" cy="388745"/>
          </a:xfrm>
          <a:prstGeom prst="rect">
            <a:avLst/>
          </a:prstGeom>
        </p:spPr>
        <p:txBody>
          <a:bodyPr vert="horz" wrap="square" lIns="0" tIns="8557" rIns="0" bIns="0" rtlCol="0">
            <a:spAutoFit/>
          </a:bodyPr>
          <a:lstStyle/>
          <a:p>
            <a:pPr marL="9507" defTabSz="684520">
              <a:spcBef>
                <a:spcPts val="67"/>
              </a:spcBef>
            </a:pPr>
            <a:r>
              <a:rPr sz="2470" b="1" spc="202" dirty="0">
                <a:solidFill>
                  <a:srgbClr val="FFFFFF"/>
                </a:solidFill>
                <a:latin typeface="Palatino Linotype"/>
                <a:cs typeface="Palatino Linotype"/>
              </a:rPr>
              <a:t>$9</a:t>
            </a:r>
            <a:r>
              <a:rPr lang="en-US" sz="2470" b="1" spc="202" dirty="0">
                <a:solidFill>
                  <a:srgbClr val="FFFFFF"/>
                </a:solidFill>
                <a:latin typeface="Palatino Linotype"/>
                <a:cs typeface="Palatino Linotype"/>
              </a:rPr>
              <a:t>39</a:t>
            </a:r>
            <a:r>
              <a:rPr sz="2470" b="1" spc="202" dirty="0">
                <a:solidFill>
                  <a:srgbClr val="FFFFFF"/>
                </a:solidFill>
                <a:latin typeface="Palatino Linotype"/>
                <a:cs typeface="Palatino Linotype"/>
              </a:rPr>
              <a:t>.7</a:t>
            </a:r>
            <a:r>
              <a:rPr sz="2470" b="1" spc="116" dirty="0">
                <a:solidFill>
                  <a:srgbClr val="FFFFFF"/>
                </a:solidFill>
                <a:latin typeface="Palatino Linotype"/>
                <a:cs typeface="Palatino Linotype"/>
              </a:rPr>
              <a:t> </a:t>
            </a:r>
            <a:r>
              <a:rPr sz="2470" b="1" spc="60" dirty="0">
                <a:solidFill>
                  <a:srgbClr val="FFFFFF"/>
                </a:solidFill>
                <a:latin typeface="Palatino Linotype"/>
                <a:cs typeface="Palatino Linotype"/>
              </a:rPr>
              <a:t>million</a:t>
            </a:r>
            <a:endParaRPr sz="2470" dirty="0">
              <a:latin typeface="Palatino Linotype"/>
              <a:cs typeface="Palatino Linotype"/>
            </a:endParaRPr>
          </a:p>
        </p:txBody>
      </p:sp>
      <p:sp>
        <p:nvSpPr>
          <p:cNvPr id="23" name="object 23"/>
          <p:cNvSpPr txBox="1"/>
          <p:nvPr/>
        </p:nvSpPr>
        <p:spPr>
          <a:xfrm>
            <a:off x="3637953" y="4299427"/>
            <a:ext cx="1149440" cy="726786"/>
          </a:xfrm>
          <a:prstGeom prst="rect">
            <a:avLst/>
          </a:prstGeom>
        </p:spPr>
        <p:txBody>
          <a:bodyPr vert="horz" wrap="square" lIns="0" tIns="8557" rIns="0" bIns="0" rtlCol="0">
            <a:spAutoFit/>
          </a:bodyPr>
          <a:lstStyle/>
          <a:p>
            <a:pPr marL="18064" defTabSz="684520">
              <a:lnSpc>
                <a:spcPts val="2815"/>
              </a:lnSpc>
              <a:spcBef>
                <a:spcPts val="67"/>
              </a:spcBef>
            </a:pPr>
            <a:r>
              <a:rPr sz="2470" b="1" spc="195" dirty="0">
                <a:solidFill>
                  <a:srgbClr val="FFFFFF"/>
                </a:solidFill>
                <a:latin typeface="Palatino Linotype"/>
                <a:cs typeface="Palatino Linotype"/>
              </a:rPr>
              <a:t>$5</a:t>
            </a:r>
            <a:r>
              <a:rPr lang="en-US" sz="2470" b="1" spc="195" dirty="0">
                <a:solidFill>
                  <a:srgbClr val="FFFFFF"/>
                </a:solidFill>
                <a:latin typeface="Palatino Linotype"/>
                <a:cs typeface="Palatino Linotype"/>
              </a:rPr>
              <a:t>42.6</a:t>
            </a:r>
            <a:endParaRPr sz="2470" dirty="0">
              <a:latin typeface="Palatino Linotype"/>
              <a:cs typeface="Palatino Linotype"/>
            </a:endParaRPr>
          </a:p>
          <a:p>
            <a:pPr marL="9507" defTabSz="684520">
              <a:lnSpc>
                <a:spcPts val="2815"/>
              </a:lnSpc>
            </a:pPr>
            <a:r>
              <a:rPr sz="2470" b="1" spc="60" dirty="0">
                <a:solidFill>
                  <a:srgbClr val="FFFFFF"/>
                </a:solidFill>
                <a:latin typeface="Palatino Linotype"/>
                <a:cs typeface="Palatino Linotype"/>
              </a:rPr>
              <a:t>million</a:t>
            </a:r>
            <a:endParaRPr sz="2470" dirty="0">
              <a:latin typeface="Palatino Linotype"/>
              <a:cs typeface="Palatino Linotype"/>
            </a:endParaRPr>
          </a:p>
        </p:txBody>
      </p:sp>
      <p:sp>
        <p:nvSpPr>
          <p:cNvPr id="24" name="object 24"/>
          <p:cNvSpPr txBox="1"/>
          <p:nvPr/>
        </p:nvSpPr>
        <p:spPr>
          <a:xfrm>
            <a:off x="6895677" y="5283951"/>
            <a:ext cx="1122819" cy="726786"/>
          </a:xfrm>
          <a:prstGeom prst="rect">
            <a:avLst/>
          </a:prstGeom>
        </p:spPr>
        <p:txBody>
          <a:bodyPr vert="horz" wrap="square" lIns="0" tIns="8557" rIns="0" bIns="0" rtlCol="0">
            <a:spAutoFit/>
          </a:bodyPr>
          <a:lstStyle/>
          <a:p>
            <a:pPr marR="23293" algn="ctr" defTabSz="684520">
              <a:lnSpc>
                <a:spcPts val="2815"/>
              </a:lnSpc>
              <a:spcBef>
                <a:spcPts val="67"/>
              </a:spcBef>
            </a:pPr>
            <a:r>
              <a:rPr sz="2470" b="1" spc="135" dirty="0">
                <a:solidFill>
                  <a:srgbClr val="FFFFFF"/>
                </a:solidFill>
                <a:latin typeface="Palatino Linotype"/>
                <a:cs typeface="Palatino Linotype"/>
              </a:rPr>
              <a:t>$3</a:t>
            </a:r>
            <a:r>
              <a:rPr lang="en-US" sz="2470" b="1" spc="135" dirty="0">
                <a:solidFill>
                  <a:srgbClr val="FFFFFF"/>
                </a:solidFill>
                <a:latin typeface="Palatino Linotype"/>
                <a:cs typeface="Palatino Linotype"/>
              </a:rPr>
              <a:t>56.2</a:t>
            </a:r>
            <a:r>
              <a:rPr sz="225" spc="202" baseline="833333" dirty="0">
                <a:solidFill>
                  <a:srgbClr val="EF3E33"/>
                </a:solidFill>
                <a:latin typeface="Arial"/>
                <a:cs typeface="Arial"/>
              </a:rPr>
              <a:t>27</a:t>
            </a:r>
            <a:endParaRPr sz="225" baseline="833333" dirty="0">
              <a:latin typeface="Arial"/>
              <a:cs typeface="Arial"/>
            </a:endParaRPr>
          </a:p>
          <a:p>
            <a:pPr algn="ctr" defTabSz="684520">
              <a:lnSpc>
                <a:spcPts val="2815"/>
              </a:lnSpc>
            </a:pPr>
            <a:r>
              <a:rPr sz="2470" b="1" spc="60" dirty="0">
                <a:solidFill>
                  <a:srgbClr val="FFFFFF"/>
                </a:solidFill>
                <a:latin typeface="Palatino Linotype"/>
                <a:cs typeface="Palatino Linotype"/>
              </a:rPr>
              <a:t>millio</a:t>
            </a:r>
            <a:r>
              <a:rPr sz="2470" b="1" spc="-558" dirty="0">
                <a:solidFill>
                  <a:srgbClr val="FFFFFF"/>
                </a:solidFill>
                <a:latin typeface="Palatino Linotype"/>
                <a:cs typeface="Palatino Linotype"/>
              </a:rPr>
              <a:t>n</a:t>
            </a:r>
            <a:r>
              <a:rPr sz="225" spc="90" baseline="597222" dirty="0">
                <a:solidFill>
                  <a:srgbClr val="EF3E33"/>
                </a:solidFill>
                <a:latin typeface="Arial"/>
                <a:cs typeface="Arial"/>
              </a:rPr>
              <a:t>27</a:t>
            </a:r>
            <a:endParaRPr sz="225" baseline="597222" dirty="0">
              <a:latin typeface="Arial"/>
              <a:cs typeface="Arial"/>
            </a:endParaRPr>
          </a:p>
        </p:txBody>
      </p:sp>
      <p:sp>
        <p:nvSpPr>
          <p:cNvPr id="25" name="object 25"/>
          <p:cNvSpPr txBox="1"/>
          <p:nvPr/>
        </p:nvSpPr>
        <p:spPr>
          <a:xfrm>
            <a:off x="5930793" y="3893905"/>
            <a:ext cx="1076709" cy="726786"/>
          </a:xfrm>
          <a:prstGeom prst="rect">
            <a:avLst/>
          </a:prstGeom>
        </p:spPr>
        <p:txBody>
          <a:bodyPr vert="horz" wrap="square" lIns="0" tIns="8557" rIns="0" bIns="0" rtlCol="0">
            <a:spAutoFit/>
          </a:bodyPr>
          <a:lstStyle/>
          <a:p>
            <a:pPr marL="9507" defTabSz="684520">
              <a:lnSpc>
                <a:spcPts val="2815"/>
              </a:lnSpc>
              <a:spcBef>
                <a:spcPts val="67"/>
              </a:spcBef>
            </a:pPr>
            <a:r>
              <a:rPr sz="2470" b="1" spc="195" dirty="0">
                <a:solidFill>
                  <a:srgbClr val="FFFFFF"/>
                </a:solidFill>
                <a:latin typeface="Palatino Linotype"/>
                <a:cs typeface="Palatino Linotype"/>
              </a:rPr>
              <a:t>$5.</a:t>
            </a:r>
            <a:r>
              <a:rPr lang="en-US" sz="2470" b="1" spc="195" dirty="0">
                <a:solidFill>
                  <a:srgbClr val="FFFFFF"/>
                </a:solidFill>
                <a:latin typeface="Palatino Linotype"/>
                <a:cs typeface="Palatino Linotype"/>
              </a:rPr>
              <a:t>440</a:t>
            </a:r>
            <a:endParaRPr sz="2470" dirty="0">
              <a:latin typeface="Palatino Linotype"/>
              <a:cs typeface="Palatino Linotype"/>
            </a:endParaRPr>
          </a:p>
          <a:p>
            <a:pPr marL="64174" defTabSz="684520">
              <a:lnSpc>
                <a:spcPts val="2815"/>
              </a:lnSpc>
            </a:pPr>
            <a:r>
              <a:rPr sz="2470" b="1" spc="-7" dirty="0">
                <a:solidFill>
                  <a:srgbClr val="FFFFFF"/>
                </a:solidFill>
                <a:latin typeface="Palatino Linotype"/>
                <a:cs typeface="Palatino Linotype"/>
              </a:rPr>
              <a:t>billion</a:t>
            </a:r>
            <a:endParaRPr sz="2470" dirty="0">
              <a:latin typeface="Palatino Linotype"/>
              <a:cs typeface="Palatino Linotype"/>
            </a:endParaRPr>
          </a:p>
        </p:txBody>
      </p:sp>
      <p:sp>
        <p:nvSpPr>
          <p:cNvPr id="26" name="object 26"/>
          <p:cNvSpPr txBox="1"/>
          <p:nvPr/>
        </p:nvSpPr>
        <p:spPr>
          <a:xfrm>
            <a:off x="7378770" y="3554770"/>
            <a:ext cx="1076709" cy="726786"/>
          </a:xfrm>
          <a:prstGeom prst="rect">
            <a:avLst/>
          </a:prstGeom>
        </p:spPr>
        <p:txBody>
          <a:bodyPr vert="horz" wrap="square" lIns="0" tIns="8557" rIns="0" bIns="0" rtlCol="0">
            <a:spAutoFit/>
          </a:bodyPr>
          <a:lstStyle/>
          <a:p>
            <a:pPr marL="9507" defTabSz="684520">
              <a:lnSpc>
                <a:spcPts val="2815"/>
              </a:lnSpc>
              <a:spcBef>
                <a:spcPts val="67"/>
              </a:spcBef>
            </a:pPr>
            <a:r>
              <a:rPr sz="2470" b="1" spc="195" dirty="0">
                <a:solidFill>
                  <a:srgbClr val="FFFFFF"/>
                </a:solidFill>
                <a:latin typeface="Palatino Linotype"/>
                <a:cs typeface="Palatino Linotype"/>
              </a:rPr>
              <a:t>$2.</a:t>
            </a:r>
            <a:r>
              <a:rPr lang="en-US" sz="2470" b="1" spc="195" dirty="0">
                <a:solidFill>
                  <a:srgbClr val="FFFFFF"/>
                </a:solidFill>
                <a:latin typeface="Palatino Linotype"/>
                <a:cs typeface="Palatino Linotype"/>
              </a:rPr>
              <a:t>667</a:t>
            </a:r>
            <a:endParaRPr sz="2470" dirty="0">
              <a:latin typeface="Palatino Linotype"/>
              <a:cs typeface="Palatino Linotype"/>
            </a:endParaRPr>
          </a:p>
          <a:p>
            <a:pPr marL="64174" defTabSz="684520">
              <a:lnSpc>
                <a:spcPts val="2815"/>
              </a:lnSpc>
            </a:pPr>
            <a:r>
              <a:rPr sz="2470" b="1" spc="-7" dirty="0">
                <a:solidFill>
                  <a:srgbClr val="FFFFFF"/>
                </a:solidFill>
                <a:latin typeface="Palatino Linotype"/>
                <a:cs typeface="Palatino Linotype"/>
              </a:rPr>
              <a:t>billion</a:t>
            </a:r>
            <a:endParaRPr sz="2470" dirty="0">
              <a:latin typeface="Palatino Linotype"/>
              <a:cs typeface="Palatino Linotype"/>
            </a:endParaRPr>
          </a:p>
        </p:txBody>
      </p:sp>
      <p:sp>
        <p:nvSpPr>
          <p:cNvPr id="27" name="object 27"/>
          <p:cNvSpPr txBox="1"/>
          <p:nvPr/>
        </p:nvSpPr>
        <p:spPr>
          <a:xfrm>
            <a:off x="8668923" y="4845550"/>
            <a:ext cx="1149440" cy="726786"/>
          </a:xfrm>
          <a:prstGeom prst="rect">
            <a:avLst/>
          </a:prstGeom>
        </p:spPr>
        <p:txBody>
          <a:bodyPr vert="horz" wrap="square" lIns="0" tIns="8557" rIns="0" bIns="0" rtlCol="0">
            <a:spAutoFit/>
          </a:bodyPr>
          <a:lstStyle/>
          <a:p>
            <a:pPr marL="64174" defTabSz="684520">
              <a:lnSpc>
                <a:spcPts val="2815"/>
              </a:lnSpc>
              <a:spcBef>
                <a:spcPts val="67"/>
              </a:spcBef>
            </a:pPr>
            <a:r>
              <a:rPr sz="2470" b="1" spc="195" dirty="0">
                <a:solidFill>
                  <a:srgbClr val="FFFFFF"/>
                </a:solidFill>
                <a:latin typeface="Palatino Linotype"/>
                <a:cs typeface="Palatino Linotype"/>
              </a:rPr>
              <a:t>$5</a:t>
            </a:r>
            <a:r>
              <a:rPr lang="en-US" sz="2470" b="1" spc="195" dirty="0">
                <a:solidFill>
                  <a:srgbClr val="FFFFFF"/>
                </a:solidFill>
                <a:latin typeface="Palatino Linotype"/>
                <a:cs typeface="Palatino Linotype"/>
              </a:rPr>
              <a:t>61.2</a:t>
            </a:r>
            <a:endParaRPr sz="2470" dirty="0">
              <a:latin typeface="Palatino Linotype"/>
              <a:cs typeface="Palatino Linotype"/>
            </a:endParaRPr>
          </a:p>
          <a:p>
            <a:pPr marL="9507" defTabSz="684520">
              <a:lnSpc>
                <a:spcPts val="2815"/>
              </a:lnSpc>
            </a:pPr>
            <a:r>
              <a:rPr sz="2470" b="1" spc="60" dirty="0">
                <a:solidFill>
                  <a:srgbClr val="FFFFFF"/>
                </a:solidFill>
                <a:latin typeface="Palatino Linotype"/>
                <a:cs typeface="Palatino Linotype"/>
              </a:rPr>
              <a:t>million</a:t>
            </a:r>
            <a:endParaRPr sz="2470" dirty="0">
              <a:latin typeface="Palatino Linotype"/>
              <a:cs typeface="Palatino Linotype"/>
            </a:endParaRPr>
          </a:p>
        </p:txBody>
      </p:sp>
      <p:sp>
        <p:nvSpPr>
          <p:cNvPr id="28" name="object 28"/>
          <p:cNvSpPr txBox="1"/>
          <p:nvPr/>
        </p:nvSpPr>
        <p:spPr>
          <a:xfrm>
            <a:off x="8542100" y="2742161"/>
            <a:ext cx="1888637" cy="1324898"/>
          </a:xfrm>
          <a:prstGeom prst="rect">
            <a:avLst/>
          </a:prstGeom>
        </p:spPr>
        <p:txBody>
          <a:bodyPr vert="horz" wrap="square" lIns="0" tIns="8557" rIns="0" bIns="0" rtlCol="0">
            <a:spAutoFit/>
          </a:bodyPr>
          <a:lstStyle/>
          <a:p>
            <a:pPr marL="9507" defTabSz="684520">
              <a:spcBef>
                <a:spcPts val="67"/>
              </a:spcBef>
            </a:pPr>
            <a:r>
              <a:rPr sz="2470" b="1" spc="-7" dirty="0">
                <a:solidFill>
                  <a:srgbClr val="FFFFFF"/>
                </a:solidFill>
                <a:latin typeface="Palatino Linotype"/>
                <a:cs typeface="Palatino Linotype"/>
              </a:rPr>
              <a:t>billion</a:t>
            </a:r>
            <a:endParaRPr sz="2470" dirty="0">
              <a:latin typeface="Palatino Linotype"/>
              <a:cs typeface="Palatino Linotype"/>
            </a:endParaRPr>
          </a:p>
          <a:p>
            <a:pPr marL="803835" defTabSz="684520">
              <a:lnSpc>
                <a:spcPts val="2815"/>
              </a:lnSpc>
              <a:spcBef>
                <a:spcPts val="1740"/>
              </a:spcBef>
            </a:pPr>
            <a:r>
              <a:rPr sz="2470" b="1" spc="195" dirty="0">
                <a:solidFill>
                  <a:srgbClr val="FFFFFF"/>
                </a:solidFill>
                <a:latin typeface="Palatino Linotype"/>
                <a:cs typeface="Palatino Linotype"/>
              </a:rPr>
              <a:t>$5</a:t>
            </a:r>
            <a:r>
              <a:rPr lang="en-US" sz="2470" b="1" spc="195" dirty="0">
                <a:solidFill>
                  <a:srgbClr val="FFFFFF"/>
                </a:solidFill>
                <a:latin typeface="Palatino Linotype"/>
                <a:cs typeface="Palatino Linotype"/>
              </a:rPr>
              <a:t>84</a:t>
            </a:r>
            <a:endParaRPr sz="2470" dirty="0">
              <a:latin typeface="Palatino Linotype"/>
              <a:cs typeface="Palatino Linotype"/>
            </a:endParaRPr>
          </a:p>
          <a:p>
            <a:pPr marL="748694" defTabSz="684520">
              <a:lnSpc>
                <a:spcPts val="2815"/>
              </a:lnSpc>
            </a:pPr>
            <a:r>
              <a:rPr sz="2470" b="1" spc="60" dirty="0">
                <a:solidFill>
                  <a:srgbClr val="FFFFFF"/>
                </a:solidFill>
                <a:latin typeface="Palatino Linotype"/>
                <a:cs typeface="Palatino Linotype"/>
              </a:rPr>
              <a:t>million</a:t>
            </a:r>
            <a:endParaRPr sz="2470" dirty="0">
              <a:latin typeface="Palatino Linotype"/>
              <a:cs typeface="Palatino Linotype"/>
            </a:endParaRPr>
          </a:p>
        </p:txBody>
      </p:sp>
      <p:sp>
        <p:nvSpPr>
          <p:cNvPr id="29" name="object 29"/>
          <p:cNvSpPr txBox="1"/>
          <p:nvPr/>
        </p:nvSpPr>
        <p:spPr>
          <a:xfrm>
            <a:off x="7378145" y="2471918"/>
            <a:ext cx="1038679" cy="388745"/>
          </a:xfrm>
          <a:prstGeom prst="rect">
            <a:avLst/>
          </a:prstGeom>
        </p:spPr>
        <p:txBody>
          <a:bodyPr vert="horz" wrap="square" lIns="0" tIns="8557" rIns="0" bIns="0" rtlCol="0">
            <a:spAutoFit/>
          </a:bodyPr>
          <a:lstStyle/>
          <a:p>
            <a:pPr marL="9507" defTabSz="684520">
              <a:spcBef>
                <a:spcPts val="67"/>
              </a:spcBef>
            </a:pPr>
            <a:r>
              <a:rPr sz="2470" b="1" spc="195" dirty="0">
                <a:solidFill>
                  <a:srgbClr val="FFFFFF"/>
                </a:solidFill>
                <a:latin typeface="Palatino Linotype"/>
                <a:cs typeface="Palatino Linotype"/>
              </a:rPr>
              <a:t>$2.3</a:t>
            </a:r>
            <a:r>
              <a:rPr lang="en-US" sz="2470" b="1" spc="195" dirty="0">
                <a:solidFill>
                  <a:srgbClr val="FFFFFF"/>
                </a:solidFill>
                <a:latin typeface="Palatino Linotype"/>
                <a:cs typeface="Palatino Linotype"/>
              </a:rPr>
              <a:t>71</a:t>
            </a:r>
            <a:endParaRPr sz="2470" dirty="0">
              <a:latin typeface="Palatino Linotype"/>
              <a:cs typeface="Palatino Linotype"/>
            </a:endParaRPr>
          </a:p>
        </p:txBody>
      </p:sp>
      <p:sp>
        <p:nvSpPr>
          <p:cNvPr id="30" name="object 30"/>
          <p:cNvSpPr txBox="1"/>
          <p:nvPr/>
        </p:nvSpPr>
        <p:spPr>
          <a:xfrm>
            <a:off x="5106285" y="5203160"/>
            <a:ext cx="1149440" cy="726786"/>
          </a:xfrm>
          <a:prstGeom prst="rect">
            <a:avLst/>
          </a:prstGeom>
        </p:spPr>
        <p:txBody>
          <a:bodyPr vert="horz" wrap="square" lIns="0" tIns="8557" rIns="0" bIns="0" rtlCol="0">
            <a:spAutoFit/>
          </a:bodyPr>
          <a:lstStyle/>
          <a:p>
            <a:pPr marL="64174" defTabSz="684520">
              <a:lnSpc>
                <a:spcPts val="2815"/>
              </a:lnSpc>
              <a:spcBef>
                <a:spcPts val="67"/>
              </a:spcBef>
            </a:pPr>
            <a:r>
              <a:rPr sz="2470" b="1" spc="195" dirty="0">
                <a:solidFill>
                  <a:srgbClr val="FFFFFF"/>
                </a:solidFill>
                <a:latin typeface="Palatino Linotype"/>
                <a:cs typeface="Palatino Linotype"/>
              </a:rPr>
              <a:t>$8</a:t>
            </a:r>
            <a:r>
              <a:rPr lang="en-US" sz="2470" b="1" spc="195" dirty="0">
                <a:solidFill>
                  <a:srgbClr val="FFFFFF"/>
                </a:solidFill>
                <a:latin typeface="Palatino Linotype"/>
                <a:cs typeface="Palatino Linotype"/>
              </a:rPr>
              <a:t>22.8</a:t>
            </a:r>
            <a:endParaRPr sz="2470" dirty="0">
              <a:latin typeface="Palatino Linotype"/>
              <a:cs typeface="Palatino Linotype"/>
            </a:endParaRPr>
          </a:p>
          <a:p>
            <a:pPr marL="9507" defTabSz="684520">
              <a:lnSpc>
                <a:spcPts val="2815"/>
              </a:lnSpc>
            </a:pPr>
            <a:r>
              <a:rPr sz="2470" b="1" spc="60" dirty="0">
                <a:solidFill>
                  <a:srgbClr val="FFFFFF"/>
                </a:solidFill>
                <a:latin typeface="Palatino Linotype"/>
                <a:cs typeface="Palatino Linotype"/>
              </a:rPr>
              <a:t>million</a:t>
            </a:r>
            <a:endParaRPr sz="2470" dirty="0">
              <a:latin typeface="Palatino Linotype"/>
              <a:cs typeface="Palatino Linotype"/>
            </a:endParaRPr>
          </a:p>
        </p:txBody>
      </p:sp>
      <p:sp>
        <p:nvSpPr>
          <p:cNvPr id="31" name="object 31"/>
          <p:cNvSpPr txBox="1"/>
          <p:nvPr/>
        </p:nvSpPr>
        <p:spPr>
          <a:xfrm>
            <a:off x="958868" y="306613"/>
            <a:ext cx="560459" cy="1793236"/>
          </a:xfrm>
          <a:prstGeom prst="rect">
            <a:avLst/>
          </a:prstGeom>
        </p:spPr>
        <p:txBody>
          <a:bodyPr vert="horz" wrap="square" lIns="0" tIns="23293" rIns="0" bIns="0" rtlCol="0">
            <a:spAutoFit/>
          </a:bodyPr>
          <a:lstStyle/>
          <a:p>
            <a:pPr marL="9507" marR="3803" defTabSz="684520">
              <a:lnSpc>
                <a:spcPts val="891"/>
              </a:lnSpc>
              <a:spcBef>
                <a:spcPts val="183"/>
              </a:spcBef>
            </a:pPr>
            <a:r>
              <a:rPr sz="823" spc="-7" dirty="0">
                <a:solidFill>
                  <a:srgbClr val="538797"/>
                </a:solidFill>
                <a:latin typeface="Tahoma"/>
                <a:cs typeface="Tahoma"/>
              </a:rPr>
              <a:t>Western Waterlands</a:t>
            </a:r>
            <a:endParaRPr sz="823" dirty="0">
              <a:latin typeface="Tahoma"/>
              <a:cs typeface="Tahoma"/>
            </a:endParaRPr>
          </a:p>
          <a:p>
            <a:pPr marL="9507" defTabSz="684520">
              <a:lnSpc>
                <a:spcPts val="872"/>
              </a:lnSpc>
            </a:pPr>
            <a:r>
              <a:rPr sz="823" spc="-7" dirty="0">
                <a:solidFill>
                  <a:srgbClr val="538797"/>
                </a:solidFill>
                <a:latin typeface="Tahoma"/>
                <a:cs typeface="Tahoma"/>
              </a:rPr>
              <a:t>$9</a:t>
            </a:r>
            <a:r>
              <a:rPr lang="en-US" sz="823" spc="-7" dirty="0">
                <a:solidFill>
                  <a:srgbClr val="538797"/>
                </a:solidFill>
                <a:latin typeface="Tahoma"/>
                <a:cs typeface="Tahoma"/>
              </a:rPr>
              <a:t>39</a:t>
            </a:r>
            <a:r>
              <a:rPr sz="823" spc="-7" dirty="0">
                <a:solidFill>
                  <a:srgbClr val="538797"/>
                </a:solidFill>
                <a:latin typeface="Tahoma"/>
                <a:cs typeface="Tahoma"/>
              </a:rPr>
              <a:t>.7M</a:t>
            </a:r>
            <a:endParaRPr sz="823" dirty="0">
              <a:latin typeface="Tahoma"/>
              <a:cs typeface="Tahoma"/>
            </a:endParaRPr>
          </a:p>
          <a:p>
            <a:pPr marL="9507" marR="140707" defTabSz="684520">
              <a:lnSpc>
                <a:spcPts val="749"/>
              </a:lnSpc>
              <a:spcBef>
                <a:spcPts val="584"/>
              </a:spcBef>
            </a:pPr>
            <a:r>
              <a:rPr sz="636" spc="-7" dirty="0">
                <a:latin typeface="Tahoma"/>
                <a:cs typeface="Tahoma"/>
              </a:rPr>
              <a:t>Ballard Caldwell Calloway Carlisle Christian Crittenden Fulton Graves Hickman Livingston </a:t>
            </a:r>
            <a:r>
              <a:rPr sz="636" spc="-15" dirty="0">
                <a:latin typeface="Tahoma"/>
                <a:cs typeface="Tahoma"/>
              </a:rPr>
              <a:t>Lyon </a:t>
            </a:r>
            <a:r>
              <a:rPr sz="636" spc="-7" dirty="0">
                <a:latin typeface="Tahoma"/>
                <a:cs typeface="Tahoma"/>
              </a:rPr>
              <a:t>Marshall McCracken </a:t>
            </a:r>
            <a:r>
              <a:rPr sz="636" spc="-15" dirty="0">
                <a:latin typeface="Tahoma"/>
                <a:cs typeface="Tahoma"/>
              </a:rPr>
              <a:t>Todd</a:t>
            </a:r>
            <a:endParaRPr sz="636" dirty="0">
              <a:latin typeface="Tahoma"/>
              <a:cs typeface="Tahoma"/>
            </a:endParaRPr>
          </a:p>
          <a:p>
            <a:pPr marL="9507" defTabSz="684520">
              <a:lnSpc>
                <a:spcPts val="722"/>
              </a:lnSpc>
            </a:pPr>
            <a:r>
              <a:rPr sz="636" spc="-7" dirty="0">
                <a:latin typeface="Tahoma"/>
                <a:cs typeface="Tahoma"/>
              </a:rPr>
              <a:t>Trigg</a:t>
            </a:r>
            <a:endParaRPr sz="636" dirty="0">
              <a:latin typeface="Tahoma"/>
              <a:cs typeface="Tahoma"/>
            </a:endParaRPr>
          </a:p>
        </p:txBody>
      </p:sp>
      <p:sp>
        <p:nvSpPr>
          <p:cNvPr id="32" name="object 32"/>
          <p:cNvSpPr txBox="1"/>
          <p:nvPr/>
        </p:nvSpPr>
        <p:spPr>
          <a:xfrm>
            <a:off x="958786" y="2364270"/>
            <a:ext cx="778177" cy="1258539"/>
          </a:xfrm>
          <a:prstGeom prst="rect">
            <a:avLst/>
          </a:prstGeom>
        </p:spPr>
        <p:txBody>
          <a:bodyPr vert="horz" wrap="square" lIns="0" tIns="23293" rIns="0" bIns="0" rtlCol="0">
            <a:spAutoFit/>
          </a:bodyPr>
          <a:lstStyle/>
          <a:p>
            <a:pPr marL="9507" marR="3803" defTabSz="684520">
              <a:lnSpc>
                <a:spcPts val="891"/>
              </a:lnSpc>
              <a:spcBef>
                <a:spcPts val="183"/>
              </a:spcBef>
            </a:pPr>
            <a:r>
              <a:rPr sz="823" dirty="0">
                <a:solidFill>
                  <a:srgbClr val="367284"/>
                </a:solidFill>
                <a:latin typeface="Tahoma"/>
                <a:cs typeface="Tahoma"/>
              </a:rPr>
              <a:t>Bluegrass,</a:t>
            </a:r>
            <a:r>
              <a:rPr sz="823" spc="-52" dirty="0">
                <a:solidFill>
                  <a:srgbClr val="367284"/>
                </a:solidFill>
                <a:latin typeface="Tahoma"/>
                <a:cs typeface="Tahoma"/>
              </a:rPr>
              <a:t> </a:t>
            </a:r>
            <a:r>
              <a:rPr sz="823" spc="-7" dirty="0">
                <a:solidFill>
                  <a:srgbClr val="367284"/>
                </a:solidFill>
                <a:latin typeface="Tahoma"/>
                <a:cs typeface="Tahoma"/>
              </a:rPr>
              <a:t>Blues </a:t>
            </a:r>
            <a:r>
              <a:rPr sz="823" dirty="0">
                <a:solidFill>
                  <a:srgbClr val="367284"/>
                </a:solidFill>
                <a:latin typeface="Tahoma"/>
                <a:cs typeface="Tahoma"/>
              </a:rPr>
              <a:t>&amp;</a:t>
            </a:r>
            <a:r>
              <a:rPr sz="823" spc="-15" dirty="0">
                <a:solidFill>
                  <a:srgbClr val="367284"/>
                </a:solidFill>
                <a:latin typeface="Tahoma"/>
                <a:cs typeface="Tahoma"/>
              </a:rPr>
              <a:t> </a:t>
            </a:r>
            <a:r>
              <a:rPr sz="823" spc="-7" dirty="0">
                <a:solidFill>
                  <a:srgbClr val="367284"/>
                </a:solidFill>
                <a:latin typeface="Tahoma"/>
                <a:cs typeface="Tahoma"/>
              </a:rPr>
              <a:t>Barbecue</a:t>
            </a:r>
            <a:endParaRPr sz="823" dirty="0">
              <a:latin typeface="Tahoma"/>
              <a:cs typeface="Tahoma"/>
            </a:endParaRPr>
          </a:p>
          <a:p>
            <a:pPr marL="9507" defTabSz="684520">
              <a:lnSpc>
                <a:spcPts val="872"/>
              </a:lnSpc>
            </a:pPr>
            <a:r>
              <a:rPr sz="823" spc="-7" dirty="0">
                <a:solidFill>
                  <a:srgbClr val="367284"/>
                </a:solidFill>
                <a:latin typeface="Tahoma"/>
                <a:cs typeface="Tahoma"/>
              </a:rPr>
              <a:t>$5</a:t>
            </a:r>
            <a:r>
              <a:rPr lang="en-US" sz="823" spc="-7" dirty="0">
                <a:solidFill>
                  <a:srgbClr val="367284"/>
                </a:solidFill>
                <a:latin typeface="Tahoma"/>
                <a:cs typeface="Tahoma"/>
              </a:rPr>
              <a:t>42.6</a:t>
            </a:r>
            <a:r>
              <a:rPr sz="823" spc="-7" dirty="0">
                <a:solidFill>
                  <a:srgbClr val="367284"/>
                </a:solidFill>
                <a:latin typeface="Tahoma"/>
                <a:cs typeface="Tahoma"/>
              </a:rPr>
              <a:t>M</a:t>
            </a:r>
            <a:endParaRPr sz="823" dirty="0">
              <a:latin typeface="Tahoma"/>
              <a:cs typeface="Tahoma"/>
            </a:endParaRPr>
          </a:p>
          <a:p>
            <a:pPr marL="9507" marR="320393" defTabSz="684520">
              <a:lnSpc>
                <a:spcPts val="749"/>
              </a:lnSpc>
              <a:spcBef>
                <a:spcPts val="584"/>
              </a:spcBef>
            </a:pPr>
            <a:r>
              <a:rPr sz="636" spc="-7" dirty="0">
                <a:latin typeface="Tahoma"/>
                <a:cs typeface="Tahoma"/>
              </a:rPr>
              <a:t>Daviess Hancock Henderson Hopkins McLean Muhlenberg </a:t>
            </a:r>
            <a:r>
              <a:rPr sz="636" spc="-15" dirty="0">
                <a:latin typeface="Tahoma"/>
                <a:cs typeface="Tahoma"/>
              </a:rPr>
              <a:t>Ohio</a:t>
            </a:r>
            <a:endParaRPr sz="636" dirty="0">
              <a:latin typeface="Tahoma"/>
              <a:cs typeface="Tahoma"/>
            </a:endParaRPr>
          </a:p>
          <a:p>
            <a:pPr marL="9507" defTabSz="684520">
              <a:lnSpc>
                <a:spcPts val="715"/>
              </a:lnSpc>
            </a:pPr>
            <a:r>
              <a:rPr sz="636" spc="-7" dirty="0">
                <a:latin typeface="Tahoma"/>
                <a:cs typeface="Tahoma"/>
              </a:rPr>
              <a:t>Union</a:t>
            </a:r>
            <a:endParaRPr sz="636" dirty="0">
              <a:latin typeface="Tahoma"/>
              <a:cs typeface="Tahoma"/>
            </a:endParaRPr>
          </a:p>
          <a:p>
            <a:pPr marL="9507" defTabSz="684520">
              <a:lnSpc>
                <a:spcPts val="756"/>
              </a:lnSpc>
            </a:pPr>
            <a:r>
              <a:rPr sz="636" spc="-7" dirty="0">
                <a:latin typeface="Tahoma"/>
                <a:cs typeface="Tahoma"/>
              </a:rPr>
              <a:t>Webster</a:t>
            </a:r>
            <a:endParaRPr sz="636" dirty="0">
              <a:latin typeface="Tahoma"/>
              <a:cs typeface="Tahoma"/>
            </a:endParaRPr>
          </a:p>
        </p:txBody>
      </p:sp>
      <p:sp>
        <p:nvSpPr>
          <p:cNvPr id="33" name="object 33"/>
          <p:cNvSpPr txBox="1"/>
          <p:nvPr/>
        </p:nvSpPr>
        <p:spPr>
          <a:xfrm>
            <a:off x="958868" y="3947615"/>
            <a:ext cx="615126" cy="1344395"/>
          </a:xfrm>
          <a:prstGeom prst="rect">
            <a:avLst/>
          </a:prstGeom>
        </p:spPr>
        <p:txBody>
          <a:bodyPr vert="horz" wrap="square" lIns="0" tIns="23293" rIns="0" bIns="0" rtlCol="0">
            <a:spAutoFit/>
          </a:bodyPr>
          <a:lstStyle/>
          <a:p>
            <a:pPr marL="9507" marR="3803" defTabSz="684520">
              <a:lnSpc>
                <a:spcPts val="891"/>
              </a:lnSpc>
              <a:spcBef>
                <a:spcPts val="183"/>
              </a:spcBef>
            </a:pPr>
            <a:r>
              <a:rPr sz="823" dirty="0">
                <a:solidFill>
                  <a:srgbClr val="4E9BAC"/>
                </a:solidFill>
                <a:latin typeface="Tahoma"/>
                <a:cs typeface="Tahoma"/>
              </a:rPr>
              <a:t>Caves,</a:t>
            </a:r>
            <a:r>
              <a:rPr sz="823" spc="-41" dirty="0">
                <a:solidFill>
                  <a:srgbClr val="4E9BAC"/>
                </a:solidFill>
                <a:latin typeface="Tahoma"/>
                <a:cs typeface="Tahoma"/>
              </a:rPr>
              <a:t> </a:t>
            </a:r>
            <a:r>
              <a:rPr sz="823" spc="-7" dirty="0">
                <a:solidFill>
                  <a:srgbClr val="4E9BAC"/>
                </a:solidFill>
                <a:latin typeface="Tahoma"/>
                <a:cs typeface="Tahoma"/>
              </a:rPr>
              <a:t>Lakes </a:t>
            </a:r>
            <a:r>
              <a:rPr sz="823" dirty="0">
                <a:solidFill>
                  <a:srgbClr val="4E9BAC"/>
                </a:solidFill>
                <a:latin typeface="Tahoma"/>
                <a:cs typeface="Tahoma"/>
              </a:rPr>
              <a:t>&amp;</a:t>
            </a:r>
            <a:r>
              <a:rPr sz="823" spc="-15" dirty="0">
                <a:solidFill>
                  <a:srgbClr val="4E9BAC"/>
                </a:solidFill>
                <a:latin typeface="Tahoma"/>
                <a:cs typeface="Tahoma"/>
              </a:rPr>
              <a:t> </a:t>
            </a:r>
            <a:r>
              <a:rPr sz="823" spc="-7" dirty="0">
                <a:solidFill>
                  <a:srgbClr val="4E9BAC"/>
                </a:solidFill>
                <a:latin typeface="Tahoma"/>
                <a:cs typeface="Tahoma"/>
              </a:rPr>
              <a:t>Corvettes</a:t>
            </a:r>
            <a:endParaRPr sz="823" dirty="0">
              <a:latin typeface="Tahoma"/>
              <a:cs typeface="Tahoma"/>
            </a:endParaRPr>
          </a:p>
          <a:p>
            <a:pPr marL="9507" defTabSz="684520">
              <a:lnSpc>
                <a:spcPts val="872"/>
              </a:lnSpc>
            </a:pPr>
            <a:r>
              <a:rPr sz="823" spc="-7" dirty="0">
                <a:solidFill>
                  <a:srgbClr val="4E9BAC"/>
                </a:solidFill>
                <a:latin typeface="Tahoma"/>
                <a:cs typeface="Tahoma"/>
              </a:rPr>
              <a:t>$8</a:t>
            </a:r>
            <a:r>
              <a:rPr lang="en-US" sz="823" spc="-7" dirty="0">
                <a:solidFill>
                  <a:srgbClr val="4E9BAC"/>
                </a:solidFill>
                <a:latin typeface="Tahoma"/>
                <a:cs typeface="Tahoma"/>
              </a:rPr>
              <a:t>22.8</a:t>
            </a:r>
            <a:r>
              <a:rPr sz="823" spc="-7" dirty="0">
                <a:solidFill>
                  <a:srgbClr val="4E9BAC"/>
                </a:solidFill>
                <a:latin typeface="Tahoma"/>
                <a:cs typeface="Tahoma"/>
              </a:rPr>
              <a:t>M</a:t>
            </a:r>
            <a:endParaRPr sz="823" dirty="0">
              <a:latin typeface="Tahoma"/>
              <a:cs typeface="Tahoma"/>
            </a:endParaRPr>
          </a:p>
          <a:p>
            <a:pPr marL="9507" marR="213912" defTabSz="684520">
              <a:lnSpc>
                <a:spcPts val="749"/>
              </a:lnSpc>
              <a:spcBef>
                <a:spcPts val="584"/>
              </a:spcBef>
            </a:pPr>
            <a:r>
              <a:rPr sz="636" spc="-7" dirty="0">
                <a:latin typeface="Tahoma"/>
                <a:cs typeface="Tahoma"/>
              </a:rPr>
              <a:t>Allen Barren Butler Edmonson </a:t>
            </a:r>
            <a:r>
              <a:rPr sz="636" spc="-15" dirty="0">
                <a:latin typeface="Tahoma"/>
                <a:cs typeface="Tahoma"/>
              </a:rPr>
              <a:t>Hart</a:t>
            </a:r>
            <a:r>
              <a:rPr sz="636" spc="374" dirty="0">
                <a:latin typeface="Tahoma"/>
                <a:cs typeface="Tahoma"/>
              </a:rPr>
              <a:t> </a:t>
            </a:r>
            <a:r>
              <a:rPr sz="636" spc="-7" dirty="0">
                <a:latin typeface="Tahoma"/>
                <a:cs typeface="Tahoma"/>
              </a:rPr>
              <a:t>Logan Metcalfe Monroe Simpson Warren</a:t>
            </a:r>
            <a:endParaRPr sz="636" dirty="0">
              <a:latin typeface="Tahoma"/>
              <a:cs typeface="Tahoma"/>
            </a:endParaRPr>
          </a:p>
        </p:txBody>
      </p:sp>
      <p:sp>
        <p:nvSpPr>
          <p:cNvPr id="34" name="object 34"/>
          <p:cNvSpPr txBox="1"/>
          <p:nvPr/>
        </p:nvSpPr>
        <p:spPr>
          <a:xfrm>
            <a:off x="1917210" y="306613"/>
            <a:ext cx="865170" cy="1793236"/>
          </a:xfrm>
          <a:prstGeom prst="rect">
            <a:avLst/>
          </a:prstGeom>
        </p:spPr>
        <p:txBody>
          <a:bodyPr vert="horz" wrap="square" lIns="0" tIns="23293" rIns="0" bIns="0" rtlCol="0">
            <a:spAutoFit/>
          </a:bodyPr>
          <a:lstStyle/>
          <a:p>
            <a:pPr marL="9507" marR="3803" defTabSz="684520">
              <a:lnSpc>
                <a:spcPts val="891"/>
              </a:lnSpc>
              <a:spcBef>
                <a:spcPts val="183"/>
              </a:spcBef>
            </a:pPr>
            <a:r>
              <a:rPr sz="823" spc="-22" dirty="0">
                <a:solidFill>
                  <a:srgbClr val="5B8AA8"/>
                </a:solidFill>
                <a:latin typeface="Tahoma"/>
                <a:cs typeface="Tahoma"/>
              </a:rPr>
              <a:t>Bluegrass,</a:t>
            </a:r>
            <a:r>
              <a:rPr sz="823" dirty="0">
                <a:solidFill>
                  <a:srgbClr val="5B8AA8"/>
                </a:solidFill>
                <a:latin typeface="Tahoma"/>
                <a:cs typeface="Tahoma"/>
              </a:rPr>
              <a:t> </a:t>
            </a:r>
            <a:r>
              <a:rPr sz="823" spc="-7" dirty="0">
                <a:solidFill>
                  <a:srgbClr val="5B8AA8"/>
                </a:solidFill>
                <a:latin typeface="Tahoma"/>
                <a:cs typeface="Tahoma"/>
              </a:rPr>
              <a:t>Horses, </a:t>
            </a:r>
            <a:r>
              <a:rPr sz="823" dirty="0">
                <a:solidFill>
                  <a:srgbClr val="5B8AA8"/>
                </a:solidFill>
                <a:latin typeface="Tahoma"/>
                <a:cs typeface="Tahoma"/>
              </a:rPr>
              <a:t>Bourbon</a:t>
            </a:r>
            <a:r>
              <a:rPr sz="823" spc="41" dirty="0">
                <a:solidFill>
                  <a:srgbClr val="5B8AA8"/>
                </a:solidFill>
                <a:latin typeface="Tahoma"/>
                <a:cs typeface="Tahoma"/>
              </a:rPr>
              <a:t> </a:t>
            </a:r>
            <a:r>
              <a:rPr sz="823" dirty="0">
                <a:solidFill>
                  <a:srgbClr val="5B8AA8"/>
                </a:solidFill>
                <a:latin typeface="Tahoma"/>
                <a:cs typeface="Tahoma"/>
              </a:rPr>
              <a:t>&amp;</a:t>
            </a:r>
            <a:r>
              <a:rPr sz="823" spc="45" dirty="0">
                <a:solidFill>
                  <a:srgbClr val="5B8AA8"/>
                </a:solidFill>
                <a:latin typeface="Tahoma"/>
                <a:cs typeface="Tahoma"/>
              </a:rPr>
              <a:t> </a:t>
            </a:r>
            <a:r>
              <a:rPr sz="823" spc="-7" dirty="0">
                <a:solidFill>
                  <a:srgbClr val="5B8AA8"/>
                </a:solidFill>
                <a:latin typeface="Tahoma"/>
                <a:cs typeface="Tahoma"/>
              </a:rPr>
              <a:t>Boone</a:t>
            </a:r>
            <a:endParaRPr sz="823" dirty="0">
              <a:latin typeface="Tahoma"/>
              <a:cs typeface="Tahoma"/>
            </a:endParaRPr>
          </a:p>
          <a:p>
            <a:pPr marL="9507" defTabSz="684520">
              <a:lnSpc>
                <a:spcPts val="872"/>
              </a:lnSpc>
            </a:pPr>
            <a:r>
              <a:rPr sz="823" spc="-7" dirty="0">
                <a:solidFill>
                  <a:srgbClr val="5B8AA8"/>
                </a:solidFill>
                <a:latin typeface="Tahoma"/>
                <a:cs typeface="Tahoma"/>
              </a:rPr>
              <a:t>$2.</a:t>
            </a:r>
            <a:r>
              <a:rPr lang="en-US" sz="823" spc="-7" dirty="0">
                <a:solidFill>
                  <a:srgbClr val="5B8AA8"/>
                </a:solidFill>
                <a:latin typeface="Tahoma"/>
                <a:cs typeface="Tahoma"/>
              </a:rPr>
              <a:t>667</a:t>
            </a:r>
            <a:r>
              <a:rPr sz="823" spc="-7" dirty="0">
                <a:solidFill>
                  <a:srgbClr val="5B8AA8"/>
                </a:solidFill>
                <a:latin typeface="Tahoma"/>
                <a:cs typeface="Tahoma"/>
              </a:rPr>
              <a:t>B</a:t>
            </a:r>
            <a:endParaRPr sz="823" dirty="0">
              <a:latin typeface="Tahoma"/>
              <a:cs typeface="Tahoma"/>
            </a:endParaRPr>
          </a:p>
          <a:p>
            <a:pPr marL="9507" marR="480590" defTabSz="684520">
              <a:lnSpc>
                <a:spcPts val="749"/>
              </a:lnSpc>
              <a:spcBef>
                <a:spcPts val="584"/>
              </a:spcBef>
            </a:pPr>
            <a:r>
              <a:rPr sz="636" spc="-7" dirty="0">
                <a:latin typeface="Tahoma"/>
                <a:cs typeface="Tahoma"/>
              </a:rPr>
              <a:t>Anderson Bourbon Boyle</a:t>
            </a:r>
            <a:r>
              <a:rPr sz="636" spc="374" dirty="0">
                <a:latin typeface="Tahoma"/>
                <a:cs typeface="Tahoma"/>
              </a:rPr>
              <a:t> </a:t>
            </a:r>
            <a:r>
              <a:rPr sz="636" spc="-7" dirty="0">
                <a:latin typeface="Tahoma"/>
                <a:cs typeface="Tahoma"/>
              </a:rPr>
              <a:t>Clark Fayette Franklin Garrard Harrison Jessamine Lincoln Madison Mercer Nicholas Scott Woodford</a:t>
            </a:r>
            <a:endParaRPr sz="636" dirty="0">
              <a:latin typeface="Tahoma"/>
              <a:cs typeface="Tahoma"/>
            </a:endParaRPr>
          </a:p>
        </p:txBody>
      </p:sp>
      <p:sp>
        <p:nvSpPr>
          <p:cNvPr id="35" name="object 35"/>
          <p:cNvSpPr txBox="1"/>
          <p:nvPr/>
        </p:nvSpPr>
        <p:spPr>
          <a:xfrm>
            <a:off x="1917210" y="2348912"/>
            <a:ext cx="805749" cy="1812979"/>
          </a:xfrm>
          <a:prstGeom prst="rect">
            <a:avLst/>
          </a:prstGeom>
        </p:spPr>
        <p:txBody>
          <a:bodyPr vert="horz" wrap="square" lIns="0" tIns="9507" rIns="0" bIns="0" rtlCol="0">
            <a:spAutoFit/>
          </a:bodyPr>
          <a:lstStyle/>
          <a:p>
            <a:pPr marL="9507" marR="3803" defTabSz="684520">
              <a:spcBef>
                <a:spcPts val="75"/>
              </a:spcBef>
            </a:pPr>
            <a:r>
              <a:rPr sz="823" dirty="0">
                <a:solidFill>
                  <a:srgbClr val="5B8898"/>
                </a:solidFill>
                <a:latin typeface="Tahoma"/>
                <a:cs typeface="Tahoma"/>
              </a:rPr>
              <a:t>Bourbon,</a:t>
            </a:r>
            <a:r>
              <a:rPr sz="823" spc="75" dirty="0">
                <a:solidFill>
                  <a:srgbClr val="5B8898"/>
                </a:solidFill>
                <a:latin typeface="Tahoma"/>
                <a:cs typeface="Tahoma"/>
              </a:rPr>
              <a:t> </a:t>
            </a:r>
            <a:r>
              <a:rPr sz="823" spc="-7" dirty="0">
                <a:solidFill>
                  <a:srgbClr val="5B8898"/>
                </a:solidFill>
                <a:latin typeface="Tahoma"/>
                <a:cs typeface="Tahoma"/>
              </a:rPr>
              <a:t>Horses </a:t>
            </a:r>
            <a:r>
              <a:rPr sz="823" dirty="0">
                <a:solidFill>
                  <a:srgbClr val="5B8898"/>
                </a:solidFill>
                <a:latin typeface="Tahoma"/>
                <a:cs typeface="Tahoma"/>
              </a:rPr>
              <a:t>&amp;</a:t>
            </a:r>
            <a:r>
              <a:rPr sz="823" spc="-15" dirty="0">
                <a:solidFill>
                  <a:srgbClr val="5B8898"/>
                </a:solidFill>
                <a:latin typeface="Tahoma"/>
                <a:cs typeface="Tahoma"/>
              </a:rPr>
              <a:t> </a:t>
            </a:r>
            <a:r>
              <a:rPr sz="823" spc="-7" dirty="0">
                <a:solidFill>
                  <a:srgbClr val="5B8898"/>
                </a:solidFill>
                <a:latin typeface="Tahoma"/>
                <a:cs typeface="Tahoma"/>
              </a:rPr>
              <a:t>History</a:t>
            </a:r>
            <a:endParaRPr sz="823" dirty="0">
              <a:latin typeface="Tahoma"/>
              <a:cs typeface="Tahoma"/>
            </a:endParaRPr>
          </a:p>
          <a:p>
            <a:pPr marL="9507" defTabSz="684520"/>
            <a:r>
              <a:rPr sz="823" spc="-7" dirty="0">
                <a:solidFill>
                  <a:srgbClr val="5B8898"/>
                </a:solidFill>
                <a:latin typeface="Tahoma"/>
                <a:cs typeface="Tahoma"/>
              </a:rPr>
              <a:t>$5.</a:t>
            </a:r>
            <a:r>
              <a:rPr lang="en-US" sz="823" spc="-7" dirty="0">
                <a:solidFill>
                  <a:srgbClr val="5B8898"/>
                </a:solidFill>
                <a:latin typeface="Tahoma"/>
                <a:cs typeface="Tahoma"/>
              </a:rPr>
              <a:t>440</a:t>
            </a:r>
            <a:r>
              <a:rPr sz="823" spc="-7" dirty="0">
                <a:solidFill>
                  <a:srgbClr val="5B8898"/>
                </a:solidFill>
                <a:latin typeface="Tahoma"/>
                <a:cs typeface="Tahoma"/>
              </a:rPr>
              <a:t>B</a:t>
            </a:r>
            <a:endParaRPr sz="823" dirty="0">
              <a:latin typeface="Tahoma"/>
              <a:cs typeface="Tahoma"/>
            </a:endParaRPr>
          </a:p>
          <a:p>
            <a:pPr marL="9507" marR="343686" defTabSz="684520">
              <a:lnSpc>
                <a:spcPts val="749"/>
              </a:lnSpc>
              <a:spcBef>
                <a:spcPts val="584"/>
              </a:spcBef>
            </a:pPr>
            <a:r>
              <a:rPr sz="636" spc="-7" dirty="0">
                <a:latin typeface="Tahoma"/>
                <a:cs typeface="Tahoma"/>
              </a:rPr>
              <a:t>Breckinridge Bullitt Grayson Hardin</a:t>
            </a:r>
            <a:r>
              <a:rPr sz="636" spc="374" dirty="0">
                <a:latin typeface="Tahoma"/>
                <a:cs typeface="Tahoma"/>
              </a:rPr>
              <a:t> </a:t>
            </a:r>
            <a:r>
              <a:rPr sz="636" spc="-7" dirty="0">
                <a:latin typeface="Tahoma"/>
                <a:cs typeface="Tahoma"/>
              </a:rPr>
              <a:t>Henry Jefferson LaRue Marion Meade Nelson Oldham Shelby Spencer Trimble Washington</a:t>
            </a:r>
            <a:endParaRPr sz="636" dirty="0">
              <a:latin typeface="Tahoma"/>
              <a:cs typeface="Tahoma"/>
            </a:endParaRPr>
          </a:p>
        </p:txBody>
      </p:sp>
      <p:sp>
        <p:nvSpPr>
          <p:cNvPr id="36" name="object 36"/>
          <p:cNvSpPr txBox="1"/>
          <p:nvPr/>
        </p:nvSpPr>
        <p:spPr>
          <a:xfrm>
            <a:off x="2875551" y="306613"/>
            <a:ext cx="876579" cy="1613699"/>
          </a:xfrm>
          <a:prstGeom prst="rect">
            <a:avLst/>
          </a:prstGeom>
        </p:spPr>
        <p:txBody>
          <a:bodyPr vert="horz" wrap="square" lIns="0" tIns="23293" rIns="0" bIns="0" rtlCol="0">
            <a:spAutoFit/>
          </a:bodyPr>
          <a:lstStyle/>
          <a:p>
            <a:pPr marL="9507" marR="3803" defTabSz="684520">
              <a:lnSpc>
                <a:spcPts val="891"/>
              </a:lnSpc>
              <a:spcBef>
                <a:spcPts val="183"/>
              </a:spcBef>
            </a:pPr>
            <a:r>
              <a:rPr sz="823" dirty="0">
                <a:solidFill>
                  <a:srgbClr val="407384"/>
                </a:solidFill>
                <a:latin typeface="Tahoma"/>
                <a:cs typeface="Tahoma"/>
              </a:rPr>
              <a:t>Northern</a:t>
            </a:r>
            <a:r>
              <a:rPr sz="823" spc="-37" dirty="0">
                <a:solidFill>
                  <a:srgbClr val="407384"/>
                </a:solidFill>
                <a:latin typeface="Tahoma"/>
                <a:cs typeface="Tahoma"/>
              </a:rPr>
              <a:t> </a:t>
            </a:r>
            <a:r>
              <a:rPr sz="823" spc="-7" dirty="0">
                <a:solidFill>
                  <a:srgbClr val="407384"/>
                </a:solidFill>
                <a:latin typeface="Tahoma"/>
                <a:cs typeface="Tahoma"/>
              </a:rPr>
              <a:t>Kentucky </a:t>
            </a:r>
            <a:r>
              <a:rPr sz="823" spc="-19" dirty="0">
                <a:solidFill>
                  <a:srgbClr val="407384"/>
                </a:solidFill>
                <a:latin typeface="Tahoma"/>
                <a:cs typeface="Tahoma"/>
              </a:rPr>
              <a:t>River</a:t>
            </a:r>
            <a:r>
              <a:rPr sz="823" spc="-41" dirty="0">
                <a:solidFill>
                  <a:srgbClr val="407384"/>
                </a:solidFill>
                <a:latin typeface="Tahoma"/>
                <a:cs typeface="Tahoma"/>
              </a:rPr>
              <a:t> </a:t>
            </a:r>
            <a:r>
              <a:rPr sz="823" spc="-7" dirty="0">
                <a:solidFill>
                  <a:srgbClr val="407384"/>
                </a:solidFill>
                <a:latin typeface="Tahoma"/>
                <a:cs typeface="Tahoma"/>
              </a:rPr>
              <a:t>Region</a:t>
            </a:r>
            <a:endParaRPr sz="823" dirty="0">
              <a:latin typeface="Tahoma"/>
              <a:cs typeface="Tahoma"/>
            </a:endParaRPr>
          </a:p>
          <a:p>
            <a:pPr marL="9507" defTabSz="684520">
              <a:lnSpc>
                <a:spcPts val="872"/>
              </a:lnSpc>
            </a:pPr>
            <a:r>
              <a:rPr sz="823" spc="-7" dirty="0">
                <a:solidFill>
                  <a:srgbClr val="407384"/>
                </a:solidFill>
                <a:latin typeface="Tahoma"/>
                <a:cs typeface="Tahoma"/>
              </a:rPr>
              <a:t>$2.37</a:t>
            </a:r>
            <a:r>
              <a:rPr lang="en-US" sz="823" spc="-7" dirty="0">
                <a:solidFill>
                  <a:srgbClr val="407384"/>
                </a:solidFill>
                <a:latin typeface="Tahoma"/>
                <a:cs typeface="Tahoma"/>
              </a:rPr>
              <a:t>1</a:t>
            </a:r>
            <a:r>
              <a:rPr sz="823" spc="-7" dirty="0">
                <a:solidFill>
                  <a:srgbClr val="407384"/>
                </a:solidFill>
                <a:latin typeface="Tahoma"/>
                <a:cs typeface="Tahoma"/>
              </a:rPr>
              <a:t>B</a:t>
            </a:r>
            <a:endParaRPr sz="823" dirty="0">
              <a:latin typeface="Tahoma"/>
              <a:cs typeface="Tahoma"/>
            </a:endParaRPr>
          </a:p>
          <a:p>
            <a:pPr marL="9507" marR="484868" defTabSz="684520">
              <a:lnSpc>
                <a:spcPts val="749"/>
              </a:lnSpc>
              <a:spcBef>
                <a:spcPts val="584"/>
              </a:spcBef>
            </a:pPr>
            <a:r>
              <a:rPr sz="636" spc="-7" dirty="0">
                <a:latin typeface="Tahoma"/>
                <a:cs typeface="Tahoma"/>
              </a:rPr>
              <a:t>Boone Bracken Campbell Carroll Fleming Gallatin Grant Kenton Lewis Mason </a:t>
            </a:r>
            <a:r>
              <a:rPr sz="636" spc="-15" dirty="0">
                <a:latin typeface="Tahoma"/>
                <a:cs typeface="Tahoma"/>
              </a:rPr>
              <a:t>Owen </a:t>
            </a:r>
            <a:r>
              <a:rPr sz="636" spc="-7" dirty="0">
                <a:latin typeface="Tahoma"/>
                <a:cs typeface="Tahoma"/>
              </a:rPr>
              <a:t>Pendleton Robertson</a:t>
            </a:r>
            <a:endParaRPr sz="636" dirty="0">
              <a:latin typeface="Tahoma"/>
              <a:cs typeface="Tahoma"/>
            </a:endParaRPr>
          </a:p>
        </p:txBody>
      </p:sp>
      <p:sp>
        <p:nvSpPr>
          <p:cNvPr id="37" name="object 37"/>
          <p:cNvSpPr txBox="1"/>
          <p:nvPr/>
        </p:nvSpPr>
        <p:spPr>
          <a:xfrm>
            <a:off x="2875552" y="2222186"/>
            <a:ext cx="652204" cy="1793236"/>
          </a:xfrm>
          <a:prstGeom prst="rect">
            <a:avLst/>
          </a:prstGeom>
        </p:spPr>
        <p:txBody>
          <a:bodyPr vert="horz" wrap="square" lIns="0" tIns="23293" rIns="0" bIns="0" rtlCol="0">
            <a:spAutoFit/>
          </a:bodyPr>
          <a:lstStyle/>
          <a:p>
            <a:pPr marL="9507" marR="3803" defTabSz="684520">
              <a:lnSpc>
                <a:spcPts val="891"/>
              </a:lnSpc>
              <a:spcBef>
                <a:spcPts val="183"/>
              </a:spcBef>
            </a:pPr>
            <a:r>
              <a:rPr sz="823" spc="-7" dirty="0">
                <a:solidFill>
                  <a:srgbClr val="5B8898"/>
                </a:solidFill>
                <a:latin typeface="Tahoma"/>
                <a:cs typeface="Tahoma"/>
              </a:rPr>
              <a:t>Kentucky Appalachians</a:t>
            </a:r>
            <a:endParaRPr sz="823" dirty="0">
              <a:latin typeface="Tahoma"/>
              <a:cs typeface="Tahoma"/>
            </a:endParaRPr>
          </a:p>
          <a:p>
            <a:pPr marL="9507" defTabSz="684520">
              <a:lnSpc>
                <a:spcPts val="872"/>
              </a:lnSpc>
            </a:pPr>
            <a:r>
              <a:rPr sz="823" spc="-7" dirty="0">
                <a:solidFill>
                  <a:srgbClr val="5B8898"/>
                </a:solidFill>
                <a:latin typeface="Tahoma"/>
                <a:cs typeface="Tahoma"/>
              </a:rPr>
              <a:t>$5</a:t>
            </a:r>
            <a:r>
              <a:rPr lang="en-US" sz="823" spc="-7" dirty="0">
                <a:solidFill>
                  <a:srgbClr val="5B8898"/>
                </a:solidFill>
                <a:latin typeface="Tahoma"/>
                <a:cs typeface="Tahoma"/>
              </a:rPr>
              <a:t>84</a:t>
            </a:r>
            <a:r>
              <a:rPr sz="823" spc="-7" dirty="0">
                <a:solidFill>
                  <a:srgbClr val="5B8898"/>
                </a:solidFill>
                <a:latin typeface="Tahoma"/>
                <a:cs typeface="Tahoma"/>
              </a:rPr>
              <a:t>M</a:t>
            </a:r>
            <a:endParaRPr sz="823" dirty="0">
              <a:latin typeface="Tahoma"/>
              <a:cs typeface="Tahoma"/>
            </a:endParaRPr>
          </a:p>
          <a:p>
            <a:pPr marL="9507" marR="292347" defTabSz="684520">
              <a:lnSpc>
                <a:spcPts val="749"/>
              </a:lnSpc>
              <a:spcBef>
                <a:spcPts val="584"/>
              </a:spcBef>
            </a:pPr>
            <a:r>
              <a:rPr sz="636" spc="-15" dirty="0">
                <a:latin typeface="Tahoma"/>
                <a:cs typeface="Tahoma"/>
              </a:rPr>
              <a:t>Bath</a:t>
            </a:r>
            <a:r>
              <a:rPr sz="636" spc="374" dirty="0">
                <a:latin typeface="Tahoma"/>
                <a:cs typeface="Tahoma"/>
              </a:rPr>
              <a:t> </a:t>
            </a:r>
            <a:r>
              <a:rPr sz="636" spc="-15" dirty="0">
                <a:latin typeface="Tahoma"/>
                <a:cs typeface="Tahoma"/>
              </a:rPr>
              <a:t>Boyd </a:t>
            </a:r>
            <a:r>
              <a:rPr sz="636" spc="-7" dirty="0">
                <a:latin typeface="Tahoma"/>
                <a:cs typeface="Tahoma"/>
              </a:rPr>
              <a:t>Carter Elliott Floyd Greenup Johnson Lawrence Magoffin Martin Menifee</a:t>
            </a:r>
            <a:endParaRPr sz="636" dirty="0">
              <a:latin typeface="Tahoma"/>
              <a:cs typeface="Tahoma"/>
            </a:endParaRPr>
          </a:p>
          <a:p>
            <a:pPr marL="9507" defTabSz="684520">
              <a:lnSpc>
                <a:spcPts val="715"/>
              </a:lnSpc>
            </a:pPr>
            <a:r>
              <a:rPr sz="636" spc="-7" dirty="0">
                <a:latin typeface="Tahoma"/>
                <a:cs typeface="Tahoma"/>
              </a:rPr>
              <a:t>Montgomery</a:t>
            </a:r>
            <a:endParaRPr sz="636" dirty="0">
              <a:latin typeface="Tahoma"/>
              <a:cs typeface="Tahoma"/>
            </a:endParaRPr>
          </a:p>
          <a:p>
            <a:pPr marL="9507" marR="353669" defTabSz="684520">
              <a:lnSpc>
                <a:spcPts val="749"/>
              </a:lnSpc>
              <a:spcBef>
                <a:spcPts val="30"/>
              </a:spcBef>
            </a:pPr>
            <a:r>
              <a:rPr sz="636" spc="-7" dirty="0">
                <a:latin typeface="Tahoma"/>
                <a:cs typeface="Tahoma"/>
              </a:rPr>
              <a:t>Morgan </a:t>
            </a:r>
            <a:r>
              <a:rPr sz="636" spc="-15" dirty="0">
                <a:latin typeface="Tahoma"/>
                <a:cs typeface="Tahoma"/>
              </a:rPr>
              <a:t>Pike </a:t>
            </a:r>
            <a:r>
              <a:rPr sz="636" spc="-7" dirty="0">
                <a:latin typeface="Tahoma"/>
                <a:cs typeface="Tahoma"/>
              </a:rPr>
              <a:t>Rowan</a:t>
            </a:r>
            <a:endParaRPr sz="636" dirty="0">
              <a:latin typeface="Tahoma"/>
              <a:cs typeface="Tahoma"/>
            </a:endParaRPr>
          </a:p>
        </p:txBody>
      </p:sp>
      <p:sp>
        <p:nvSpPr>
          <p:cNvPr id="38" name="object 38"/>
          <p:cNvSpPr txBox="1"/>
          <p:nvPr/>
        </p:nvSpPr>
        <p:spPr>
          <a:xfrm>
            <a:off x="3833893" y="306613"/>
            <a:ext cx="662188" cy="2062540"/>
          </a:xfrm>
          <a:prstGeom prst="rect">
            <a:avLst/>
          </a:prstGeom>
        </p:spPr>
        <p:txBody>
          <a:bodyPr vert="horz" wrap="square" lIns="0" tIns="23293" rIns="0" bIns="0" rtlCol="0">
            <a:spAutoFit/>
          </a:bodyPr>
          <a:lstStyle/>
          <a:p>
            <a:pPr marL="9507" marR="3803" defTabSz="684520">
              <a:lnSpc>
                <a:spcPts val="891"/>
              </a:lnSpc>
              <a:spcBef>
                <a:spcPts val="183"/>
              </a:spcBef>
            </a:pPr>
            <a:r>
              <a:rPr sz="823" dirty="0">
                <a:solidFill>
                  <a:srgbClr val="5B8898"/>
                </a:solidFill>
                <a:latin typeface="Tahoma"/>
                <a:cs typeface="Tahoma"/>
              </a:rPr>
              <a:t>Daniel</a:t>
            </a:r>
            <a:r>
              <a:rPr sz="823" spc="127" dirty="0">
                <a:solidFill>
                  <a:srgbClr val="5B8898"/>
                </a:solidFill>
                <a:latin typeface="Tahoma"/>
                <a:cs typeface="Tahoma"/>
              </a:rPr>
              <a:t> </a:t>
            </a:r>
            <a:r>
              <a:rPr sz="823" spc="-7" dirty="0">
                <a:solidFill>
                  <a:srgbClr val="5B8898"/>
                </a:solidFill>
                <a:latin typeface="Tahoma"/>
                <a:cs typeface="Tahoma"/>
              </a:rPr>
              <a:t>Boone Country</a:t>
            </a:r>
            <a:endParaRPr sz="823" dirty="0">
              <a:latin typeface="Tahoma"/>
              <a:cs typeface="Tahoma"/>
            </a:endParaRPr>
          </a:p>
          <a:p>
            <a:pPr marL="9507" defTabSz="684520">
              <a:lnSpc>
                <a:spcPts val="872"/>
              </a:lnSpc>
            </a:pPr>
            <a:r>
              <a:rPr sz="823" spc="-7" dirty="0">
                <a:solidFill>
                  <a:srgbClr val="5B8898"/>
                </a:solidFill>
                <a:latin typeface="Tahoma"/>
                <a:cs typeface="Tahoma"/>
              </a:rPr>
              <a:t>$5</a:t>
            </a:r>
            <a:r>
              <a:rPr lang="en-US" sz="823" spc="-7" dirty="0">
                <a:solidFill>
                  <a:srgbClr val="5B8898"/>
                </a:solidFill>
                <a:latin typeface="Tahoma"/>
                <a:cs typeface="Tahoma"/>
              </a:rPr>
              <a:t>61.2</a:t>
            </a:r>
            <a:r>
              <a:rPr sz="823" spc="-7" dirty="0">
                <a:solidFill>
                  <a:srgbClr val="5B8898"/>
                </a:solidFill>
                <a:latin typeface="Tahoma"/>
                <a:cs typeface="Tahoma"/>
              </a:rPr>
              <a:t>M</a:t>
            </a:r>
            <a:endParaRPr sz="823" dirty="0">
              <a:latin typeface="Tahoma"/>
              <a:cs typeface="Tahoma"/>
            </a:endParaRPr>
          </a:p>
          <a:p>
            <a:pPr marL="9507" marR="325622" defTabSz="684520">
              <a:lnSpc>
                <a:spcPts val="749"/>
              </a:lnSpc>
              <a:spcBef>
                <a:spcPts val="584"/>
              </a:spcBef>
            </a:pPr>
            <a:r>
              <a:rPr sz="636" spc="-15" dirty="0">
                <a:latin typeface="Tahoma"/>
                <a:cs typeface="Tahoma"/>
              </a:rPr>
              <a:t>Bell </a:t>
            </a:r>
            <a:r>
              <a:rPr sz="636" spc="-7" dirty="0">
                <a:latin typeface="Tahoma"/>
                <a:cs typeface="Tahoma"/>
              </a:rPr>
              <a:t>Breathitt </a:t>
            </a:r>
            <a:r>
              <a:rPr sz="636" spc="-15" dirty="0">
                <a:latin typeface="Tahoma"/>
                <a:cs typeface="Tahoma"/>
              </a:rPr>
              <a:t>Clay</a:t>
            </a:r>
            <a:r>
              <a:rPr sz="636" spc="374" dirty="0">
                <a:latin typeface="Tahoma"/>
                <a:cs typeface="Tahoma"/>
              </a:rPr>
              <a:t> </a:t>
            </a:r>
            <a:r>
              <a:rPr sz="636" spc="-7" dirty="0">
                <a:latin typeface="Tahoma"/>
                <a:cs typeface="Tahoma"/>
              </a:rPr>
              <a:t>Estill Harlan Jackson Knott </a:t>
            </a:r>
            <a:r>
              <a:rPr sz="636" spc="-15" dirty="0">
                <a:latin typeface="Tahoma"/>
                <a:cs typeface="Tahoma"/>
              </a:rPr>
              <a:t>Knox </a:t>
            </a:r>
            <a:r>
              <a:rPr sz="636" spc="-7" dirty="0">
                <a:latin typeface="Tahoma"/>
                <a:cs typeface="Tahoma"/>
              </a:rPr>
              <a:t>Laurel </a:t>
            </a:r>
            <a:r>
              <a:rPr sz="636" spc="-19" dirty="0">
                <a:latin typeface="Tahoma"/>
                <a:cs typeface="Tahoma"/>
              </a:rPr>
              <a:t>Lee</a:t>
            </a:r>
            <a:r>
              <a:rPr sz="636" spc="374" dirty="0">
                <a:latin typeface="Tahoma"/>
                <a:cs typeface="Tahoma"/>
              </a:rPr>
              <a:t> </a:t>
            </a:r>
            <a:r>
              <a:rPr sz="636" spc="-7" dirty="0">
                <a:latin typeface="Tahoma"/>
                <a:cs typeface="Tahoma"/>
              </a:rPr>
              <a:t>Leslie Letcher Owsley Perry Powell</a:t>
            </a:r>
            <a:endParaRPr sz="636" dirty="0">
              <a:latin typeface="Tahoma"/>
              <a:cs typeface="Tahoma"/>
            </a:endParaRPr>
          </a:p>
          <a:p>
            <a:pPr marL="9507" defTabSz="684520">
              <a:lnSpc>
                <a:spcPts val="715"/>
              </a:lnSpc>
            </a:pPr>
            <a:r>
              <a:rPr sz="636" spc="-7" dirty="0">
                <a:latin typeface="Tahoma"/>
                <a:cs typeface="Tahoma"/>
              </a:rPr>
              <a:t>Rockcastle</a:t>
            </a:r>
            <a:endParaRPr sz="636" dirty="0">
              <a:latin typeface="Tahoma"/>
              <a:cs typeface="Tahoma"/>
            </a:endParaRPr>
          </a:p>
          <a:p>
            <a:pPr marL="9507" marR="364126" defTabSz="684520">
              <a:lnSpc>
                <a:spcPts val="749"/>
              </a:lnSpc>
              <a:spcBef>
                <a:spcPts val="30"/>
              </a:spcBef>
            </a:pPr>
            <a:r>
              <a:rPr sz="636" spc="-7" dirty="0">
                <a:latin typeface="Tahoma"/>
                <a:cs typeface="Tahoma"/>
              </a:rPr>
              <a:t>Whitley Wolfe</a:t>
            </a:r>
            <a:endParaRPr sz="636" dirty="0">
              <a:latin typeface="Tahoma"/>
              <a:cs typeface="Tahoma"/>
            </a:endParaRPr>
          </a:p>
        </p:txBody>
      </p:sp>
      <p:sp>
        <p:nvSpPr>
          <p:cNvPr id="39" name="object 39"/>
          <p:cNvSpPr txBox="1"/>
          <p:nvPr/>
        </p:nvSpPr>
        <p:spPr>
          <a:xfrm>
            <a:off x="4792236" y="306613"/>
            <a:ext cx="915559" cy="1344395"/>
          </a:xfrm>
          <a:prstGeom prst="rect">
            <a:avLst/>
          </a:prstGeom>
        </p:spPr>
        <p:txBody>
          <a:bodyPr vert="horz" wrap="square" lIns="0" tIns="23293" rIns="0" bIns="0" rtlCol="0">
            <a:spAutoFit/>
          </a:bodyPr>
          <a:lstStyle/>
          <a:p>
            <a:pPr marL="9507" marR="3803" defTabSz="684520">
              <a:lnSpc>
                <a:spcPts val="891"/>
              </a:lnSpc>
              <a:spcBef>
                <a:spcPts val="183"/>
              </a:spcBef>
            </a:pPr>
            <a:r>
              <a:rPr sz="823" dirty="0">
                <a:solidFill>
                  <a:srgbClr val="5A9AAB"/>
                </a:solidFill>
                <a:latin typeface="Tahoma"/>
                <a:cs typeface="Tahoma"/>
              </a:rPr>
              <a:t>Southern</a:t>
            </a:r>
            <a:r>
              <a:rPr sz="823" spc="41" dirty="0">
                <a:solidFill>
                  <a:srgbClr val="5A9AAB"/>
                </a:solidFill>
                <a:latin typeface="Tahoma"/>
                <a:cs typeface="Tahoma"/>
              </a:rPr>
              <a:t> </a:t>
            </a:r>
            <a:r>
              <a:rPr sz="823" spc="-7" dirty="0">
                <a:solidFill>
                  <a:srgbClr val="5A9AAB"/>
                </a:solidFill>
                <a:latin typeface="Tahoma"/>
                <a:cs typeface="Tahoma"/>
              </a:rPr>
              <a:t>Kentucky Vacations</a:t>
            </a:r>
            <a:endParaRPr sz="823" dirty="0">
              <a:latin typeface="Tahoma"/>
              <a:cs typeface="Tahoma"/>
            </a:endParaRPr>
          </a:p>
          <a:p>
            <a:pPr marL="9507" defTabSz="684520">
              <a:lnSpc>
                <a:spcPts val="872"/>
              </a:lnSpc>
            </a:pPr>
            <a:r>
              <a:rPr sz="823" spc="-7" dirty="0">
                <a:solidFill>
                  <a:srgbClr val="5A9AAB"/>
                </a:solidFill>
                <a:latin typeface="Tahoma"/>
                <a:cs typeface="Tahoma"/>
              </a:rPr>
              <a:t>$3</a:t>
            </a:r>
            <a:r>
              <a:rPr lang="en-US" sz="823" spc="-7" dirty="0">
                <a:solidFill>
                  <a:srgbClr val="5A9AAB"/>
                </a:solidFill>
                <a:latin typeface="Tahoma"/>
                <a:cs typeface="Tahoma"/>
              </a:rPr>
              <a:t>56.2</a:t>
            </a:r>
            <a:r>
              <a:rPr sz="823" spc="-7" dirty="0">
                <a:solidFill>
                  <a:srgbClr val="5A9AAB"/>
                </a:solidFill>
                <a:latin typeface="Tahoma"/>
                <a:cs typeface="Tahoma"/>
              </a:rPr>
              <a:t>M</a:t>
            </a:r>
            <a:endParaRPr sz="823" dirty="0">
              <a:latin typeface="Tahoma"/>
              <a:cs typeface="Tahoma"/>
            </a:endParaRPr>
          </a:p>
          <a:p>
            <a:pPr marL="9507" marR="631755" defTabSz="684520">
              <a:lnSpc>
                <a:spcPts val="749"/>
              </a:lnSpc>
              <a:spcBef>
                <a:spcPts val="584"/>
              </a:spcBef>
            </a:pPr>
            <a:r>
              <a:rPr sz="636" spc="-7" dirty="0">
                <a:latin typeface="Tahoma"/>
                <a:cs typeface="Tahoma"/>
              </a:rPr>
              <a:t>Adair Casey Clinton</a:t>
            </a:r>
            <a:endParaRPr sz="636" dirty="0">
              <a:latin typeface="Tahoma"/>
              <a:cs typeface="Tahoma"/>
            </a:endParaRPr>
          </a:p>
          <a:p>
            <a:pPr marL="9507" defTabSz="684520">
              <a:lnSpc>
                <a:spcPts val="719"/>
              </a:lnSpc>
            </a:pPr>
            <a:r>
              <a:rPr sz="636" spc="-7" dirty="0">
                <a:latin typeface="Tahoma"/>
                <a:cs typeface="Tahoma"/>
              </a:rPr>
              <a:t>Cumberland</a:t>
            </a:r>
            <a:endParaRPr sz="636" dirty="0">
              <a:latin typeface="Tahoma"/>
              <a:cs typeface="Tahoma"/>
            </a:endParaRPr>
          </a:p>
          <a:p>
            <a:pPr marL="9507" marR="553796" defTabSz="684520">
              <a:lnSpc>
                <a:spcPts val="749"/>
              </a:lnSpc>
              <a:spcBef>
                <a:spcPts val="30"/>
              </a:spcBef>
            </a:pPr>
            <a:r>
              <a:rPr sz="636" spc="-7" dirty="0">
                <a:latin typeface="Tahoma"/>
                <a:cs typeface="Tahoma"/>
              </a:rPr>
              <a:t>Green McCreary Pulaski Russell Taylor Wayne</a:t>
            </a:r>
            <a:endParaRPr sz="636" dirty="0">
              <a:latin typeface="Tahoma"/>
              <a:cs typeface="Tahoma"/>
            </a:endParaRPr>
          </a:p>
        </p:txBody>
      </p:sp>
      <p:sp>
        <p:nvSpPr>
          <p:cNvPr id="40" name="object 40"/>
          <p:cNvSpPr txBox="1"/>
          <p:nvPr/>
        </p:nvSpPr>
        <p:spPr>
          <a:xfrm>
            <a:off x="7415861" y="349832"/>
            <a:ext cx="3684578" cy="1317009"/>
          </a:xfrm>
          <a:prstGeom prst="rect">
            <a:avLst/>
          </a:prstGeom>
        </p:spPr>
        <p:txBody>
          <a:bodyPr vert="horz" wrap="square" lIns="0" tIns="9507" rIns="0" bIns="0" rtlCol="0">
            <a:spAutoFit/>
          </a:bodyPr>
          <a:lstStyle/>
          <a:p>
            <a:pPr marL="9032" marR="3803" algn="ctr" defTabSz="684520">
              <a:lnSpc>
                <a:spcPct val="132600"/>
              </a:lnSpc>
              <a:spcBef>
                <a:spcPts val="75"/>
              </a:spcBef>
            </a:pPr>
            <a:r>
              <a:rPr sz="1647" dirty="0">
                <a:solidFill>
                  <a:srgbClr val="2C5855"/>
                </a:solidFill>
                <a:latin typeface="Book Antiqua"/>
                <a:cs typeface="Book Antiqua"/>
              </a:rPr>
              <a:t>All</a:t>
            </a:r>
            <a:r>
              <a:rPr sz="1647" spc="60" dirty="0">
                <a:solidFill>
                  <a:srgbClr val="2C5855"/>
                </a:solidFill>
                <a:latin typeface="Book Antiqua"/>
                <a:cs typeface="Book Antiqua"/>
              </a:rPr>
              <a:t> </a:t>
            </a:r>
            <a:r>
              <a:rPr sz="1647" spc="85" dirty="0">
                <a:solidFill>
                  <a:srgbClr val="2C5855"/>
                </a:solidFill>
                <a:latin typeface="Book Antiqua"/>
                <a:cs typeface="Book Antiqua"/>
              </a:rPr>
              <a:t>Economic</a:t>
            </a:r>
            <a:r>
              <a:rPr sz="1647" spc="60" dirty="0">
                <a:solidFill>
                  <a:srgbClr val="2C5855"/>
                </a:solidFill>
                <a:latin typeface="Book Antiqua"/>
                <a:cs typeface="Book Antiqua"/>
              </a:rPr>
              <a:t> </a:t>
            </a:r>
            <a:r>
              <a:rPr sz="1647" spc="90" dirty="0">
                <a:solidFill>
                  <a:srgbClr val="2C5855"/>
                </a:solidFill>
                <a:latin typeface="Book Antiqua"/>
                <a:cs typeface="Book Antiqua"/>
              </a:rPr>
              <a:t>Impact</a:t>
            </a:r>
            <a:r>
              <a:rPr sz="1647" spc="64" dirty="0">
                <a:solidFill>
                  <a:srgbClr val="2C5855"/>
                </a:solidFill>
                <a:latin typeface="Book Antiqua"/>
                <a:cs typeface="Book Antiqua"/>
              </a:rPr>
              <a:t> reports </a:t>
            </a:r>
            <a:r>
              <a:rPr sz="1647" spc="60" dirty="0">
                <a:solidFill>
                  <a:srgbClr val="2C5855"/>
                </a:solidFill>
                <a:latin typeface="Book Antiqua"/>
                <a:cs typeface="Book Antiqua"/>
              </a:rPr>
              <a:t>including </a:t>
            </a:r>
            <a:r>
              <a:rPr sz="1647" spc="90" dirty="0">
                <a:solidFill>
                  <a:srgbClr val="2C5855"/>
                </a:solidFill>
                <a:latin typeface="Book Antiqua"/>
                <a:cs typeface="Book Antiqua"/>
              </a:rPr>
              <a:t>county</a:t>
            </a:r>
            <a:r>
              <a:rPr sz="1647" spc="60" dirty="0">
                <a:solidFill>
                  <a:srgbClr val="2C5855"/>
                </a:solidFill>
                <a:latin typeface="Book Antiqua"/>
                <a:cs typeface="Book Antiqua"/>
              </a:rPr>
              <a:t> </a:t>
            </a:r>
            <a:r>
              <a:rPr sz="1647" spc="52" dirty="0">
                <a:solidFill>
                  <a:srgbClr val="2C5855"/>
                </a:solidFill>
                <a:latin typeface="Book Antiqua"/>
                <a:cs typeface="Book Antiqua"/>
              </a:rPr>
              <a:t>level</a:t>
            </a:r>
            <a:r>
              <a:rPr sz="1647" spc="60" dirty="0">
                <a:solidFill>
                  <a:srgbClr val="2C5855"/>
                </a:solidFill>
                <a:latin typeface="Book Antiqua"/>
                <a:cs typeface="Book Antiqua"/>
              </a:rPr>
              <a:t> </a:t>
            </a:r>
            <a:r>
              <a:rPr sz="1647" spc="101" dirty="0">
                <a:solidFill>
                  <a:srgbClr val="2C5855"/>
                </a:solidFill>
                <a:latin typeface="Book Antiqua"/>
                <a:cs typeface="Book Antiqua"/>
              </a:rPr>
              <a:t>numbers</a:t>
            </a:r>
            <a:r>
              <a:rPr sz="1647" spc="64" dirty="0">
                <a:solidFill>
                  <a:srgbClr val="2C5855"/>
                </a:solidFill>
                <a:latin typeface="Book Antiqua"/>
                <a:cs typeface="Book Antiqua"/>
              </a:rPr>
              <a:t> </a:t>
            </a:r>
            <a:r>
              <a:rPr sz="1647" spc="105" dirty="0">
                <a:solidFill>
                  <a:srgbClr val="2C5855"/>
                </a:solidFill>
                <a:latin typeface="Book Antiqua"/>
                <a:cs typeface="Book Antiqua"/>
              </a:rPr>
              <a:t>can </a:t>
            </a:r>
            <a:r>
              <a:rPr sz="1647" spc="90" dirty="0">
                <a:solidFill>
                  <a:srgbClr val="2C5855"/>
                </a:solidFill>
                <a:latin typeface="Book Antiqua"/>
                <a:cs typeface="Book Antiqua"/>
              </a:rPr>
              <a:t>be</a:t>
            </a:r>
            <a:r>
              <a:rPr sz="1647" spc="56" dirty="0">
                <a:solidFill>
                  <a:srgbClr val="2C5855"/>
                </a:solidFill>
                <a:latin typeface="Book Antiqua"/>
                <a:cs typeface="Book Antiqua"/>
              </a:rPr>
              <a:t> </a:t>
            </a:r>
            <a:r>
              <a:rPr sz="1647" spc="67" dirty="0">
                <a:solidFill>
                  <a:srgbClr val="2C5855"/>
                </a:solidFill>
                <a:latin typeface="Book Antiqua"/>
                <a:cs typeface="Book Antiqua"/>
              </a:rPr>
              <a:t>found</a:t>
            </a:r>
            <a:r>
              <a:rPr sz="1647" spc="56" dirty="0">
                <a:solidFill>
                  <a:srgbClr val="2C5855"/>
                </a:solidFill>
                <a:latin typeface="Book Antiqua"/>
                <a:cs typeface="Book Antiqua"/>
              </a:rPr>
              <a:t> </a:t>
            </a:r>
            <a:r>
              <a:rPr sz="1647" spc="79" dirty="0">
                <a:solidFill>
                  <a:srgbClr val="2C5855"/>
                </a:solidFill>
                <a:latin typeface="Book Antiqua"/>
                <a:cs typeface="Book Antiqua"/>
              </a:rPr>
              <a:t>under</a:t>
            </a:r>
            <a:r>
              <a:rPr sz="1647" spc="-71" dirty="0">
                <a:solidFill>
                  <a:srgbClr val="2C5855"/>
                </a:solidFill>
                <a:latin typeface="Book Antiqua"/>
                <a:cs typeface="Book Antiqua"/>
              </a:rPr>
              <a:t> </a:t>
            </a:r>
            <a:r>
              <a:rPr sz="1647" spc="60" dirty="0">
                <a:solidFill>
                  <a:srgbClr val="2C5855"/>
                </a:solidFill>
                <a:latin typeface="Book Antiqua"/>
                <a:cs typeface="Book Antiqua"/>
              </a:rPr>
              <a:t>Tourism </a:t>
            </a:r>
            <a:r>
              <a:rPr sz="1647" spc="71" dirty="0">
                <a:solidFill>
                  <a:srgbClr val="2C5855"/>
                </a:solidFill>
                <a:latin typeface="Book Antiqua"/>
                <a:cs typeface="Book Antiqua"/>
              </a:rPr>
              <a:t>Resources </a:t>
            </a:r>
            <a:r>
              <a:rPr sz="1647" spc="-7" dirty="0">
                <a:solidFill>
                  <a:srgbClr val="54AAA4"/>
                </a:solidFill>
                <a:latin typeface="Tahoma"/>
                <a:cs typeface="Tahoma"/>
              </a:rPr>
              <a:t>kentuckytourism.com/Industry</a:t>
            </a:r>
            <a:endParaRPr sz="1647">
              <a:latin typeface="Tahoma"/>
              <a:cs typeface="Tahoma"/>
            </a:endParaRPr>
          </a:p>
        </p:txBody>
      </p:sp>
      <p:sp>
        <p:nvSpPr>
          <p:cNvPr id="41" name="object 41"/>
          <p:cNvSpPr txBox="1"/>
          <p:nvPr/>
        </p:nvSpPr>
        <p:spPr>
          <a:xfrm>
            <a:off x="830518" y="6514349"/>
            <a:ext cx="71305" cy="124888"/>
          </a:xfrm>
          <a:prstGeom prst="rect">
            <a:avLst/>
          </a:prstGeom>
        </p:spPr>
        <p:txBody>
          <a:bodyPr vert="horz" wrap="square" lIns="0" tIns="9507" rIns="0" bIns="0" rtlCol="0">
            <a:spAutoFit/>
          </a:bodyPr>
          <a:lstStyle/>
          <a:p>
            <a:pPr marL="9507" defTabSz="684520">
              <a:spcBef>
                <a:spcPts val="75"/>
              </a:spcBef>
            </a:pPr>
            <a:r>
              <a:rPr sz="749" spc="-37" dirty="0">
                <a:latin typeface="Calibri"/>
                <a:cs typeface="Calibri"/>
              </a:rPr>
              <a:t>6</a:t>
            </a:r>
            <a:endParaRPr sz="749">
              <a:latin typeface="Calibri"/>
              <a:cs typeface="Calibri"/>
            </a:endParaRPr>
          </a:p>
        </p:txBody>
      </p:sp>
      <p:pic>
        <p:nvPicPr>
          <p:cNvPr id="42" name="object 2">
            <a:extLst>
              <a:ext uri="{FF2B5EF4-FFF2-40B4-BE49-F238E27FC236}">
                <a16:creationId xmlns:a16="http://schemas.microsoft.com/office/drawing/2014/main" id="{5673DE64-8C73-057C-D9C5-F907CD473AEF}"/>
              </a:ext>
            </a:extLst>
          </p:cNvPr>
          <p:cNvPicPr/>
          <p:nvPr/>
        </p:nvPicPr>
        <p:blipFill>
          <a:blip r:embed="rId8" cstate="print"/>
          <a:stretch>
            <a:fillRect/>
          </a:stretch>
        </p:blipFill>
        <p:spPr>
          <a:xfrm>
            <a:off x="9573947" y="6234218"/>
            <a:ext cx="2662643" cy="60602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BA583F-CE1F-C6E6-3FD5-B136CC57DA25}"/>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2E4227C8-0035-E461-A8E2-45D460230B84}"/>
              </a:ext>
            </a:extLst>
          </p:cNvPr>
          <p:cNvPicPr/>
          <p:nvPr/>
        </p:nvPicPr>
        <p:blipFill>
          <a:blip r:embed="rId3" cstate="print"/>
          <a:stretch>
            <a:fillRect/>
          </a:stretch>
        </p:blipFill>
        <p:spPr>
          <a:xfrm>
            <a:off x="3567054" y="532412"/>
            <a:ext cx="5560750" cy="5560750"/>
          </a:xfrm>
          <a:prstGeom prst="rect">
            <a:avLst/>
          </a:prstGeom>
          <a:effectLst>
            <a:outerShdw blurRad="50800" dist="50800" dir="600000" algn="ctr" rotWithShape="0">
              <a:schemeClr val="bg1">
                <a:alpha val="43000"/>
              </a:schemeClr>
            </a:outerShdw>
          </a:effectLst>
        </p:spPr>
      </p:pic>
      <p:sp>
        <p:nvSpPr>
          <p:cNvPr id="3" name="TextBox 2">
            <a:extLst>
              <a:ext uri="{FF2B5EF4-FFF2-40B4-BE49-F238E27FC236}">
                <a16:creationId xmlns:a16="http://schemas.microsoft.com/office/drawing/2014/main" id="{A366DDCF-036C-CFDE-E60D-2D0EAABFB4E1}"/>
              </a:ext>
            </a:extLst>
          </p:cNvPr>
          <p:cNvSpPr txBox="1"/>
          <p:nvPr/>
        </p:nvSpPr>
        <p:spPr>
          <a:xfrm>
            <a:off x="4429055" y="2357826"/>
            <a:ext cx="184731" cy="276679"/>
          </a:xfrm>
          <a:prstGeom prst="rect">
            <a:avLst/>
          </a:prstGeom>
          <a:noFill/>
        </p:spPr>
        <p:txBody>
          <a:bodyPr wrap="none" rtlCol="0">
            <a:spAutoFit/>
          </a:bodyPr>
          <a:lstStyle/>
          <a:p>
            <a:pPr defTabSz="608442"/>
            <a:endParaRPr lang="en-US" sz="1198" dirty="0"/>
          </a:p>
        </p:txBody>
      </p:sp>
      <p:sp>
        <p:nvSpPr>
          <p:cNvPr id="5" name="TextBox 4">
            <a:extLst>
              <a:ext uri="{FF2B5EF4-FFF2-40B4-BE49-F238E27FC236}">
                <a16:creationId xmlns:a16="http://schemas.microsoft.com/office/drawing/2014/main" id="{A366C7B8-8395-557C-2284-2ACEB6F93CED}"/>
              </a:ext>
            </a:extLst>
          </p:cNvPr>
          <p:cNvSpPr txBox="1"/>
          <p:nvPr/>
        </p:nvSpPr>
        <p:spPr>
          <a:xfrm rot="19062744">
            <a:off x="3922546" y="1607625"/>
            <a:ext cx="2442161" cy="389128"/>
          </a:xfrm>
          <a:prstGeom prst="rect">
            <a:avLst/>
          </a:prstGeom>
          <a:noFill/>
        </p:spPr>
        <p:txBody>
          <a:bodyPr wrap="square" rtlCol="0">
            <a:prstTxWarp prst="textArchUp">
              <a:avLst/>
            </a:prstTxWarp>
            <a:spAutoFit/>
          </a:bodyPr>
          <a:lstStyle/>
          <a:p>
            <a:pPr defTabSz="608442"/>
            <a:r>
              <a:rPr lang="en-US" sz="2129" dirty="0">
                <a:solidFill>
                  <a:prstClr val="white"/>
                </a:solidFill>
              </a:rPr>
              <a:t>Tourism Funding</a:t>
            </a:r>
          </a:p>
        </p:txBody>
      </p:sp>
      <p:sp>
        <p:nvSpPr>
          <p:cNvPr id="6" name="TextBox 5">
            <a:extLst>
              <a:ext uri="{FF2B5EF4-FFF2-40B4-BE49-F238E27FC236}">
                <a16:creationId xmlns:a16="http://schemas.microsoft.com/office/drawing/2014/main" id="{D6E8C2FC-2300-215D-BD31-A1DD41D5B735}"/>
              </a:ext>
            </a:extLst>
          </p:cNvPr>
          <p:cNvSpPr txBox="1"/>
          <p:nvPr/>
        </p:nvSpPr>
        <p:spPr>
          <a:xfrm rot="2688234">
            <a:off x="6447707" y="1909765"/>
            <a:ext cx="2820178" cy="389128"/>
          </a:xfrm>
          <a:prstGeom prst="rect">
            <a:avLst/>
          </a:prstGeom>
          <a:noFill/>
        </p:spPr>
        <p:txBody>
          <a:bodyPr wrap="square" rtlCol="0">
            <a:prstTxWarp prst="textArchUp">
              <a:avLst/>
            </a:prstTxWarp>
            <a:spAutoFit/>
          </a:bodyPr>
          <a:lstStyle/>
          <a:p>
            <a:pPr defTabSz="608442"/>
            <a:r>
              <a:rPr lang="en-US" sz="2129" dirty="0">
                <a:solidFill>
                  <a:prstClr val="white"/>
                </a:solidFill>
              </a:rPr>
              <a:t> Increased Marketing</a:t>
            </a:r>
          </a:p>
        </p:txBody>
      </p:sp>
      <p:sp>
        <p:nvSpPr>
          <p:cNvPr id="7" name="TextBox 6">
            <a:extLst>
              <a:ext uri="{FF2B5EF4-FFF2-40B4-BE49-F238E27FC236}">
                <a16:creationId xmlns:a16="http://schemas.microsoft.com/office/drawing/2014/main" id="{50E3E1CF-E426-D5B5-22D4-D87CDEC2D53D}"/>
              </a:ext>
            </a:extLst>
          </p:cNvPr>
          <p:cNvSpPr txBox="1"/>
          <p:nvPr/>
        </p:nvSpPr>
        <p:spPr>
          <a:xfrm rot="7994101">
            <a:off x="6285960" y="4535986"/>
            <a:ext cx="2484590" cy="389128"/>
          </a:xfrm>
          <a:prstGeom prst="rect">
            <a:avLst/>
          </a:prstGeom>
          <a:noFill/>
        </p:spPr>
        <p:txBody>
          <a:bodyPr wrap="square" rtlCol="0">
            <a:prstTxWarp prst="textArchUp">
              <a:avLst/>
            </a:prstTxWarp>
            <a:spAutoFit/>
          </a:bodyPr>
          <a:lstStyle/>
          <a:p>
            <a:pPr defTabSz="608442"/>
            <a:r>
              <a:rPr lang="en-US" sz="2129" dirty="0">
                <a:solidFill>
                  <a:prstClr val="white"/>
                </a:solidFill>
              </a:rPr>
              <a:t>Higher Awareness</a:t>
            </a:r>
          </a:p>
        </p:txBody>
      </p:sp>
      <p:sp>
        <p:nvSpPr>
          <p:cNvPr id="8" name="TextBox 7">
            <a:extLst>
              <a:ext uri="{FF2B5EF4-FFF2-40B4-BE49-F238E27FC236}">
                <a16:creationId xmlns:a16="http://schemas.microsoft.com/office/drawing/2014/main" id="{62377A98-EE02-840E-F89D-48BBFB2ED19B}"/>
              </a:ext>
            </a:extLst>
          </p:cNvPr>
          <p:cNvSpPr txBox="1"/>
          <p:nvPr/>
        </p:nvSpPr>
        <p:spPr>
          <a:xfrm rot="13611704">
            <a:off x="3785772" y="4318637"/>
            <a:ext cx="2068480" cy="389127"/>
          </a:xfrm>
          <a:prstGeom prst="rect">
            <a:avLst/>
          </a:prstGeom>
          <a:noFill/>
        </p:spPr>
        <p:txBody>
          <a:bodyPr wrap="square" rtlCol="0">
            <a:prstTxWarp prst="textArchUp">
              <a:avLst/>
            </a:prstTxWarp>
            <a:spAutoFit/>
          </a:bodyPr>
          <a:lstStyle/>
          <a:p>
            <a:pPr defTabSz="608442"/>
            <a:r>
              <a:rPr lang="en-US" sz="2129" dirty="0">
                <a:solidFill>
                  <a:prstClr val="white"/>
                </a:solidFill>
              </a:rPr>
              <a:t>More visitation</a:t>
            </a:r>
          </a:p>
        </p:txBody>
      </p:sp>
      <p:sp>
        <p:nvSpPr>
          <p:cNvPr id="9" name="TextBox 8">
            <a:extLst>
              <a:ext uri="{FF2B5EF4-FFF2-40B4-BE49-F238E27FC236}">
                <a16:creationId xmlns:a16="http://schemas.microsoft.com/office/drawing/2014/main" id="{3B8A29EB-E874-655C-1C01-9595F6C006B4}"/>
              </a:ext>
            </a:extLst>
          </p:cNvPr>
          <p:cNvSpPr txBox="1"/>
          <p:nvPr/>
        </p:nvSpPr>
        <p:spPr>
          <a:xfrm>
            <a:off x="5308521" y="2934012"/>
            <a:ext cx="2077813" cy="747641"/>
          </a:xfrm>
          <a:prstGeom prst="rect">
            <a:avLst/>
          </a:prstGeom>
          <a:noFill/>
        </p:spPr>
        <p:txBody>
          <a:bodyPr wrap="none" rtlCol="0">
            <a:spAutoFit/>
          </a:bodyPr>
          <a:lstStyle/>
          <a:p>
            <a:pPr algn="ctr" defTabSz="608442"/>
            <a:r>
              <a:rPr lang="en-US" sz="2129" b="1" dirty="0">
                <a:solidFill>
                  <a:srgbClr val="003764"/>
                </a:solidFill>
                <a:latin typeface="Calibri"/>
              </a:rPr>
              <a:t>Tourism Funding</a:t>
            </a:r>
          </a:p>
          <a:p>
            <a:pPr algn="ctr" defTabSz="608442"/>
            <a:r>
              <a:rPr lang="en-US" sz="2129" b="1" dirty="0">
                <a:solidFill>
                  <a:srgbClr val="003764"/>
                </a:solidFill>
                <a:latin typeface="Calibri"/>
              </a:rPr>
              <a:t>“Circle of Life”</a:t>
            </a:r>
          </a:p>
        </p:txBody>
      </p:sp>
      <p:pic>
        <p:nvPicPr>
          <p:cNvPr id="11" name="object 2">
            <a:extLst>
              <a:ext uri="{FF2B5EF4-FFF2-40B4-BE49-F238E27FC236}">
                <a16:creationId xmlns:a16="http://schemas.microsoft.com/office/drawing/2014/main" id="{00E76198-F781-465B-8468-3F91B4CFE950}"/>
              </a:ext>
            </a:extLst>
          </p:cNvPr>
          <p:cNvPicPr/>
          <p:nvPr/>
        </p:nvPicPr>
        <p:blipFill>
          <a:blip r:embed="rId4" cstate="print"/>
          <a:stretch>
            <a:fillRect/>
          </a:stretch>
        </p:blipFill>
        <p:spPr>
          <a:xfrm>
            <a:off x="9563100" y="6093162"/>
            <a:ext cx="2641600" cy="752138"/>
          </a:xfrm>
          <a:prstGeom prst="rect">
            <a:avLst/>
          </a:prstGeom>
        </p:spPr>
      </p:pic>
    </p:spTree>
    <p:extLst>
      <p:ext uri="{BB962C8B-B14F-4D97-AF65-F5344CB8AC3E}">
        <p14:creationId xmlns:p14="http://schemas.microsoft.com/office/powerpoint/2010/main" val="321065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A535B85-153C-B228-9374-876609AEC9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0F82C0-2FC7-B57F-9BE9-5D5B33C8F927}"/>
              </a:ext>
            </a:extLst>
          </p:cNvPr>
          <p:cNvSpPr txBox="1"/>
          <p:nvPr/>
        </p:nvSpPr>
        <p:spPr>
          <a:xfrm>
            <a:off x="4429055" y="2357826"/>
            <a:ext cx="184731" cy="276679"/>
          </a:xfrm>
          <a:prstGeom prst="rect">
            <a:avLst/>
          </a:prstGeom>
          <a:noFill/>
        </p:spPr>
        <p:txBody>
          <a:bodyPr wrap="none" rtlCol="0">
            <a:spAutoFit/>
          </a:bodyPr>
          <a:lstStyle/>
          <a:p>
            <a:pPr marL="0" marR="0" lvl="0" indent="0" defTabSz="608442" eaLnBrk="1" fontAlgn="auto" latinLnBrk="0" hangingPunct="1">
              <a:lnSpc>
                <a:spcPct val="100000"/>
              </a:lnSpc>
              <a:spcBef>
                <a:spcPts val="0"/>
              </a:spcBef>
              <a:spcAft>
                <a:spcPts val="0"/>
              </a:spcAft>
              <a:buClrTx/>
              <a:buSzTx/>
              <a:buFontTx/>
              <a:buNone/>
              <a:tabLst/>
              <a:defRPr/>
            </a:pPr>
            <a:endParaRPr kumimoji="0" lang="en-US" sz="1198" b="0" i="0" u="none" strike="noStrike" kern="0" cap="none" spc="0" normalizeH="0" baseline="0" noProof="0" dirty="0">
              <a:ln>
                <a:noFill/>
              </a:ln>
              <a:solidFill>
                <a:sysClr val="windowText" lastClr="000000"/>
              </a:solidFill>
              <a:effectLst/>
              <a:uLnTx/>
              <a:uFillTx/>
            </a:endParaRPr>
          </a:p>
        </p:txBody>
      </p:sp>
      <p:sp>
        <p:nvSpPr>
          <p:cNvPr id="5" name="TextBox 4">
            <a:extLst>
              <a:ext uri="{FF2B5EF4-FFF2-40B4-BE49-F238E27FC236}">
                <a16:creationId xmlns:a16="http://schemas.microsoft.com/office/drawing/2014/main" id="{8280B1E7-7357-B5FB-389A-875027D43F2D}"/>
              </a:ext>
            </a:extLst>
          </p:cNvPr>
          <p:cNvSpPr txBox="1"/>
          <p:nvPr/>
        </p:nvSpPr>
        <p:spPr>
          <a:xfrm rot="19062744">
            <a:off x="3922546" y="1607625"/>
            <a:ext cx="2442161" cy="389128"/>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Tourism Funding</a:t>
            </a:r>
          </a:p>
        </p:txBody>
      </p:sp>
      <p:sp>
        <p:nvSpPr>
          <p:cNvPr id="6" name="TextBox 5">
            <a:extLst>
              <a:ext uri="{FF2B5EF4-FFF2-40B4-BE49-F238E27FC236}">
                <a16:creationId xmlns:a16="http://schemas.microsoft.com/office/drawing/2014/main" id="{7ED2A949-50B0-EDAD-6231-26B14ADF858D}"/>
              </a:ext>
            </a:extLst>
          </p:cNvPr>
          <p:cNvSpPr txBox="1"/>
          <p:nvPr/>
        </p:nvSpPr>
        <p:spPr>
          <a:xfrm rot="2688234">
            <a:off x="6447707" y="1909765"/>
            <a:ext cx="2820178" cy="389128"/>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 Increased Marketing</a:t>
            </a:r>
          </a:p>
        </p:txBody>
      </p:sp>
      <p:sp>
        <p:nvSpPr>
          <p:cNvPr id="7" name="TextBox 6">
            <a:extLst>
              <a:ext uri="{FF2B5EF4-FFF2-40B4-BE49-F238E27FC236}">
                <a16:creationId xmlns:a16="http://schemas.microsoft.com/office/drawing/2014/main" id="{64600C9E-9B03-27B7-E211-62383B672458}"/>
              </a:ext>
            </a:extLst>
          </p:cNvPr>
          <p:cNvSpPr txBox="1"/>
          <p:nvPr/>
        </p:nvSpPr>
        <p:spPr>
          <a:xfrm rot="7994101">
            <a:off x="6285960" y="4535986"/>
            <a:ext cx="2484590" cy="389128"/>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Higher Awareness</a:t>
            </a:r>
          </a:p>
        </p:txBody>
      </p:sp>
      <p:sp>
        <p:nvSpPr>
          <p:cNvPr id="8" name="TextBox 7">
            <a:extLst>
              <a:ext uri="{FF2B5EF4-FFF2-40B4-BE49-F238E27FC236}">
                <a16:creationId xmlns:a16="http://schemas.microsoft.com/office/drawing/2014/main" id="{9F5CA1CF-2605-3BE3-128C-563E79A0F548}"/>
              </a:ext>
            </a:extLst>
          </p:cNvPr>
          <p:cNvSpPr txBox="1"/>
          <p:nvPr/>
        </p:nvSpPr>
        <p:spPr>
          <a:xfrm rot="13611704">
            <a:off x="3785772" y="4318637"/>
            <a:ext cx="2068480" cy="389127"/>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More visitation</a:t>
            </a:r>
          </a:p>
        </p:txBody>
      </p:sp>
      <p:sp>
        <p:nvSpPr>
          <p:cNvPr id="9" name="TextBox 8">
            <a:extLst>
              <a:ext uri="{FF2B5EF4-FFF2-40B4-BE49-F238E27FC236}">
                <a16:creationId xmlns:a16="http://schemas.microsoft.com/office/drawing/2014/main" id="{3F573860-090D-1F23-3B37-E3BC50138ACE}"/>
              </a:ext>
            </a:extLst>
          </p:cNvPr>
          <p:cNvSpPr txBox="1"/>
          <p:nvPr/>
        </p:nvSpPr>
        <p:spPr>
          <a:xfrm>
            <a:off x="2292350" y="1650992"/>
            <a:ext cx="9560733" cy="4154984"/>
          </a:xfrm>
          <a:prstGeom prst="rect">
            <a:avLst/>
          </a:prstGeom>
          <a:noFill/>
        </p:spPr>
        <p:txBody>
          <a:bodyPr wrap="square" rtlCol="0">
            <a:spAutoFit/>
          </a:bodyPr>
          <a:lstStyle/>
          <a:p>
            <a:pPr marL="0" marR="0" lvl="0" indent="0" algn="l" defTabSz="608442"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764"/>
                </a:solidFill>
                <a:effectLst/>
                <a:uLnTx/>
                <a:uFillTx/>
                <a:latin typeface="Calibri"/>
              </a:rPr>
              <a:t>KRS</a:t>
            </a:r>
            <a:r>
              <a:rPr lang="en-US" sz="2400" b="1" dirty="0">
                <a:solidFill>
                  <a:srgbClr val="003764"/>
                </a:solidFill>
                <a:latin typeface="Calibri"/>
              </a:rPr>
              <a:t> 142.406(3):  The tourism, meeting, and convention marketing fund shall be used for the sole purpose of marketing and promoting tourism in the Commonwealth including expenditures to market and promote events and venues related to meetings, conventions, trade shows, cultural activities, historical sites, recreation, entertainment, natural phenomena, areas of scenic beauty, craft marketing, and any</a:t>
            </a:r>
          </a:p>
          <a:p>
            <a:pPr marL="0" marR="0" lvl="0" indent="0" algn="l" defTabSz="608442" eaLnBrk="1" fontAlgn="auto" latinLnBrk="0" hangingPunct="1">
              <a:lnSpc>
                <a:spcPct val="100000"/>
              </a:lnSpc>
              <a:spcBef>
                <a:spcPts val="0"/>
              </a:spcBef>
              <a:spcAft>
                <a:spcPts val="0"/>
              </a:spcAft>
              <a:buClrTx/>
              <a:buSzTx/>
              <a:buFontTx/>
              <a:buNone/>
              <a:tabLst/>
              <a:defRPr/>
            </a:pPr>
            <a:r>
              <a:rPr lang="en-US" sz="2400" b="1" dirty="0">
                <a:solidFill>
                  <a:srgbClr val="003764"/>
                </a:solidFill>
                <a:latin typeface="Calibri"/>
              </a:rPr>
              <a:t>other economic activity that brings tourists and visitors to the Commonwealth.</a:t>
            </a:r>
          </a:p>
          <a:p>
            <a:pPr marL="0" marR="0" lvl="0" indent="0" algn="l" defTabSz="608442" eaLnBrk="1" fontAlgn="auto" latinLnBrk="0" hangingPunct="1">
              <a:lnSpc>
                <a:spcPct val="100000"/>
              </a:lnSpc>
              <a:spcBef>
                <a:spcPts val="0"/>
              </a:spcBef>
              <a:spcAft>
                <a:spcPts val="0"/>
              </a:spcAft>
              <a:buClrTx/>
              <a:buSzTx/>
              <a:buFontTx/>
              <a:buNone/>
              <a:tabLst/>
              <a:defRPr/>
            </a:pPr>
            <a:endParaRPr lang="en-US" sz="2400" b="1" dirty="0">
              <a:solidFill>
                <a:srgbClr val="003764"/>
              </a:solidFill>
              <a:latin typeface="Calibri"/>
            </a:endParaRPr>
          </a:p>
          <a:p>
            <a:pPr marL="0" marR="0" lvl="0" indent="0" algn="l" defTabSz="608442" eaLnBrk="1" fontAlgn="auto" latinLnBrk="0" hangingPunct="1">
              <a:lnSpc>
                <a:spcPct val="100000"/>
              </a:lnSpc>
              <a:spcBef>
                <a:spcPts val="0"/>
              </a:spcBef>
              <a:spcAft>
                <a:spcPts val="0"/>
              </a:spcAft>
              <a:buClrTx/>
              <a:buSzTx/>
              <a:buFontTx/>
              <a:buNone/>
              <a:tabLst/>
              <a:defRPr/>
            </a:pPr>
            <a:r>
              <a:rPr lang="en-US" sz="2400" b="1" dirty="0">
                <a:solidFill>
                  <a:srgbClr val="003764"/>
                </a:solidFill>
                <a:latin typeface="Calibri"/>
              </a:rPr>
              <a:t>Marketing and promoting tourism shall not include expenditures on capital construction projects.</a:t>
            </a:r>
            <a:endParaRPr kumimoji="0" lang="en-US" sz="2400" b="1" i="0" u="none" strike="noStrike" kern="0" cap="none" spc="0" normalizeH="0" baseline="0" noProof="0" dirty="0">
              <a:ln>
                <a:noFill/>
              </a:ln>
              <a:solidFill>
                <a:srgbClr val="003764"/>
              </a:solidFill>
              <a:effectLst/>
              <a:uLnTx/>
              <a:uFillTx/>
              <a:latin typeface="Calibri"/>
            </a:endParaRPr>
          </a:p>
        </p:txBody>
      </p:sp>
      <p:pic>
        <p:nvPicPr>
          <p:cNvPr id="2" name="object 2">
            <a:extLst>
              <a:ext uri="{FF2B5EF4-FFF2-40B4-BE49-F238E27FC236}">
                <a16:creationId xmlns:a16="http://schemas.microsoft.com/office/drawing/2014/main" id="{0F330258-9AAF-1869-A6DD-1B72BD687D51}"/>
              </a:ext>
            </a:extLst>
          </p:cNvPr>
          <p:cNvPicPr/>
          <p:nvPr/>
        </p:nvPicPr>
        <p:blipFill>
          <a:blip r:embed="rId3" cstate="print"/>
          <a:stretch>
            <a:fillRect/>
          </a:stretch>
        </p:blipFill>
        <p:spPr>
          <a:xfrm>
            <a:off x="8861426" y="5949951"/>
            <a:ext cx="3343274" cy="895349"/>
          </a:xfrm>
          <a:prstGeom prst="rect">
            <a:avLst/>
          </a:prstGeom>
        </p:spPr>
      </p:pic>
    </p:spTree>
    <p:extLst>
      <p:ext uri="{BB962C8B-B14F-4D97-AF65-F5344CB8AC3E}">
        <p14:creationId xmlns:p14="http://schemas.microsoft.com/office/powerpoint/2010/main" val="37671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CF8581-0654-FC78-F634-3FBAB090E23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C8EBE55-C9AE-6381-7CA8-F78C17E4FDAE}"/>
              </a:ext>
            </a:extLst>
          </p:cNvPr>
          <p:cNvSpPr txBox="1">
            <a:spLocks/>
          </p:cNvSpPr>
          <p:nvPr/>
        </p:nvSpPr>
        <p:spPr>
          <a:xfrm>
            <a:off x="1926038" y="2662061"/>
            <a:ext cx="8352625" cy="3689087"/>
          </a:xfrm>
          <a:prstGeom prst="rect">
            <a:avLst/>
          </a:prstGeom>
        </p:spPr>
        <p:txBody>
          <a:bodyPr wrap="square" lIns="0" tIns="0" rIns="0" bIns="0">
            <a:spAutoFit/>
          </a:bodyPr>
          <a:lstStyle>
            <a:lvl1pPr>
              <a:defRPr sz="6450" b="0" i="0">
                <a:solidFill>
                  <a:srgbClr val="093B60"/>
                </a:solidFill>
                <a:latin typeface="Calibri"/>
                <a:ea typeface="+mj-ea"/>
                <a:cs typeface="Calibri"/>
              </a:defRPr>
            </a:lvl1pPr>
          </a:lstStyle>
          <a:p>
            <a:pPr marL="0" marR="0" lvl="0" indent="0" algn="ctr" defTabSz="608442" eaLnBrk="1" fontAlgn="auto" latinLnBrk="0" hangingPunct="1">
              <a:lnSpc>
                <a:spcPct val="100000"/>
              </a:lnSpc>
              <a:spcBef>
                <a:spcPts val="0"/>
              </a:spcBef>
              <a:spcAft>
                <a:spcPts val="0"/>
              </a:spcAft>
              <a:buClrTx/>
              <a:buSzTx/>
              <a:buFontTx/>
              <a:buNone/>
              <a:tabLst/>
              <a:defRPr/>
            </a:pPr>
            <a:r>
              <a:rPr lang="en-US" sz="3194" b="1" cap="all" dirty="0">
                <a:solidFill>
                  <a:srgbClr val="003764"/>
                </a:solidFill>
              </a:rPr>
              <a:t>Br Subcommittee on Economic Development, Tourism, and Environmental Protection</a:t>
            </a:r>
            <a:br>
              <a:rPr lang="en-US" sz="4292" cap="all" dirty="0">
                <a:solidFill>
                  <a:srgbClr val="003764"/>
                </a:solidFill>
              </a:rPr>
            </a:br>
            <a:r>
              <a:rPr lang="en-US" sz="2395" cap="all" dirty="0">
                <a:solidFill>
                  <a:srgbClr val="003764"/>
                </a:solidFill>
              </a:rPr>
              <a:t>August 20, 2025</a:t>
            </a:r>
          </a:p>
          <a:p>
            <a:pPr marL="0" marR="0" lvl="0" indent="0" algn="ctr" defTabSz="608442" eaLnBrk="1" fontAlgn="auto" latinLnBrk="0" hangingPunct="1">
              <a:lnSpc>
                <a:spcPct val="100000"/>
              </a:lnSpc>
              <a:spcBef>
                <a:spcPts val="0"/>
              </a:spcBef>
              <a:spcAft>
                <a:spcPts val="0"/>
              </a:spcAft>
              <a:buClrTx/>
              <a:buSzTx/>
              <a:buFontTx/>
              <a:buNone/>
              <a:tabLst/>
              <a:defRPr/>
            </a:pPr>
            <a:endParaRPr lang="en-US" sz="1600" b="1">
              <a:solidFill>
                <a:srgbClr val="003764"/>
              </a:solidFill>
            </a:endParaRPr>
          </a:p>
          <a:p>
            <a:pPr marL="0" marR="0" lvl="0" indent="0" algn="ctr" defTabSz="608442" eaLnBrk="1" fontAlgn="auto" latinLnBrk="0" hangingPunct="1">
              <a:lnSpc>
                <a:spcPct val="100000"/>
              </a:lnSpc>
              <a:spcBef>
                <a:spcPts val="0"/>
              </a:spcBef>
              <a:spcAft>
                <a:spcPts val="0"/>
              </a:spcAft>
              <a:buClrTx/>
              <a:buSzTx/>
              <a:buFontTx/>
              <a:buNone/>
              <a:tabLst/>
              <a:defRPr/>
            </a:pPr>
            <a:r>
              <a:rPr lang="en-US" sz="1600" b="1">
                <a:solidFill>
                  <a:srgbClr val="003764"/>
                </a:solidFill>
              </a:rPr>
              <a:t>Mike </a:t>
            </a:r>
            <a:r>
              <a:rPr lang="en-US" sz="1600" b="1" dirty="0">
                <a:solidFill>
                  <a:srgbClr val="003764"/>
                </a:solidFill>
              </a:rPr>
              <a:t>Mangeot</a:t>
            </a:r>
          </a:p>
          <a:p>
            <a:pPr marL="0" marR="0" lvl="0" indent="0" algn="ctr" defTabSz="608442" eaLnBrk="1" fontAlgn="auto" latinLnBrk="0" hangingPunct="1">
              <a:lnSpc>
                <a:spcPct val="100000"/>
              </a:lnSpc>
              <a:spcBef>
                <a:spcPts val="0"/>
              </a:spcBef>
              <a:spcAft>
                <a:spcPts val="0"/>
              </a:spcAft>
              <a:buClrTx/>
              <a:buSzTx/>
              <a:buFontTx/>
              <a:buNone/>
              <a:tabLst/>
              <a:defRPr/>
            </a:pPr>
            <a:r>
              <a:rPr lang="en-US" sz="1600" dirty="0">
                <a:solidFill>
                  <a:srgbClr val="003764"/>
                </a:solidFill>
              </a:rPr>
              <a:t>Department of Tourism Commissioner</a:t>
            </a:r>
          </a:p>
          <a:p>
            <a:pPr marL="0" marR="0" lvl="0" indent="0" algn="ctr" defTabSz="608442" eaLnBrk="1" fontAlgn="auto" latinLnBrk="0" hangingPunct="1">
              <a:lnSpc>
                <a:spcPct val="100000"/>
              </a:lnSpc>
              <a:spcBef>
                <a:spcPts val="0"/>
              </a:spcBef>
              <a:spcAft>
                <a:spcPts val="0"/>
              </a:spcAft>
              <a:buClrTx/>
              <a:buSzTx/>
              <a:buFontTx/>
              <a:buNone/>
              <a:tabLst/>
              <a:defRPr/>
            </a:pPr>
            <a:r>
              <a:rPr lang="en-US" sz="1600" b="1" dirty="0">
                <a:solidFill>
                  <a:srgbClr val="003764"/>
                </a:solidFill>
              </a:rPr>
              <a:t>Mona Juett</a:t>
            </a:r>
          </a:p>
          <a:p>
            <a:pPr marL="0" marR="0" lvl="0" indent="0" algn="ctr" defTabSz="608442" eaLnBrk="1" fontAlgn="auto" latinLnBrk="0" hangingPunct="1">
              <a:lnSpc>
                <a:spcPct val="100000"/>
              </a:lnSpc>
              <a:spcBef>
                <a:spcPts val="0"/>
              </a:spcBef>
              <a:spcAft>
                <a:spcPts val="0"/>
              </a:spcAft>
              <a:buClrTx/>
              <a:buSzTx/>
              <a:buFontTx/>
              <a:buNone/>
              <a:tabLst/>
              <a:defRPr/>
            </a:pPr>
            <a:r>
              <a:rPr lang="en-US" sz="1600" dirty="0">
                <a:solidFill>
                  <a:srgbClr val="003764"/>
                </a:solidFill>
              </a:rPr>
              <a:t>Tourism, Arts and Heritage Cabinet, Chief of Staff</a:t>
            </a:r>
          </a:p>
          <a:p>
            <a:pPr marL="0" marR="0" lvl="0" indent="0" algn="ctr" defTabSz="608442" eaLnBrk="1" fontAlgn="auto" latinLnBrk="0" hangingPunct="1">
              <a:lnSpc>
                <a:spcPct val="100000"/>
              </a:lnSpc>
              <a:spcBef>
                <a:spcPts val="0"/>
              </a:spcBef>
              <a:spcAft>
                <a:spcPts val="0"/>
              </a:spcAft>
              <a:buClrTx/>
              <a:buSzTx/>
              <a:buFontTx/>
              <a:buNone/>
              <a:tabLst/>
              <a:defRPr/>
            </a:pPr>
            <a:endParaRPr lang="en-US" sz="1600" cap="all" dirty="0">
              <a:solidFill>
                <a:srgbClr val="003764"/>
              </a:solidFill>
            </a:endParaRPr>
          </a:p>
          <a:p>
            <a:pPr marL="0" marR="0" lvl="0" indent="0" algn="ctr" defTabSz="608442" eaLnBrk="1" fontAlgn="auto" latinLnBrk="0" hangingPunct="1">
              <a:lnSpc>
                <a:spcPct val="100000"/>
              </a:lnSpc>
              <a:spcBef>
                <a:spcPts val="0"/>
              </a:spcBef>
              <a:spcAft>
                <a:spcPts val="0"/>
              </a:spcAft>
              <a:buClrTx/>
              <a:buSzTx/>
              <a:buFontTx/>
              <a:buNone/>
              <a:tabLst/>
              <a:defRPr/>
            </a:pPr>
            <a:endParaRPr lang="en-US" sz="2395" dirty="0">
              <a:solidFill>
                <a:srgbClr val="003764"/>
              </a:solidFill>
            </a:endParaRPr>
          </a:p>
        </p:txBody>
      </p:sp>
      <p:pic>
        <p:nvPicPr>
          <p:cNvPr id="5" name="object 2">
            <a:extLst>
              <a:ext uri="{FF2B5EF4-FFF2-40B4-BE49-F238E27FC236}">
                <a16:creationId xmlns:a16="http://schemas.microsoft.com/office/drawing/2014/main" id="{EE0862E9-3B6B-27B7-666A-8DDFED39BE94}"/>
              </a:ext>
            </a:extLst>
          </p:cNvPr>
          <p:cNvPicPr/>
          <p:nvPr/>
        </p:nvPicPr>
        <p:blipFill>
          <a:blip r:embed="rId3" cstate="print"/>
          <a:stretch>
            <a:fillRect/>
          </a:stretch>
        </p:blipFill>
        <p:spPr>
          <a:xfrm>
            <a:off x="4430713" y="5749110"/>
            <a:ext cx="3343274" cy="895349"/>
          </a:xfrm>
          <a:prstGeom prst="rect">
            <a:avLst/>
          </a:prstGeom>
        </p:spPr>
      </p:pic>
    </p:spTree>
    <p:extLst>
      <p:ext uri="{BB962C8B-B14F-4D97-AF65-F5344CB8AC3E}">
        <p14:creationId xmlns:p14="http://schemas.microsoft.com/office/powerpoint/2010/main" val="330315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64392D-339A-3D03-744B-40963B6BE7DC}"/>
              </a:ext>
            </a:extLst>
          </p:cNvPr>
          <p:cNvSpPr txBox="1">
            <a:spLocks/>
          </p:cNvSpPr>
          <p:nvPr/>
        </p:nvSpPr>
        <p:spPr>
          <a:xfrm>
            <a:off x="2973070" y="355703"/>
            <a:ext cx="8590259" cy="745341"/>
          </a:xfrm>
          <a:prstGeom prst="rect">
            <a:avLst/>
          </a:prstGeom>
        </p:spPr>
        <p:txBody>
          <a:bodyPr vert="horz" lIns="91271" tIns="45635" rIns="91271" bIns="45635" rtlCol="0" anchor="b">
            <a:norm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defTabSz="608442"/>
            <a:r>
              <a:rPr lang="en-US" sz="3194" b="1" cap="all" dirty="0">
                <a:solidFill>
                  <a:srgbClr val="003764"/>
                </a:solidFill>
                <a:latin typeface="Calibri"/>
              </a:rPr>
              <a:t>Tourism Investment for FY2025-26</a:t>
            </a:r>
          </a:p>
        </p:txBody>
      </p:sp>
      <p:graphicFrame>
        <p:nvGraphicFramePr>
          <p:cNvPr id="10" name="Table 13">
            <a:extLst>
              <a:ext uri="{FF2B5EF4-FFF2-40B4-BE49-F238E27FC236}">
                <a16:creationId xmlns:a16="http://schemas.microsoft.com/office/drawing/2014/main" id="{AF155E4B-6AF4-A614-C47D-75486C35098F}"/>
              </a:ext>
            </a:extLst>
          </p:cNvPr>
          <p:cNvGraphicFramePr>
            <a:graphicFrameLocks noGrp="1"/>
          </p:cNvGraphicFramePr>
          <p:nvPr/>
        </p:nvGraphicFramePr>
        <p:xfrm>
          <a:off x="3011316" y="1394413"/>
          <a:ext cx="8513767" cy="4250940"/>
        </p:xfrm>
        <a:graphic>
          <a:graphicData uri="http://schemas.openxmlformats.org/drawingml/2006/table">
            <a:tbl>
              <a:tblPr firstRow="1" bandRow="1">
                <a:tableStyleId>{7DF18680-E054-41AD-8BC1-D1AEF772440D}</a:tableStyleId>
              </a:tblPr>
              <a:tblGrid>
                <a:gridCol w="4503608">
                  <a:extLst>
                    <a:ext uri="{9D8B030D-6E8A-4147-A177-3AD203B41FA5}">
                      <a16:colId xmlns:a16="http://schemas.microsoft.com/office/drawing/2014/main" val="3501012282"/>
                    </a:ext>
                  </a:extLst>
                </a:gridCol>
                <a:gridCol w="1977531">
                  <a:extLst>
                    <a:ext uri="{9D8B030D-6E8A-4147-A177-3AD203B41FA5}">
                      <a16:colId xmlns:a16="http://schemas.microsoft.com/office/drawing/2014/main" val="803235665"/>
                    </a:ext>
                  </a:extLst>
                </a:gridCol>
                <a:gridCol w="2032628">
                  <a:extLst>
                    <a:ext uri="{9D8B030D-6E8A-4147-A177-3AD203B41FA5}">
                      <a16:colId xmlns:a16="http://schemas.microsoft.com/office/drawing/2014/main" val="2287425852"/>
                    </a:ext>
                  </a:extLst>
                </a:gridCol>
              </a:tblGrid>
              <a:tr h="496918">
                <a:tc>
                  <a:txBody>
                    <a:bodyPr/>
                    <a:lstStyle/>
                    <a:p>
                      <a:r>
                        <a:rPr lang="en-US" sz="2700" cap="all" baseline="0" dirty="0">
                          <a:latin typeface="+mn-lt"/>
                          <a:cs typeface="Arial" panose="020B0604020202020204" pitchFamily="34" charset="0"/>
                        </a:rPr>
                        <a:t>Agency/Organizations</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764"/>
                    </a:solidFill>
                  </a:tcPr>
                </a:tc>
                <a:tc>
                  <a:txBody>
                    <a:bodyPr/>
                    <a:lstStyle/>
                    <a:p>
                      <a:r>
                        <a:rPr lang="en-US" sz="2700" cap="all" baseline="0" dirty="0">
                          <a:latin typeface="+mn-lt"/>
                          <a:cs typeface="Arial" panose="020B0604020202020204" pitchFamily="34" charset="0"/>
                        </a:rPr>
                        <a:t>FY2025</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764"/>
                    </a:solidFill>
                  </a:tcPr>
                </a:tc>
                <a:tc>
                  <a:txBody>
                    <a:bodyPr/>
                    <a:lstStyle/>
                    <a:p>
                      <a:r>
                        <a:rPr lang="en-US" sz="2700" cap="all" baseline="0" dirty="0">
                          <a:latin typeface="+mn-lt"/>
                          <a:cs typeface="Arial" panose="020B0604020202020204" pitchFamily="34" charset="0"/>
                        </a:rPr>
                        <a:t>FY2026</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764"/>
                    </a:solidFill>
                  </a:tcPr>
                </a:tc>
                <a:extLst>
                  <a:ext uri="{0D108BD9-81ED-4DB2-BD59-A6C34878D82A}">
                    <a16:rowId xmlns:a16="http://schemas.microsoft.com/office/drawing/2014/main" val="3520320583"/>
                  </a:ext>
                </a:extLst>
              </a:tr>
              <a:tr h="902565">
                <a:tc>
                  <a:txBody>
                    <a:bodyPr/>
                    <a:lstStyle/>
                    <a:p>
                      <a:r>
                        <a:rPr lang="en-US" sz="2700" dirty="0">
                          <a:solidFill>
                            <a:srgbClr val="003764"/>
                          </a:solidFill>
                          <a:latin typeface="+mn-lt"/>
                        </a:rPr>
                        <a:t>TAH: Tourism Meeting and Convention Marketing Fund</a:t>
                      </a:r>
                      <a:endParaRPr lang="en-US" sz="2700" dirty="0">
                        <a:solidFill>
                          <a:srgbClr val="003764"/>
                        </a:solidFill>
                        <a:latin typeface="+mn-lt"/>
                        <a:cs typeface="Arial" panose="020B0604020202020204" pitchFamily="34" charset="0"/>
                      </a:endParaRP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700" dirty="0">
                          <a:solidFill>
                            <a:srgbClr val="003764"/>
                          </a:solidFill>
                          <a:latin typeface="+mn-lt"/>
                        </a:rPr>
                        <a:t>$20,000,000</a:t>
                      </a:r>
                      <a:endParaRPr lang="en-US" sz="2700" dirty="0">
                        <a:solidFill>
                          <a:srgbClr val="003764"/>
                        </a:solidFill>
                        <a:latin typeface="+mn-lt"/>
                        <a:cs typeface="Arial" panose="020B0604020202020204" pitchFamily="34" charset="0"/>
                      </a:endParaRP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700" dirty="0">
                          <a:solidFill>
                            <a:srgbClr val="003764"/>
                          </a:solidFill>
                          <a:latin typeface="+mn-lt"/>
                        </a:rPr>
                        <a:t>$24,000,000</a:t>
                      </a:r>
                      <a:endParaRPr lang="en-US" sz="2700" dirty="0">
                        <a:solidFill>
                          <a:srgbClr val="003764"/>
                        </a:solidFill>
                        <a:latin typeface="+mn-lt"/>
                        <a:cs typeface="Arial" panose="020B0604020202020204" pitchFamily="34" charset="0"/>
                      </a:endParaRP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70484838"/>
                  </a:ext>
                </a:extLst>
              </a:tr>
              <a:tr h="902565">
                <a:tc>
                  <a:txBody>
                    <a:bodyPr/>
                    <a:lstStyle/>
                    <a:p>
                      <a:r>
                        <a:rPr lang="en-US" sz="2700" dirty="0">
                          <a:solidFill>
                            <a:srgbClr val="003764"/>
                          </a:solidFill>
                          <a:latin typeface="+mn-lt"/>
                          <a:cs typeface="Arial" panose="020B0604020202020204" pitchFamily="34" charset="0"/>
                        </a:rPr>
                        <a:t>Kentucky Mountain Regional Recreation Authority</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700" dirty="0">
                          <a:solidFill>
                            <a:srgbClr val="003764"/>
                          </a:solidFill>
                          <a:latin typeface="+mn-lt"/>
                          <a:cs typeface="Arial" panose="020B0604020202020204" pitchFamily="34" charset="0"/>
                        </a:rPr>
                        <a:t>$1,750,000</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700" dirty="0">
                          <a:solidFill>
                            <a:srgbClr val="003764"/>
                          </a:solidFill>
                          <a:latin typeface="+mn-lt"/>
                          <a:cs typeface="Arial" panose="020B0604020202020204" pitchFamily="34" charset="0"/>
                        </a:rPr>
                        <a:t>$1,250,000</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706102"/>
                  </a:ext>
                </a:extLst>
              </a:tr>
              <a:tr h="496918">
                <a:tc>
                  <a:txBody>
                    <a:bodyPr/>
                    <a:lstStyle/>
                    <a:p>
                      <a:r>
                        <a:rPr lang="en-US" sz="2700" dirty="0">
                          <a:solidFill>
                            <a:srgbClr val="003764"/>
                          </a:solidFill>
                          <a:latin typeface="+mn-lt"/>
                          <a:cs typeface="Arial" panose="020B0604020202020204" pitchFamily="34" charset="0"/>
                        </a:rPr>
                        <a:t>National Quilt Museum</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700" dirty="0">
                          <a:solidFill>
                            <a:srgbClr val="003764"/>
                          </a:solidFill>
                          <a:latin typeface="+mn-lt"/>
                          <a:cs typeface="Arial" panose="020B0604020202020204" pitchFamily="34" charset="0"/>
                        </a:rPr>
                        <a:t>$500,000</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sz="2700" dirty="0">
                        <a:solidFill>
                          <a:srgbClr val="003764"/>
                        </a:solidFill>
                        <a:latin typeface="+mn-lt"/>
                        <a:cs typeface="Arial" panose="020B0604020202020204" pitchFamily="34" charset="0"/>
                      </a:endParaRP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181607597"/>
                  </a:ext>
                </a:extLst>
              </a:tr>
              <a:tr h="902565">
                <a:tc>
                  <a:txBody>
                    <a:bodyPr/>
                    <a:lstStyle/>
                    <a:p>
                      <a:r>
                        <a:rPr lang="en-US" sz="2700" dirty="0">
                          <a:solidFill>
                            <a:srgbClr val="003764"/>
                          </a:solidFill>
                          <a:latin typeface="+mn-lt"/>
                          <a:cs typeface="Arial" panose="020B0604020202020204" pitchFamily="34" charset="0"/>
                        </a:rPr>
                        <a:t>Southern Kentucky Tourism Initiative </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700" dirty="0">
                          <a:solidFill>
                            <a:srgbClr val="003764"/>
                          </a:solidFill>
                          <a:latin typeface="+mn-lt"/>
                          <a:cs typeface="Arial" panose="020B0604020202020204" pitchFamily="34" charset="0"/>
                        </a:rPr>
                        <a:t>$500,000</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700" dirty="0">
                        <a:solidFill>
                          <a:srgbClr val="003764"/>
                        </a:solidFill>
                        <a:latin typeface="+mn-lt"/>
                        <a:cs typeface="Arial" panose="020B0604020202020204" pitchFamily="34" charset="0"/>
                      </a:endParaRP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539267"/>
                  </a:ext>
                </a:extLst>
              </a:tr>
              <a:tr h="496918">
                <a:tc>
                  <a:txBody>
                    <a:bodyPr/>
                    <a:lstStyle/>
                    <a:p>
                      <a:r>
                        <a:rPr lang="en-US" sz="2700" b="1" dirty="0">
                          <a:solidFill>
                            <a:srgbClr val="003764"/>
                          </a:solidFill>
                          <a:latin typeface="+mn-lt"/>
                          <a:cs typeface="Arial" panose="020B0604020202020204" pitchFamily="34" charset="0"/>
                        </a:rPr>
                        <a:t>TOTAL Appropriation</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700" b="1" dirty="0">
                          <a:solidFill>
                            <a:srgbClr val="003764"/>
                          </a:solidFill>
                          <a:latin typeface="+mn-lt"/>
                          <a:cs typeface="Arial" panose="020B0604020202020204" pitchFamily="34" charset="0"/>
                        </a:rPr>
                        <a:t>$22,750,000</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700" b="1" dirty="0">
                          <a:solidFill>
                            <a:srgbClr val="003764"/>
                          </a:solidFill>
                          <a:latin typeface="+mn-lt"/>
                          <a:cs typeface="Arial" panose="020B0604020202020204" pitchFamily="34" charset="0"/>
                        </a:rPr>
                        <a:t>$25,250,000</a:t>
                      </a:r>
                    </a:p>
                  </a:txBody>
                  <a:tcPr marL="91271" marR="91271" marT="45635" marB="456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59598721"/>
                  </a:ext>
                </a:extLst>
              </a:tr>
            </a:tbl>
          </a:graphicData>
        </a:graphic>
      </p:graphicFrame>
      <p:pic>
        <p:nvPicPr>
          <p:cNvPr id="6" name="object 2">
            <a:extLst>
              <a:ext uri="{FF2B5EF4-FFF2-40B4-BE49-F238E27FC236}">
                <a16:creationId xmlns:a16="http://schemas.microsoft.com/office/drawing/2014/main" id="{5F186F67-085B-2585-B3E3-F9947672CCF3}"/>
              </a:ext>
            </a:extLst>
          </p:cNvPr>
          <p:cNvPicPr/>
          <p:nvPr/>
        </p:nvPicPr>
        <p:blipFill>
          <a:blip r:embed="rId3" cstate="print"/>
          <a:stretch>
            <a:fillRect/>
          </a:stretch>
        </p:blipFill>
        <p:spPr>
          <a:xfrm>
            <a:off x="8861426" y="5938722"/>
            <a:ext cx="3343274" cy="895349"/>
          </a:xfrm>
          <a:prstGeom prst="rect">
            <a:avLst/>
          </a:prstGeom>
        </p:spPr>
      </p:pic>
    </p:spTree>
    <p:extLst>
      <p:ext uri="{BB962C8B-B14F-4D97-AF65-F5344CB8AC3E}">
        <p14:creationId xmlns:p14="http://schemas.microsoft.com/office/powerpoint/2010/main" val="31538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2088310-EA61-D27B-C034-6799C5307795}"/>
              </a:ext>
            </a:extLst>
          </p:cNvPr>
          <p:cNvGraphicFramePr/>
          <p:nvPr>
            <p:extLst>
              <p:ext uri="{D42A27DB-BD31-4B8C-83A1-F6EECF244321}">
                <p14:modId xmlns:p14="http://schemas.microsoft.com/office/powerpoint/2010/main" val="2458936544"/>
              </p:ext>
            </p:extLst>
          </p:nvPr>
        </p:nvGraphicFramePr>
        <p:xfrm>
          <a:off x="671594" y="306436"/>
          <a:ext cx="10861511" cy="6001876"/>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descr="Logo&#10;&#10;Description automatically generated with medium confidence">
            <a:extLst>
              <a:ext uri="{FF2B5EF4-FFF2-40B4-BE49-F238E27FC236}">
                <a16:creationId xmlns:a16="http://schemas.microsoft.com/office/drawing/2014/main" id="{DBDAE59C-027F-17B6-9A81-B664F3190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749" y="6314662"/>
            <a:ext cx="2104346" cy="561159"/>
          </a:xfrm>
          <a:prstGeom prst="rect">
            <a:avLst/>
          </a:prstGeom>
        </p:spPr>
      </p:pic>
    </p:spTree>
    <p:extLst>
      <p:ext uri="{BB962C8B-B14F-4D97-AF65-F5344CB8AC3E}">
        <p14:creationId xmlns:p14="http://schemas.microsoft.com/office/powerpoint/2010/main" val="59465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5B6DDB86-9DAD-0D8D-BAC0-08A85E30FD40}"/>
              </a:ext>
            </a:extLst>
          </p:cNvPr>
          <p:cNvPicPr/>
          <p:nvPr/>
        </p:nvPicPr>
        <p:blipFill>
          <a:blip r:embed="rId3" cstate="print"/>
          <a:stretch>
            <a:fillRect/>
          </a:stretch>
        </p:blipFill>
        <p:spPr>
          <a:xfrm>
            <a:off x="3567054" y="532412"/>
            <a:ext cx="5560750" cy="5560750"/>
          </a:xfrm>
          <a:prstGeom prst="rect">
            <a:avLst/>
          </a:prstGeom>
          <a:effectLst>
            <a:outerShdw blurRad="50800" dist="50800" dir="600000" algn="ctr" rotWithShape="0">
              <a:schemeClr val="bg1">
                <a:alpha val="43000"/>
              </a:schemeClr>
            </a:outerShdw>
          </a:effectLst>
        </p:spPr>
      </p:pic>
      <p:sp>
        <p:nvSpPr>
          <p:cNvPr id="3" name="TextBox 2">
            <a:extLst>
              <a:ext uri="{FF2B5EF4-FFF2-40B4-BE49-F238E27FC236}">
                <a16:creationId xmlns:a16="http://schemas.microsoft.com/office/drawing/2014/main" id="{CEFD79A5-BB9D-F63A-2E12-99F4014EB112}"/>
              </a:ext>
            </a:extLst>
          </p:cNvPr>
          <p:cNvSpPr txBox="1"/>
          <p:nvPr/>
        </p:nvSpPr>
        <p:spPr>
          <a:xfrm>
            <a:off x="4429055" y="2357826"/>
            <a:ext cx="184731" cy="276679"/>
          </a:xfrm>
          <a:prstGeom prst="rect">
            <a:avLst/>
          </a:prstGeom>
          <a:noFill/>
        </p:spPr>
        <p:txBody>
          <a:bodyPr wrap="none" rtlCol="0">
            <a:spAutoFit/>
          </a:bodyPr>
          <a:lstStyle/>
          <a:p>
            <a:pPr defTabSz="608442"/>
            <a:endParaRPr lang="en-US" sz="1198" dirty="0"/>
          </a:p>
        </p:txBody>
      </p:sp>
      <p:sp>
        <p:nvSpPr>
          <p:cNvPr id="5" name="TextBox 4">
            <a:extLst>
              <a:ext uri="{FF2B5EF4-FFF2-40B4-BE49-F238E27FC236}">
                <a16:creationId xmlns:a16="http://schemas.microsoft.com/office/drawing/2014/main" id="{5DBF50EA-4BD6-96B7-E3E0-7E74216EC903}"/>
              </a:ext>
            </a:extLst>
          </p:cNvPr>
          <p:cNvSpPr txBox="1"/>
          <p:nvPr/>
        </p:nvSpPr>
        <p:spPr>
          <a:xfrm rot="19062744">
            <a:off x="3922546" y="1607625"/>
            <a:ext cx="2442161" cy="389128"/>
          </a:xfrm>
          <a:prstGeom prst="rect">
            <a:avLst/>
          </a:prstGeom>
          <a:noFill/>
        </p:spPr>
        <p:txBody>
          <a:bodyPr wrap="square" rtlCol="0">
            <a:prstTxWarp prst="textArchUp">
              <a:avLst/>
            </a:prstTxWarp>
            <a:spAutoFit/>
          </a:bodyPr>
          <a:lstStyle/>
          <a:p>
            <a:pPr defTabSz="608442"/>
            <a:r>
              <a:rPr lang="en-US" sz="2129" dirty="0">
                <a:solidFill>
                  <a:prstClr val="white"/>
                </a:solidFill>
              </a:rPr>
              <a:t>Tourism Funding</a:t>
            </a:r>
          </a:p>
        </p:txBody>
      </p:sp>
      <p:sp>
        <p:nvSpPr>
          <p:cNvPr id="6" name="TextBox 5">
            <a:extLst>
              <a:ext uri="{FF2B5EF4-FFF2-40B4-BE49-F238E27FC236}">
                <a16:creationId xmlns:a16="http://schemas.microsoft.com/office/drawing/2014/main" id="{08EA6DD3-9301-8185-64B4-EDF9BA2A17EA}"/>
              </a:ext>
            </a:extLst>
          </p:cNvPr>
          <p:cNvSpPr txBox="1"/>
          <p:nvPr/>
        </p:nvSpPr>
        <p:spPr>
          <a:xfrm rot="2688234">
            <a:off x="6447707" y="1909765"/>
            <a:ext cx="2820178" cy="389128"/>
          </a:xfrm>
          <a:prstGeom prst="rect">
            <a:avLst/>
          </a:prstGeom>
          <a:noFill/>
        </p:spPr>
        <p:txBody>
          <a:bodyPr wrap="square" rtlCol="0">
            <a:prstTxWarp prst="textArchUp">
              <a:avLst/>
            </a:prstTxWarp>
            <a:spAutoFit/>
          </a:bodyPr>
          <a:lstStyle/>
          <a:p>
            <a:pPr defTabSz="608442"/>
            <a:r>
              <a:rPr lang="en-US" sz="2129" dirty="0">
                <a:solidFill>
                  <a:prstClr val="white"/>
                </a:solidFill>
              </a:rPr>
              <a:t> Increased Marketing</a:t>
            </a:r>
          </a:p>
        </p:txBody>
      </p:sp>
      <p:sp>
        <p:nvSpPr>
          <p:cNvPr id="7" name="TextBox 6">
            <a:extLst>
              <a:ext uri="{FF2B5EF4-FFF2-40B4-BE49-F238E27FC236}">
                <a16:creationId xmlns:a16="http://schemas.microsoft.com/office/drawing/2014/main" id="{29573E42-C91D-408B-CD93-0671E955376E}"/>
              </a:ext>
            </a:extLst>
          </p:cNvPr>
          <p:cNvSpPr txBox="1"/>
          <p:nvPr/>
        </p:nvSpPr>
        <p:spPr>
          <a:xfrm rot="7994101">
            <a:off x="6285960" y="4535986"/>
            <a:ext cx="2484590" cy="389128"/>
          </a:xfrm>
          <a:prstGeom prst="rect">
            <a:avLst/>
          </a:prstGeom>
          <a:noFill/>
        </p:spPr>
        <p:txBody>
          <a:bodyPr wrap="square" rtlCol="0">
            <a:prstTxWarp prst="textArchUp">
              <a:avLst/>
            </a:prstTxWarp>
            <a:spAutoFit/>
          </a:bodyPr>
          <a:lstStyle/>
          <a:p>
            <a:pPr defTabSz="608442"/>
            <a:r>
              <a:rPr lang="en-US" sz="2129" dirty="0">
                <a:solidFill>
                  <a:prstClr val="white"/>
                </a:solidFill>
              </a:rPr>
              <a:t>Higher Awareness</a:t>
            </a:r>
          </a:p>
        </p:txBody>
      </p:sp>
      <p:sp>
        <p:nvSpPr>
          <p:cNvPr id="8" name="TextBox 7">
            <a:extLst>
              <a:ext uri="{FF2B5EF4-FFF2-40B4-BE49-F238E27FC236}">
                <a16:creationId xmlns:a16="http://schemas.microsoft.com/office/drawing/2014/main" id="{D39BC07A-5742-BFA6-FF32-665FE3323AC4}"/>
              </a:ext>
            </a:extLst>
          </p:cNvPr>
          <p:cNvSpPr txBox="1"/>
          <p:nvPr/>
        </p:nvSpPr>
        <p:spPr>
          <a:xfrm rot="13611704">
            <a:off x="3785772" y="4318637"/>
            <a:ext cx="2068480" cy="389127"/>
          </a:xfrm>
          <a:prstGeom prst="rect">
            <a:avLst/>
          </a:prstGeom>
          <a:noFill/>
        </p:spPr>
        <p:txBody>
          <a:bodyPr wrap="square" rtlCol="0">
            <a:prstTxWarp prst="textArchUp">
              <a:avLst/>
            </a:prstTxWarp>
            <a:spAutoFit/>
          </a:bodyPr>
          <a:lstStyle/>
          <a:p>
            <a:pPr defTabSz="608442"/>
            <a:r>
              <a:rPr lang="en-US" sz="2129" dirty="0">
                <a:solidFill>
                  <a:prstClr val="white"/>
                </a:solidFill>
              </a:rPr>
              <a:t>More visitation</a:t>
            </a:r>
          </a:p>
        </p:txBody>
      </p:sp>
      <p:sp>
        <p:nvSpPr>
          <p:cNvPr id="9" name="TextBox 8">
            <a:extLst>
              <a:ext uri="{FF2B5EF4-FFF2-40B4-BE49-F238E27FC236}">
                <a16:creationId xmlns:a16="http://schemas.microsoft.com/office/drawing/2014/main" id="{9698A0B0-47B2-222A-13A0-12A70D3FC688}"/>
              </a:ext>
            </a:extLst>
          </p:cNvPr>
          <p:cNvSpPr txBox="1"/>
          <p:nvPr/>
        </p:nvSpPr>
        <p:spPr>
          <a:xfrm>
            <a:off x="5308521" y="2934012"/>
            <a:ext cx="2077813" cy="747641"/>
          </a:xfrm>
          <a:prstGeom prst="rect">
            <a:avLst/>
          </a:prstGeom>
          <a:noFill/>
        </p:spPr>
        <p:txBody>
          <a:bodyPr wrap="none" rtlCol="0">
            <a:spAutoFit/>
          </a:bodyPr>
          <a:lstStyle/>
          <a:p>
            <a:pPr algn="ctr" defTabSz="608442"/>
            <a:r>
              <a:rPr lang="en-US" sz="2129" b="1" dirty="0">
                <a:solidFill>
                  <a:srgbClr val="003764"/>
                </a:solidFill>
                <a:latin typeface="Calibri"/>
              </a:rPr>
              <a:t>Tourism Funding</a:t>
            </a:r>
          </a:p>
          <a:p>
            <a:pPr algn="ctr" defTabSz="608442"/>
            <a:r>
              <a:rPr lang="en-US" sz="2129" b="1" dirty="0">
                <a:solidFill>
                  <a:srgbClr val="003764"/>
                </a:solidFill>
                <a:latin typeface="Calibri"/>
              </a:rPr>
              <a:t>“Circle of Life”</a:t>
            </a:r>
          </a:p>
        </p:txBody>
      </p:sp>
      <p:pic>
        <p:nvPicPr>
          <p:cNvPr id="4" name="object 2">
            <a:extLst>
              <a:ext uri="{FF2B5EF4-FFF2-40B4-BE49-F238E27FC236}">
                <a16:creationId xmlns:a16="http://schemas.microsoft.com/office/drawing/2014/main" id="{554963C8-D512-18AA-BF72-37835C9FC740}"/>
              </a:ext>
            </a:extLst>
          </p:cNvPr>
          <p:cNvPicPr/>
          <p:nvPr/>
        </p:nvPicPr>
        <p:blipFill>
          <a:blip r:embed="rId4" cstate="print"/>
          <a:stretch>
            <a:fillRect/>
          </a:stretch>
        </p:blipFill>
        <p:spPr>
          <a:xfrm>
            <a:off x="8861426" y="5949951"/>
            <a:ext cx="3343274" cy="895349"/>
          </a:xfrm>
          <a:prstGeom prst="rect">
            <a:avLst/>
          </a:prstGeom>
        </p:spPr>
      </p:pic>
    </p:spTree>
    <p:extLst>
      <p:ext uri="{BB962C8B-B14F-4D97-AF65-F5344CB8AC3E}">
        <p14:creationId xmlns:p14="http://schemas.microsoft.com/office/powerpoint/2010/main" val="816104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p:cNvGrpSpPr/>
        <p:nvPr/>
      </p:nvGrpSpPr>
      <p:grpSpPr>
        <a:xfrm>
          <a:off x="0" y="0"/>
          <a:ext cx="0" cy="0"/>
          <a:chOff x="0" y="0"/>
          <a:chExt cx="0" cy="0"/>
        </a:xfrm>
      </p:grpSpPr>
      <p:sp>
        <p:nvSpPr>
          <p:cNvPr id="2" name="object 2"/>
          <p:cNvSpPr/>
          <p:nvPr/>
        </p:nvSpPr>
        <p:spPr>
          <a:xfrm>
            <a:off x="730903" y="796966"/>
            <a:ext cx="10188510" cy="5781910"/>
          </a:xfrm>
          <a:custGeom>
            <a:avLst/>
            <a:gdLst/>
            <a:ahLst/>
            <a:cxnLst/>
            <a:rect l="l" t="t" r="r" b="b"/>
            <a:pathLst>
              <a:path w="9144000" h="4400550">
                <a:moveTo>
                  <a:pt x="9144000" y="0"/>
                </a:moveTo>
                <a:lnTo>
                  <a:pt x="0" y="0"/>
                </a:lnTo>
                <a:lnTo>
                  <a:pt x="0" y="4400550"/>
                </a:lnTo>
                <a:lnTo>
                  <a:pt x="9144000" y="4400550"/>
                </a:lnTo>
                <a:lnTo>
                  <a:pt x="9144000" y="0"/>
                </a:lnTo>
                <a:close/>
              </a:path>
            </a:pathLst>
          </a:custGeom>
          <a:solidFill>
            <a:schemeClr val="tx2">
              <a:lumMod val="75000"/>
              <a:alpha val="0"/>
            </a:schemeClr>
          </a:solidFill>
        </p:spPr>
        <p:txBody>
          <a:bodyPr wrap="square" lIns="0" tIns="0" rIns="0" bIns="0" rtlCol="0"/>
          <a:lstStyle/>
          <a:p>
            <a:pPr algn="l" defTabSz="1216854" rtl="0" eaLnBrk="0" fontAlgn="base" hangingPunct="0">
              <a:spcBef>
                <a:spcPct val="20000"/>
              </a:spcBef>
              <a:spcAft>
                <a:spcPct val="0"/>
              </a:spcAft>
              <a:defRPr/>
            </a:pPr>
            <a:r>
              <a:rPr lang="en-US" sz="2000" b="1" dirty="0">
                <a:solidFill>
                  <a:prstClr val="white"/>
                </a:solidFill>
                <a:latin typeface="Calibri" panose="020F0502020204030204"/>
                <a:ea typeface="ＭＳ Ｐゴシック" pitchFamily="-1" charset="-128"/>
                <a:cs typeface="+mn-cs"/>
              </a:rPr>
              <a:t>Responsibilities:</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Marketing &amp; Advertising</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2024 placed $10.8 million in paid media</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Pillars:  Horses, Bourbon, Outdoors, Music, Arts, Culinary, History</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Public Relations/Communications</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24/7, 365 day-a-year program that works to place articles and stories promoting Kentucky as a tourism destination.</a:t>
            </a:r>
          </a:p>
          <a:p>
            <a:pPr marL="988693" lvl="1" indent="-380266"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International Marketing</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International visitors spend 6X the amount of domestic travelers per visit ($775/$124)</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Primary markets are Canada, UK, Germany, and France.</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Cultural Heritage</a:t>
            </a:r>
          </a:p>
          <a:p>
            <a:pPr marL="1546225" lvl="3" indent="-349250"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Launched African American Heritage Trail in June</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Website Development/Content Creation</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Regional Marketing &amp; Matching Funds </a:t>
            </a:r>
          </a:p>
          <a:p>
            <a:pPr marL="1543050" lvl="4" indent="-342900" algn="l" defTabSz="1216854" rtl="0" eaLnBrk="0" fontAlgn="base" hangingPunct="0">
              <a:spcBef>
                <a:spcPct val="20000"/>
              </a:spcBef>
              <a:spcAft>
                <a:spcPct val="0"/>
              </a:spcAft>
              <a:buFont typeface="Courier New" panose="02070309020205020404" pitchFamily="49" charset="0"/>
              <a:buChar char="o"/>
              <a:defRPr/>
            </a:pPr>
            <a:r>
              <a:rPr lang="en-US" sz="2000" dirty="0">
                <a:solidFill>
                  <a:prstClr val="white"/>
                </a:solidFill>
                <a:latin typeface="Calibri" panose="020F0502020204030204"/>
                <a:ea typeface="ＭＳ Ｐゴシック" pitchFamily="-1" charset="-128"/>
                <a:cs typeface="+mn-cs"/>
              </a:rPr>
              <a:t>$2 million to 87 recipients in 80 counties.</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2000" b="1" dirty="0">
                <a:solidFill>
                  <a:prstClr val="white"/>
                </a:solidFill>
                <a:latin typeface="Calibri" panose="020F0502020204030204"/>
                <a:ea typeface="ＭＳ Ｐゴシック" pitchFamily="-1" charset="-128"/>
                <a:cs typeface="+mn-cs"/>
              </a:rPr>
              <a:t>Research</a:t>
            </a:r>
          </a:p>
        </p:txBody>
      </p:sp>
      <p:sp>
        <p:nvSpPr>
          <p:cNvPr id="4" name="object 4"/>
          <p:cNvSpPr txBox="1"/>
          <p:nvPr/>
        </p:nvSpPr>
        <p:spPr>
          <a:xfrm>
            <a:off x="730903" y="266424"/>
            <a:ext cx="10340628" cy="508612"/>
          </a:xfrm>
          <a:prstGeom prst="rect">
            <a:avLst/>
          </a:prstGeom>
        </p:spPr>
        <p:txBody>
          <a:bodyPr vert="horz" wrap="square" lIns="0" tIns="16902" rIns="0" bIns="0" rtlCol="0">
            <a:spAutoFit/>
          </a:bodyPr>
          <a:lstStyle/>
          <a:p>
            <a:pPr marL="16901" algn="l" defTabSz="912663" rtl="0">
              <a:spcBef>
                <a:spcPts val="133"/>
              </a:spcBef>
            </a:pPr>
            <a:r>
              <a:rPr lang="en-US" sz="3194" b="1" kern="1200" cap="all" dirty="0">
                <a:solidFill>
                  <a:prstClr val="white"/>
                </a:solidFill>
                <a:latin typeface="Calibri" panose="020F0502020204030204"/>
                <a:ea typeface="+mn-ea"/>
                <a:cs typeface="Tahoma"/>
              </a:rPr>
              <a:t>Kentucky Department of Tourism</a:t>
            </a:r>
            <a:endParaRPr sz="3194" b="1" kern="1200" cap="all" dirty="0">
              <a:solidFill>
                <a:prstClr val="white"/>
              </a:solidFill>
              <a:latin typeface="Calibri" panose="020F0502020204030204"/>
              <a:ea typeface="+mn-ea"/>
              <a:cs typeface="Tahoma"/>
            </a:endParaRPr>
          </a:p>
        </p:txBody>
      </p:sp>
      <p:pic>
        <p:nvPicPr>
          <p:cNvPr id="3" name="Picture 2" descr="Logo&#10;&#10;Description automatically generated with medium confidence">
            <a:extLst>
              <a:ext uri="{FF2B5EF4-FFF2-40B4-BE49-F238E27FC236}">
                <a16:creationId xmlns:a16="http://schemas.microsoft.com/office/drawing/2014/main" id="{3487C0AD-C51D-B72B-E9EE-F7DAA4FF9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95" y="6048335"/>
            <a:ext cx="2773005" cy="739468"/>
          </a:xfrm>
          <a:prstGeom prst="rect">
            <a:avLst/>
          </a:prstGeom>
        </p:spPr>
      </p:pic>
    </p:spTree>
    <p:extLst>
      <p:ext uri="{BB962C8B-B14F-4D97-AF65-F5344CB8AC3E}">
        <p14:creationId xmlns:p14="http://schemas.microsoft.com/office/powerpoint/2010/main" val="186257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AB644F-B7E9-4FFA-B6DB-FE7A19555D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1FA8F1-5CF8-9568-53A9-F9BAFF5391F1}"/>
              </a:ext>
            </a:extLst>
          </p:cNvPr>
          <p:cNvSpPr txBox="1"/>
          <p:nvPr/>
        </p:nvSpPr>
        <p:spPr>
          <a:xfrm>
            <a:off x="4429055" y="2357826"/>
            <a:ext cx="184731" cy="276679"/>
          </a:xfrm>
          <a:prstGeom prst="rect">
            <a:avLst/>
          </a:prstGeom>
          <a:noFill/>
        </p:spPr>
        <p:txBody>
          <a:bodyPr wrap="none" rtlCol="0">
            <a:spAutoFit/>
          </a:bodyPr>
          <a:lstStyle/>
          <a:p>
            <a:pPr marL="0" marR="0" lvl="0" indent="0" defTabSz="608442" eaLnBrk="1" fontAlgn="auto" latinLnBrk="0" hangingPunct="1">
              <a:lnSpc>
                <a:spcPct val="100000"/>
              </a:lnSpc>
              <a:spcBef>
                <a:spcPts val="0"/>
              </a:spcBef>
              <a:spcAft>
                <a:spcPts val="0"/>
              </a:spcAft>
              <a:buClrTx/>
              <a:buSzTx/>
              <a:buFontTx/>
              <a:buNone/>
              <a:tabLst/>
              <a:defRPr/>
            </a:pPr>
            <a:endParaRPr kumimoji="0" lang="en-US" sz="1198" b="0" i="0" u="none" strike="noStrike" kern="0" cap="none" spc="0" normalizeH="0" baseline="0" noProof="0" dirty="0">
              <a:ln>
                <a:noFill/>
              </a:ln>
              <a:solidFill>
                <a:sysClr val="windowText" lastClr="000000"/>
              </a:solidFill>
              <a:effectLst/>
              <a:uLnTx/>
              <a:uFillTx/>
            </a:endParaRPr>
          </a:p>
        </p:txBody>
      </p:sp>
      <p:sp>
        <p:nvSpPr>
          <p:cNvPr id="5" name="TextBox 4">
            <a:extLst>
              <a:ext uri="{FF2B5EF4-FFF2-40B4-BE49-F238E27FC236}">
                <a16:creationId xmlns:a16="http://schemas.microsoft.com/office/drawing/2014/main" id="{681B2E3D-07AA-2E4E-FEF3-71B0A6C76B8D}"/>
              </a:ext>
            </a:extLst>
          </p:cNvPr>
          <p:cNvSpPr txBox="1"/>
          <p:nvPr/>
        </p:nvSpPr>
        <p:spPr>
          <a:xfrm rot="19062744">
            <a:off x="3922546" y="1607625"/>
            <a:ext cx="2442161" cy="389128"/>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Tourism Funding</a:t>
            </a:r>
          </a:p>
        </p:txBody>
      </p:sp>
      <p:sp>
        <p:nvSpPr>
          <p:cNvPr id="6" name="TextBox 5">
            <a:extLst>
              <a:ext uri="{FF2B5EF4-FFF2-40B4-BE49-F238E27FC236}">
                <a16:creationId xmlns:a16="http://schemas.microsoft.com/office/drawing/2014/main" id="{80667238-28C7-58D8-EC60-F72B168F2FE9}"/>
              </a:ext>
            </a:extLst>
          </p:cNvPr>
          <p:cNvSpPr txBox="1"/>
          <p:nvPr/>
        </p:nvSpPr>
        <p:spPr>
          <a:xfrm rot="2688234">
            <a:off x="6447707" y="1909765"/>
            <a:ext cx="2820178" cy="389128"/>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 Increased Marketing</a:t>
            </a:r>
          </a:p>
        </p:txBody>
      </p:sp>
      <p:sp>
        <p:nvSpPr>
          <p:cNvPr id="7" name="TextBox 6">
            <a:extLst>
              <a:ext uri="{FF2B5EF4-FFF2-40B4-BE49-F238E27FC236}">
                <a16:creationId xmlns:a16="http://schemas.microsoft.com/office/drawing/2014/main" id="{BB186A87-31B5-AA90-FD8C-9F21C01DD9E9}"/>
              </a:ext>
            </a:extLst>
          </p:cNvPr>
          <p:cNvSpPr txBox="1"/>
          <p:nvPr/>
        </p:nvSpPr>
        <p:spPr>
          <a:xfrm rot="7994101">
            <a:off x="6285960" y="4535986"/>
            <a:ext cx="2484590" cy="389128"/>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Higher Awareness</a:t>
            </a:r>
          </a:p>
        </p:txBody>
      </p:sp>
      <p:sp>
        <p:nvSpPr>
          <p:cNvPr id="8" name="TextBox 7">
            <a:extLst>
              <a:ext uri="{FF2B5EF4-FFF2-40B4-BE49-F238E27FC236}">
                <a16:creationId xmlns:a16="http://schemas.microsoft.com/office/drawing/2014/main" id="{468116B8-0782-019F-4D34-88F5F12F28E8}"/>
              </a:ext>
            </a:extLst>
          </p:cNvPr>
          <p:cNvSpPr txBox="1"/>
          <p:nvPr/>
        </p:nvSpPr>
        <p:spPr>
          <a:xfrm rot="13611704">
            <a:off x="3785772" y="4318637"/>
            <a:ext cx="2068480" cy="389127"/>
          </a:xfrm>
          <a:prstGeom prst="rect">
            <a:avLst/>
          </a:prstGeom>
          <a:noFill/>
        </p:spPr>
        <p:txBody>
          <a:bodyPr wrap="square" rtlCol="0">
            <a:prstTxWarp prst="textArchUp">
              <a:avLst/>
            </a:prstTxWarp>
            <a:spAutoFit/>
          </a:bodyPr>
          <a:lstStyle/>
          <a:p>
            <a:pPr marL="0" marR="0" lvl="0" indent="0" defTabSz="608442" eaLnBrk="1" fontAlgn="auto" latinLnBrk="0" hangingPunct="1">
              <a:lnSpc>
                <a:spcPct val="100000"/>
              </a:lnSpc>
              <a:spcBef>
                <a:spcPts val="0"/>
              </a:spcBef>
              <a:spcAft>
                <a:spcPts val="0"/>
              </a:spcAft>
              <a:buClrTx/>
              <a:buSzTx/>
              <a:buFontTx/>
              <a:buNone/>
              <a:tabLst/>
              <a:defRPr/>
            </a:pPr>
            <a:r>
              <a:rPr kumimoji="0" lang="en-US" sz="2129" b="0" i="0" u="none" strike="noStrike" kern="0" cap="none" spc="0" normalizeH="0" baseline="0" noProof="0" dirty="0">
                <a:ln>
                  <a:noFill/>
                </a:ln>
                <a:solidFill>
                  <a:prstClr val="white"/>
                </a:solidFill>
                <a:effectLst/>
                <a:uLnTx/>
                <a:uFillTx/>
              </a:rPr>
              <a:t>More visitation</a:t>
            </a:r>
          </a:p>
        </p:txBody>
      </p:sp>
      <p:sp>
        <p:nvSpPr>
          <p:cNvPr id="9" name="TextBox 8">
            <a:extLst>
              <a:ext uri="{FF2B5EF4-FFF2-40B4-BE49-F238E27FC236}">
                <a16:creationId xmlns:a16="http://schemas.microsoft.com/office/drawing/2014/main" id="{5B80E3FF-5341-A9DB-51FC-1AE7D2E112FD}"/>
              </a:ext>
            </a:extLst>
          </p:cNvPr>
          <p:cNvSpPr txBox="1"/>
          <p:nvPr/>
        </p:nvSpPr>
        <p:spPr>
          <a:xfrm>
            <a:off x="3663950" y="2286171"/>
            <a:ext cx="5617031" cy="1446550"/>
          </a:xfrm>
          <a:prstGeom prst="rect">
            <a:avLst/>
          </a:prstGeom>
          <a:noFill/>
        </p:spPr>
        <p:txBody>
          <a:bodyPr wrap="square" rtlCol="0">
            <a:spAutoFit/>
          </a:bodyPr>
          <a:lstStyle/>
          <a:p>
            <a:pPr marL="0" marR="0" lvl="0" indent="0" algn="ctr" defTabSz="608442" eaLnBrk="1" fontAlgn="auto" latinLnBrk="0" hangingPunct="1">
              <a:lnSpc>
                <a:spcPct val="100000"/>
              </a:lnSpc>
              <a:spcBef>
                <a:spcPts val="0"/>
              </a:spcBef>
              <a:spcAft>
                <a:spcPts val="0"/>
              </a:spcAft>
              <a:buClrTx/>
              <a:buSzTx/>
              <a:buFontTx/>
              <a:buNone/>
              <a:tabLst/>
              <a:defRPr/>
            </a:pPr>
            <a:r>
              <a:rPr lang="en-US" sz="4400" b="1" dirty="0">
                <a:solidFill>
                  <a:srgbClr val="003764"/>
                </a:solidFill>
                <a:latin typeface="Calibri"/>
              </a:rPr>
              <a:t>RETURN ON INVESTMENT</a:t>
            </a:r>
            <a:endParaRPr kumimoji="0" lang="en-US" sz="4400" b="1" i="0" u="none" strike="noStrike" kern="0" cap="none" spc="0" normalizeH="0" baseline="0" noProof="0" dirty="0">
              <a:ln>
                <a:noFill/>
              </a:ln>
              <a:solidFill>
                <a:srgbClr val="003764"/>
              </a:solidFill>
              <a:effectLst/>
              <a:uLnTx/>
              <a:uFillTx/>
              <a:latin typeface="Calibri"/>
            </a:endParaRPr>
          </a:p>
        </p:txBody>
      </p:sp>
      <p:pic>
        <p:nvPicPr>
          <p:cNvPr id="2" name="object 2">
            <a:extLst>
              <a:ext uri="{FF2B5EF4-FFF2-40B4-BE49-F238E27FC236}">
                <a16:creationId xmlns:a16="http://schemas.microsoft.com/office/drawing/2014/main" id="{4A659367-22BD-8978-7D03-ABBC823C587D}"/>
              </a:ext>
            </a:extLst>
          </p:cNvPr>
          <p:cNvPicPr/>
          <p:nvPr/>
        </p:nvPicPr>
        <p:blipFill>
          <a:blip r:embed="rId3" cstate="print"/>
          <a:stretch>
            <a:fillRect/>
          </a:stretch>
        </p:blipFill>
        <p:spPr>
          <a:xfrm>
            <a:off x="8861426" y="5872684"/>
            <a:ext cx="3343274" cy="895349"/>
          </a:xfrm>
          <a:prstGeom prst="rect">
            <a:avLst/>
          </a:prstGeom>
        </p:spPr>
      </p:pic>
    </p:spTree>
    <p:extLst>
      <p:ext uri="{BB962C8B-B14F-4D97-AF65-F5344CB8AC3E}">
        <p14:creationId xmlns:p14="http://schemas.microsoft.com/office/powerpoint/2010/main" val="173644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a:extLst>
            <a:ext uri="{FF2B5EF4-FFF2-40B4-BE49-F238E27FC236}">
              <a16:creationId xmlns:a16="http://schemas.microsoft.com/office/drawing/2014/main" id="{62A79AA7-7324-84A5-908A-2D884EA0293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46B46AB-22B5-BCD1-F154-B1C668DD6D32}"/>
              </a:ext>
            </a:extLst>
          </p:cNvPr>
          <p:cNvSpPr/>
          <p:nvPr/>
        </p:nvSpPr>
        <p:spPr>
          <a:xfrm>
            <a:off x="730902" y="796966"/>
            <a:ext cx="11086448" cy="5521284"/>
          </a:xfrm>
          <a:custGeom>
            <a:avLst/>
            <a:gdLst/>
            <a:ahLst/>
            <a:cxnLst/>
            <a:rect l="l" t="t" r="r" b="b"/>
            <a:pathLst>
              <a:path w="9144000" h="4400550">
                <a:moveTo>
                  <a:pt x="9144000" y="0"/>
                </a:moveTo>
                <a:lnTo>
                  <a:pt x="0" y="0"/>
                </a:lnTo>
                <a:lnTo>
                  <a:pt x="0" y="4400550"/>
                </a:lnTo>
                <a:lnTo>
                  <a:pt x="9144000" y="4400550"/>
                </a:lnTo>
                <a:lnTo>
                  <a:pt x="9144000" y="0"/>
                </a:lnTo>
                <a:close/>
              </a:path>
            </a:pathLst>
          </a:custGeom>
          <a:solidFill>
            <a:schemeClr val="tx2">
              <a:lumMod val="75000"/>
              <a:alpha val="0"/>
            </a:schemeClr>
          </a:solidFill>
        </p:spPr>
        <p:txBody>
          <a:bodyPr wrap="square" lIns="0" tIns="0" rIns="0" bIns="0" rtlCol="0"/>
          <a:lstStyle/>
          <a:p>
            <a:pPr algn="l" defTabSz="1216854" rtl="0" eaLnBrk="0" fontAlgn="base" hangingPunct="0">
              <a:spcBef>
                <a:spcPct val="20000"/>
              </a:spcBef>
              <a:spcAft>
                <a:spcPct val="0"/>
              </a:spcAft>
              <a:defRPr/>
            </a:pPr>
            <a:r>
              <a:rPr lang="en-US" sz="1650" b="1" dirty="0">
                <a:solidFill>
                  <a:prstClr val="white"/>
                </a:solidFill>
                <a:latin typeface="Calibri" panose="020F0502020204030204"/>
                <a:ea typeface="ＭＳ Ｐゴシック" pitchFamily="-1" charset="-128"/>
                <a:cs typeface="+mn-cs"/>
              </a:rPr>
              <a:t>Return on Investment</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1650" b="1" dirty="0">
                <a:solidFill>
                  <a:prstClr val="white"/>
                </a:solidFill>
                <a:latin typeface="Calibri" panose="020F0502020204030204"/>
                <a:ea typeface="ＭＳ Ｐゴシック" pitchFamily="-1" charset="-128"/>
                <a:cs typeface="+mn-cs"/>
              </a:rPr>
              <a:t>Public Relations/Communications</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Earned 180 placements with 3.2 billion total earned impressions and a media value equal to $2.1 million*</a:t>
            </a:r>
          </a:p>
          <a:p>
            <a:pPr marL="988693" lvl="1" indent="-380266" algn="l" defTabSz="1216854" rtl="0" eaLnBrk="0" fontAlgn="base" hangingPunct="0">
              <a:spcBef>
                <a:spcPct val="20000"/>
              </a:spcBef>
              <a:spcAft>
                <a:spcPct val="0"/>
              </a:spcAft>
              <a:buFont typeface="Arial" panose="020B0604020202020204" pitchFamily="34" charset="0"/>
              <a:buChar char="•"/>
              <a:defRPr/>
            </a:pPr>
            <a:r>
              <a:rPr lang="en-US" sz="1650" b="1" dirty="0">
                <a:solidFill>
                  <a:prstClr val="white"/>
                </a:solidFill>
                <a:latin typeface="Calibri" panose="020F0502020204030204"/>
                <a:ea typeface="ＭＳ Ｐゴシック" pitchFamily="-1" charset="-128"/>
                <a:cs typeface="+mn-cs"/>
              </a:rPr>
              <a:t>International Marketing</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International visitation increased 3% in 2024.**</a:t>
            </a:r>
          </a:p>
          <a:p>
            <a:pPr marL="1521074" lvl="2" indent="-304221"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International visitors spending increased 12% to $257 million.**</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1650" b="1" dirty="0">
                <a:solidFill>
                  <a:prstClr val="white"/>
                </a:solidFill>
                <a:latin typeface="Calibri" panose="020F0502020204030204"/>
                <a:ea typeface="ＭＳ Ｐゴシック" pitchFamily="-1" charset="-128"/>
                <a:cs typeface="+mn-cs"/>
              </a:rPr>
              <a:t>Cultural Heritage</a:t>
            </a:r>
          </a:p>
          <a:p>
            <a:pPr marL="1546225" lvl="3" indent="-349250"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Launched African American Heritage Trail</a:t>
            </a:r>
          </a:p>
          <a:p>
            <a:pPr marL="1546225" lvl="3" indent="-349250"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Published article resulting in 1,309 media placements with 154.6 million audience reach</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1650" b="1" dirty="0">
                <a:solidFill>
                  <a:prstClr val="white"/>
                </a:solidFill>
                <a:latin typeface="Calibri" panose="020F0502020204030204"/>
                <a:ea typeface="ＭＳ Ｐゴシック" pitchFamily="-1" charset="-128"/>
                <a:cs typeface="+mn-cs"/>
              </a:rPr>
              <a:t>Website Development/Content Creation</a:t>
            </a:r>
          </a:p>
          <a:p>
            <a:pPr marL="1544638" lvl="5" indent="-342900"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2.5+ million users to kentuckytourism.com</a:t>
            </a:r>
          </a:p>
          <a:p>
            <a:pPr marL="1544638" lvl="5" indent="-342900"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Content creation:  Bardstown, Berea, Bloomfield, Bowling Green, Burlington, Cadiz, Campton, Cave City, Corbin, Covington, Danville, Dawson Springs, Elizabethtown, Franklin, Golden Pond, Grand Rivers, Harlan, Harrodsburg, Lawrenceburg, Lexington, Louisville, Madisonville, Mammoth Cave, Maysville, Monticello, Mt. Vernon, Newport, Paris, Pikeville, Shelbyville, Shepherdsville, Verona, Versailles, Winchester.</a:t>
            </a:r>
          </a:p>
          <a:p>
            <a:pPr marL="912648" lvl="1" indent="-304221" algn="l" defTabSz="1216854" rtl="0" eaLnBrk="0" fontAlgn="base" hangingPunct="0">
              <a:spcBef>
                <a:spcPct val="20000"/>
              </a:spcBef>
              <a:spcAft>
                <a:spcPct val="0"/>
              </a:spcAft>
              <a:buFont typeface="Arial" panose="020B0604020202020204" pitchFamily="34" charset="0"/>
              <a:buChar char="•"/>
              <a:defRPr/>
            </a:pPr>
            <a:r>
              <a:rPr lang="en-US" sz="1650" b="1" dirty="0">
                <a:solidFill>
                  <a:prstClr val="white"/>
                </a:solidFill>
                <a:latin typeface="Calibri" panose="020F0502020204030204"/>
                <a:ea typeface="ＭＳ Ｐゴシック" pitchFamily="-1" charset="-128"/>
                <a:cs typeface="+mn-cs"/>
              </a:rPr>
              <a:t>Regional Marketing &amp; Matching Funds </a:t>
            </a:r>
          </a:p>
          <a:p>
            <a:pPr marL="1543050" lvl="4" indent="-342900" algn="l" defTabSz="1216854" rtl="0" eaLnBrk="0" fontAlgn="base" hangingPunct="0">
              <a:spcBef>
                <a:spcPct val="20000"/>
              </a:spcBef>
              <a:spcAft>
                <a:spcPct val="0"/>
              </a:spcAft>
              <a:buFont typeface="Courier New" panose="02070309020205020404" pitchFamily="49" charset="0"/>
              <a:buChar char="o"/>
              <a:defRPr/>
            </a:pPr>
            <a:r>
              <a:rPr lang="en-US" sz="1650" dirty="0">
                <a:solidFill>
                  <a:prstClr val="white"/>
                </a:solidFill>
                <a:latin typeface="Calibri" panose="020F0502020204030204"/>
                <a:ea typeface="ＭＳ Ｐゴシック" pitchFamily="-1" charset="-128"/>
                <a:cs typeface="+mn-cs"/>
              </a:rPr>
              <a:t>$2 million to 87 recipients in 80 counties.</a:t>
            </a:r>
          </a:p>
        </p:txBody>
      </p:sp>
      <p:sp>
        <p:nvSpPr>
          <p:cNvPr id="4" name="object 4">
            <a:extLst>
              <a:ext uri="{FF2B5EF4-FFF2-40B4-BE49-F238E27FC236}">
                <a16:creationId xmlns:a16="http://schemas.microsoft.com/office/drawing/2014/main" id="{2098C924-9DB3-8B9E-E0F9-370BCB81233D}"/>
              </a:ext>
            </a:extLst>
          </p:cNvPr>
          <p:cNvSpPr txBox="1"/>
          <p:nvPr/>
        </p:nvSpPr>
        <p:spPr>
          <a:xfrm>
            <a:off x="730903" y="266424"/>
            <a:ext cx="10340628" cy="508612"/>
          </a:xfrm>
          <a:prstGeom prst="rect">
            <a:avLst/>
          </a:prstGeom>
        </p:spPr>
        <p:txBody>
          <a:bodyPr vert="horz" wrap="square" lIns="0" tIns="16902" rIns="0" bIns="0" rtlCol="0">
            <a:spAutoFit/>
          </a:bodyPr>
          <a:lstStyle/>
          <a:p>
            <a:pPr marL="16901" algn="l" defTabSz="912663" rtl="0">
              <a:spcBef>
                <a:spcPts val="133"/>
              </a:spcBef>
            </a:pPr>
            <a:r>
              <a:rPr lang="en-US" sz="3194" b="1" kern="1200" cap="all" dirty="0">
                <a:solidFill>
                  <a:prstClr val="white"/>
                </a:solidFill>
                <a:latin typeface="Calibri" panose="020F0502020204030204"/>
                <a:ea typeface="+mn-ea"/>
                <a:cs typeface="Tahoma"/>
              </a:rPr>
              <a:t>Kentucky Department of Tourism</a:t>
            </a:r>
            <a:endParaRPr sz="3194" b="1" kern="1200" cap="all" dirty="0">
              <a:solidFill>
                <a:prstClr val="white"/>
              </a:solidFill>
              <a:latin typeface="Calibri" panose="020F0502020204030204"/>
              <a:ea typeface="+mn-ea"/>
              <a:cs typeface="Tahoma"/>
            </a:endParaRPr>
          </a:p>
        </p:txBody>
      </p:sp>
      <p:sp>
        <p:nvSpPr>
          <p:cNvPr id="3" name="TextBox 2">
            <a:extLst>
              <a:ext uri="{FF2B5EF4-FFF2-40B4-BE49-F238E27FC236}">
                <a16:creationId xmlns:a16="http://schemas.microsoft.com/office/drawing/2014/main" id="{4C015A24-22D3-67BB-72B7-096113E9E271}"/>
              </a:ext>
            </a:extLst>
          </p:cNvPr>
          <p:cNvSpPr txBox="1"/>
          <p:nvPr/>
        </p:nvSpPr>
        <p:spPr>
          <a:xfrm>
            <a:off x="539750" y="6340180"/>
            <a:ext cx="3886200" cy="215444"/>
          </a:xfrm>
          <a:prstGeom prst="rect">
            <a:avLst/>
          </a:prstGeom>
          <a:noFill/>
        </p:spPr>
        <p:txBody>
          <a:bodyPr wrap="square" rtlCol="0">
            <a:spAutoFit/>
          </a:bodyPr>
          <a:lstStyle/>
          <a:p>
            <a:r>
              <a:rPr lang="en-US" sz="800" dirty="0">
                <a:solidFill>
                  <a:schemeClr val="bg1"/>
                </a:solidFill>
              </a:rPr>
              <a:t>* Source: </a:t>
            </a:r>
            <a:r>
              <a:rPr lang="en-US" sz="800" i="1" dirty="0">
                <a:solidFill>
                  <a:schemeClr val="bg1"/>
                </a:solidFill>
              </a:rPr>
              <a:t>Lou Hammond &amp; Associates</a:t>
            </a:r>
            <a:endParaRPr lang="en-US" sz="800" dirty="0">
              <a:solidFill>
                <a:schemeClr val="bg1"/>
              </a:solidFill>
            </a:endParaRPr>
          </a:p>
        </p:txBody>
      </p:sp>
      <p:sp>
        <p:nvSpPr>
          <p:cNvPr id="5" name="TextBox 4">
            <a:extLst>
              <a:ext uri="{FF2B5EF4-FFF2-40B4-BE49-F238E27FC236}">
                <a16:creationId xmlns:a16="http://schemas.microsoft.com/office/drawing/2014/main" id="{B053412A-0C06-0E45-7665-2B024110AEA9}"/>
              </a:ext>
            </a:extLst>
          </p:cNvPr>
          <p:cNvSpPr txBox="1"/>
          <p:nvPr/>
        </p:nvSpPr>
        <p:spPr>
          <a:xfrm>
            <a:off x="539750" y="6508458"/>
            <a:ext cx="3886200" cy="215444"/>
          </a:xfrm>
          <a:prstGeom prst="rect">
            <a:avLst/>
          </a:prstGeom>
          <a:noFill/>
        </p:spPr>
        <p:txBody>
          <a:bodyPr wrap="square" rtlCol="0">
            <a:spAutoFit/>
          </a:bodyPr>
          <a:lstStyle/>
          <a:p>
            <a:r>
              <a:rPr lang="en-US" sz="800" dirty="0">
                <a:solidFill>
                  <a:schemeClr val="bg1"/>
                </a:solidFill>
              </a:rPr>
              <a:t>* *Source: </a:t>
            </a:r>
            <a:r>
              <a:rPr lang="en-US" sz="800" i="1" dirty="0">
                <a:solidFill>
                  <a:schemeClr val="bg1"/>
                </a:solidFill>
              </a:rPr>
              <a:t>Economic Impact of Visitors to Kentucky, 2024 </a:t>
            </a:r>
            <a:r>
              <a:rPr lang="en-US" sz="800" dirty="0">
                <a:solidFill>
                  <a:schemeClr val="bg1"/>
                </a:solidFill>
              </a:rPr>
              <a:t>by Tourism Economics</a:t>
            </a:r>
          </a:p>
        </p:txBody>
      </p:sp>
      <p:pic>
        <p:nvPicPr>
          <p:cNvPr id="6" name="Picture 5" descr="Logo&#10;&#10;Description automatically generated with medium confidence">
            <a:extLst>
              <a:ext uri="{FF2B5EF4-FFF2-40B4-BE49-F238E27FC236}">
                <a16:creationId xmlns:a16="http://schemas.microsoft.com/office/drawing/2014/main" id="{9A82E662-0793-90B9-9692-3B4470AB8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9358" y="6226643"/>
            <a:ext cx="2104346" cy="561159"/>
          </a:xfrm>
          <a:prstGeom prst="rect">
            <a:avLst/>
          </a:prstGeom>
        </p:spPr>
      </p:pic>
    </p:spTree>
    <p:extLst>
      <p:ext uri="{BB962C8B-B14F-4D97-AF65-F5344CB8AC3E}">
        <p14:creationId xmlns:p14="http://schemas.microsoft.com/office/powerpoint/2010/main" val="340765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999" y="4791"/>
            <a:ext cx="12192000" cy="6837045"/>
          </a:xfrm>
          <a:custGeom>
            <a:avLst/>
            <a:gdLst/>
            <a:ahLst/>
            <a:cxnLst/>
            <a:rect l="l" t="t" r="r" b="b"/>
            <a:pathLst>
              <a:path w="12192000" h="6837045">
                <a:moveTo>
                  <a:pt x="12192000" y="0"/>
                </a:moveTo>
                <a:lnTo>
                  <a:pt x="0" y="0"/>
                </a:lnTo>
                <a:lnTo>
                  <a:pt x="0" y="6836444"/>
                </a:lnTo>
                <a:lnTo>
                  <a:pt x="12192000" y="6836444"/>
                </a:lnTo>
                <a:lnTo>
                  <a:pt x="12192000" y="0"/>
                </a:lnTo>
                <a:close/>
              </a:path>
            </a:pathLst>
          </a:custGeom>
          <a:solidFill>
            <a:srgbClr val="9DCADB"/>
          </a:solidFill>
        </p:spPr>
        <p:txBody>
          <a:bodyPr wrap="square" lIns="0" tIns="0" rIns="0" bIns="0" rtlCol="0"/>
          <a:lstStyle/>
          <a:p>
            <a:endParaRPr/>
          </a:p>
        </p:txBody>
      </p:sp>
      <p:grpSp>
        <p:nvGrpSpPr>
          <p:cNvPr id="3" name="object 3"/>
          <p:cNvGrpSpPr/>
          <p:nvPr/>
        </p:nvGrpSpPr>
        <p:grpSpPr>
          <a:xfrm>
            <a:off x="0" y="61"/>
            <a:ext cx="12204700" cy="6840855"/>
            <a:chOff x="0" y="61"/>
            <a:chExt cx="12204700" cy="6840855"/>
          </a:xfrm>
        </p:grpSpPr>
        <p:pic>
          <p:nvPicPr>
            <p:cNvPr id="4" name="object 4"/>
            <p:cNvPicPr/>
            <p:nvPr/>
          </p:nvPicPr>
          <p:blipFill>
            <a:blip r:embed="rId2" cstate="print"/>
            <a:stretch>
              <a:fillRect/>
            </a:stretch>
          </p:blipFill>
          <p:spPr>
            <a:xfrm>
              <a:off x="10382250" y="6191249"/>
              <a:ext cx="1506474" cy="350088"/>
            </a:xfrm>
            <a:prstGeom prst="rect">
              <a:avLst/>
            </a:prstGeom>
          </p:spPr>
        </p:pic>
        <p:sp>
          <p:nvSpPr>
            <p:cNvPr id="5" name="object 5"/>
            <p:cNvSpPr/>
            <p:nvPr/>
          </p:nvSpPr>
          <p:spPr>
            <a:xfrm>
              <a:off x="197269" y="159588"/>
              <a:ext cx="11811000" cy="6524625"/>
            </a:xfrm>
            <a:custGeom>
              <a:avLst/>
              <a:gdLst/>
              <a:ahLst/>
              <a:cxnLst/>
              <a:rect l="l" t="t" r="r" b="b"/>
              <a:pathLst>
                <a:path w="11811000" h="6524625">
                  <a:moveTo>
                    <a:pt x="0" y="6524625"/>
                  </a:moveTo>
                  <a:lnTo>
                    <a:pt x="11811000" y="6524625"/>
                  </a:lnTo>
                  <a:lnTo>
                    <a:pt x="11811000" y="0"/>
                  </a:lnTo>
                  <a:lnTo>
                    <a:pt x="0" y="0"/>
                  </a:lnTo>
                  <a:lnTo>
                    <a:pt x="0" y="6524625"/>
                  </a:lnTo>
                  <a:close/>
                </a:path>
              </a:pathLst>
            </a:custGeom>
            <a:ln w="19050">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61"/>
              <a:ext cx="12204192" cy="6840472"/>
            </a:xfrm>
            <a:prstGeom prst="rect">
              <a:avLst/>
            </a:prstGeom>
          </p:spPr>
        </p:pic>
        <p:pic>
          <p:nvPicPr>
            <p:cNvPr id="7" name="object 7"/>
            <p:cNvPicPr/>
            <p:nvPr/>
          </p:nvPicPr>
          <p:blipFill>
            <a:blip r:embed="rId4" cstate="print"/>
            <a:stretch>
              <a:fillRect/>
            </a:stretch>
          </p:blipFill>
          <p:spPr>
            <a:xfrm>
              <a:off x="200558" y="1333499"/>
              <a:ext cx="11802872" cy="1944751"/>
            </a:xfrm>
            <a:prstGeom prst="rect">
              <a:avLst/>
            </a:prstGeom>
          </p:spPr>
        </p:pic>
      </p:grpSp>
      <p:sp>
        <p:nvSpPr>
          <p:cNvPr id="8" name="object 8"/>
          <p:cNvSpPr txBox="1">
            <a:spLocks noGrp="1"/>
          </p:cNvSpPr>
          <p:nvPr>
            <p:ph type="title"/>
          </p:nvPr>
        </p:nvSpPr>
        <p:spPr>
          <a:xfrm>
            <a:off x="2583307" y="1473559"/>
            <a:ext cx="7045959" cy="1497330"/>
          </a:xfrm>
          <a:prstGeom prst="rect">
            <a:avLst/>
          </a:prstGeom>
        </p:spPr>
        <p:txBody>
          <a:bodyPr vert="horz" wrap="square" lIns="0" tIns="107950" rIns="0" bIns="0" rtlCol="0">
            <a:spAutoFit/>
          </a:bodyPr>
          <a:lstStyle/>
          <a:p>
            <a:pPr algn="ctr">
              <a:lnSpc>
                <a:spcPct val="100000"/>
              </a:lnSpc>
              <a:spcBef>
                <a:spcPts val="850"/>
              </a:spcBef>
            </a:pPr>
            <a:r>
              <a:rPr sz="4200" spc="-275" dirty="0">
                <a:solidFill>
                  <a:srgbClr val="404040"/>
                </a:solidFill>
              </a:rPr>
              <a:t>Kentucky</a:t>
            </a:r>
            <a:r>
              <a:rPr sz="4200" spc="-380" dirty="0">
                <a:solidFill>
                  <a:srgbClr val="404040"/>
                </a:solidFill>
              </a:rPr>
              <a:t> </a:t>
            </a:r>
            <a:r>
              <a:rPr sz="4200" spc="-290" dirty="0">
                <a:solidFill>
                  <a:srgbClr val="404040"/>
                </a:solidFill>
              </a:rPr>
              <a:t>2024</a:t>
            </a:r>
            <a:endParaRPr sz="4200" dirty="0"/>
          </a:p>
          <a:p>
            <a:pPr algn="ctr">
              <a:lnSpc>
                <a:spcPct val="100000"/>
              </a:lnSpc>
              <a:spcBef>
                <a:spcPts val="760"/>
              </a:spcBef>
            </a:pPr>
            <a:r>
              <a:rPr sz="4200" spc="-220" dirty="0">
                <a:solidFill>
                  <a:srgbClr val="404040"/>
                </a:solidFill>
              </a:rPr>
              <a:t>Total</a:t>
            </a:r>
            <a:r>
              <a:rPr sz="4200" spc="-345" dirty="0">
                <a:solidFill>
                  <a:srgbClr val="404040"/>
                </a:solidFill>
              </a:rPr>
              <a:t> </a:t>
            </a:r>
            <a:r>
              <a:rPr sz="4200" spc="-295" dirty="0">
                <a:solidFill>
                  <a:srgbClr val="404040"/>
                </a:solidFill>
              </a:rPr>
              <a:t>Markets</a:t>
            </a:r>
            <a:r>
              <a:rPr sz="4200" spc="-360" dirty="0">
                <a:solidFill>
                  <a:srgbClr val="404040"/>
                </a:solidFill>
              </a:rPr>
              <a:t> </a:t>
            </a:r>
            <a:r>
              <a:rPr sz="4200" spc="-225" dirty="0">
                <a:solidFill>
                  <a:srgbClr val="404040"/>
                </a:solidFill>
              </a:rPr>
              <a:t>Advertising</a:t>
            </a:r>
            <a:r>
              <a:rPr sz="4200" spc="-345" dirty="0">
                <a:solidFill>
                  <a:srgbClr val="404040"/>
                </a:solidFill>
              </a:rPr>
              <a:t> </a:t>
            </a:r>
            <a:r>
              <a:rPr sz="4200" spc="-720" dirty="0">
                <a:solidFill>
                  <a:srgbClr val="404040"/>
                </a:solidFill>
              </a:rPr>
              <a:t>ROI</a:t>
            </a:r>
            <a:endParaRPr sz="4200" dirty="0"/>
          </a:p>
        </p:txBody>
      </p:sp>
      <p:grpSp>
        <p:nvGrpSpPr>
          <p:cNvPr id="9" name="object 9"/>
          <p:cNvGrpSpPr/>
          <p:nvPr/>
        </p:nvGrpSpPr>
        <p:grpSpPr>
          <a:xfrm>
            <a:off x="200558" y="157949"/>
            <a:ext cx="11811000" cy="6524625"/>
            <a:chOff x="200558" y="157949"/>
            <a:chExt cx="11811000" cy="6524625"/>
          </a:xfrm>
        </p:grpSpPr>
        <p:sp>
          <p:nvSpPr>
            <p:cNvPr id="10" name="object 10"/>
            <p:cNvSpPr/>
            <p:nvPr/>
          </p:nvSpPr>
          <p:spPr>
            <a:xfrm>
              <a:off x="200558" y="157949"/>
              <a:ext cx="11811000" cy="6524625"/>
            </a:xfrm>
            <a:custGeom>
              <a:avLst/>
              <a:gdLst/>
              <a:ahLst/>
              <a:cxnLst/>
              <a:rect l="l" t="t" r="r" b="b"/>
              <a:pathLst>
                <a:path w="11811000" h="6524625">
                  <a:moveTo>
                    <a:pt x="0" y="6524625"/>
                  </a:moveTo>
                  <a:lnTo>
                    <a:pt x="11811000" y="6524625"/>
                  </a:lnTo>
                  <a:lnTo>
                    <a:pt x="11811000" y="0"/>
                  </a:lnTo>
                  <a:lnTo>
                    <a:pt x="0" y="0"/>
                  </a:lnTo>
                  <a:lnTo>
                    <a:pt x="0" y="6524625"/>
                  </a:lnTo>
                  <a:close/>
                </a:path>
              </a:pathLst>
            </a:custGeom>
            <a:ln w="19050">
              <a:solidFill>
                <a:srgbClr val="FFFFFF"/>
              </a:solidFill>
            </a:ln>
          </p:spPr>
          <p:txBody>
            <a:bodyPr wrap="square" lIns="0" tIns="0" rIns="0" bIns="0" rtlCol="0"/>
            <a:lstStyle/>
            <a:p>
              <a:endParaRPr/>
            </a:p>
          </p:txBody>
        </p:sp>
        <p:pic>
          <p:nvPicPr>
            <p:cNvPr id="11" name="object 11"/>
            <p:cNvPicPr/>
            <p:nvPr/>
          </p:nvPicPr>
          <p:blipFill>
            <a:blip r:embed="rId2" cstate="print"/>
            <a:stretch>
              <a:fillRect/>
            </a:stretch>
          </p:blipFill>
          <p:spPr>
            <a:xfrm>
              <a:off x="10382250" y="6191249"/>
              <a:ext cx="1506474" cy="350088"/>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F1D4218A-CC05-FAC4-3863-E4EFD7C7F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76" y="5993655"/>
            <a:ext cx="2509774" cy="6692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444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27609F18BC5248B901272D327514F6" ma:contentTypeVersion="13" ma:contentTypeDescription="Create a new document." ma:contentTypeScope="" ma:versionID="08766c700033152258bf6dc362df6038">
  <xsd:schema xmlns:xsd="http://www.w3.org/2001/XMLSchema" xmlns:xs="http://www.w3.org/2001/XMLSchema" xmlns:p="http://schemas.microsoft.com/office/2006/metadata/properties" xmlns:ns3="6afdc6fa-1831-47e0-a6ee-49d0921a3254" targetNamespace="http://schemas.microsoft.com/office/2006/metadata/properties" ma:root="true" ma:fieldsID="fc9922a9538ba8e5f1165041ea5e8de8" ns3:_="">
    <xsd:import namespace="6afdc6fa-1831-47e0-a6ee-49d0921a325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earchProperties" minOccurs="0"/>
                <xsd:element ref="ns3:_activity"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fdc6fa-1831-47e0-a6ee-49d0921a32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afdc6fa-1831-47e0-a6ee-49d0921a3254" xsi:nil="true"/>
  </documentManagement>
</p:properties>
</file>

<file path=customXml/itemProps1.xml><?xml version="1.0" encoding="utf-8"?>
<ds:datastoreItem xmlns:ds="http://schemas.openxmlformats.org/officeDocument/2006/customXml" ds:itemID="{889E4761-C04D-4347-A7E8-8BB8196BF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fdc6fa-1831-47e0-a6ee-49d0921a32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324BF3-2ACB-400F-93F9-849C1E1F5C92}">
  <ds:schemaRefs>
    <ds:schemaRef ds:uri="http://schemas.microsoft.com/sharepoint/v3/contenttype/forms"/>
  </ds:schemaRefs>
</ds:datastoreItem>
</file>

<file path=customXml/itemProps3.xml><?xml version="1.0" encoding="utf-8"?>
<ds:datastoreItem xmlns:ds="http://schemas.openxmlformats.org/officeDocument/2006/customXml" ds:itemID="{FF707222-A9D1-4956-902E-F4187FC817CC}">
  <ds:schemaRefs>
    <ds:schemaRef ds:uri="http://purl.org/dc/elements/1.1/"/>
    <ds:schemaRef ds:uri="http://schemas.microsoft.com/office/2006/metadata/properties"/>
    <ds:schemaRef ds:uri="http://purl.org/dc/terms/"/>
    <ds:schemaRef ds:uri="http://schemas.openxmlformats.org/package/2006/metadata/core-properties"/>
    <ds:schemaRef ds:uri="6afdc6fa-1831-47e0-a6ee-49d0921a3254"/>
    <ds:schemaRef ds:uri="http://www.w3.org/XML/1998/namespace"/>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1819</TotalTime>
  <Words>1356</Words>
  <Application>Microsoft Office PowerPoint</Application>
  <PresentationFormat>Custom</PresentationFormat>
  <Paragraphs>247</Paragraphs>
  <Slides>20</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Aptos</vt:lpstr>
      <vt:lpstr>Arial</vt:lpstr>
      <vt:lpstr>Book Antiqua</vt:lpstr>
      <vt:lpstr>Calibri</vt:lpstr>
      <vt:lpstr>Calibri Light</vt:lpstr>
      <vt:lpstr>Century Gothic</vt:lpstr>
      <vt:lpstr>Courier New</vt:lpstr>
      <vt:lpstr>Palatino Linotype</vt:lpstr>
      <vt:lpstr>Tahoma</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Kentucky 2024 Total Markets Advertising ROI</vt:lpstr>
      <vt:lpstr>2024 MARKETING CAMPAIGN</vt:lpstr>
      <vt:lpstr>PowerPoint Presentation</vt:lpstr>
      <vt:lpstr>OVERVIEW: Advertising Return on Investment</vt:lpstr>
      <vt:lpstr>2024 SAMPLING MARKETS</vt:lpstr>
      <vt:lpstr>KEY FINDINGS: RETURN ON INVESTMENT</vt:lpstr>
      <vt:lpstr>$10.8M</vt:lpstr>
      <vt:lpstr>$1 in advertising investment</vt:lpstr>
      <vt:lpstr>Key Findings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Untitled.Q</dc:title>
  <dc:creator>unknown</dc:creator>
  <cp:lastModifiedBy>Juett, Mona L (TAH)</cp:lastModifiedBy>
  <cp:revision>4</cp:revision>
  <cp:lastPrinted>2025-08-19T12:46:43Z</cp:lastPrinted>
  <dcterms:created xsi:type="dcterms:W3CDTF">2025-07-24T12:51:49Z</dcterms:created>
  <dcterms:modified xsi:type="dcterms:W3CDTF">2025-08-19T16:57:38Z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2025-05-14T00:00:00Z</vt:filetime>
  </property>
  <property fmtid="{D5CDD505-2E9C-101B-9397-08002B2CF9AE}" pid="3" name="Creator">
    <vt:lpwstr>Microsoft® PowerPoint® for Microsoft 365</vt:lpwstr>
  </property>
  <property fmtid="{D5CDD505-2E9C-101B-9397-08002B2CF9AE}" pid="4" name="LastSaved">
    <vt:filetime>2025-07-24T00:00:00Z</vt:filetime>
  </property>
  <property fmtid="{D5CDD505-2E9C-101B-9397-08002B2CF9AE}" pid="5" name="Producer">
    <vt:lpwstr>Microsoft® PowerPoint® for Microsoft 365</vt:lpwstr>
  </property>
  <property fmtid="{D5CDD505-2E9C-101B-9397-08002B2CF9AE}" pid="6" name="ContentTypeId">
    <vt:lpwstr>0x010100DC27609F18BC5248B901272D327514F6</vt:lpwstr>
  </property>
</Properties>
</file>