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61" r:id="rId6"/>
    <p:sldId id="371" r:id="rId7"/>
    <p:sldId id="375" r:id="rId8"/>
    <p:sldId id="372" r:id="rId9"/>
    <p:sldId id="373" r:id="rId10"/>
    <p:sldId id="376" r:id="rId1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2CD387-C7B3-CA37-BE54-0B61FB83C031}" name="Fochtman, Elissa L (CHFS OLRA)" initials="EF" userId="S::elissa.fochtman@ky.gov::f691f06d-5418-4b42-8f32-4729d61d9b1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2060"/>
    <a:srgbClr val="0120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0D1DCA-1D93-450F-B123-9CC49D77CDD1}" v="951" dt="2025-07-11T18:46:38.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1" autoAdjust="0"/>
    <p:restoredTop sz="93498" autoAdjust="0"/>
  </p:normalViewPr>
  <p:slideViewPr>
    <p:cSldViewPr snapToGrid="0">
      <p:cViewPr varScale="1">
        <p:scale>
          <a:sx n="70" d="100"/>
          <a:sy n="70" d="100"/>
        </p:scale>
        <p:origin x="72" y="7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ward, Tricia K (CHFS OIG)" userId="1d2c635c-62f8-4446-a55a-d0284a8fe826" providerId="ADAL" clId="{450D1DCA-1D93-450F-B123-9CC49D77CDD1}"/>
    <pc:docChg chg="custSel addSld delSld modSld">
      <pc:chgData name="Steward, Tricia K (CHFS OIG)" userId="1d2c635c-62f8-4446-a55a-d0284a8fe826" providerId="ADAL" clId="{450D1DCA-1D93-450F-B123-9CC49D77CDD1}" dt="2025-07-11T18:48:12.911" v="1459" actId="20577"/>
      <pc:docMkLst>
        <pc:docMk/>
      </pc:docMkLst>
      <pc:sldChg chg="addSp modSp del mod modNotesTx">
        <pc:chgData name="Steward, Tricia K (CHFS OIG)" userId="1d2c635c-62f8-4446-a55a-d0284a8fe826" providerId="ADAL" clId="{450D1DCA-1D93-450F-B123-9CC49D77CDD1}" dt="2025-07-10T19:42:01.913" v="949" actId="2696"/>
        <pc:sldMkLst>
          <pc:docMk/>
          <pc:sldMk cId="4257542994" sldId="258"/>
        </pc:sldMkLst>
        <pc:spChg chg="mod">
          <ac:chgData name="Steward, Tricia K (CHFS OIG)" userId="1d2c635c-62f8-4446-a55a-d0284a8fe826" providerId="ADAL" clId="{450D1DCA-1D93-450F-B123-9CC49D77CDD1}" dt="2025-07-10T14:00:56.402" v="118" actId="1076"/>
          <ac:spMkLst>
            <pc:docMk/>
            <pc:sldMk cId="4257542994" sldId="258"/>
            <ac:spMk id="5" creationId="{FCD918BF-DFC8-F4F5-14F7-47879180C36C}"/>
          </ac:spMkLst>
        </pc:spChg>
        <pc:graphicFrameChg chg="mod">
          <ac:chgData name="Steward, Tricia K (CHFS OIG)" userId="1d2c635c-62f8-4446-a55a-d0284a8fe826" providerId="ADAL" clId="{450D1DCA-1D93-450F-B123-9CC49D77CDD1}" dt="2025-07-10T14:03:29.558" v="173"/>
          <ac:graphicFrameMkLst>
            <pc:docMk/>
            <pc:sldMk cId="4257542994" sldId="258"/>
            <ac:graphicFrameMk id="3" creationId="{07450B58-6D62-8AAF-E2DD-792878B7B566}"/>
          </ac:graphicFrameMkLst>
        </pc:graphicFrameChg>
        <pc:picChg chg="add">
          <ac:chgData name="Steward, Tricia K (CHFS OIG)" userId="1d2c635c-62f8-4446-a55a-d0284a8fe826" providerId="ADAL" clId="{450D1DCA-1D93-450F-B123-9CC49D77CDD1}" dt="2025-07-10T13:56:51.911" v="0"/>
          <ac:picMkLst>
            <pc:docMk/>
            <pc:sldMk cId="4257542994" sldId="258"/>
            <ac:picMk id="4" creationId="{9AD8D282-AC1A-AFE0-08D4-CEF677201CBA}"/>
          </ac:picMkLst>
        </pc:picChg>
      </pc:sldChg>
      <pc:sldChg chg="modNotesTx">
        <pc:chgData name="Steward, Tricia K (CHFS OIG)" userId="1d2c635c-62f8-4446-a55a-d0284a8fe826" providerId="ADAL" clId="{450D1DCA-1D93-450F-B123-9CC49D77CDD1}" dt="2025-07-11T18:47:44.227" v="1432" actId="20577"/>
        <pc:sldMkLst>
          <pc:docMk/>
          <pc:sldMk cId="1663891015" sldId="372"/>
        </pc:sldMkLst>
      </pc:sldChg>
      <pc:sldChg chg="mod modNotesTx">
        <pc:chgData name="Steward, Tricia K (CHFS OIG)" userId="1d2c635c-62f8-4446-a55a-d0284a8fe826" providerId="ADAL" clId="{450D1DCA-1D93-450F-B123-9CC49D77CDD1}" dt="2025-07-11T18:47:58.033" v="1447" actId="20577"/>
        <pc:sldMkLst>
          <pc:docMk/>
          <pc:sldMk cId="2609809364" sldId="373"/>
        </pc:sldMkLst>
      </pc:sldChg>
      <pc:sldChg chg="modSp del mod">
        <pc:chgData name="Steward, Tricia K (CHFS OIG)" userId="1d2c635c-62f8-4446-a55a-d0284a8fe826" providerId="ADAL" clId="{450D1DCA-1D93-450F-B123-9CC49D77CDD1}" dt="2025-07-11T18:46:59.011" v="1295" actId="2696"/>
        <pc:sldMkLst>
          <pc:docMk/>
          <pc:sldMk cId="1080495481" sldId="374"/>
        </pc:sldMkLst>
        <pc:spChg chg="mod">
          <ac:chgData name="Steward, Tricia K (CHFS OIG)" userId="1d2c635c-62f8-4446-a55a-d0284a8fe826" providerId="ADAL" clId="{450D1DCA-1D93-450F-B123-9CC49D77CDD1}" dt="2025-07-10T19:50:39.233" v="1177" actId="20577"/>
          <ac:spMkLst>
            <pc:docMk/>
            <pc:sldMk cId="1080495481" sldId="374"/>
            <ac:spMk id="4" creationId="{D9960229-A935-88CF-1B3C-4F5DEF308DB9}"/>
          </ac:spMkLst>
        </pc:spChg>
      </pc:sldChg>
      <pc:sldChg chg="modSp add mod modNotesTx">
        <pc:chgData name="Steward, Tricia K (CHFS OIG)" userId="1d2c635c-62f8-4446-a55a-d0284a8fe826" providerId="ADAL" clId="{450D1DCA-1D93-450F-B123-9CC49D77CDD1}" dt="2025-07-11T18:47:32.813" v="1390" actId="20577"/>
        <pc:sldMkLst>
          <pc:docMk/>
          <pc:sldMk cId="1276029679" sldId="375"/>
        </pc:sldMkLst>
        <pc:spChg chg="mod">
          <ac:chgData name="Steward, Tricia K (CHFS OIG)" userId="1d2c635c-62f8-4446-a55a-d0284a8fe826" providerId="ADAL" clId="{450D1DCA-1D93-450F-B123-9CC49D77CDD1}" dt="2025-07-10T14:26:21.128" v="785" actId="14100"/>
          <ac:spMkLst>
            <pc:docMk/>
            <pc:sldMk cId="1276029679" sldId="375"/>
            <ac:spMk id="5" creationId="{FCD918BF-DFC8-F4F5-14F7-47879180C36C}"/>
          </ac:spMkLst>
        </pc:spChg>
        <pc:graphicFrameChg chg="mod">
          <ac:chgData name="Steward, Tricia K (CHFS OIG)" userId="1d2c635c-62f8-4446-a55a-d0284a8fe826" providerId="ADAL" clId="{450D1DCA-1D93-450F-B123-9CC49D77CDD1}" dt="2025-07-11T17:53:34.577" v="1293"/>
          <ac:graphicFrameMkLst>
            <pc:docMk/>
            <pc:sldMk cId="1276029679" sldId="375"/>
            <ac:graphicFrameMk id="3" creationId="{07450B58-6D62-8AAF-E2DD-792878B7B566}"/>
          </ac:graphicFrameMkLst>
        </pc:graphicFrameChg>
      </pc:sldChg>
      <pc:sldChg chg="modSp new del mod">
        <pc:chgData name="Steward, Tricia K (CHFS OIG)" userId="1d2c635c-62f8-4446-a55a-d0284a8fe826" providerId="ADAL" clId="{450D1DCA-1D93-450F-B123-9CC49D77CDD1}" dt="2025-07-10T14:28:32.841" v="809" actId="2696"/>
        <pc:sldMkLst>
          <pc:docMk/>
          <pc:sldMk cId="2514147771" sldId="376"/>
        </pc:sldMkLst>
        <pc:spChg chg="mod">
          <ac:chgData name="Steward, Tricia K (CHFS OIG)" userId="1d2c635c-62f8-4446-a55a-d0284a8fe826" providerId="ADAL" clId="{450D1DCA-1D93-450F-B123-9CC49D77CDD1}" dt="2025-07-10T14:28:27.259" v="808" actId="20577"/>
          <ac:spMkLst>
            <pc:docMk/>
            <pc:sldMk cId="2514147771" sldId="376"/>
            <ac:spMk id="2" creationId="{86DB058E-6B41-6595-98D3-27128127B178}"/>
          </ac:spMkLst>
        </pc:spChg>
      </pc:sldChg>
      <pc:sldChg chg="modSp add mod modCm">
        <pc:chgData name="Steward, Tricia K (CHFS OIG)" userId="1d2c635c-62f8-4446-a55a-d0284a8fe826" providerId="ADAL" clId="{450D1DCA-1D93-450F-B123-9CC49D77CDD1}" dt="2025-07-11T18:48:12.911" v="1459" actId="20577"/>
        <pc:sldMkLst>
          <pc:docMk/>
          <pc:sldMk cId="3041725412" sldId="376"/>
        </pc:sldMkLst>
        <pc:spChg chg="mod">
          <ac:chgData name="Steward, Tricia K (CHFS OIG)" userId="1d2c635c-62f8-4446-a55a-d0284a8fe826" providerId="ADAL" clId="{450D1DCA-1D93-450F-B123-9CC49D77CDD1}" dt="2025-07-11T18:48:12.911" v="1459" actId="20577"/>
          <ac:spMkLst>
            <pc:docMk/>
            <pc:sldMk cId="3041725412" sldId="376"/>
            <ac:spMk id="3" creationId="{60BEF873-9B82-16C8-723A-62E4C781854C}"/>
          </ac:spMkLst>
        </pc:spChg>
        <pc:extLst>
          <p:ext xmlns:p="http://schemas.openxmlformats.org/presentationml/2006/main" uri="{D6D511B9-2390-475A-947B-AFAB55BFBCF1}">
            <pc226:cmChg xmlns:pc226="http://schemas.microsoft.com/office/powerpoint/2022/06/main/command" chg="mod">
              <pc226:chgData name="Steward, Tricia K (CHFS OIG)" userId="1d2c635c-62f8-4446-a55a-d0284a8fe826" providerId="ADAL" clId="{450D1DCA-1D93-450F-B123-9CC49D77CDD1}" dt="2025-07-11T18:48:12.911" v="1459" actId="20577"/>
              <pc2:cmMkLst xmlns:pc2="http://schemas.microsoft.com/office/powerpoint/2019/9/main/command">
                <pc:docMk/>
                <pc:sldMk cId="3041725412" sldId="376"/>
                <pc2:cmMk id="{985C9679-2879-4DD3-8ABF-A1FC080BEC0C}"/>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r>
              <a:rPr lang="en-US" dirty="0">
                <a:solidFill>
                  <a:schemeClr val="tx1"/>
                </a:solidFill>
              </a:rPr>
              <a:t>Nursing Home Recertifications Completed by Federal Fiscal Year</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Recerts Completed</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Sheet1!$A$3:$A$5</c:f>
              <c:strCache>
                <c:ptCount val="3"/>
                <c:pt idx="0">
                  <c:v>FY2023</c:v>
                </c:pt>
                <c:pt idx="1">
                  <c:v>FY2024</c:v>
                </c:pt>
                <c:pt idx="2">
                  <c:v>FY2025 (10/01/2024– 06/30/2025)</c:v>
                </c:pt>
              </c:strCache>
            </c:strRef>
          </c:cat>
          <c:val>
            <c:numRef>
              <c:f>Sheet1!$D$3:$D$5</c:f>
              <c:numCache>
                <c:formatCode>General</c:formatCode>
                <c:ptCount val="3"/>
                <c:pt idx="0">
                  <c:v>28</c:v>
                </c:pt>
                <c:pt idx="1">
                  <c:v>101</c:v>
                </c:pt>
                <c:pt idx="2">
                  <c:v>186</c:v>
                </c:pt>
              </c:numCache>
            </c:numRef>
          </c:val>
          <c:extLst>
            <c:ext xmlns:c16="http://schemas.microsoft.com/office/drawing/2014/chart" uri="{C3380CC4-5D6E-409C-BE32-E72D297353CC}">
              <c16:uniqueId val="{00000000-2F33-4162-B3DD-36D4DF50813B}"/>
            </c:ext>
          </c:extLst>
        </c:ser>
        <c:dLbls>
          <c:showLegendKey val="0"/>
          <c:showVal val="1"/>
          <c:showCatName val="0"/>
          <c:showSerName val="0"/>
          <c:showPercent val="0"/>
          <c:showBubbleSize val="0"/>
        </c:dLbls>
        <c:gapWidth val="100"/>
        <c:overlap val="-24"/>
        <c:axId val="1724101264"/>
        <c:axId val="1724101744"/>
      </c:barChart>
      <c:catAx>
        <c:axId val="172410126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1724101744"/>
        <c:crosses val="autoZero"/>
        <c:auto val="1"/>
        <c:lblAlgn val="ctr"/>
        <c:lblOffset val="100"/>
        <c:noMultiLvlLbl val="0"/>
      </c:catAx>
      <c:valAx>
        <c:axId val="1724101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24101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r>
              <a:rPr lang="en-US" sz="2128" b="1" i="0" u="none" strike="noStrike" kern="1200" baseline="0" dirty="0">
                <a:solidFill>
                  <a:prstClr val="black"/>
                </a:solidFill>
              </a:rPr>
              <a:t>Complaints/Facility Reported Incidents (FRIs) Not Investigated by Fiscal Year</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Complaints/FRIs Not Investigated</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numFmt formatCode="#,##0" sourceLinked="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10/1/2023</c:v>
                </c:pt>
                <c:pt idx="1">
                  <c:v>10/1/2024</c:v>
                </c:pt>
                <c:pt idx="2">
                  <c:v>7/7/2025</c:v>
                </c:pt>
              </c:strCache>
            </c:strRef>
          </c:cat>
          <c:val>
            <c:numRef>
              <c:f>Sheet1!$B$2:$B$4</c:f>
              <c:numCache>
                <c:formatCode>General</c:formatCode>
                <c:ptCount val="3"/>
                <c:pt idx="0">
                  <c:v>3028</c:v>
                </c:pt>
                <c:pt idx="1">
                  <c:v>1565</c:v>
                </c:pt>
                <c:pt idx="2">
                  <c:v>695</c:v>
                </c:pt>
              </c:numCache>
            </c:numRef>
          </c:val>
          <c:extLst>
            <c:ext xmlns:c16="http://schemas.microsoft.com/office/drawing/2014/chart" uri="{C3380CC4-5D6E-409C-BE32-E72D297353CC}">
              <c16:uniqueId val="{00000000-ED08-4DA3-8CD7-A3933516065C}"/>
            </c:ext>
          </c:extLst>
        </c:ser>
        <c:ser>
          <c:idx val="1"/>
          <c:order val="1"/>
          <c:tx>
            <c:strRef>
              <c:f>Sheet1!$B$1:$C$1</c:f>
              <c:strCache>
                <c:ptCount val="1"/>
                <c:pt idx="0">
                  <c:v>Complaints/FRIs Not Investigated Immediate Jeopardy Intakes</c:v>
                </c:pt>
              </c:strCache>
            </c:strRef>
          </c:tx>
          <c:spPr>
            <a:solidFill>
              <a:srgbClr val="FF0000"/>
            </a:solidFill>
            <a:ln>
              <a:solidFill>
                <a:srgbClr val="C00000"/>
              </a:solid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10/1/2023</c:v>
                </c:pt>
                <c:pt idx="1">
                  <c:v>10/1/2024</c:v>
                </c:pt>
                <c:pt idx="2">
                  <c:v>7/7/2025</c:v>
                </c:pt>
              </c:strCache>
            </c:strRef>
          </c:cat>
          <c:val>
            <c:numRef>
              <c:f>Sheet1!$C$2:$C$4</c:f>
              <c:numCache>
                <c:formatCode>General</c:formatCode>
                <c:ptCount val="3"/>
                <c:pt idx="0">
                  <c:v>1033</c:v>
                </c:pt>
                <c:pt idx="1">
                  <c:v>386</c:v>
                </c:pt>
                <c:pt idx="2">
                  <c:v>0</c:v>
                </c:pt>
              </c:numCache>
            </c:numRef>
          </c:val>
          <c:extLst>
            <c:ext xmlns:c16="http://schemas.microsoft.com/office/drawing/2014/chart" uri="{C3380CC4-5D6E-409C-BE32-E72D297353CC}">
              <c16:uniqueId val="{00000001-ED08-4DA3-8CD7-A3933516065C}"/>
            </c:ext>
          </c:extLst>
        </c:ser>
        <c:dLbls>
          <c:dLblPos val="outEnd"/>
          <c:showLegendKey val="0"/>
          <c:showVal val="1"/>
          <c:showCatName val="0"/>
          <c:showSerName val="0"/>
          <c:showPercent val="0"/>
          <c:showBubbleSize val="0"/>
        </c:dLbls>
        <c:gapWidth val="100"/>
        <c:overlap val="-24"/>
        <c:axId val="1728615600"/>
        <c:axId val="1728592560"/>
      </c:barChart>
      <c:catAx>
        <c:axId val="17286156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28592560"/>
        <c:crosses val="autoZero"/>
        <c:auto val="1"/>
        <c:lblAlgn val="ctr"/>
        <c:lblOffset val="100"/>
        <c:noMultiLvlLbl val="0"/>
      </c:catAx>
      <c:valAx>
        <c:axId val="1728592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28615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92C1F3-D6BD-4CAC-810E-8E759CC269E5}"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372314F5-D871-45CB-A33E-92E738DFB3E6}">
      <dgm:prSet phldrT="[Text]"/>
      <dgm:spPr/>
      <dgm:t>
        <a:bodyPr/>
        <a:lstStyle/>
        <a:p>
          <a:r>
            <a:rPr lang="en-US" dirty="0"/>
            <a:t>The Cabinet for Health and Family Services (CHFS), Office of Inspector General (OIG), is the State Survey Agency (SSA) responsible for survey and oversight of all licensed and certified healthcare facilities in the state.</a:t>
          </a:r>
        </a:p>
      </dgm:t>
      <dgm:extLst>
        <a:ext uri="{E40237B7-FDA0-4F09-8148-C483321AD2D9}">
          <dgm14:cNvPr xmlns:dgm14="http://schemas.microsoft.com/office/drawing/2010/diagram" id="0" name="" descr="The OIG is responsible for survey and oversight of all licensed and certified healthcare facilities in the state.&#10;The Division of Health Care DHC inspects, monitors, licenses and certifies all health care facilities as defined by KRS 216B.015 (13) to ensure minimal standards for regulatory requirements are being met."/>
        </a:ext>
      </dgm:extLst>
    </dgm:pt>
    <dgm:pt modelId="{5F764538-F309-46E9-AFC8-E00E2F408FB3}" type="parTrans" cxnId="{350A80F4-4A65-43C7-BE26-B1B2920C0DFF}">
      <dgm:prSet/>
      <dgm:spPr/>
      <dgm:t>
        <a:bodyPr/>
        <a:lstStyle/>
        <a:p>
          <a:endParaRPr lang="en-US"/>
        </a:p>
      </dgm:t>
    </dgm:pt>
    <dgm:pt modelId="{2DF0BCA8-3326-4B7F-AB31-8CFC1589E6C9}" type="sibTrans" cxnId="{350A80F4-4A65-43C7-BE26-B1B2920C0DFF}">
      <dgm:prSet/>
      <dgm:spPr/>
      <dgm:t>
        <a:bodyPr/>
        <a:lstStyle/>
        <a:p>
          <a:endParaRPr lang="en-US"/>
        </a:p>
      </dgm:t>
    </dgm:pt>
    <dgm:pt modelId="{158BD793-E9BE-4509-A048-73FB1DDC26CA}">
      <dgm:prSet/>
      <dgm:spPr/>
      <dgm:t>
        <a:bodyPr/>
        <a:lstStyle/>
        <a:p>
          <a:r>
            <a:rPr lang="en-US" dirty="0"/>
            <a:t>The Division of Health Care (DHC) inspects, monitors, licenses and certifies all health care facilities as defined by KRS 216B.015 (13) to ensure standards for regulatory requirements are being met.</a:t>
          </a:r>
        </a:p>
      </dgm:t>
      <dgm:extLst>
        <a:ext uri="{E40237B7-FDA0-4F09-8148-C483321AD2D9}">
          <dgm14:cNvPr xmlns:dgm14="http://schemas.microsoft.com/office/drawing/2010/diagram" id="0" name="" descr="The Office of Inspector General is the State Survey Agency responsible for survey and oversight of all licensed and certified healthcare facilities in the state.&#10;The Division of Health Care (DHC)inspects, monitors, licenses and certifies all health care facilities as defined by KRS 216B.015 (13) to ensure minimal standards for regulatory requirements are being met.&#10;The DHC recommends various long-term care facilities for certification to receive Medicaid and Medicare funds through contracts with CMS."/>
        </a:ext>
      </dgm:extLst>
    </dgm:pt>
    <dgm:pt modelId="{A7B68A1F-96F3-459A-976F-52D5C575788F}" type="parTrans" cxnId="{1CAEE317-3802-47BB-832E-BC3EC51DC7F1}">
      <dgm:prSet/>
      <dgm:spPr/>
      <dgm:t>
        <a:bodyPr/>
        <a:lstStyle/>
        <a:p>
          <a:endParaRPr lang="en-US"/>
        </a:p>
      </dgm:t>
    </dgm:pt>
    <dgm:pt modelId="{165D28F7-4A96-4405-8B6A-D9428311759D}" type="sibTrans" cxnId="{1CAEE317-3802-47BB-832E-BC3EC51DC7F1}">
      <dgm:prSet/>
      <dgm:spPr/>
      <dgm:t>
        <a:bodyPr/>
        <a:lstStyle/>
        <a:p>
          <a:endParaRPr lang="en-US"/>
        </a:p>
      </dgm:t>
    </dgm:pt>
    <dgm:pt modelId="{937FE418-D34F-4FED-BCBF-4452835F7535}">
      <dgm:prSet/>
      <dgm:spPr/>
      <dgm:t>
        <a:bodyPr/>
        <a:lstStyle/>
        <a:p>
          <a:r>
            <a:rPr lang="en-US" dirty="0"/>
            <a:t>The DHC recommends various long-term care facilities for certification to receive Medicaid and Medicare funds through contracts with the Centers for Medicare and Medicaid Services of the U.S. Department of Health and Human Services.</a:t>
          </a:r>
        </a:p>
      </dgm:t>
      <dgm:extLst>
        <a:ext uri="{E40237B7-FDA0-4F09-8148-C483321AD2D9}">
          <dgm14:cNvPr xmlns:dgm14="http://schemas.microsoft.com/office/drawing/2010/diagram" id="0" name="" descr="The Office of Inspector General is the State Survey Agency responsible for survey and oversight of all licensed and certified healthcare facilities in the state.&#10;The Division of Health Care (DHC)inspects, monitors, licenses and certifies all health care facilities as defined by KRS 216B.015 (13) to ensure minimal standards for regulatory requirements are being met.&#10;The DHC recommends various long-term care facilities for certification to receive Medicaid and Medicare funds through contracts with CMS."/>
        </a:ext>
      </dgm:extLst>
    </dgm:pt>
    <dgm:pt modelId="{5E2D8F9A-7DB3-4F20-8D23-0214F00F26AB}" type="parTrans" cxnId="{06FED523-FB3E-4F6F-85D0-6C508BE39D46}">
      <dgm:prSet/>
      <dgm:spPr/>
      <dgm:t>
        <a:bodyPr/>
        <a:lstStyle/>
        <a:p>
          <a:endParaRPr lang="en-US"/>
        </a:p>
      </dgm:t>
    </dgm:pt>
    <dgm:pt modelId="{DA6F0AE9-EEA6-480B-BB9A-54FF20686D57}" type="sibTrans" cxnId="{06FED523-FB3E-4F6F-85D0-6C508BE39D46}">
      <dgm:prSet/>
      <dgm:spPr/>
      <dgm:t>
        <a:bodyPr/>
        <a:lstStyle/>
        <a:p>
          <a:endParaRPr lang="en-US"/>
        </a:p>
      </dgm:t>
    </dgm:pt>
    <dgm:pt modelId="{729C8338-B244-4600-B2BA-C1BC06F1F262}" type="pres">
      <dgm:prSet presAssocID="{C592C1F3-D6BD-4CAC-810E-8E759CC269E5}" presName="linear" presStyleCnt="0">
        <dgm:presLayoutVars>
          <dgm:animLvl val="lvl"/>
          <dgm:resizeHandles val="exact"/>
        </dgm:presLayoutVars>
      </dgm:prSet>
      <dgm:spPr/>
    </dgm:pt>
    <dgm:pt modelId="{D3964430-14C7-4506-9BCF-598704B828BC}" type="pres">
      <dgm:prSet presAssocID="{372314F5-D871-45CB-A33E-92E738DFB3E6}" presName="parentText" presStyleLbl="node1" presStyleIdx="0" presStyleCnt="3">
        <dgm:presLayoutVars>
          <dgm:chMax val="0"/>
          <dgm:bulletEnabled val="1"/>
        </dgm:presLayoutVars>
      </dgm:prSet>
      <dgm:spPr/>
    </dgm:pt>
    <dgm:pt modelId="{3493C038-288C-465F-92E6-DB4FDBDEC961}" type="pres">
      <dgm:prSet presAssocID="{2DF0BCA8-3326-4B7F-AB31-8CFC1589E6C9}" presName="spacer" presStyleCnt="0"/>
      <dgm:spPr/>
    </dgm:pt>
    <dgm:pt modelId="{563F938C-509C-4689-A120-04B8068922CC}" type="pres">
      <dgm:prSet presAssocID="{158BD793-E9BE-4509-A048-73FB1DDC26CA}" presName="parentText" presStyleLbl="node1" presStyleIdx="1" presStyleCnt="3">
        <dgm:presLayoutVars>
          <dgm:chMax val="0"/>
          <dgm:bulletEnabled val="1"/>
        </dgm:presLayoutVars>
      </dgm:prSet>
      <dgm:spPr/>
    </dgm:pt>
    <dgm:pt modelId="{D8EEC2AD-3408-4B86-932D-ABF2C89D0A39}" type="pres">
      <dgm:prSet presAssocID="{165D28F7-4A96-4405-8B6A-D9428311759D}" presName="spacer" presStyleCnt="0"/>
      <dgm:spPr/>
    </dgm:pt>
    <dgm:pt modelId="{1C129D6F-51D6-4B30-B0AA-7247D9DF3E26}" type="pres">
      <dgm:prSet presAssocID="{937FE418-D34F-4FED-BCBF-4452835F7535}" presName="parentText" presStyleLbl="node1" presStyleIdx="2" presStyleCnt="3">
        <dgm:presLayoutVars>
          <dgm:chMax val="0"/>
          <dgm:bulletEnabled val="1"/>
        </dgm:presLayoutVars>
      </dgm:prSet>
      <dgm:spPr/>
    </dgm:pt>
  </dgm:ptLst>
  <dgm:cxnLst>
    <dgm:cxn modelId="{1CAEE317-3802-47BB-832E-BC3EC51DC7F1}" srcId="{C592C1F3-D6BD-4CAC-810E-8E759CC269E5}" destId="{158BD793-E9BE-4509-A048-73FB1DDC26CA}" srcOrd="1" destOrd="0" parTransId="{A7B68A1F-96F3-459A-976F-52D5C575788F}" sibTransId="{165D28F7-4A96-4405-8B6A-D9428311759D}"/>
    <dgm:cxn modelId="{06FED523-FB3E-4F6F-85D0-6C508BE39D46}" srcId="{C592C1F3-D6BD-4CAC-810E-8E759CC269E5}" destId="{937FE418-D34F-4FED-BCBF-4452835F7535}" srcOrd="2" destOrd="0" parTransId="{5E2D8F9A-7DB3-4F20-8D23-0214F00F26AB}" sibTransId="{DA6F0AE9-EEA6-480B-BB9A-54FF20686D57}"/>
    <dgm:cxn modelId="{57C8D892-5043-4FA9-A807-D342479621D0}" type="presOf" srcId="{158BD793-E9BE-4509-A048-73FB1DDC26CA}" destId="{563F938C-509C-4689-A120-04B8068922CC}" srcOrd="0" destOrd="0" presId="urn:microsoft.com/office/officeart/2005/8/layout/vList2"/>
    <dgm:cxn modelId="{C46A85AA-F955-4B23-B04F-26427B7AC76D}" type="presOf" srcId="{937FE418-D34F-4FED-BCBF-4452835F7535}" destId="{1C129D6F-51D6-4B30-B0AA-7247D9DF3E26}" srcOrd="0" destOrd="0" presId="urn:microsoft.com/office/officeart/2005/8/layout/vList2"/>
    <dgm:cxn modelId="{C62901B3-A214-42E8-8ABA-5EFF45A3A852}" type="presOf" srcId="{C592C1F3-D6BD-4CAC-810E-8E759CC269E5}" destId="{729C8338-B244-4600-B2BA-C1BC06F1F262}" srcOrd="0" destOrd="0" presId="urn:microsoft.com/office/officeart/2005/8/layout/vList2"/>
    <dgm:cxn modelId="{B463F8D8-E6E1-466F-93AC-582E3828CB5C}" type="presOf" srcId="{372314F5-D871-45CB-A33E-92E738DFB3E6}" destId="{D3964430-14C7-4506-9BCF-598704B828BC}" srcOrd="0" destOrd="0" presId="urn:microsoft.com/office/officeart/2005/8/layout/vList2"/>
    <dgm:cxn modelId="{350A80F4-4A65-43C7-BE26-B1B2920C0DFF}" srcId="{C592C1F3-D6BD-4CAC-810E-8E759CC269E5}" destId="{372314F5-D871-45CB-A33E-92E738DFB3E6}" srcOrd="0" destOrd="0" parTransId="{5F764538-F309-46E9-AFC8-E00E2F408FB3}" sibTransId="{2DF0BCA8-3326-4B7F-AB31-8CFC1589E6C9}"/>
    <dgm:cxn modelId="{368E0D99-6851-4195-B61A-1436E52F96A5}" type="presParOf" srcId="{729C8338-B244-4600-B2BA-C1BC06F1F262}" destId="{D3964430-14C7-4506-9BCF-598704B828BC}" srcOrd="0" destOrd="0" presId="urn:microsoft.com/office/officeart/2005/8/layout/vList2"/>
    <dgm:cxn modelId="{B2510D14-D99E-4E81-A8D7-DAC79CAE453B}" type="presParOf" srcId="{729C8338-B244-4600-B2BA-C1BC06F1F262}" destId="{3493C038-288C-465F-92E6-DB4FDBDEC961}" srcOrd="1" destOrd="0" presId="urn:microsoft.com/office/officeart/2005/8/layout/vList2"/>
    <dgm:cxn modelId="{D263CFE2-DFAD-491A-BA37-EDC02A38E8EC}" type="presParOf" srcId="{729C8338-B244-4600-B2BA-C1BC06F1F262}" destId="{563F938C-509C-4689-A120-04B8068922CC}" srcOrd="2" destOrd="0" presId="urn:microsoft.com/office/officeart/2005/8/layout/vList2"/>
    <dgm:cxn modelId="{FC663BC4-1B2B-42E4-A80B-463AE0B180A7}" type="presParOf" srcId="{729C8338-B244-4600-B2BA-C1BC06F1F262}" destId="{D8EEC2AD-3408-4B86-932D-ABF2C89D0A39}" srcOrd="3" destOrd="0" presId="urn:microsoft.com/office/officeart/2005/8/layout/vList2"/>
    <dgm:cxn modelId="{B141F600-976C-4895-B4E0-C8E9627B4B3F}" type="presParOf" srcId="{729C8338-B244-4600-B2BA-C1BC06F1F262}" destId="{1C129D6F-51D6-4B30-B0AA-7247D9DF3E2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CC678E-CC2D-4618-BE94-639F7F11634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3AB791E-E418-440A-BE25-08D73D6C8CFF}">
      <dgm:prSet phldrT="[Text]" custT="1"/>
      <dgm:spPr/>
      <dgm:t>
        <a:bodyPr/>
        <a:lstStyle/>
        <a:p>
          <a:pPr algn="l"/>
          <a:r>
            <a:rPr lang="en-US" sz="3200" dirty="0"/>
            <a:t>CMS mandates timeframes between completion of standard certification surveys of LTC facilities be an average of 9 months to 15.9 months. </a:t>
          </a:r>
        </a:p>
      </dgm:t>
    </dgm:pt>
    <dgm:pt modelId="{A7361C36-9590-4FD1-AF6E-24922061D6A1}" type="parTrans" cxnId="{CD5E1D54-33D4-4C26-A54A-2CAAA7C22917}">
      <dgm:prSet/>
      <dgm:spPr/>
      <dgm:t>
        <a:bodyPr/>
        <a:lstStyle/>
        <a:p>
          <a:pPr algn="l"/>
          <a:endParaRPr lang="en-US" sz="1600"/>
        </a:p>
      </dgm:t>
    </dgm:pt>
    <dgm:pt modelId="{CD9664BC-26D2-4DD9-86C2-C4E0C00506E9}" type="sibTrans" cxnId="{CD5E1D54-33D4-4C26-A54A-2CAAA7C22917}">
      <dgm:prSet/>
      <dgm:spPr/>
      <dgm:t>
        <a:bodyPr/>
        <a:lstStyle/>
        <a:p>
          <a:pPr algn="l"/>
          <a:endParaRPr lang="en-US" sz="1600"/>
        </a:p>
      </dgm:t>
    </dgm:pt>
    <dgm:pt modelId="{CBF3E24D-8D4F-4BA0-B1F6-B997DC7D4CBE}">
      <dgm:prSet custT="1"/>
      <dgm:spPr/>
      <dgm:t>
        <a:bodyPr/>
        <a:lstStyle/>
        <a:p>
          <a:pPr algn="l"/>
          <a:r>
            <a:rPr lang="en-US" sz="3200" dirty="0"/>
            <a:t>CMS mandates abbreviated certification surveys (complaint investigations) be conducted based on a tiered priority level, with intakes alleging serious harm, injury, or death to residents prioritized as a level 1.  Priority level 1 complaint intakes require the SSA to investigate within three (3) business days. </a:t>
          </a:r>
        </a:p>
      </dgm:t>
    </dgm:pt>
    <dgm:pt modelId="{A57A22CD-0D92-4A3F-A02E-9044C46E8493}" type="parTrans" cxnId="{8AB553C2-DC53-47E0-A8E2-63DA3B27B1E4}">
      <dgm:prSet/>
      <dgm:spPr/>
      <dgm:t>
        <a:bodyPr/>
        <a:lstStyle/>
        <a:p>
          <a:pPr algn="l"/>
          <a:endParaRPr lang="en-US" sz="1600"/>
        </a:p>
      </dgm:t>
    </dgm:pt>
    <dgm:pt modelId="{243930F3-8FD4-4494-B749-2420E29A2D23}" type="sibTrans" cxnId="{8AB553C2-DC53-47E0-A8E2-63DA3B27B1E4}">
      <dgm:prSet/>
      <dgm:spPr/>
      <dgm:t>
        <a:bodyPr/>
        <a:lstStyle/>
        <a:p>
          <a:pPr algn="l"/>
          <a:endParaRPr lang="en-US" sz="1600"/>
        </a:p>
      </dgm:t>
    </dgm:pt>
    <dgm:pt modelId="{89D8917A-D13B-4013-9EFD-1F3CC153FA2D}" type="pres">
      <dgm:prSet presAssocID="{D0CC678E-CC2D-4618-BE94-639F7F116342}" presName="linear" presStyleCnt="0">
        <dgm:presLayoutVars>
          <dgm:animLvl val="lvl"/>
          <dgm:resizeHandles val="exact"/>
        </dgm:presLayoutVars>
      </dgm:prSet>
      <dgm:spPr/>
    </dgm:pt>
    <dgm:pt modelId="{EAF20186-B403-47CA-8FD5-EEDCDD3A65EF}" type="pres">
      <dgm:prSet presAssocID="{33AB791E-E418-440A-BE25-08D73D6C8CFF}" presName="parentText" presStyleLbl="node1" presStyleIdx="0" presStyleCnt="2" custScaleY="64498">
        <dgm:presLayoutVars>
          <dgm:chMax val="0"/>
          <dgm:bulletEnabled val="1"/>
        </dgm:presLayoutVars>
      </dgm:prSet>
      <dgm:spPr/>
    </dgm:pt>
    <dgm:pt modelId="{771083CB-50A2-479F-9057-A852A6D486F6}" type="pres">
      <dgm:prSet presAssocID="{CD9664BC-26D2-4DD9-86C2-C4E0C00506E9}" presName="spacer" presStyleCnt="0"/>
      <dgm:spPr/>
    </dgm:pt>
    <dgm:pt modelId="{4280097F-B113-4E98-A44C-104B05EC9C12}" type="pres">
      <dgm:prSet presAssocID="{CBF3E24D-8D4F-4BA0-B1F6-B997DC7D4CBE}" presName="parentText" presStyleLbl="node1" presStyleIdx="1" presStyleCnt="2">
        <dgm:presLayoutVars>
          <dgm:chMax val="0"/>
          <dgm:bulletEnabled val="1"/>
        </dgm:presLayoutVars>
      </dgm:prSet>
      <dgm:spPr/>
    </dgm:pt>
  </dgm:ptLst>
  <dgm:cxnLst>
    <dgm:cxn modelId="{43C89F04-6850-486A-A71D-92E23E25A089}" type="presOf" srcId="{33AB791E-E418-440A-BE25-08D73D6C8CFF}" destId="{EAF20186-B403-47CA-8FD5-EEDCDD3A65EF}" srcOrd="0" destOrd="0" presId="urn:microsoft.com/office/officeart/2005/8/layout/vList2"/>
    <dgm:cxn modelId="{0A203D28-61A9-4876-AFFF-E64AE0B40C80}" type="presOf" srcId="{D0CC678E-CC2D-4618-BE94-639F7F116342}" destId="{89D8917A-D13B-4013-9EFD-1F3CC153FA2D}" srcOrd="0" destOrd="0" presId="urn:microsoft.com/office/officeart/2005/8/layout/vList2"/>
    <dgm:cxn modelId="{CD5E1D54-33D4-4C26-A54A-2CAAA7C22917}" srcId="{D0CC678E-CC2D-4618-BE94-639F7F116342}" destId="{33AB791E-E418-440A-BE25-08D73D6C8CFF}" srcOrd="0" destOrd="0" parTransId="{A7361C36-9590-4FD1-AF6E-24922061D6A1}" sibTransId="{CD9664BC-26D2-4DD9-86C2-C4E0C00506E9}"/>
    <dgm:cxn modelId="{1DD90FB8-C9B8-45E4-89FC-72219F5D66F1}" type="presOf" srcId="{CBF3E24D-8D4F-4BA0-B1F6-B997DC7D4CBE}" destId="{4280097F-B113-4E98-A44C-104B05EC9C12}" srcOrd="0" destOrd="0" presId="urn:microsoft.com/office/officeart/2005/8/layout/vList2"/>
    <dgm:cxn modelId="{8AB553C2-DC53-47E0-A8E2-63DA3B27B1E4}" srcId="{D0CC678E-CC2D-4618-BE94-639F7F116342}" destId="{CBF3E24D-8D4F-4BA0-B1F6-B997DC7D4CBE}" srcOrd="1" destOrd="0" parTransId="{A57A22CD-0D92-4A3F-A02E-9044C46E8493}" sibTransId="{243930F3-8FD4-4494-B749-2420E29A2D23}"/>
    <dgm:cxn modelId="{BD0AF869-DC63-46B3-8B9D-F2C7544BBFFE}" type="presParOf" srcId="{89D8917A-D13B-4013-9EFD-1F3CC153FA2D}" destId="{EAF20186-B403-47CA-8FD5-EEDCDD3A65EF}" srcOrd="0" destOrd="0" presId="urn:microsoft.com/office/officeart/2005/8/layout/vList2"/>
    <dgm:cxn modelId="{C99B5EB4-A1C0-462A-9CBA-E6F1C299E25E}" type="presParOf" srcId="{89D8917A-D13B-4013-9EFD-1F3CC153FA2D}" destId="{771083CB-50A2-479F-9057-A852A6D486F6}" srcOrd="1" destOrd="0" presId="urn:microsoft.com/office/officeart/2005/8/layout/vList2"/>
    <dgm:cxn modelId="{E6BF34F7-39CC-4B5C-B53D-88849EC54083}" type="presParOf" srcId="{89D8917A-D13B-4013-9EFD-1F3CC153FA2D}" destId="{4280097F-B113-4E98-A44C-104B05EC9C1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113113-89CA-4FE1-BFCD-5FEFB2C2922B}" type="doc">
      <dgm:prSet loTypeId="urn:microsoft.com/office/officeart/2008/layout/PictureAccentList" loCatId="list" qsTypeId="urn:microsoft.com/office/officeart/2005/8/quickstyle/simple1" qsCatId="simple" csTypeId="urn:microsoft.com/office/officeart/2005/8/colors/accent1_1" csCatId="accent1" phldr="1"/>
      <dgm:spPr/>
      <dgm:t>
        <a:bodyPr/>
        <a:lstStyle/>
        <a:p>
          <a:endParaRPr lang="en-US"/>
        </a:p>
      </dgm:t>
    </dgm:pt>
    <dgm:pt modelId="{ECF10705-001E-4B49-8716-E6FFB887618E}">
      <dgm:prSet phldrT="[Text]" custT="1"/>
      <dgm:spPr/>
      <dgm:t>
        <a:bodyPr/>
        <a:lstStyle/>
        <a:p>
          <a:pPr>
            <a:buClr>
              <a:srgbClr val="0070C0"/>
            </a:buClr>
            <a:buNone/>
          </a:pPr>
          <a:r>
            <a:rPr lang="en-US" sz="2800" b="1" dirty="0">
              <a:latin typeface="Calibri" panose="020F0502020204030204" pitchFamily="34" charset="0"/>
              <a:ea typeface="Calibri" panose="020F0502020204030204" pitchFamily="34" charset="0"/>
              <a:cs typeface="Times New Roman" panose="02020603050405020304" pitchFamily="18" charset="0"/>
            </a:rPr>
            <a:t>State Performance Standards System (SPSS) Measures Federal Fiscal Year 2024 </a:t>
          </a:r>
          <a:r>
            <a:rPr lang="en-US" sz="2400" dirty="0">
              <a:latin typeface="Calibri" panose="020F0502020204030204" pitchFamily="34" charset="0"/>
              <a:ea typeface="Calibri" panose="020F0502020204030204" pitchFamily="34" charset="0"/>
              <a:cs typeface="Times New Roman" panose="02020603050405020304" pitchFamily="18" charset="0"/>
            </a:rPr>
            <a:t>(10/01/2023</a:t>
          </a:r>
          <a:r>
            <a:rPr lang="en-US" sz="2400" dirty="0">
              <a:effectLst/>
              <a:latin typeface="Calibri" panose="020F0502020204030204" pitchFamily="34" charset="0"/>
              <a:ea typeface="Calibri" panose="020F0502020204030204" pitchFamily="34" charset="0"/>
              <a:cs typeface="Times New Roman" panose="02020603050405020304" pitchFamily="18" charset="0"/>
            </a:rPr>
            <a:t> through 09/30/2024) </a:t>
          </a:r>
          <a:endParaRPr lang="en-US" sz="2800" dirty="0"/>
        </a:p>
      </dgm:t>
    </dgm:pt>
    <dgm:pt modelId="{836A68EC-8A87-47B3-BDF5-CBF6820C4CC3}" type="parTrans" cxnId="{038C5FCD-ECC6-4314-9E47-A45D49CAC09B}">
      <dgm:prSet/>
      <dgm:spPr/>
      <dgm:t>
        <a:bodyPr/>
        <a:lstStyle/>
        <a:p>
          <a:endParaRPr lang="en-US"/>
        </a:p>
      </dgm:t>
    </dgm:pt>
    <dgm:pt modelId="{E1FA4F34-0E51-4AD4-85F1-2A5337004AA7}" type="sibTrans" cxnId="{038C5FCD-ECC6-4314-9E47-A45D49CAC09B}">
      <dgm:prSet/>
      <dgm:spPr/>
      <dgm:t>
        <a:bodyPr/>
        <a:lstStyle/>
        <a:p>
          <a:endParaRPr lang="en-US"/>
        </a:p>
      </dgm:t>
    </dgm:pt>
    <dgm:pt modelId="{DBB1ED62-614D-4619-8521-4A05F1CF68C4}">
      <dgm:prSet custT="1"/>
      <dgm:spPr/>
      <dgm: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Kentucky transitioned upward in national standings. 101 of KY’s 269 LTC facilities received a certification survey.</a:t>
          </a:r>
        </a:p>
      </dgm:t>
    </dgm:pt>
    <dgm:pt modelId="{823F6CEB-92DC-4B43-B649-4FAD3F791005}" type="parTrans" cxnId="{BF6BB5BD-5F54-4F14-8BFE-490F17D292B4}">
      <dgm:prSet/>
      <dgm:spPr/>
      <dgm:t>
        <a:bodyPr/>
        <a:lstStyle/>
        <a:p>
          <a:endParaRPr lang="en-US"/>
        </a:p>
      </dgm:t>
    </dgm:pt>
    <dgm:pt modelId="{2DB82881-485B-4BCD-8C57-E5DBC36CAEBD}" type="sibTrans" cxnId="{BF6BB5BD-5F54-4F14-8BFE-490F17D292B4}">
      <dgm:prSet/>
      <dgm:spPr/>
      <dgm:t>
        <a:bodyPr/>
        <a:lstStyle/>
        <a:p>
          <a:endParaRPr lang="en-US"/>
        </a:p>
      </dgm:t>
    </dgm:pt>
    <dgm:pt modelId="{6B4F32B0-F7D8-4A83-AA4C-EB26AB7280AA}">
      <dgm:prSet custT="1"/>
      <dgm:spPr/>
      <dgm:t>
        <a:bodyPr/>
        <a:lstStyle/>
        <a:p>
          <a:r>
            <a:rPr lang="en-US" sz="2400" dirty="0">
              <a:latin typeface="Calibri" panose="020F0502020204030204" pitchFamily="34" charset="0"/>
              <a:ea typeface="Calibri" panose="020F0502020204030204" pitchFamily="34" charset="0"/>
              <a:cs typeface="Times New Roman" panose="02020603050405020304" pitchFamily="18" charset="0"/>
            </a:rPr>
            <a:t>Kentucky lowered the number of outstanding complaint intakes to 1,565, meeting CMS SPSS measures for completion of abbreviated (complaint) certification surveys of LTC facilities.  </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As of 07/07/2025 the SSA has lowered the number of outstanding complaints to 695.</a:t>
          </a:r>
        </a:p>
      </dgm:t>
    </dgm:pt>
    <dgm:pt modelId="{A0C33409-F948-49D6-846F-57EFF5B0BBD7}" type="parTrans" cxnId="{F5272D3A-03B4-4768-B950-234BD1C84303}">
      <dgm:prSet/>
      <dgm:spPr/>
      <dgm:t>
        <a:bodyPr/>
        <a:lstStyle/>
        <a:p>
          <a:endParaRPr lang="en-US"/>
        </a:p>
      </dgm:t>
    </dgm:pt>
    <dgm:pt modelId="{5F6702C3-50ED-492D-85CB-3A329885FAAA}" type="sibTrans" cxnId="{F5272D3A-03B4-4768-B950-234BD1C84303}">
      <dgm:prSet/>
      <dgm:spPr/>
      <dgm:t>
        <a:bodyPr/>
        <a:lstStyle/>
        <a:p>
          <a:endParaRPr lang="en-US"/>
        </a:p>
      </dgm:t>
    </dgm:pt>
    <dgm:pt modelId="{B9BE7936-1C52-49A8-97B0-C1CFBA1C604B}" type="pres">
      <dgm:prSet presAssocID="{6A113113-89CA-4FE1-BFCD-5FEFB2C2922B}" presName="layout" presStyleCnt="0">
        <dgm:presLayoutVars>
          <dgm:chMax/>
          <dgm:chPref/>
          <dgm:dir/>
          <dgm:animOne val="branch"/>
          <dgm:animLvl val="lvl"/>
          <dgm:resizeHandles/>
        </dgm:presLayoutVars>
      </dgm:prSet>
      <dgm:spPr/>
    </dgm:pt>
    <dgm:pt modelId="{5721B3FB-ADAB-4DD1-BEB8-4289714921CE}" type="pres">
      <dgm:prSet presAssocID="{ECF10705-001E-4B49-8716-E6FFB887618E}" presName="root" presStyleCnt="0">
        <dgm:presLayoutVars>
          <dgm:chMax/>
          <dgm:chPref val="4"/>
        </dgm:presLayoutVars>
      </dgm:prSet>
      <dgm:spPr/>
    </dgm:pt>
    <dgm:pt modelId="{A3785DDD-B672-4E46-BC9B-5FCE79D33E2C}" type="pres">
      <dgm:prSet presAssocID="{ECF10705-001E-4B49-8716-E6FFB887618E}" presName="rootComposite" presStyleCnt="0">
        <dgm:presLayoutVars/>
      </dgm:prSet>
      <dgm:spPr/>
    </dgm:pt>
    <dgm:pt modelId="{9C3EBD98-D8D9-423D-B664-54205F267083}" type="pres">
      <dgm:prSet presAssocID="{ECF10705-001E-4B49-8716-E6FFB887618E}" presName="rootText" presStyleLbl="node0" presStyleIdx="0" presStyleCnt="1">
        <dgm:presLayoutVars>
          <dgm:chMax/>
          <dgm:chPref val="4"/>
        </dgm:presLayoutVars>
      </dgm:prSet>
      <dgm:spPr/>
    </dgm:pt>
    <dgm:pt modelId="{EC1CA626-7DB4-4E93-A06B-01243652AC71}" type="pres">
      <dgm:prSet presAssocID="{ECF10705-001E-4B49-8716-E6FFB887618E}" presName="childShape" presStyleCnt="0">
        <dgm:presLayoutVars>
          <dgm:chMax val="0"/>
          <dgm:chPref val="0"/>
        </dgm:presLayoutVars>
      </dgm:prSet>
      <dgm:spPr/>
    </dgm:pt>
    <dgm:pt modelId="{8BBAA5D0-B13D-4457-AACA-54BCB45DB51B}" type="pres">
      <dgm:prSet presAssocID="{DBB1ED62-614D-4619-8521-4A05F1CF68C4}" presName="childComposite" presStyleCnt="0">
        <dgm:presLayoutVars>
          <dgm:chMax val="0"/>
          <dgm:chPref val="0"/>
        </dgm:presLayoutVars>
      </dgm:prSet>
      <dgm:spPr/>
    </dgm:pt>
    <dgm:pt modelId="{CC1D1370-42D6-4F50-A7D2-52FAC09F1427}" type="pres">
      <dgm:prSet presAssocID="{DBB1ED62-614D-4619-8521-4A05F1CF68C4}" presName="Image" presStyleLbl="node1" presStyleIdx="0" presStyleCnt="2" custLinFactNeighborX="-60153" custLinFactNeighborY="6015"/>
      <dgm:spPr>
        <a:blipFill dpi="0" rotWithShape="1">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urglass 90% with solid fill"/>
        </a:ext>
      </dgm:extLst>
    </dgm:pt>
    <dgm:pt modelId="{D9605635-C4CF-411F-AD28-7E4E3C633D90}" type="pres">
      <dgm:prSet presAssocID="{DBB1ED62-614D-4619-8521-4A05F1CF68C4}" presName="childText" presStyleLbl="lnNode1" presStyleIdx="0" presStyleCnt="2" custScaleY="142984" custLinFactNeighborX="-7233" custLinFactNeighborY="-5529">
        <dgm:presLayoutVars>
          <dgm:chMax val="0"/>
          <dgm:chPref val="0"/>
          <dgm:bulletEnabled val="1"/>
        </dgm:presLayoutVars>
      </dgm:prSet>
      <dgm:spPr/>
    </dgm:pt>
    <dgm:pt modelId="{2019ED5D-ADBA-46D0-B132-32F2DE24502B}" type="pres">
      <dgm:prSet presAssocID="{6B4F32B0-F7D8-4A83-AA4C-EB26AB7280AA}" presName="childComposite" presStyleCnt="0">
        <dgm:presLayoutVars>
          <dgm:chMax val="0"/>
          <dgm:chPref val="0"/>
        </dgm:presLayoutVars>
      </dgm:prSet>
      <dgm:spPr/>
    </dgm:pt>
    <dgm:pt modelId="{51B3D092-C032-4710-917C-B22CA424192A}" type="pres">
      <dgm:prSet presAssocID="{6B4F32B0-F7D8-4A83-AA4C-EB26AB7280AA}" presName="Image" presStyleLbl="node1" presStyleIdx="1" presStyleCnt="2" custLinFactNeighborX="-83011"/>
      <dgm:spPr>
        <a:blipFill dpi="0" rotWithShape="1">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ipboard Partially Checked with solid fill"/>
        </a:ext>
      </dgm:extLst>
    </dgm:pt>
    <dgm:pt modelId="{F3D714CA-0021-4DB4-83FD-CC529DB07562}" type="pres">
      <dgm:prSet presAssocID="{6B4F32B0-F7D8-4A83-AA4C-EB26AB7280AA}" presName="childText" presStyleLbl="lnNode1" presStyleIdx="1" presStyleCnt="2" custScaleX="119839" custScaleY="214088" custLinFactNeighborX="4371" custLinFactNeighborY="12304">
        <dgm:presLayoutVars>
          <dgm:chMax val="0"/>
          <dgm:chPref val="0"/>
          <dgm:bulletEnabled val="1"/>
        </dgm:presLayoutVars>
      </dgm:prSet>
      <dgm:spPr/>
    </dgm:pt>
  </dgm:ptLst>
  <dgm:cxnLst>
    <dgm:cxn modelId="{35AECF23-7D37-41EC-8A8F-CF0CB8F4B088}" type="presOf" srcId="{6A113113-89CA-4FE1-BFCD-5FEFB2C2922B}" destId="{B9BE7936-1C52-49A8-97B0-C1CFBA1C604B}" srcOrd="0" destOrd="0" presId="urn:microsoft.com/office/officeart/2008/layout/PictureAccentList"/>
    <dgm:cxn modelId="{F5272D3A-03B4-4768-B950-234BD1C84303}" srcId="{ECF10705-001E-4B49-8716-E6FFB887618E}" destId="{6B4F32B0-F7D8-4A83-AA4C-EB26AB7280AA}" srcOrd="1" destOrd="0" parTransId="{A0C33409-F948-49D6-846F-57EFF5B0BBD7}" sibTransId="{5F6702C3-50ED-492D-85CB-3A329885FAAA}"/>
    <dgm:cxn modelId="{07D01B51-0D86-49E3-8D12-5ACDA3B34B39}" type="presOf" srcId="{ECF10705-001E-4B49-8716-E6FFB887618E}" destId="{9C3EBD98-D8D9-423D-B664-54205F267083}" srcOrd="0" destOrd="0" presId="urn:microsoft.com/office/officeart/2008/layout/PictureAccentList"/>
    <dgm:cxn modelId="{C7217E54-D75A-48ED-B039-16066DD44299}" type="presOf" srcId="{DBB1ED62-614D-4619-8521-4A05F1CF68C4}" destId="{D9605635-C4CF-411F-AD28-7E4E3C633D90}" srcOrd="0" destOrd="0" presId="urn:microsoft.com/office/officeart/2008/layout/PictureAccentList"/>
    <dgm:cxn modelId="{AE87F5A9-9D4B-497A-9927-C525AB54A64D}" type="presOf" srcId="{6B4F32B0-F7D8-4A83-AA4C-EB26AB7280AA}" destId="{F3D714CA-0021-4DB4-83FD-CC529DB07562}" srcOrd="0" destOrd="0" presId="urn:microsoft.com/office/officeart/2008/layout/PictureAccentList"/>
    <dgm:cxn modelId="{BF6BB5BD-5F54-4F14-8BFE-490F17D292B4}" srcId="{ECF10705-001E-4B49-8716-E6FFB887618E}" destId="{DBB1ED62-614D-4619-8521-4A05F1CF68C4}" srcOrd="0" destOrd="0" parTransId="{823F6CEB-92DC-4B43-B649-4FAD3F791005}" sibTransId="{2DB82881-485B-4BCD-8C57-E5DBC36CAEBD}"/>
    <dgm:cxn modelId="{038C5FCD-ECC6-4314-9E47-A45D49CAC09B}" srcId="{6A113113-89CA-4FE1-BFCD-5FEFB2C2922B}" destId="{ECF10705-001E-4B49-8716-E6FFB887618E}" srcOrd="0" destOrd="0" parTransId="{836A68EC-8A87-47B3-BDF5-CBF6820C4CC3}" sibTransId="{E1FA4F34-0E51-4AD4-85F1-2A5337004AA7}"/>
    <dgm:cxn modelId="{34278F7C-7C1A-4146-8D82-DAE8E877DC27}" type="presParOf" srcId="{B9BE7936-1C52-49A8-97B0-C1CFBA1C604B}" destId="{5721B3FB-ADAB-4DD1-BEB8-4289714921CE}" srcOrd="0" destOrd="0" presId="urn:microsoft.com/office/officeart/2008/layout/PictureAccentList"/>
    <dgm:cxn modelId="{5C0119EC-D38E-4CB4-A23E-D47EAC058591}" type="presParOf" srcId="{5721B3FB-ADAB-4DD1-BEB8-4289714921CE}" destId="{A3785DDD-B672-4E46-BC9B-5FCE79D33E2C}" srcOrd="0" destOrd="0" presId="urn:microsoft.com/office/officeart/2008/layout/PictureAccentList"/>
    <dgm:cxn modelId="{94AB831F-6188-49B5-9BD5-D6B9860385A3}" type="presParOf" srcId="{A3785DDD-B672-4E46-BC9B-5FCE79D33E2C}" destId="{9C3EBD98-D8D9-423D-B664-54205F267083}" srcOrd="0" destOrd="0" presId="urn:microsoft.com/office/officeart/2008/layout/PictureAccentList"/>
    <dgm:cxn modelId="{E7222656-2929-4753-B403-22125B9B253F}" type="presParOf" srcId="{5721B3FB-ADAB-4DD1-BEB8-4289714921CE}" destId="{EC1CA626-7DB4-4E93-A06B-01243652AC71}" srcOrd="1" destOrd="0" presId="urn:microsoft.com/office/officeart/2008/layout/PictureAccentList"/>
    <dgm:cxn modelId="{D345B203-E770-4F04-8B43-F1AAACEB274B}" type="presParOf" srcId="{EC1CA626-7DB4-4E93-A06B-01243652AC71}" destId="{8BBAA5D0-B13D-4457-AACA-54BCB45DB51B}" srcOrd="0" destOrd="0" presId="urn:microsoft.com/office/officeart/2008/layout/PictureAccentList"/>
    <dgm:cxn modelId="{5E4F6828-F1EA-4E70-A4CF-AAAFAF4D59BA}" type="presParOf" srcId="{8BBAA5D0-B13D-4457-AACA-54BCB45DB51B}" destId="{CC1D1370-42D6-4F50-A7D2-52FAC09F1427}" srcOrd="0" destOrd="0" presId="urn:microsoft.com/office/officeart/2008/layout/PictureAccentList"/>
    <dgm:cxn modelId="{5D137FEF-FEF7-4655-8765-2716A7B1B37E}" type="presParOf" srcId="{8BBAA5D0-B13D-4457-AACA-54BCB45DB51B}" destId="{D9605635-C4CF-411F-AD28-7E4E3C633D90}" srcOrd="1" destOrd="0" presId="urn:microsoft.com/office/officeart/2008/layout/PictureAccentList"/>
    <dgm:cxn modelId="{044018C9-44DC-43A8-BEBD-125E521CF1BB}" type="presParOf" srcId="{EC1CA626-7DB4-4E93-A06B-01243652AC71}" destId="{2019ED5D-ADBA-46D0-B132-32F2DE24502B}" srcOrd="1" destOrd="0" presId="urn:microsoft.com/office/officeart/2008/layout/PictureAccentList"/>
    <dgm:cxn modelId="{2E2895D1-E990-40FC-ABE4-F53953C89CFE}" type="presParOf" srcId="{2019ED5D-ADBA-46D0-B132-32F2DE24502B}" destId="{51B3D092-C032-4710-917C-B22CA424192A}" srcOrd="0" destOrd="0" presId="urn:microsoft.com/office/officeart/2008/layout/PictureAccentList"/>
    <dgm:cxn modelId="{9AF339A4-D8AA-4B20-BEE9-44312A7CB7A8}" type="presParOf" srcId="{2019ED5D-ADBA-46D0-B132-32F2DE24502B}" destId="{F3D714CA-0021-4DB4-83FD-CC529DB07562}"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964430-14C7-4506-9BCF-598704B828BC}">
      <dsp:nvSpPr>
        <dsp:cNvPr id="0" name=""/>
        <dsp:cNvSpPr/>
      </dsp:nvSpPr>
      <dsp:spPr>
        <a:xfrm>
          <a:off x="0" y="479328"/>
          <a:ext cx="10842368" cy="13747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Cabinet for Health and Family Services (CHFS), Office of Inspector General (OIG), is the State Survey Agency (SSA) responsible for survey and oversight of all licensed and certified healthcare facilities in the state.</a:t>
          </a:r>
        </a:p>
      </dsp:txBody>
      <dsp:txXfrm>
        <a:off x="67110" y="546438"/>
        <a:ext cx="10708148" cy="1240530"/>
      </dsp:txXfrm>
    </dsp:sp>
    <dsp:sp modelId="{563F938C-509C-4689-A120-04B8068922CC}">
      <dsp:nvSpPr>
        <dsp:cNvPr id="0" name=""/>
        <dsp:cNvSpPr/>
      </dsp:nvSpPr>
      <dsp:spPr>
        <a:xfrm>
          <a:off x="0" y="1926078"/>
          <a:ext cx="10842368" cy="13747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Division of Health Care (DHC) inspects, monitors, licenses and certifies all health care facilities as defined by KRS 216B.015 (13) to ensure standards for regulatory requirements are being met.</a:t>
          </a:r>
        </a:p>
      </dsp:txBody>
      <dsp:txXfrm>
        <a:off x="67110" y="1993188"/>
        <a:ext cx="10708148" cy="1240530"/>
      </dsp:txXfrm>
    </dsp:sp>
    <dsp:sp modelId="{1C129D6F-51D6-4B30-B0AA-7247D9DF3E26}">
      <dsp:nvSpPr>
        <dsp:cNvPr id="0" name=""/>
        <dsp:cNvSpPr/>
      </dsp:nvSpPr>
      <dsp:spPr>
        <a:xfrm>
          <a:off x="0" y="3372828"/>
          <a:ext cx="10842368" cy="13747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DHC recommends various long-term care facilities for certification to receive Medicaid and Medicare funds through contracts with the Centers for Medicare and Medicaid Services of the U.S. Department of Health and Human Services.</a:t>
          </a:r>
        </a:p>
      </dsp:txBody>
      <dsp:txXfrm>
        <a:off x="67110" y="3439938"/>
        <a:ext cx="10708148" cy="1240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20186-B403-47CA-8FD5-EEDCDD3A65EF}">
      <dsp:nvSpPr>
        <dsp:cNvPr id="0" name=""/>
        <dsp:cNvSpPr/>
      </dsp:nvSpPr>
      <dsp:spPr>
        <a:xfrm>
          <a:off x="0" y="171872"/>
          <a:ext cx="11429998" cy="17733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CMS mandates timeframes between completion of standard certification surveys of LTC facilities be an average of 9 months to 15.9 months. </a:t>
          </a:r>
        </a:p>
      </dsp:txBody>
      <dsp:txXfrm>
        <a:off x="86569" y="258441"/>
        <a:ext cx="11256860" cy="1600234"/>
      </dsp:txXfrm>
    </dsp:sp>
    <dsp:sp modelId="{4280097F-B113-4E98-A44C-104B05EC9C12}">
      <dsp:nvSpPr>
        <dsp:cNvPr id="0" name=""/>
        <dsp:cNvSpPr/>
      </dsp:nvSpPr>
      <dsp:spPr>
        <a:xfrm>
          <a:off x="0" y="2129565"/>
          <a:ext cx="11429998" cy="27495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CMS mandates abbreviated certification surveys (complaint investigations) be conducted based on a tiered priority level, with intakes alleging serious harm, injury, or death to residents prioritized as a level 1.  Priority level 1 complaint intakes require the SSA to investigate within three (3) business days. </a:t>
          </a:r>
        </a:p>
      </dsp:txBody>
      <dsp:txXfrm>
        <a:off x="134220" y="2263785"/>
        <a:ext cx="11161558" cy="2481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EBD98-D8D9-423D-B664-54205F267083}">
      <dsp:nvSpPr>
        <dsp:cNvPr id="0" name=""/>
        <dsp:cNvSpPr/>
      </dsp:nvSpPr>
      <dsp:spPr>
        <a:xfrm>
          <a:off x="950250" y="2417"/>
          <a:ext cx="8676199" cy="88379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Clr>
              <a:srgbClr val="0070C0"/>
            </a:buClr>
            <a:buNone/>
          </a:pPr>
          <a:r>
            <a:rPr lang="en-US" sz="2800" b="1" kern="1200" dirty="0">
              <a:latin typeface="Calibri" panose="020F0502020204030204" pitchFamily="34" charset="0"/>
              <a:ea typeface="Calibri" panose="020F0502020204030204" pitchFamily="34" charset="0"/>
              <a:cs typeface="Times New Roman" panose="02020603050405020304" pitchFamily="18" charset="0"/>
            </a:rPr>
            <a:t>State Performance Standards System (SPSS) Measures Federal Fiscal Year 2024 </a:t>
          </a:r>
          <a:r>
            <a:rPr lang="en-US" sz="2400" kern="1200" dirty="0">
              <a:latin typeface="Calibri" panose="020F0502020204030204" pitchFamily="34" charset="0"/>
              <a:ea typeface="Calibri" panose="020F0502020204030204" pitchFamily="34" charset="0"/>
              <a:cs typeface="Times New Roman" panose="02020603050405020304" pitchFamily="18" charset="0"/>
            </a:rPr>
            <a:t>(10/01/2023</a:t>
          </a: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 through 09/30/2024) </a:t>
          </a:r>
          <a:endParaRPr lang="en-US" sz="2800" kern="1200" dirty="0"/>
        </a:p>
      </dsp:txBody>
      <dsp:txXfrm>
        <a:off x="976135" y="28302"/>
        <a:ext cx="8624429" cy="832020"/>
      </dsp:txXfrm>
    </dsp:sp>
    <dsp:sp modelId="{CC1D1370-42D6-4F50-A7D2-52FAC09F1427}">
      <dsp:nvSpPr>
        <dsp:cNvPr id="0" name=""/>
        <dsp:cNvSpPr/>
      </dsp:nvSpPr>
      <dsp:spPr>
        <a:xfrm>
          <a:off x="802477" y="1288395"/>
          <a:ext cx="883790" cy="883790"/>
        </a:xfrm>
        <a:prstGeom prst="roundRect">
          <a:avLst>
            <a:gd name="adj" fmla="val 16670"/>
          </a:avLst>
        </a:prstGeom>
        <a:blipFill dpi="0" rotWithShape="1">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605635-C4CF-411F-AD28-7E4E3C633D90}">
      <dsp:nvSpPr>
        <dsp:cNvPr id="0" name=""/>
        <dsp:cNvSpPr/>
      </dsp:nvSpPr>
      <dsp:spPr>
        <a:xfrm>
          <a:off x="1711133" y="996425"/>
          <a:ext cx="7739380" cy="1263679"/>
        </a:xfrm>
        <a:prstGeom prst="roundRect">
          <a:avLst>
            <a:gd name="adj" fmla="val 166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Kentucky transitioned upward in national standings. 101 of KY’s 269 LTC facilities received a certification survey.</a:t>
          </a:r>
        </a:p>
      </dsp:txBody>
      <dsp:txXfrm>
        <a:off x="1772832" y="1058124"/>
        <a:ext cx="7615982" cy="1140281"/>
      </dsp:txXfrm>
    </dsp:sp>
    <dsp:sp modelId="{51B3D092-C032-4710-917C-B22CA424192A}">
      <dsp:nvSpPr>
        <dsp:cNvPr id="0" name=""/>
        <dsp:cNvSpPr/>
      </dsp:nvSpPr>
      <dsp:spPr>
        <a:xfrm>
          <a:off x="0" y="2919174"/>
          <a:ext cx="883790" cy="883790"/>
        </a:xfrm>
        <a:prstGeom prst="roundRect">
          <a:avLst>
            <a:gd name="adj" fmla="val 16670"/>
          </a:avLst>
        </a:prstGeom>
        <a:blipFill dpi="0" rotWithShape="1">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D714CA-0021-4DB4-83FD-CC529DB07562}">
      <dsp:nvSpPr>
        <dsp:cNvPr id="0" name=""/>
        <dsp:cNvSpPr/>
      </dsp:nvSpPr>
      <dsp:spPr>
        <a:xfrm>
          <a:off x="1073795" y="2417442"/>
          <a:ext cx="9274796" cy="1892090"/>
        </a:xfrm>
        <a:prstGeom prst="roundRect">
          <a:avLst>
            <a:gd name="adj" fmla="val 1667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alibri" panose="020F0502020204030204" pitchFamily="34" charset="0"/>
              <a:ea typeface="Calibri" panose="020F0502020204030204" pitchFamily="34" charset="0"/>
              <a:cs typeface="Times New Roman" panose="02020603050405020304" pitchFamily="18" charset="0"/>
            </a:rPr>
            <a:t>Kentucky lowered the number of outstanding complaint intakes to 1,565, meeting CMS SPSS measures for completion of abbreviated (complaint) certification surveys of LTC facilities.  </a:t>
          </a:r>
        </a:p>
        <a:p>
          <a:pPr marL="0" lvl="0" indent="0" algn="ctr" defTabSz="1066800">
            <a:lnSpc>
              <a:spcPct val="90000"/>
            </a:lnSpc>
            <a:spcBef>
              <a:spcPct val="0"/>
            </a:spcBef>
            <a:spcAft>
              <a:spcPct val="35000"/>
            </a:spcAft>
            <a:buNone/>
          </a:pPr>
          <a:r>
            <a:rPr lang="en-US" sz="2400" kern="1200" dirty="0">
              <a:effectLst/>
              <a:latin typeface="Calibri" panose="020F0502020204030204" pitchFamily="34" charset="0"/>
              <a:ea typeface="Calibri" panose="020F0502020204030204" pitchFamily="34" charset="0"/>
              <a:cs typeface="Times New Roman" panose="02020603050405020304" pitchFamily="18" charset="0"/>
            </a:rPr>
            <a:t>As of 07/07/2025 the SSA has lowered the number of outstanding complaints to 695.</a:t>
          </a:r>
        </a:p>
      </dsp:txBody>
      <dsp:txXfrm>
        <a:off x="1166176" y="2509823"/>
        <a:ext cx="9090034" cy="17073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7290AF99-0D4E-4898-B292-2966259B2890}" type="datetimeFigureOut">
              <a:rPr lang="en-US" smtClean="0"/>
              <a:t>7/13/2025</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AEB1DCEC-C50B-4DC3-B9F8-2387B9DAABE3}" type="slidenum">
              <a:rPr lang="en-US" smtClean="0"/>
              <a:t>‹#›</a:t>
            </a:fld>
            <a:endParaRPr lang="en-US" dirty="0"/>
          </a:p>
        </p:txBody>
      </p:sp>
    </p:spTree>
    <p:extLst>
      <p:ext uri="{BB962C8B-B14F-4D97-AF65-F5344CB8AC3E}">
        <p14:creationId xmlns:p14="http://schemas.microsoft.com/office/powerpoint/2010/main" val="3165943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B1DCEC-C50B-4DC3-B9F8-2387B9DAABE3}" type="slidenum">
              <a:rPr lang="en-US" smtClean="0"/>
              <a:t>4</a:t>
            </a:fld>
            <a:endParaRPr lang="en-US" dirty="0"/>
          </a:p>
        </p:txBody>
      </p:sp>
    </p:spTree>
    <p:extLst>
      <p:ext uri="{BB962C8B-B14F-4D97-AF65-F5344CB8AC3E}">
        <p14:creationId xmlns:p14="http://schemas.microsoft.com/office/powerpoint/2010/main" val="3411605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B1DCEC-C50B-4DC3-B9F8-2387B9DAABE3}" type="slidenum">
              <a:rPr lang="en-US" smtClean="0"/>
              <a:t>5</a:t>
            </a:fld>
            <a:endParaRPr lang="en-US" dirty="0"/>
          </a:p>
        </p:txBody>
      </p:sp>
    </p:spTree>
    <p:extLst>
      <p:ext uri="{BB962C8B-B14F-4D97-AF65-F5344CB8AC3E}">
        <p14:creationId xmlns:p14="http://schemas.microsoft.com/office/powerpoint/2010/main" val="2086577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B1DCEC-C50B-4DC3-B9F8-2387B9DAABE3}" type="slidenum">
              <a:rPr lang="en-US" smtClean="0"/>
              <a:t>6</a:t>
            </a:fld>
            <a:endParaRPr lang="en-US" dirty="0"/>
          </a:p>
        </p:txBody>
      </p:sp>
    </p:spTree>
    <p:extLst>
      <p:ext uri="{BB962C8B-B14F-4D97-AF65-F5344CB8AC3E}">
        <p14:creationId xmlns:p14="http://schemas.microsoft.com/office/powerpoint/2010/main" val="3241373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B1DCEC-C50B-4DC3-B9F8-2387B9DAABE3}" type="slidenum">
              <a:rPr lang="en-US" smtClean="0"/>
              <a:t>7</a:t>
            </a:fld>
            <a:endParaRPr lang="en-US" dirty="0"/>
          </a:p>
        </p:txBody>
      </p:sp>
    </p:spTree>
    <p:extLst>
      <p:ext uri="{BB962C8B-B14F-4D97-AF65-F5344CB8AC3E}">
        <p14:creationId xmlns:p14="http://schemas.microsoft.com/office/powerpoint/2010/main" val="1179917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2E11B4-0615-428A-8BB5-2E87114473D6}"/>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5" name="Footer Placeholder 4">
            <a:extLst>
              <a:ext uri="{FF2B5EF4-FFF2-40B4-BE49-F238E27FC236}">
                <a16:creationId xmlns:a16="http://schemas.microsoft.com/office/drawing/2014/main" id="{9E8D7527-E268-4C08-B91D-4024E2834E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E404-9940-413A-ABE0-263F2E98040D}"/>
              </a:ext>
            </a:extLst>
          </p:cNvPr>
          <p:cNvSpPr>
            <a:spLocks noGrp="1"/>
          </p:cNvSpPr>
          <p:nvPr>
            <p:ph type="sldNum" sz="quarter" idx="12"/>
          </p:nvPr>
        </p:nvSpPr>
        <p:spPr/>
        <p:txBody>
          <a:bodyPr/>
          <a:lstStyle/>
          <a:p>
            <a:fld id="{5727CFF0-8AF3-4D5D-9D11-7D9475288EEF}" type="slidenum">
              <a:rPr lang="en-US" smtClean="0"/>
              <a:t>‹#›</a:t>
            </a:fld>
            <a:endParaRPr lang="en-US" dirty="0"/>
          </a:p>
        </p:txBody>
      </p:sp>
      <p:sp>
        <p:nvSpPr>
          <p:cNvPr id="7" name="TextBox 6">
            <a:extLst>
              <a:ext uri="{FF2B5EF4-FFF2-40B4-BE49-F238E27FC236}">
                <a16:creationId xmlns:a16="http://schemas.microsoft.com/office/drawing/2014/main" id="{0B8878BB-E90B-4368-8C02-DDF575015DAA}"/>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sp>
        <p:nvSpPr>
          <p:cNvPr id="8" name="TextBox 7">
            <a:extLst>
              <a:ext uri="{FF2B5EF4-FFF2-40B4-BE49-F238E27FC236}">
                <a16:creationId xmlns:a16="http://schemas.microsoft.com/office/drawing/2014/main" id="{246F6FFB-8EE8-426E-B80B-B384D4BF2EFD}"/>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pic>
        <p:nvPicPr>
          <p:cNvPr id="9" name="Picture 8" descr="Text&#10;&#10;Description automatically generated with low confidence">
            <a:extLst>
              <a:ext uri="{FF2B5EF4-FFF2-40B4-BE49-F238E27FC236}">
                <a16:creationId xmlns:a16="http://schemas.microsoft.com/office/drawing/2014/main" id="{D6735375-96A8-4668-940F-0E2295CE2C2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pic>
        <p:nvPicPr>
          <p:cNvPr id="13" name="Picture 12" descr="Text&#10;&#10;Description automatically generated with medium confidence">
            <a:extLst>
              <a:ext uri="{FF2B5EF4-FFF2-40B4-BE49-F238E27FC236}">
                <a16:creationId xmlns:a16="http://schemas.microsoft.com/office/drawing/2014/main" id="{9544BE49-577C-4BB1-BF89-0DCF189F481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4923" y="776570"/>
            <a:ext cx="5582151" cy="2923984"/>
          </a:xfrm>
          <a:prstGeom prst="rect">
            <a:avLst/>
          </a:prstGeom>
        </p:spPr>
      </p:pic>
    </p:spTree>
    <p:extLst>
      <p:ext uri="{BB962C8B-B14F-4D97-AF65-F5344CB8AC3E}">
        <p14:creationId xmlns:p14="http://schemas.microsoft.com/office/powerpoint/2010/main" val="3232596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5AFD5-9BF9-48B2-92FD-643F6D7115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6D7DC9-D47A-42B9-8E60-81CB096EF2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F504C-8910-4E56-B2A3-50F8B3DEAD42}"/>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5" name="Footer Placeholder 4">
            <a:extLst>
              <a:ext uri="{FF2B5EF4-FFF2-40B4-BE49-F238E27FC236}">
                <a16:creationId xmlns:a16="http://schemas.microsoft.com/office/drawing/2014/main" id="{B3E07ADF-A127-41E0-B854-5FBC072A15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AFB8D1-BC60-430D-B10E-9DB235F09D8C}"/>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184045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81323C-927D-473E-99A5-F38E06C583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2B21C7-F488-4B78-AA1F-87599AD2A5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3DCD9-1EC6-4111-A200-7234F2F563DC}"/>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5" name="Footer Placeholder 4">
            <a:extLst>
              <a:ext uri="{FF2B5EF4-FFF2-40B4-BE49-F238E27FC236}">
                <a16:creationId xmlns:a16="http://schemas.microsoft.com/office/drawing/2014/main" id="{F774D321-DF41-465B-B3C9-0D1A31CF2A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9FEE2C-9E85-4EEA-A2CE-CBDC68457F60}"/>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519899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475F6-C7DB-89B9-C329-6614D614E4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BD1538-6989-B070-01B5-3F3F12DE08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FF1067-B39E-D587-8402-19773B8DCA51}"/>
              </a:ext>
            </a:extLst>
          </p:cNvPr>
          <p:cNvSpPr>
            <a:spLocks noGrp="1"/>
          </p:cNvSpPr>
          <p:nvPr>
            <p:ph type="dt" sz="half" idx="10"/>
          </p:nvPr>
        </p:nvSpPr>
        <p:spPr/>
        <p:txBody>
          <a:bodyPr/>
          <a:lstStyle/>
          <a:p>
            <a:fld id="{DAEDD6D2-6C63-4AA6-8680-7FE9E8D752DA}" type="datetimeFigureOut">
              <a:rPr lang="en-US" smtClean="0"/>
              <a:t>7/13/2025</a:t>
            </a:fld>
            <a:endParaRPr lang="en-US" dirty="0"/>
          </a:p>
        </p:txBody>
      </p:sp>
      <p:sp>
        <p:nvSpPr>
          <p:cNvPr id="5" name="Footer Placeholder 4">
            <a:extLst>
              <a:ext uri="{FF2B5EF4-FFF2-40B4-BE49-F238E27FC236}">
                <a16:creationId xmlns:a16="http://schemas.microsoft.com/office/drawing/2014/main" id="{EC21CAF5-DA4E-3013-B423-678FB636D4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351E3C8-B8CD-D4F4-F16B-A8D2E224A288}"/>
              </a:ext>
            </a:extLst>
          </p:cNvPr>
          <p:cNvSpPr>
            <a:spLocks noGrp="1"/>
          </p:cNvSpPr>
          <p:nvPr>
            <p:ph type="sldNum" sz="quarter" idx="12"/>
          </p:nvPr>
        </p:nvSpPr>
        <p:spPr/>
        <p:txBody>
          <a:bodyPr/>
          <a:lstStyle/>
          <a:p>
            <a:fld id="{2C386105-9CD3-478F-B872-7F82198666AF}" type="slidenum">
              <a:rPr lang="en-US" smtClean="0"/>
              <a:t>‹#›</a:t>
            </a:fld>
            <a:endParaRPr lang="en-US" dirty="0"/>
          </a:p>
        </p:txBody>
      </p:sp>
    </p:spTree>
    <p:extLst>
      <p:ext uri="{BB962C8B-B14F-4D97-AF65-F5344CB8AC3E}">
        <p14:creationId xmlns:p14="http://schemas.microsoft.com/office/powerpoint/2010/main" val="91383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4E41736-F673-4B14-9776-858B4D78CC77}"/>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0F9EB302-324A-4201-BCB1-60B4E3CBA9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025D9C-14F1-4D3C-8D97-93F1B3DD9F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3795FA2-DC68-43E5-8C89-2BAFE03BB2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ECEE65-6CEF-494E-B623-A33853681D8B}"/>
              </a:ext>
            </a:extLst>
          </p:cNvPr>
          <p:cNvSpPr>
            <a:spLocks noGrp="1"/>
          </p:cNvSpPr>
          <p:nvPr>
            <p:ph type="sldNum" sz="quarter" idx="12"/>
          </p:nvPr>
        </p:nvSpPr>
        <p:spPr>
          <a:xfrm>
            <a:off x="255403" y="6361776"/>
            <a:ext cx="2743200" cy="365125"/>
          </a:xfrm>
        </p:spPr>
        <p:txBody>
          <a:bodyPr/>
          <a:lstStyle>
            <a:lvl1pPr algn="l">
              <a:defRPr/>
            </a:lvl1pPr>
          </a:lstStyle>
          <a:p>
            <a:fld id="{5727CFF0-8AF3-4D5D-9D11-7D9475288EEF}" type="slidenum">
              <a:rPr lang="en-US" smtClean="0"/>
              <a:pPr/>
              <a:t>‹#›</a:t>
            </a:fld>
            <a:endParaRPr lang="en-US" dirty="0"/>
          </a:p>
        </p:txBody>
      </p:sp>
      <p:sp>
        <p:nvSpPr>
          <p:cNvPr id="7" name="TextBox 6">
            <a:extLst>
              <a:ext uri="{FF2B5EF4-FFF2-40B4-BE49-F238E27FC236}">
                <a16:creationId xmlns:a16="http://schemas.microsoft.com/office/drawing/2014/main" id="{FA096516-FC95-455C-A5D5-7990EB75F2EA}"/>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9" name="Picture 8" descr="Text&#10;&#10;Description automatically generated with low confidence">
            <a:extLst>
              <a:ext uri="{FF2B5EF4-FFF2-40B4-BE49-F238E27FC236}">
                <a16:creationId xmlns:a16="http://schemas.microsoft.com/office/drawing/2014/main" id="{B626BD3A-9F67-4923-B40B-8D99CB67E2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761190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147C054-8EBE-47BE-B3D7-58A452655B77}"/>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0DF4BD60-9E92-47A9-95C1-FEA0AB78B7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7A595B-41E0-4FCC-8528-5FEE2F3A9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98E37681-3CC1-4196-945A-C751D072F4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B236A5-D64C-4CDE-8949-033E9CB1DB1C}"/>
              </a:ext>
            </a:extLst>
          </p:cNvPr>
          <p:cNvSpPr>
            <a:spLocks noGrp="1"/>
          </p:cNvSpPr>
          <p:nvPr>
            <p:ph type="sldNum" sz="quarter" idx="12"/>
          </p:nvPr>
        </p:nvSpPr>
        <p:spPr>
          <a:xfrm>
            <a:off x="255403" y="6356349"/>
            <a:ext cx="2743200" cy="365125"/>
          </a:xfrm>
        </p:spPr>
        <p:txBody>
          <a:bodyPr/>
          <a:lstStyle>
            <a:lvl1pPr algn="l">
              <a:defRPr/>
            </a:lvl1pPr>
          </a:lstStyle>
          <a:p>
            <a:fld id="{5727CFF0-8AF3-4D5D-9D11-7D9475288EEF}" type="slidenum">
              <a:rPr lang="en-US" smtClean="0"/>
              <a:pPr/>
              <a:t>‹#›</a:t>
            </a:fld>
            <a:endParaRPr lang="en-US" dirty="0"/>
          </a:p>
        </p:txBody>
      </p:sp>
      <p:sp>
        <p:nvSpPr>
          <p:cNvPr id="7" name="TextBox 6">
            <a:extLst>
              <a:ext uri="{FF2B5EF4-FFF2-40B4-BE49-F238E27FC236}">
                <a16:creationId xmlns:a16="http://schemas.microsoft.com/office/drawing/2014/main" id="{E4EE8464-5AD8-4D3B-BB03-7C65D0399542}"/>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9" name="Picture 8" descr="Text&#10;&#10;Description automatically generated with low confidence">
            <a:extLst>
              <a:ext uri="{FF2B5EF4-FFF2-40B4-BE49-F238E27FC236}">
                <a16:creationId xmlns:a16="http://schemas.microsoft.com/office/drawing/2014/main" id="{251DBC64-5E7B-4302-B589-4F286B18E9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268434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7E76915-6031-43EC-AAD3-36D2F11EC2F6}"/>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91A39563-515C-4B3B-8A2E-EFB49C23A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7E4434-B008-4DA4-B1FF-E4CEA24CE2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FFD230-BFE8-4CB5-8C18-9BDBB081B5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1BA3D2E8-834C-4D8C-A9B4-26C1FB8713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0901F9-B670-46CB-826A-9F0F76E04D1A}"/>
              </a:ext>
            </a:extLst>
          </p:cNvPr>
          <p:cNvSpPr>
            <a:spLocks noGrp="1"/>
          </p:cNvSpPr>
          <p:nvPr>
            <p:ph type="sldNum" sz="quarter" idx="12"/>
          </p:nvPr>
        </p:nvSpPr>
        <p:spPr>
          <a:xfrm>
            <a:off x="255403" y="6356350"/>
            <a:ext cx="2743200" cy="365125"/>
          </a:xfrm>
        </p:spPr>
        <p:txBody>
          <a:bodyPr/>
          <a:lstStyle>
            <a:lvl1pPr algn="l">
              <a:defRPr/>
            </a:lvl1pPr>
          </a:lstStyle>
          <a:p>
            <a:fld id="{5727CFF0-8AF3-4D5D-9D11-7D9475288EEF}" type="slidenum">
              <a:rPr lang="en-US" smtClean="0"/>
              <a:pPr/>
              <a:t>‹#›</a:t>
            </a:fld>
            <a:endParaRPr lang="en-US" dirty="0"/>
          </a:p>
        </p:txBody>
      </p:sp>
      <p:sp>
        <p:nvSpPr>
          <p:cNvPr id="8" name="TextBox 7">
            <a:extLst>
              <a:ext uri="{FF2B5EF4-FFF2-40B4-BE49-F238E27FC236}">
                <a16:creationId xmlns:a16="http://schemas.microsoft.com/office/drawing/2014/main" id="{67B8130C-B028-41B6-88B0-18B9FB087E6C}"/>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10" name="Picture 9" descr="Text&#10;&#10;Description automatically generated with low confidence">
            <a:extLst>
              <a:ext uri="{FF2B5EF4-FFF2-40B4-BE49-F238E27FC236}">
                <a16:creationId xmlns:a16="http://schemas.microsoft.com/office/drawing/2014/main" id="{BAD79EFB-8A6C-45E0-9625-263C4AC509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67038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AE07-425F-4ECB-A38E-852D64F24A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56E39A-8FAE-4C68-9B06-4C3288801F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55176-2946-4C69-970F-04BEDEAC4D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F51E81-403E-4D5C-B062-01660AE671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8DF9DA-4562-4768-B3E3-8C59B6ED9D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5062CE-E26D-40B7-83A8-DF3057B1D34A}"/>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8" name="Footer Placeholder 7">
            <a:extLst>
              <a:ext uri="{FF2B5EF4-FFF2-40B4-BE49-F238E27FC236}">
                <a16:creationId xmlns:a16="http://schemas.microsoft.com/office/drawing/2014/main" id="{0079AB9E-FAF7-4C02-8E4F-658D6F30983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4702A9-1B12-460D-A0A5-80CE7AFD40D0}"/>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514620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F635-C29A-483F-9E31-8E43F391FB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55FE49-72DD-40FB-B3F7-F3C2514D9025}"/>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4" name="Footer Placeholder 3">
            <a:extLst>
              <a:ext uri="{FF2B5EF4-FFF2-40B4-BE49-F238E27FC236}">
                <a16:creationId xmlns:a16="http://schemas.microsoft.com/office/drawing/2014/main" id="{AFFD5414-11A3-44E5-BD85-989B3D98B4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819CF3-AC53-4903-B808-1A0F0274CC97}"/>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31665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B4E65C-1E6D-4FDE-9B1C-48FE02A22958}"/>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3" name="Footer Placeholder 2">
            <a:extLst>
              <a:ext uri="{FF2B5EF4-FFF2-40B4-BE49-F238E27FC236}">
                <a16:creationId xmlns:a16="http://schemas.microsoft.com/office/drawing/2014/main" id="{BA95B0C8-0773-46C8-B3E7-8F447CDD50D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6736D20-1A4D-4939-B40B-1465C996935A}"/>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16185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6211B-5611-4C54-866B-39A4B34A5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7E6960-C385-4DBD-BAAE-6F747E6023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9C5F36-C52C-4BE1-B0C3-E31F78088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952C2-04A9-46E8-84E1-2762994382D3}"/>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6" name="Footer Placeholder 5">
            <a:extLst>
              <a:ext uri="{FF2B5EF4-FFF2-40B4-BE49-F238E27FC236}">
                <a16:creationId xmlns:a16="http://schemas.microsoft.com/office/drawing/2014/main" id="{A71F27D0-1BC8-4687-9285-1EEE6E44B3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089121-A6F5-4E00-870B-DFE9DB1C46B6}"/>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96990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33191-C7C1-4DF1-A908-7AB3EA44B0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EA5C1-187D-4720-AEE8-0765A8B16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96349DA-8303-4A4A-B4C4-110C1C4731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A6FFE1-DA1E-480B-8F9C-335E6FC6F340}"/>
              </a:ext>
            </a:extLst>
          </p:cNvPr>
          <p:cNvSpPr>
            <a:spLocks noGrp="1"/>
          </p:cNvSpPr>
          <p:nvPr>
            <p:ph type="dt" sz="half" idx="10"/>
          </p:nvPr>
        </p:nvSpPr>
        <p:spPr/>
        <p:txBody>
          <a:bodyPr/>
          <a:lstStyle/>
          <a:p>
            <a:fld id="{03CEC363-6A2C-4152-AF76-0DDF1F2F12F3}" type="datetimeFigureOut">
              <a:rPr lang="en-US" smtClean="0"/>
              <a:t>7/13/2025</a:t>
            </a:fld>
            <a:endParaRPr lang="en-US" dirty="0"/>
          </a:p>
        </p:txBody>
      </p:sp>
      <p:sp>
        <p:nvSpPr>
          <p:cNvPr id="6" name="Footer Placeholder 5">
            <a:extLst>
              <a:ext uri="{FF2B5EF4-FFF2-40B4-BE49-F238E27FC236}">
                <a16:creationId xmlns:a16="http://schemas.microsoft.com/office/drawing/2014/main" id="{8E3F0FED-E1DC-443C-B9F3-F97F765232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DA5BBDF-AFE1-4F26-BABB-A8D1E34F5964}"/>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38317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2BBB3A-E606-4DAE-8E3E-9C71A2657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336ABF-CC4F-4F0B-B289-049618AF0B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C93AE-916D-4932-BDF6-BD10D02EA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EC363-6A2C-4152-AF76-0DDF1F2F12F3}" type="datetimeFigureOut">
              <a:rPr lang="en-US" smtClean="0"/>
              <a:t>7/13/2025</a:t>
            </a:fld>
            <a:endParaRPr lang="en-US" dirty="0"/>
          </a:p>
        </p:txBody>
      </p:sp>
      <p:sp>
        <p:nvSpPr>
          <p:cNvPr id="5" name="Footer Placeholder 4">
            <a:extLst>
              <a:ext uri="{FF2B5EF4-FFF2-40B4-BE49-F238E27FC236}">
                <a16:creationId xmlns:a16="http://schemas.microsoft.com/office/drawing/2014/main" id="{D89058C9-06A0-4D1B-8B1C-8EE2ACAB9F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A9D2DA5-95AE-4027-B16A-0A033E9961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7CFF0-8AF3-4D5D-9D11-7D9475288EEF}" type="slidenum">
              <a:rPr lang="en-US" smtClean="0"/>
              <a:t>‹#›</a:t>
            </a:fld>
            <a:endParaRPr lang="en-US" dirty="0"/>
          </a:p>
        </p:txBody>
      </p:sp>
    </p:spTree>
    <p:extLst>
      <p:ext uri="{BB962C8B-B14F-4D97-AF65-F5344CB8AC3E}">
        <p14:creationId xmlns:p14="http://schemas.microsoft.com/office/powerpoint/2010/main" val="199525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6FEF89B-ADB2-4BEE-80F2-733CA21374E3}"/>
              </a:ext>
            </a:extLst>
          </p:cNvPr>
          <p:cNvSpPr txBox="1">
            <a:spLocks noGrp="1"/>
          </p:cNvSpPr>
          <p:nvPr>
            <p:ph type="title" idx="4294967295"/>
          </p:nvPr>
        </p:nvSpPr>
        <p:spPr>
          <a:xfrm>
            <a:off x="1544320" y="3780431"/>
            <a:ext cx="9133840" cy="2185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i="0" u="none" strike="noStrike" kern="1200" cap="none" spc="0" normalizeH="0" baseline="0" noProof="0" dirty="0">
                <a:ln>
                  <a:noFill/>
                </a:ln>
                <a:solidFill>
                  <a:schemeClr val="tx1"/>
                </a:solidFill>
                <a:effectLst/>
                <a:uLnTx/>
                <a:uFillTx/>
                <a:latin typeface="+mn-lt"/>
                <a:ea typeface="+mn-ea"/>
                <a:cs typeface="+mn-cs"/>
              </a:rPr>
              <a:t>Office of Inspector General (OIG)</a:t>
            </a:r>
            <a:br>
              <a:rPr kumimoji="0" lang="en-US" sz="3200" i="0" u="none" strike="noStrike" kern="1200" cap="none" spc="0" normalizeH="0" baseline="0" noProof="0" dirty="0">
                <a:ln>
                  <a:noFill/>
                </a:ln>
                <a:solidFill>
                  <a:schemeClr val="tx1"/>
                </a:solidFill>
                <a:effectLst/>
                <a:uLnTx/>
                <a:uFillTx/>
                <a:latin typeface="+mn-lt"/>
                <a:ea typeface="+mn-ea"/>
                <a:cs typeface="+mn-cs"/>
              </a:rPr>
            </a:br>
            <a:r>
              <a:rPr kumimoji="0" lang="en-US" sz="3200" i="0" u="none" strike="noStrike" kern="1200" cap="none" spc="0" normalizeH="0" baseline="0" noProof="0" dirty="0">
                <a:ln>
                  <a:noFill/>
                </a:ln>
                <a:solidFill>
                  <a:schemeClr val="tx1"/>
                </a:solidFill>
                <a:effectLst/>
                <a:uLnTx/>
                <a:uFillTx/>
                <a:latin typeface="+mn-lt"/>
                <a:ea typeface="+mn-ea"/>
                <a:cs typeface="+mn-cs"/>
              </a:rPr>
              <a:t>Division of Health Care (DHC)</a:t>
            </a:r>
            <a:br>
              <a:rPr kumimoji="0" lang="en-US" sz="3200" b="1" i="0" u="none" strike="noStrike" kern="1200" cap="none" spc="0" normalizeH="0" baseline="0" noProof="0" dirty="0">
                <a:ln>
                  <a:noFill/>
                </a:ln>
                <a:solidFill>
                  <a:schemeClr val="tx1"/>
                </a:solidFill>
                <a:effectLst/>
                <a:uLnTx/>
                <a:uFillTx/>
                <a:latin typeface="+mn-lt"/>
                <a:ea typeface="+mn-ea"/>
                <a:cs typeface="+mn-cs"/>
              </a:rPr>
            </a:br>
            <a:r>
              <a:rPr kumimoji="0" lang="en-US" sz="3600" b="1" i="0" u="none" strike="noStrike" kern="1200" cap="none" spc="0" normalizeH="0" baseline="0" noProof="0" dirty="0">
                <a:ln>
                  <a:noFill/>
                </a:ln>
                <a:solidFill>
                  <a:schemeClr val="tx1"/>
                </a:solidFill>
                <a:effectLst/>
                <a:uLnTx/>
                <a:uFillTx/>
                <a:latin typeface="+mn-lt"/>
                <a:ea typeface="+mn-ea"/>
                <a:cs typeface="+mn-cs"/>
              </a:rPr>
              <a:t>Long-term Care Certification Surveys</a:t>
            </a:r>
            <a:br>
              <a:rPr kumimoji="0" lang="en-US" sz="3600" b="1" i="0" u="none" strike="noStrike" kern="1200" cap="none" spc="0" normalizeH="0" baseline="0" noProof="0" dirty="0">
                <a:ln>
                  <a:noFill/>
                </a:ln>
                <a:solidFill>
                  <a:schemeClr val="tx1"/>
                </a:solidFill>
                <a:effectLst/>
                <a:uLnTx/>
                <a:uFillTx/>
                <a:latin typeface="+mn-lt"/>
                <a:ea typeface="+mn-ea"/>
                <a:cs typeface="+mn-cs"/>
              </a:rPr>
            </a:br>
            <a:r>
              <a:rPr kumimoji="0" lang="en-US" sz="3600" b="1" i="0" u="none" strike="noStrike" kern="1200" cap="none" spc="0" normalizeH="0" baseline="0" noProof="0" dirty="0">
                <a:ln>
                  <a:noFill/>
                </a:ln>
                <a:solidFill>
                  <a:schemeClr val="tx1"/>
                </a:solidFill>
                <a:effectLst/>
                <a:uLnTx/>
                <a:uFillTx/>
                <a:latin typeface="+mn-lt"/>
                <a:ea typeface="+mn-ea"/>
                <a:cs typeface="+mn-cs"/>
              </a:rPr>
              <a:t>Overview and Update</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pic>
        <p:nvPicPr>
          <p:cNvPr id="10" name="Picture 9">
            <a:extLst>
              <a:ext uri="{FF2B5EF4-FFF2-40B4-BE49-F238E27FC236}">
                <a16:creationId xmlns:a16="http://schemas.microsoft.com/office/drawing/2014/main" id="{FB47C041-BACA-4E42-9227-1227F143DB3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7676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54BBE-FFDA-4CE0-BF04-EB0E744232E4}"/>
              </a:ext>
            </a:extLst>
          </p:cNvPr>
          <p:cNvSpPr>
            <a:spLocks noGrp="1"/>
          </p:cNvSpPr>
          <p:nvPr>
            <p:ph type="title"/>
          </p:nvPr>
        </p:nvSpPr>
        <p:spPr>
          <a:xfrm>
            <a:off x="0" y="0"/>
            <a:ext cx="12192000" cy="914400"/>
          </a:xfrm>
          <a:solidFill>
            <a:srgbClr val="003865"/>
          </a:solidFill>
        </p:spPr>
        <p:txBody>
          <a:bodyPr/>
          <a:lstStyle/>
          <a:p>
            <a:pPr algn="ctr"/>
            <a:r>
              <a:rPr lang="en-US" b="1" dirty="0">
                <a:solidFill>
                  <a:schemeClr val="bg1"/>
                </a:solidFill>
                <a:latin typeface="+mn-lt"/>
              </a:rPr>
              <a:t>OIG DHC - Responsibilities</a:t>
            </a:r>
          </a:p>
        </p:txBody>
      </p:sp>
      <p:graphicFrame>
        <p:nvGraphicFramePr>
          <p:cNvPr id="6" name="Diagram 5" descr="OIG DHC Responsibilities">
            <a:extLst>
              <a:ext uri="{FF2B5EF4-FFF2-40B4-BE49-F238E27FC236}">
                <a16:creationId xmlns:a16="http://schemas.microsoft.com/office/drawing/2014/main" id="{CA13779B-1050-E0FF-1C75-319471020CE5}"/>
              </a:ext>
            </a:extLst>
          </p:cNvPr>
          <p:cNvGraphicFramePr/>
          <p:nvPr>
            <p:extLst>
              <p:ext uri="{D42A27DB-BD31-4B8C-83A1-F6EECF244321}">
                <p14:modId xmlns:p14="http://schemas.microsoft.com/office/powerpoint/2010/main" val="3657908840"/>
              </p:ext>
            </p:extLst>
          </p:nvPr>
        </p:nvGraphicFramePr>
        <p:xfrm>
          <a:off x="674816" y="914400"/>
          <a:ext cx="10842368" cy="5226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548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54BBE-FFDA-4CE0-BF04-EB0E744232E4}"/>
              </a:ext>
            </a:extLst>
          </p:cNvPr>
          <p:cNvSpPr>
            <a:spLocks noGrp="1"/>
          </p:cNvSpPr>
          <p:nvPr>
            <p:ph type="title"/>
          </p:nvPr>
        </p:nvSpPr>
        <p:spPr>
          <a:xfrm>
            <a:off x="0" y="0"/>
            <a:ext cx="12192000" cy="914400"/>
          </a:xfrm>
          <a:solidFill>
            <a:srgbClr val="003865"/>
          </a:solidFill>
        </p:spPr>
        <p:txBody>
          <a:bodyPr/>
          <a:lstStyle/>
          <a:p>
            <a:pPr algn="ctr"/>
            <a:r>
              <a:rPr lang="en-US" b="1" dirty="0">
                <a:solidFill>
                  <a:schemeClr val="bg1"/>
                </a:solidFill>
                <a:latin typeface="+mn-lt"/>
              </a:rPr>
              <a:t>Timeframes for completion</a:t>
            </a:r>
          </a:p>
        </p:txBody>
      </p:sp>
      <p:graphicFrame>
        <p:nvGraphicFramePr>
          <p:cNvPr id="3" name="Diagram 2" descr="CMS mandates timeframes between completion of standard certification surveys of LTC facilities be an average of  9 months to 15.7 months. CMS mandates abbreviated certification surveys (complaint investigations) be conducted based on a tiered priority level, with intakes alleging serious harm, injury, or death to residents prioritized as a level 1.  Priority level 1 complaint intakes require the SSA to investigate within three (3) business days. ">
            <a:extLst>
              <a:ext uri="{FF2B5EF4-FFF2-40B4-BE49-F238E27FC236}">
                <a16:creationId xmlns:a16="http://schemas.microsoft.com/office/drawing/2014/main" id="{36822866-E758-FAEB-6ABA-82C6A50F6EF8}"/>
              </a:ext>
            </a:extLst>
          </p:cNvPr>
          <p:cNvGraphicFramePr/>
          <p:nvPr>
            <p:extLst>
              <p:ext uri="{D42A27DB-BD31-4B8C-83A1-F6EECF244321}">
                <p14:modId xmlns:p14="http://schemas.microsoft.com/office/powerpoint/2010/main" val="4073662855"/>
              </p:ext>
            </p:extLst>
          </p:nvPr>
        </p:nvGraphicFramePr>
        <p:xfrm>
          <a:off x="381000" y="1013255"/>
          <a:ext cx="11429999" cy="5050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783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14514-BC91-414C-BA65-62A6F4235AF2}"/>
              </a:ext>
            </a:extLst>
          </p:cNvPr>
          <p:cNvSpPr>
            <a:spLocks noGrp="1"/>
          </p:cNvSpPr>
          <p:nvPr>
            <p:ph type="title"/>
          </p:nvPr>
        </p:nvSpPr>
        <p:spPr>
          <a:xfrm>
            <a:off x="0" y="0"/>
            <a:ext cx="12192000" cy="914400"/>
          </a:xfrm>
          <a:solidFill>
            <a:srgbClr val="003865"/>
          </a:solidFill>
        </p:spPr>
        <p:txBody>
          <a:bodyPr>
            <a:normAutofit/>
          </a:bodyPr>
          <a:lstStyle/>
          <a:p>
            <a:pPr algn="ctr"/>
            <a:r>
              <a:rPr lang="en-US" sz="4200" b="1" dirty="0">
                <a:solidFill>
                  <a:schemeClr val="bg1"/>
                </a:solidFill>
                <a:latin typeface="+mn-lt"/>
              </a:rPr>
              <a:t>LTC Certification Survey Backlog</a:t>
            </a:r>
          </a:p>
        </p:txBody>
      </p:sp>
      <p:sp>
        <p:nvSpPr>
          <p:cNvPr id="5" name="Content Placeholder 4">
            <a:extLst>
              <a:ext uri="{FF2B5EF4-FFF2-40B4-BE49-F238E27FC236}">
                <a16:creationId xmlns:a16="http://schemas.microsoft.com/office/drawing/2014/main" id="{FCD918BF-DFC8-F4F5-14F7-47879180C36C}"/>
              </a:ext>
            </a:extLst>
          </p:cNvPr>
          <p:cNvSpPr>
            <a:spLocks noGrp="1"/>
          </p:cNvSpPr>
          <p:nvPr>
            <p:ph idx="1"/>
          </p:nvPr>
        </p:nvSpPr>
        <p:spPr>
          <a:xfrm>
            <a:off x="0" y="914401"/>
            <a:ext cx="12192000" cy="616687"/>
          </a:xfrm>
        </p:spPr>
        <p:txBody>
          <a:bodyPr anchor="b">
            <a:noAutofit/>
          </a:bodyPr>
          <a:lstStyle/>
          <a:p>
            <a:pPr marL="0" marR="0" lvl="0" indent="0" algn="ctr">
              <a:lnSpc>
                <a:spcPct val="100000"/>
              </a:lnSpc>
              <a:spcBef>
                <a:spcPts val="0"/>
              </a:spcBef>
              <a:spcAft>
                <a:spcPts val="1200"/>
              </a:spcAft>
              <a:buClr>
                <a:srgbClr val="0070C0"/>
              </a:buClr>
              <a:buNone/>
              <a:tabLst>
                <a:tab pos="457200" algn="l"/>
              </a:tabLst>
            </a:pPr>
            <a:r>
              <a:rPr lang="en-US" sz="3200" dirty="0">
                <a:effectLst/>
                <a:latin typeface="Calibri" panose="020F0502020204030204" pitchFamily="34" charset="0"/>
                <a:ea typeface="Calibri" panose="020F0502020204030204" pitchFamily="34" charset="0"/>
                <a:cs typeface="Times New Roman" panose="02020603050405020304" pitchFamily="18" charset="0"/>
              </a:rPr>
              <a:t>Centers for Medicaid and Medicare Services (CMS)</a:t>
            </a:r>
          </a:p>
        </p:txBody>
      </p:sp>
      <p:graphicFrame>
        <p:nvGraphicFramePr>
          <p:cNvPr id="3" name="Diagram 2" descr="State Performance Standards System (SPSS) Measures Federal Fiscal year 2023">
            <a:extLst>
              <a:ext uri="{FF2B5EF4-FFF2-40B4-BE49-F238E27FC236}">
                <a16:creationId xmlns:a16="http://schemas.microsoft.com/office/drawing/2014/main" id="{07450B58-6D62-8AAF-E2DD-792878B7B566}"/>
              </a:ext>
            </a:extLst>
          </p:cNvPr>
          <p:cNvGraphicFramePr/>
          <p:nvPr>
            <p:extLst>
              <p:ext uri="{D42A27DB-BD31-4B8C-83A1-F6EECF244321}">
                <p14:modId xmlns:p14="http://schemas.microsoft.com/office/powerpoint/2010/main" val="1333385192"/>
              </p:ext>
            </p:extLst>
          </p:nvPr>
        </p:nvGraphicFramePr>
        <p:xfrm>
          <a:off x="807650" y="1609353"/>
          <a:ext cx="10576700" cy="4309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6029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D8C1-F26C-A174-4C6F-62188AF94E07}"/>
              </a:ext>
              <a:ext uri="{C183D7F6-B498-43B3-948B-1728B52AA6E4}">
                <adec:decorative xmlns:adec="http://schemas.microsoft.com/office/drawing/2017/decorative" val="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NH Recerts by FFY</a:t>
            </a:r>
          </a:p>
        </p:txBody>
      </p:sp>
      <p:graphicFrame>
        <p:nvGraphicFramePr>
          <p:cNvPr id="9" name="Chart 8" descr="Nursing Home Recertifications Completed by Federal Fiscal year bar graph:&#10;FY2023 = 28&#10;FY2024 = 101&#10;FY2025 (10/1/2024 - 6/30/2025) = 186">
            <a:extLst>
              <a:ext uri="{FF2B5EF4-FFF2-40B4-BE49-F238E27FC236}">
                <a16:creationId xmlns:a16="http://schemas.microsoft.com/office/drawing/2014/main" id="{0E87FFEB-3541-73BB-553E-C5B2DCC3BA87}"/>
              </a:ext>
            </a:extLst>
          </p:cNvPr>
          <p:cNvGraphicFramePr/>
          <p:nvPr>
            <p:extLst>
              <p:ext uri="{D42A27DB-BD31-4B8C-83A1-F6EECF244321}">
                <p14:modId xmlns:p14="http://schemas.microsoft.com/office/powerpoint/2010/main" val="2383248055"/>
              </p:ext>
            </p:extLst>
          </p:nvPr>
        </p:nvGraphicFramePr>
        <p:xfrm>
          <a:off x="1656371" y="438912"/>
          <a:ext cx="9201476" cy="56901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389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EBCDF8-EE2B-FE39-6DF1-195101F84012}"/>
              </a:ext>
              <a:ext uri="{C183D7F6-B498-43B3-948B-1728B52AA6E4}">
                <adec:decorative xmlns:adec="http://schemas.microsoft.com/office/drawing/2017/decorative" val="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Complaints/FRIs not investigated by fiscal year</a:t>
            </a:r>
          </a:p>
        </p:txBody>
      </p:sp>
      <p:graphicFrame>
        <p:nvGraphicFramePr>
          <p:cNvPr id="2" name="Chart 1" descr="Complaints/FRIs Not Investigated by Fiscal year bar graph">
            <a:extLst>
              <a:ext uri="{FF2B5EF4-FFF2-40B4-BE49-F238E27FC236}">
                <a16:creationId xmlns:a16="http://schemas.microsoft.com/office/drawing/2014/main" id="{2BE82869-59FF-8798-D10D-FD2423D2C2AB}"/>
              </a:ext>
            </a:extLst>
          </p:cNvPr>
          <p:cNvGraphicFramePr/>
          <p:nvPr>
            <p:extLst>
              <p:ext uri="{D42A27DB-BD31-4B8C-83A1-F6EECF244321}">
                <p14:modId xmlns:p14="http://schemas.microsoft.com/office/powerpoint/2010/main" val="309904040"/>
              </p:ext>
            </p:extLst>
          </p:nvPr>
        </p:nvGraphicFramePr>
        <p:xfrm>
          <a:off x="399327" y="395417"/>
          <a:ext cx="11447361" cy="5696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9809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9960229-A935-88CF-1B3C-4F5DEF308DB9}"/>
              </a:ext>
              <a:ext uri="{C183D7F6-B498-43B3-948B-1728B52AA6E4}">
                <adec:decorative xmlns:adec="http://schemas.microsoft.com/office/drawing/2017/decorative" val="0"/>
              </a:ext>
            </a:extLst>
          </p:cNvPr>
          <p:cNvSpPr txBox="1">
            <a:spLocks noGrp="1"/>
          </p:cNvSpPr>
          <p:nvPr>
            <p:ph type="title" idx="4294967295"/>
          </p:nvPr>
        </p:nvSpPr>
        <p:spPr>
          <a:xfrm>
            <a:off x="0" y="0"/>
            <a:ext cx="12192000" cy="914400"/>
          </a:xfrm>
          <a:prstGeom prst="rect">
            <a:avLst/>
          </a:prstGeom>
          <a:solidFill>
            <a:srgbClr val="003865"/>
          </a:solid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4200" b="1" dirty="0">
                <a:solidFill>
                  <a:schemeClr val="bg1"/>
                </a:solidFill>
                <a:latin typeface="+mn-lt"/>
              </a:rPr>
              <a:t>MEASURES OIG HAS TAKEN</a:t>
            </a:r>
            <a:endParaRPr kumimoji="0" lang="en-US" sz="4200" b="1" i="0" u="none" strike="noStrike" kern="1200" cap="none" spc="0" normalizeH="0" baseline="0" noProof="0" dirty="0">
              <a:ln>
                <a:noFill/>
              </a:ln>
              <a:solidFill>
                <a:schemeClr val="bg1"/>
              </a:solidFill>
              <a:effectLst/>
              <a:uLnTx/>
              <a:uFillTx/>
              <a:latin typeface="+mn-lt"/>
              <a:ea typeface="+mj-ea"/>
              <a:cs typeface="+mj-cs"/>
            </a:endParaRPr>
          </a:p>
        </p:txBody>
      </p:sp>
      <p:sp>
        <p:nvSpPr>
          <p:cNvPr id="3" name="Content Placeholder 2">
            <a:extLst>
              <a:ext uri="{FF2B5EF4-FFF2-40B4-BE49-F238E27FC236}">
                <a16:creationId xmlns:a16="http://schemas.microsoft.com/office/drawing/2014/main" id="{60BEF873-9B82-16C8-723A-62E4C781854C}"/>
              </a:ext>
            </a:extLst>
          </p:cNvPr>
          <p:cNvSpPr>
            <a:spLocks noGrp="1"/>
          </p:cNvSpPr>
          <p:nvPr>
            <p:ph idx="1"/>
          </p:nvPr>
        </p:nvSpPr>
        <p:spPr>
          <a:xfrm>
            <a:off x="684234" y="914400"/>
            <a:ext cx="10823532" cy="5223353"/>
          </a:xfrm>
        </p:spPr>
        <p:txBody>
          <a:bodyPr anchor="ctr">
            <a:normAutofit/>
          </a:bodyPr>
          <a:lstStyle/>
          <a:p>
            <a:pPr>
              <a:spcBef>
                <a:spcPts val="0"/>
              </a:spcBef>
              <a:spcAft>
                <a:spcPts val="1000"/>
              </a:spcAft>
            </a:pPr>
            <a:r>
              <a:rPr lang="en-US" dirty="0"/>
              <a:t>Contracted with Additional Surveyors</a:t>
            </a:r>
          </a:p>
          <a:p>
            <a:pPr>
              <a:spcBef>
                <a:spcPts val="0"/>
              </a:spcBef>
              <a:spcAft>
                <a:spcPts val="1000"/>
              </a:spcAft>
            </a:pPr>
            <a:r>
              <a:rPr lang="en-US" dirty="0"/>
              <a:t>Utilized an External Survey Agency Contractor</a:t>
            </a:r>
          </a:p>
          <a:p>
            <a:pPr>
              <a:spcBef>
                <a:spcPts val="0"/>
              </a:spcBef>
              <a:spcAft>
                <a:spcPts val="1000"/>
              </a:spcAft>
            </a:pPr>
            <a:r>
              <a:rPr lang="en-US" dirty="0"/>
              <a:t>Created New Licensed Practical Nurse (LPN) level 1 &amp; 2 positions</a:t>
            </a:r>
          </a:p>
          <a:p>
            <a:pPr>
              <a:spcBef>
                <a:spcPts val="0"/>
              </a:spcBef>
              <a:spcAft>
                <a:spcPts val="1000"/>
              </a:spcAft>
            </a:pPr>
            <a:r>
              <a:rPr lang="en-US" dirty="0"/>
              <a:t>Streamlined Cabinet personnel processes to expedite hiring of staff</a:t>
            </a:r>
          </a:p>
          <a:p>
            <a:pPr>
              <a:spcBef>
                <a:spcPts val="0"/>
              </a:spcBef>
              <a:spcAft>
                <a:spcPts val="1000"/>
              </a:spcAft>
            </a:pPr>
            <a:r>
              <a:rPr lang="en-US" dirty="0"/>
              <a:t>Hired Clinical Surveyors to be assigned to all four Regional Offices</a:t>
            </a:r>
          </a:p>
          <a:p>
            <a:pPr>
              <a:spcBef>
                <a:spcPts val="0"/>
              </a:spcBef>
              <a:spcAft>
                <a:spcPts val="1000"/>
              </a:spcAft>
            </a:pPr>
            <a:r>
              <a:rPr lang="en-US" dirty="0"/>
              <a:t>Conducted Surveyor Training </a:t>
            </a:r>
          </a:p>
          <a:p>
            <a:pPr>
              <a:spcBef>
                <a:spcPts val="0"/>
              </a:spcBef>
              <a:spcAft>
                <a:spcPts val="1000"/>
              </a:spcAft>
            </a:pPr>
            <a:r>
              <a:rPr lang="en-US" dirty="0"/>
              <a:t>Improved Survey scheduling practices</a:t>
            </a:r>
          </a:p>
          <a:p>
            <a:pPr>
              <a:spcBef>
                <a:spcPts val="0"/>
              </a:spcBef>
              <a:spcAft>
                <a:spcPts val="1000"/>
              </a:spcAft>
            </a:pPr>
            <a:r>
              <a:rPr lang="en-US" dirty="0"/>
              <a:t>Emphasized Surveyor Retention </a:t>
            </a:r>
          </a:p>
          <a:p>
            <a:pPr>
              <a:spcBef>
                <a:spcPts val="0"/>
              </a:spcBef>
              <a:spcAft>
                <a:spcPts val="1000"/>
              </a:spcAft>
            </a:pPr>
            <a:r>
              <a:rPr lang="en-US" dirty="0"/>
              <a:t>Worked to improve employee morale and internal support</a:t>
            </a:r>
          </a:p>
          <a:p>
            <a:pPr>
              <a:spcBef>
                <a:spcPts val="0"/>
              </a:spcBef>
            </a:pPr>
            <a:r>
              <a:rPr lang="en-US" dirty="0"/>
              <a:t>Implemented Quality Assurance (QA) processes </a:t>
            </a:r>
          </a:p>
        </p:txBody>
      </p:sp>
    </p:spTree>
    <p:extLst>
      <p:ext uri="{BB962C8B-B14F-4D97-AF65-F5344CB8AC3E}">
        <p14:creationId xmlns:p14="http://schemas.microsoft.com/office/powerpoint/2010/main" val="3041725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17B0E613A80DE4C94F38BF0FBDA94B3" ma:contentTypeVersion="13" ma:contentTypeDescription="Create a new document." ma:contentTypeScope="" ma:versionID="02044232f596fafc1bb69fe0ca912b8e">
  <xsd:schema xmlns:xsd="http://www.w3.org/2001/XMLSchema" xmlns:xs="http://www.w3.org/2001/XMLSchema" xmlns:p="http://schemas.microsoft.com/office/2006/metadata/properties" xmlns:ns3="0d08e5e7-59be-4602-90de-eca60b959ebf" xmlns:ns4="90678132-5231-4516-b5a3-83b3ad4388e6" targetNamespace="http://schemas.microsoft.com/office/2006/metadata/properties" ma:root="true" ma:fieldsID="20b84411f7cdb23e78ebaf34c3f59331" ns3:_="" ns4:_="">
    <xsd:import namespace="0d08e5e7-59be-4602-90de-eca60b959ebf"/>
    <xsd:import namespace="90678132-5231-4516-b5a3-83b3ad4388e6"/>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element ref="ns3:MediaServiceSystemTags"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08e5e7-59be-4602-90de-eca60b959e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SystemTags" ma:index="12" nillable="true" ma:displayName="MediaServiceSystemTags" ma:hidden="true" ma:internalName="MediaServiceSystemTags" ma:readOnly="true">
      <xsd:simpleType>
        <xsd:restriction base="dms:Note"/>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0678132-5231-4516-b5a3-83b3ad4388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0d08e5e7-59be-4602-90de-eca60b959ebf" xsi:nil="true"/>
  </documentManagement>
</p:properties>
</file>

<file path=customXml/itemProps1.xml><?xml version="1.0" encoding="utf-8"?>
<ds:datastoreItem xmlns:ds="http://schemas.openxmlformats.org/officeDocument/2006/customXml" ds:itemID="{95F10509-30A2-46D9-9DDC-5BA740C6F203}">
  <ds:schemaRefs>
    <ds:schemaRef ds:uri="http://schemas.microsoft.com/sharepoint/v3/contenttype/forms"/>
  </ds:schemaRefs>
</ds:datastoreItem>
</file>

<file path=customXml/itemProps2.xml><?xml version="1.0" encoding="utf-8"?>
<ds:datastoreItem xmlns:ds="http://schemas.openxmlformats.org/officeDocument/2006/customXml" ds:itemID="{A640CF3C-782A-44BF-B591-F56DC39F72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08e5e7-59be-4602-90de-eca60b959ebf"/>
    <ds:schemaRef ds:uri="90678132-5231-4516-b5a3-83b3ad4388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E4A0BE-A6B1-404E-85A6-3951181A096A}">
  <ds:schemaRefs>
    <ds:schemaRef ds:uri="0d08e5e7-59be-4602-90de-eca60b959ebf"/>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90678132-5231-4516-b5a3-83b3ad4388e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6926</TotalTime>
  <Words>425</Words>
  <Application>Microsoft Office PowerPoint</Application>
  <PresentationFormat>Widescreen</PresentationFormat>
  <Paragraphs>33</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Office of Inspector General (OIG) Division of Health Care (DHC) Long-term Care Certification Surveys Overview and Update</vt:lpstr>
      <vt:lpstr>OIG DHC - Responsibilities</vt:lpstr>
      <vt:lpstr>Timeframes for completion</vt:lpstr>
      <vt:lpstr>LTC Certification Survey Backlog</vt:lpstr>
      <vt:lpstr>NH Recerts by FFY</vt:lpstr>
      <vt:lpstr>Complaints/FRIs not investigated by fiscal year</vt:lpstr>
      <vt:lpstr>MEASURES OIG HAS TAKEN</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Brice J (CHFS)</dc:creator>
  <cp:lastModifiedBy>Stack, Steven J (CHFS Office of the Secretary)</cp:lastModifiedBy>
  <cp:revision>449</cp:revision>
  <cp:lastPrinted>2023-05-18T15:37:23Z</cp:lastPrinted>
  <dcterms:created xsi:type="dcterms:W3CDTF">2022-07-12T13:08:44Z</dcterms:created>
  <dcterms:modified xsi:type="dcterms:W3CDTF">2025-07-13T23:20:00Z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0x010100617B0E613A80DE4C94F38BF0FBDA94B3</vt:lpwstr>
  </property>
</Properties>
</file>